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3" r:id="rId13"/>
    <p:sldId id="268" r:id="rId14"/>
    <p:sldId id="270" r:id="rId15"/>
    <p:sldId id="269" r:id="rId16"/>
    <p:sldId id="272" r:id="rId17"/>
    <p:sldId id="273" r:id="rId18"/>
    <p:sldId id="274" r:id="rId19"/>
    <p:sldId id="275" r:id="rId20"/>
    <p:sldId id="280" r:id="rId21"/>
    <p:sldId id="281" r:id="rId22"/>
    <p:sldId id="282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58CFEA-3D72-4A90-A9B2-D2B1EEAECCD8}" type="datetimeFigureOut">
              <a:rPr lang="ru-RU" smtClean="0"/>
              <a:pPr/>
              <a:t>18.03.2013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oi.nsu.ru/new/courses/programming_yvu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8122096" cy="914400"/>
          </a:xfrm>
        </p:spPr>
        <p:txBody>
          <a:bodyPr/>
          <a:lstStyle/>
          <a:p>
            <a:r>
              <a:rPr lang="ru-RU" dirty="0" smtClean="0"/>
              <a:t>Этапы создания программ – эволюция</a:t>
            </a:r>
            <a:endParaRPr lang="ru-RU" dirty="0"/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0130" y="1887220"/>
            <a:ext cx="7520940" cy="43662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40219"/>
              </p:ext>
            </p:extLst>
          </p:nvPr>
        </p:nvGraphicFramePr>
        <p:xfrm>
          <a:off x="395536" y="1582400"/>
          <a:ext cx="8640960" cy="49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/>
                <a:gridCol w="1733939"/>
                <a:gridCol w="1733939"/>
                <a:gridCol w="2082147"/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Каскад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Эволюция</a:t>
                      </a:r>
                      <a:endParaRPr lang="ru-RU" dirty="0"/>
                    </a:p>
                  </a:txBody>
                  <a:tcPr/>
                </a:tc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проход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Изменение технологии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Невозможно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Затруднено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Возможно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Т</a:t>
                      </a:r>
                      <a:r>
                        <a:rPr lang="ru-RU" dirty="0" smtClean="0"/>
                        <a:t>ребования к программе</a:t>
                      </a:r>
                    </a:p>
                    <a:p>
                      <a:r>
                        <a:rPr lang="ru-RU" dirty="0" smtClean="0"/>
                        <a:t>(спецификация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меняются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Расширяются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Пересматриваются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Учёт новых пожеланий заказчика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Частично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Полностью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</a:t>
                      </a:r>
                      <a:r>
                        <a:rPr lang="en-US" dirty="0" smtClean="0"/>
                        <a:t> </a:t>
                      </a:r>
                      <a:r>
                        <a:rPr lang="ru-RU" baseline="0" dirty="0" smtClean="0"/>
                        <a:t> квалификации </a:t>
                      </a:r>
                      <a:r>
                        <a:rPr lang="ru-RU" dirty="0" smtClean="0"/>
                        <a:t>разработчиков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</a:t>
                      </a:r>
                      <a:r>
                        <a:rPr lang="ru-RU" baseline="0" dirty="0" smtClean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Плановая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Extreme Programming (XP)</a:t>
                      </a:r>
                    </a:p>
                    <a:p>
                      <a:r>
                        <a:rPr lang="en-US" dirty="0" smtClean="0"/>
                        <a:t>Feature-Driven</a:t>
                      </a:r>
                      <a:r>
                        <a:rPr lang="en-US" baseline="0" dirty="0" smtClean="0"/>
                        <a:t> Development (FDD)</a:t>
                      </a:r>
                    </a:p>
                    <a:p>
                      <a:r>
                        <a:rPr lang="en-US" dirty="0" smtClean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Выбор языка программирования</a:t>
            </a:r>
          </a:p>
          <a:p>
            <a:r>
              <a:rPr lang="ru-RU" sz="2400" dirty="0" smtClean="0"/>
              <a:t>Следование стандарту языка</a:t>
            </a:r>
          </a:p>
          <a:p>
            <a:r>
              <a:rPr lang="ru-RU" sz="2400" dirty="0" smtClean="0"/>
              <a:t>Следование системе правил</a:t>
            </a:r>
          </a:p>
          <a:p>
            <a:pPr lvl="1"/>
            <a:r>
              <a:rPr lang="ru-RU" sz="2000" dirty="0" smtClean="0"/>
              <a:t>Именование </a:t>
            </a:r>
            <a:r>
              <a:rPr lang="ru-RU" sz="2000" dirty="0"/>
              <a:t>типов, </a:t>
            </a:r>
            <a:r>
              <a:rPr lang="ru-RU" sz="2000" dirty="0" smtClean="0"/>
              <a:t>переменных, констант, функций, файлов</a:t>
            </a:r>
            <a:endParaRPr lang="en-US" sz="2000" dirty="0" smtClean="0"/>
          </a:p>
          <a:p>
            <a:pPr lvl="1"/>
            <a:r>
              <a:rPr lang="ru-RU" sz="2000" dirty="0" smtClean="0"/>
              <a:t>Деление кода на функции, файлы, компоненты</a:t>
            </a:r>
            <a:endParaRPr lang="en-US" sz="2000" dirty="0" smtClean="0"/>
          </a:p>
          <a:p>
            <a:pPr lvl="1"/>
            <a:r>
              <a:rPr lang="ru-RU" sz="2000" dirty="0" smtClean="0"/>
              <a:t>Форматирование и комментирование кода </a:t>
            </a:r>
          </a:p>
          <a:p>
            <a:r>
              <a:rPr lang="ru-RU" sz="2400" dirty="0" smtClean="0"/>
              <a:t>Минимальное дублирование кода</a:t>
            </a:r>
          </a:p>
          <a:p>
            <a:r>
              <a:rPr lang="ru-RU" sz="2400" dirty="0" smtClean="0"/>
              <a:t>Похожим действия -- похожая запись («устойчивые обороты»)</a:t>
            </a:r>
          </a:p>
          <a:p>
            <a:r>
              <a:rPr lang="ru-RU" sz="2400" dirty="0" smtClean="0"/>
              <a:t>Рефакторинг кода (</a:t>
            </a:r>
            <a:r>
              <a:rPr lang="en-US" sz="2400" dirty="0" smtClean="0"/>
              <a:t>code refactoring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Ревью кода (</a:t>
            </a:r>
            <a:r>
              <a:rPr lang="en-US" sz="2400" dirty="0" smtClean="0"/>
              <a:t>code review)</a:t>
            </a:r>
            <a:endParaRPr lang="ru-RU" sz="2400" dirty="0" smtClean="0"/>
          </a:p>
          <a:p>
            <a:pPr marL="68580" indent="0">
              <a:buNone/>
            </a:pP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4168" y="4997494"/>
            <a:ext cx="2952328" cy="1815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(1==x) x=0; else x=1;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x=1-x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T[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{1, 0}; x = T[x];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x = x?0:1;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x = !x;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(1==x) x=0;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else if (0==x) x=1;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else assert(x==0||x==1);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исходного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3560"/>
            <a:ext cx="8424936" cy="4572000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Файлы </a:t>
            </a:r>
            <a:r>
              <a:rPr lang="ru-RU" sz="2800" dirty="0"/>
              <a:t>с исходным кодом </a:t>
            </a:r>
            <a:r>
              <a:rPr lang="ru-RU" sz="2800" dirty="0" smtClean="0"/>
              <a:t>называются единицами компиляции</a:t>
            </a:r>
          </a:p>
          <a:p>
            <a:r>
              <a:rPr lang="ru-RU" sz="2800" dirty="0" smtClean="0"/>
              <a:t>Результатом компиляции является файл с объектным кодом</a:t>
            </a:r>
          </a:p>
          <a:p>
            <a:r>
              <a:rPr lang="ru-RU" sz="2800" dirty="0" smtClean="0"/>
              <a:t>Если изменения в файле Ф1 </a:t>
            </a:r>
            <a:r>
              <a:rPr lang="ru-RU" sz="2800" i="1" dirty="0" smtClean="0"/>
              <a:t>могут </a:t>
            </a:r>
            <a:r>
              <a:rPr lang="ru-RU" sz="2800" dirty="0" smtClean="0"/>
              <a:t>нарушить логику работы кода в файле Ф2, то Ф2 зависит от Ф1</a:t>
            </a:r>
          </a:p>
          <a:p>
            <a:r>
              <a:rPr lang="ru-RU" sz="2800" dirty="0" smtClean="0"/>
              <a:t>Системы компиляции умеют автоматически учитывать </a:t>
            </a:r>
            <a:r>
              <a:rPr lang="ru-RU" sz="2800" i="1" dirty="0" smtClean="0"/>
              <a:t>некоторые</a:t>
            </a:r>
            <a:r>
              <a:rPr lang="ru-RU" sz="2800" dirty="0" smtClean="0"/>
              <a:t> зависимости между файлами</a:t>
            </a:r>
          </a:p>
          <a:p>
            <a:pPr lvl="1"/>
            <a:r>
              <a:rPr lang="en-US" sz="2400" dirty="0" smtClean="0"/>
              <a:t>GNU make, MS </a:t>
            </a:r>
            <a:r>
              <a:rPr lang="en-US" sz="2400" dirty="0" err="1" smtClean="0"/>
              <a:t>nmake</a:t>
            </a:r>
            <a:r>
              <a:rPr lang="en-US" sz="2400" dirty="0" smtClean="0"/>
              <a:t>, </a:t>
            </a:r>
            <a:r>
              <a:rPr lang="en-US" sz="2400" dirty="0" err="1" smtClean="0"/>
              <a:t>scons</a:t>
            </a:r>
            <a:r>
              <a:rPr lang="en-US" sz="2400" dirty="0" smtClean="0"/>
              <a:t>, …</a:t>
            </a:r>
            <a:endParaRPr lang="ru-RU" sz="2400" dirty="0" smtClean="0"/>
          </a:p>
          <a:p>
            <a:r>
              <a:rPr lang="ru-RU" sz="2800" dirty="0" smtClean="0"/>
              <a:t>За учёт </a:t>
            </a:r>
            <a:r>
              <a:rPr lang="ru-RU" sz="2800" i="1" dirty="0" smtClean="0"/>
              <a:t>всех</a:t>
            </a:r>
            <a:r>
              <a:rPr lang="ru-RU" sz="2800" dirty="0" smtClean="0"/>
              <a:t> зависимостей отвечает программист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исходного кода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268760"/>
            <a:ext cx="7776864" cy="544764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worker.h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worker.c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worker.h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worker.h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ru-RU" sz="3200" dirty="0" smtClean="0">
                <a:latin typeface="Consolas" pitchFamily="49" charset="0"/>
                <a:cs typeface="Consolas" pitchFamily="49" charset="0"/>
              </a:rPr>
              <a:t>Изменения в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worker.c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200" dirty="0" smtClean="0">
                <a:latin typeface="Consolas" pitchFamily="49" charset="0"/>
                <a:cs typeface="Consolas" pitchFamily="49" charset="0"/>
              </a:rPr>
              <a:t>требуют изменений в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200" dirty="0" smtClean="0">
                <a:latin typeface="Consolas" pitchFamily="49" charset="0"/>
                <a:cs typeface="Consolas" pitchFamily="49" charset="0"/>
              </a:rPr>
              <a:t>и перекомпиляции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worker.c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200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268760"/>
            <a:ext cx="3600400" cy="20621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>
                <a:cs typeface="Consolas" pitchFamily="49" charset="0"/>
              </a:rPr>
              <a:t>Для чего нужна строка</a:t>
            </a:r>
            <a:endParaRPr lang="en-US" sz="3200" dirty="0" smtClean="0">
              <a:cs typeface="Consolas" pitchFamily="49" charset="0"/>
            </a:endParaRPr>
          </a:p>
          <a:p>
            <a:r>
              <a:rPr lang="en-US" sz="3200" dirty="0" smtClean="0">
                <a:cs typeface="Consolas" pitchFamily="49" charset="0"/>
              </a:rPr>
              <a:t>#include "</a:t>
            </a:r>
            <a:r>
              <a:rPr lang="en-US" sz="3200" dirty="0" err="1" smtClean="0">
                <a:cs typeface="Consolas" pitchFamily="49" charset="0"/>
              </a:rPr>
              <a:t>worker.h</a:t>
            </a:r>
            <a:r>
              <a:rPr lang="en-US" sz="3200" dirty="0" smtClean="0">
                <a:cs typeface="Consolas" pitchFamily="49" charset="0"/>
              </a:rPr>
              <a:t>" </a:t>
            </a:r>
            <a:r>
              <a:rPr lang="ru-RU" sz="3200" dirty="0" smtClean="0">
                <a:cs typeface="Consolas" pitchFamily="49" charset="0"/>
              </a:rPr>
              <a:t>в файле </a:t>
            </a:r>
            <a:r>
              <a:rPr lang="en-US" sz="3200" dirty="0" err="1" smtClean="0">
                <a:cs typeface="Consolas" pitchFamily="49" charset="0"/>
              </a:rPr>
              <a:t>worker.c</a:t>
            </a:r>
            <a:r>
              <a:rPr lang="en-US" sz="3200" dirty="0" smtClean="0">
                <a:cs typeface="Consolas" pitchFamily="49" charset="0"/>
              </a:rPr>
              <a:t>?</a:t>
            </a:r>
            <a:endParaRPr lang="ru-RU" sz="32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Различают три вида сборки</a:t>
            </a:r>
          </a:p>
          <a:p>
            <a:pPr lvl="1"/>
            <a:r>
              <a:rPr lang="ru-RU" sz="3600" dirty="0" smtClean="0"/>
              <a:t>Сборка статической библиотеки</a:t>
            </a:r>
          </a:p>
          <a:p>
            <a:pPr lvl="1"/>
            <a:r>
              <a:rPr lang="ru-RU" sz="3600" dirty="0" smtClean="0"/>
              <a:t>Сборка динамической библиотеки</a:t>
            </a:r>
          </a:p>
          <a:p>
            <a:pPr lvl="1"/>
            <a:r>
              <a:rPr lang="ru-RU" sz="3600" dirty="0" smtClean="0"/>
              <a:t>Сборка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</a:t>
            </a:r>
            <a:r>
              <a:rPr lang="ru-RU" dirty="0"/>
              <a:t>статической библиотеки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Вход: объектные файлы</a:t>
            </a:r>
          </a:p>
          <a:p>
            <a:r>
              <a:rPr lang="ru-RU" sz="3600" dirty="0" smtClean="0"/>
              <a:t>Выход: архив, содержащий эти файлы</a:t>
            </a:r>
          </a:p>
          <a:p>
            <a:endParaRPr lang="ru-RU" sz="3600" dirty="0"/>
          </a:p>
          <a:p>
            <a:r>
              <a:rPr lang="ru-RU" sz="3600" dirty="0" smtClean="0"/>
              <a:t>Статическая библиотека – средство группирования логически связанных объектных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9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</a:t>
            </a:r>
            <a:r>
              <a:rPr lang="ru-RU" dirty="0"/>
              <a:t>динамической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 smtClean="0"/>
              <a:t>Вход</a:t>
            </a:r>
            <a:r>
              <a:rPr lang="ru-RU" sz="3200" dirty="0"/>
              <a:t>: объектные </a:t>
            </a:r>
            <a:r>
              <a:rPr lang="ru-RU" sz="3200" dirty="0" smtClean="0"/>
              <a:t>файлы, статические библиотеки, ранее созданные динамические библиотеки</a:t>
            </a:r>
            <a:endParaRPr lang="ru-RU" sz="3200" dirty="0"/>
          </a:p>
          <a:p>
            <a:r>
              <a:rPr lang="ru-RU" sz="3200" dirty="0" smtClean="0"/>
              <a:t>Выход</a:t>
            </a:r>
            <a:r>
              <a:rPr lang="ru-RU" sz="3200" dirty="0"/>
              <a:t>: </a:t>
            </a:r>
            <a:r>
              <a:rPr lang="ru-RU" sz="3200" dirty="0" smtClean="0"/>
              <a:t>файл со служебной информацией для ОС и машинными инструкциями, годными для исполнения процессором</a:t>
            </a:r>
          </a:p>
          <a:p>
            <a:endParaRPr lang="ru-RU" sz="3200" dirty="0" smtClean="0"/>
          </a:p>
          <a:p>
            <a:r>
              <a:rPr lang="ru-RU" sz="3200" dirty="0" smtClean="0"/>
              <a:t>Динамическая библиотека – средство построения программ в процессе их работы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Сборка исполняемого файла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Вход</a:t>
            </a:r>
            <a:r>
              <a:rPr lang="ru-RU" sz="3200" dirty="0"/>
              <a:t>: объектные </a:t>
            </a:r>
            <a:r>
              <a:rPr lang="ru-RU" sz="3200" dirty="0" smtClean="0"/>
              <a:t>файлы, статические библиотеки, динамические библиотеки</a:t>
            </a:r>
            <a:endParaRPr lang="ru-RU" sz="3200" dirty="0"/>
          </a:p>
          <a:p>
            <a:r>
              <a:rPr lang="ru-RU" sz="3200" dirty="0" smtClean="0"/>
              <a:t>Выход</a:t>
            </a:r>
            <a:r>
              <a:rPr lang="ru-RU" sz="3200" dirty="0"/>
              <a:t>: </a:t>
            </a:r>
            <a:r>
              <a:rPr lang="ru-RU" sz="3200" dirty="0" smtClean="0"/>
              <a:t>файл со служебной информацией для ОС, машинными инструкциями, годными для исполнения процессором, и </a:t>
            </a:r>
            <a:r>
              <a:rPr lang="ru-RU" sz="3200" dirty="0"/>
              <a:t>«</a:t>
            </a:r>
            <a:r>
              <a:rPr lang="ru-RU" sz="3200" dirty="0" smtClean="0"/>
              <a:t>точкой входа»</a:t>
            </a:r>
          </a:p>
          <a:p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413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5680"/>
            <a:ext cx="8568952" cy="914400"/>
          </a:xfrm>
        </p:spPr>
        <p:txBody>
          <a:bodyPr/>
          <a:lstStyle/>
          <a:p>
            <a:r>
              <a:rPr lang="ru-RU" dirty="0" smtClean="0"/>
              <a:t>Компиляция, сборка,</a:t>
            </a:r>
            <a:br>
              <a:rPr lang="ru-RU" dirty="0" smtClean="0"/>
            </a:br>
            <a:r>
              <a:rPr lang="ru-RU" dirty="0" smtClean="0"/>
              <a:t>загрузка в память для исполнения</a:t>
            </a:r>
            <a:endParaRPr lang="ru-RU" dirty="0"/>
          </a:p>
        </p:txBody>
      </p:sp>
      <p:sp>
        <p:nvSpPr>
          <p:cNvPr id="65" name="Content Placeholder 64"/>
          <p:cNvSpPr>
            <a:spLocks noGrp="1"/>
          </p:cNvSpPr>
          <p:nvPr>
            <p:ph idx="1"/>
          </p:nvPr>
        </p:nvSpPr>
        <p:spPr>
          <a:xfrm>
            <a:off x="5652120" y="1340768"/>
            <a:ext cx="3384376" cy="243752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 – компилятор</a:t>
            </a:r>
          </a:p>
          <a:p>
            <a:r>
              <a:rPr lang="ru-RU" sz="2400" dirty="0" smtClean="0"/>
              <a:t>Л – линкер, редактор связей</a:t>
            </a:r>
          </a:p>
          <a:p>
            <a:r>
              <a:rPr lang="ru-RU" sz="2400" dirty="0" smtClean="0"/>
              <a:t>З – загрузчик ОС </a:t>
            </a:r>
            <a:endParaRPr lang="ru-RU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415962" y="5877272"/>
            <a:ext cx="18284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Исполняемый код</a:t>
            </a:r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6860309" y="48183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</a:t>
            </a: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2771800" y="48183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</a:t>
            </a:r>
            <a:endParaRPr lang="ru-RU" dirty="0"/>
          </a:p>
        </p:txBody>
      </p:sp>
      <p:sp>
        <p:nvSpPr>
          <p:cNvPr id="8" name="Oval 7"/>
          <p:cNvSpPr/>
          <p:nvPr/>
        </p:nvSpPr>
        <p:spPr>
          <a:xfrm>
            <a:off x="1169965" y="25283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3952175" y="5445224"/>
            <a:ext cx="19879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Исполняемый файл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3961554" y="4170784"/>
            <a:ext cx="19808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Динамическая библиотека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779837" y="5877272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Статическая библиотека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779837" y="3605061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Объектный код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779837" y="1490128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 исходный код</a:t>
            </a:r>
            <a:endParaRPr lang="ru-RU" dirty="0"/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>
            <a:off x="1627165" y="2404528"/>
            <a:ext cx="0" cy="12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4"/>
            <a:endCxn id="12" idx="0"/>
          </p:cNvCxnSpPr>
          <p:nvPr/>
        </p:nvCxnSpPr>
        <p:spPr>
          <a:xfrm>
            <a:off x="1627165" y="3442728"/>
            <a:ext cx="0" cy="16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2"/>
            <a:endCxn id="11" idx="0"/>
          </p:cNvCxnSpPr>
          <p:nvPr/>
        </p:nvCxnSpPr>
        <p:spPr>
          <a:xfrm rot="10800000" flipV="1">
            <a:off x="1627166" y="5275558"/>
            <a:ext cx="1144635" cy="6017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2"/>
            <a:endCxn id="6" idx="1"/>
          </p:cNvCxnSpPr>
          <p:nvPr/>
        </p:nvCxnSpPr>
        <p:spPr>
          <a:xfrm rot="16200000" flipH="1">
            <a:off x="2050034" y="4096592"/>
            <a:ext cx="432809" cy="12785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3"/>
            <a:endCxn id="6" idx="3"/>
          </p:cNvCxnSpPr>
          <p:nvPr/>
        </p:nvCxnSpPr>
        <p:spPr>
          <a:xfrm flipV="1">
            <a:off x="2474493" y="5598848"/>
            <a:ext cx="431218" cy="73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4"/>
          <p:cNvCxnSpPr>
            <a:stCxn id="5" idx="4"/>
            <a:endCxn id="4" idx="0"/>
          </p:cNvCxnSpPr>
          <p:nvPr/>
        </p:nvCxnSpPr>
        <p:spPr>
          <a:xfrm>
            <a:off x="7317509" y="5732759"/>
            <a:ext cx="12676" cy="14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9" idx="3"/>
            <a:endCxn id="5" idx="2"/>
          </p:cNvCxnSpPr>
          <p:nvPr/>
        </p:nvCxnSpPr>
        <p:spPr>
          <a:xfrm flipV="1">
            <a:off x="5940152" y="5275559"/>
            <a:ext cx="920157" cy="62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4"/>
          <p:cNvCxnSpPr>
            <a:stCxn id="10" idx="3"/>
            <a:endCxn id="5" idx="2"/>
          </p:cNvCxnSpPr>
          <p:nvPr/>
        </p:nvCxnSpPr>
        <p:spPr>
          <a:xfrm>
            <a:off x="5942401" y="4627984"/>
            <a:ext cx="917908" cy="64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5"/>
            <a:endCxn id="9" idx="1"/>
          </p:cNvCxnSpPr>
          <p:nvPr/>
        </p:nvCxnSpPr>
        <p:spPr>
          <a:xfrm>
            <a:off x="3552289" y="5598848"/>
            <a:ext cx="399886" cy="30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1"/>
          </p:cNvCxnSpPr>
          <p:nvPr/>
        </p:nvCxnSpPr>
        <p:spPr>
          <a:xfrm flipV="1">
            <a:off x="3552289" y="4627984"/>
            <a:ext cx="409265" cy="32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970448" y="1490728"/>
            <a:ext cx="23936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Чужой исходный код</a:t>
            </a:r>
          </a:p>
          <a:p>
            <a:pPr algn="ctr"/>
            <a:r>
              <a:rPr lang="ru-RU" sz="1400" i="1" dirty="0" smtClean="0"/>
              <a:t>(заголовочные файлы библиотек и т.п.)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1"/>
            <a:endCxn id="8" idx="6"/>
          </p:cNvCxnSpPr>
          <p:nvPr/>
        </p:nvCxnSpPr>
        <p:spPr>
          <a:xfrm flipH="1">
            <a:off x="2084365" y="1947928"/>
            <a:ext cx="886083" cy="103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0"/>
            <a:endCxn id="6" idx="0"/>
          </p:cNvCxnSpPr>
          <p:nvPr/>
        </p:nvCxnSpPr>
        <p:spPr>
          <a:xfrm rot="16200000" flipH="1" flipV="1">
            <a:off x="3766701" y="3633082"/>
            <a:ext cx="647575" cy="1722978"/>
          </a:xfrm>
          <a:prstGeom prst="bentConnector3">
            <a:avLst>
              <a:gd name="adj1" fmla="val -353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создания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914400"/>
          </a:xfrm>
        </p:spPr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49727"/>
              </p:ext>
            </p:extLst>
          </p:nvPr>
        </p:nvGraphicFramePr>
        <p:xfrm>
          <a:off x="323528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  <a:gridCol w="2808312"/>
                <a:gridCol w="327585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 smtClean="0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SECT3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_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71600" y="476672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c:\Users\espetrov&gt;cl –c </a:t>
            </a:r>
            <a:r>
              <a:rPr lang="en-US" dirty="0" err="1" smtClean="0"/>
              <a:t>worker.c</a:t>
            </a:r>
            <a:endParaRPr lang="en-US" dirty="0" smtClean="0"/>
          </a:p>
          <a:p>
            <a:r>
              <a:rPr lang="en-US" dirty="0"/>
              <a:t>c:\Users\espetrov&gt;</a:t>
            </a:r>
            <a:r>
              <a:rPr lang="en-US" dirty="0" smtClean="0"/>
              <a:t>dumpbin /all /</a:t>
            </a:r>
            <a:r>
              <a:rPr lang="en-US" dirty="0" err="1" smtClean="0"/>
              <a:t>disasm</a:t>
            </a:r>
            <a:r>
              <a:rPr lang="en-US" dirty="0" smtClean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914400"/>
          </a:xfrm>
        </p:spPr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05322"/>
              </p:ext>
            </p:extLst>
          </p:nvPr>
        </p:nvGraphicFramePr>
        <p:xfrm>
          <a:off x="323528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2520280"/>
                <a:gridCol w="363589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Microsoft (R) COFF/PE Dumper Version 9.00.21022.08</a:t>
                      </a:r>
                    </a:p>
                    <a:p>
                      <a:r>
                        <a:rPr lang="en-US" sz="800" dirty="0" smtClean="0"/>
                        <a:t>Copyright (C) Microsoft Corporation.  All rights reserved.</a:t>
                      </a:r>
                    </a:p>
                    <a:p>
                      <a:endParaRPr lang="en-US" sz="800" dirty="0" smtClean="0"/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Dump of file main.obj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Type: COFF OBJECT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HEADER VALUES</a:t>
                      </a:r>
                    </a:p>
                    <a:p>
                      <a:r>
                        <a:rPr lang="en-US" sz="800" dirty="0" smtClean="0"/>
                        <a:t>             14C machine (x86)</a:t>
                      </a:r>
                    </a:p>
                    <a:p>
                      <a:r>
                        <a:rPr lang="en-US" sz="800" dirty="0" smtClean="0"/>
                        <a:t>               3 number of sections</a:t>
                      </a:r>
                    </a:p>
                    <a:p>
                      <a:r>
                        <a:rPr lang="en-US" sz="800" dirty="0" smtClean="0"/>
                        <a:t>        50482092 time date stamp Thu Sep 06 11:03:30 2012</a:t>
                      </a:r>
                    </a:p>
                    <a:p>
                      <a:r>
                        <a:rPr lang="en-US" sz="800" dirty="0" smtClean="0"/>
                        <a:t>             13D file pointer to symbol table</a:t>
                      </a:r>
                    </a:p>
                    <a:p>
                      <a:r>
                        <a:rPr lang="en-US" sz="800" dirty="0" smtClean="0"/>
                        <a:t>               A number of symbols</a:t>
                      </a:r>
                    </a:p>
                    <a:p>
                      <a:r>
                        <a:rPr lang="en-US" sz="800" dirty="0" smtClean="0"/>
                        <a:t>               0 size of optional header</a:t>
                      </a:r>
                    </a:p>
                    <a:p>
                      <a:r>
                        <a:rPr lang="en-US" sz="800" dirty="0" smtClean="0"/>
                        <a:t>               0 characteristics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#1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drectve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2F size of raw data</a:t>
                      </a:r>
                    </a:p>
                    <a:p>
                      <a:r>
                        <a:rPr lang="en-US" sz="800" dirty="0" smtClean="0"/>
                        <a:t>      8C file pointer to raw data (0000008C to 000000BA)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  100A00 flags</a:t>
                      </a:r>
                    </a:p>
                    <a:p>
                      <a:r>
                        <a:rPr lang="en-US" sz="800" dirty="0" smtClean="0"/>
                        <a:t>         Info</a:t>
                      </a:r>
                    </a:p>
                    <a:p>
                      <a:r>
                        <a:rPr lang="en-US" sz="800" dirty="0" smtClean="0"/>
                        <a:t>         Remove</a:t>
                      </a:r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#1</a:t>
                      </a:r>
                    </a:p>
                    <a:p>
                      <a:r>
                        <a:rPr lang="en-US" sz="800" dirty="0" smtClean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/>
                        <a:t>  00000020: 4C 49 42 3A 22 4F 4C 44 4E 41 4D 45 53 22 20     LIB:"OLDNAMES" 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   Linker Directives</a:t>
                      </a:r>
                    </a:p>
                    <a:p>
                      <a:r>
                        <a:rPr lang="en-US" sz="800" dirty="0" smtClean="0"/>
                        <a:t>   -----------------</a:t>
                      </a:r>
                    </a:p>
                    <a:p>
                      <a:r>
                        <a:rPr lang="en-US" sz="800" dirty="0" smtClean="0"/>
                        <a:t>   /DEFAULTLIB:"LIBCMT"</a:t>
                      </a:r>
                    </a:p>
                    <a:p>
                      <a:r>
                        <a:rPr lang="en-US" sz="800" dirty="0" smtClean="0"/>
                        <a:t>   /DEFAULTLIB:"OLDNAMES"</a:t>
                      </a:r>
                    </a:p>
                    <a:p>
                      <a:endParaRPr lang="en-US" sz="800" dirty="0" smtClean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SECTION HEADER #2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debug$S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6C size of raw data</a:t>
                      </a:r>
                    </a:p>
                    <a:p>
                      <a:r>
                        <a:rPr lang="en-US" sz="800" dirty="0" smtClean="0"/>
                        <a:t>      BB file pointer to raw data (000000BB to 00000126)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42100040 flags</a:t>
                      </a:r>
                    </a:p>
                    <a:p>
                      <a:r>
                        <a:rPr lang="en-US" sz="800" dirty="0" smtClean="0"/>
                        <a:t>         Initialized Data</a:t>
                      </a:r>
                    </a:p>
                    <a:p>
                      <a:r>
                        <a:rPr lang="en-US" sz="800" dirty="0" smtClean="0"/>
                        <a:t>         </a:t>
                      </a:r>
                      <a:r>
                        <a:rPr lang="en-US" sz="800" dirty="0" err="1" smtClean="0"/>
                        <a:t>Discardable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r>
                        <a:rPr lang="en-US" sz="800" dirty="0" smtClean="0"/>
                        <a:t>         Read Only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#2</a:t>
                      </a:r>
                    </a:p>
                    <a:p>
                      <a:r>
                        <a:rPr lang="en-US" sz="800" dirty="0" smtClean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 smtClean="0"/>
                        <a:t>  00000010: 00 00 00 00 63 3A 5C 55 73 65 72 73 5C 65 73 70  ....c:\Users\</a:t>
                      </a:r>
                      <a:r>
                        <a:rPr lang="en-US" sz="800" dirty="0" err="1" smtClean="0"/>
                        <a:t>esp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00000020: 65 74 72 6F 76 5C 6D 61 69 6E 2E 6F 62 6A 00 3A  </a:t>
                      </a:r>
                      <a:r>
                        <a:rPr lang="en-US" sz="800" dirty="0" err="1" smtClean="0"/>
                        <a:t>etrov</a:t>
                      </a:r>
                      <a:r>
                        <a:rPr lang="en-US" sz="800" dirty="0" smtClean="0"/>
                        <a:t>\main.obj.:</a:t>
                      </a:r>
                    </a:p>
                    <a:p>
                      <a:r>
                        <a:rPr lang="en-US" sz="800" dirty="0" smtClean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 smtClean="0"/>
                        <a:t>  00000040: 00 0F 00 00 00 1E 52 08 00 4D 69 63 72 6F 73 6F  ......R..</a:t>
                      </a:r>
                      <a:r>
                        <a:rPr lang="en-US" sz="800" dirty="0" err="1" smtClean="0"/>
                        <a:t>Microso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00000050: 66 74 20 28 52 29 20 4F 70 74 69 6D 69 7A 69 6E  </a:t>
                      </a:r>
                      <a:r>
                        <a:rPr lang="en-US" sz="800" dirty="0" err="1" smtClean="0"/>
                        <a:t>ft</a:t>
                      </a:r>
                      <a:r>
                        <a:rPr lang="en-US" sz="800" dirty="0" smtClean="0"/>
                        <a:t> (R) </a:t>
                      </a:r>
                      <a:r>
                        <a:rPr lang="en-US" sz="800" dirty="0" err="1" smtClean="0"/>
                        <a:t>Optimizin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00000060: 67 20 43 6F 6D 70 69 6C 65 72 00 00              g Compiler..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#3</a:t>
                      </a:r>
                    </a:p>
                    <a:p>
                      <a:r>
                        <a:rPr lang="en-US" sz="800" dirty="0" smtClean="0"/>
                        <a:t>   .text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 C size of raw data</a:t>
                      </a:r>
                    </a:p>
                    <a:p>
                      <a:r>
                        <a:rPr lang="en-US" sz="800" dirty="0" smtClean="0"/>
                        <a:t>     127 file pointer to raw data (00000127 to 00000132)</a:t>
                      </a:r>
                    </a:p>
                    <a:p>
                      <a:r>
                        <a:rPr lang="en-US" sz="800" dirty="0" smtClean="0"/>
                        <a:t>     133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1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60500020 flags</a:t>
                      </a:r>
                    </a:p>
                    <a:p>
                      <a:r>
                        <a:rPr lang="en-US" sz="800" dirty="0" smtClean="0"/>
                        <a:t>         Code</a:t>
                      </a:r>
                    </a:p>
                    <a:p>
                      <a:r>
                        <a:rPr lang="en-US" sz="800" dirty="0" smtClean="0"/>
                        <a:t>         16 byte align</a:t>
                      </a:r>
                    </a:p>
                    <a:p>
                      <a:r>
                        <a:rPr lang="en-US" sz="800" dirty="0" smtClean="0"/>
                        <a:t>         Execute Read</a:t>
                      </a:r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RAW DATA #3</a:t>
                      </a:r>
                    </a:p>
                    <a:p>
                      <a:r>
                        <a:rPr kumimoji="0" lang="en-US" sz="800" kern="1200" dirty="0" smtClean="0"/>
                        <a:t>  00000000: 55 8B EC E8 00 00 00 00 33 C0 5D C3              </a:t>
                      </a:r>
                      <a:r>
                        <a:rPr kumimoji="0" lang="en-US" sz="800" kern="1200" dirty="0" err="1" smtClean="0"/>
                        <a:t>U.ìè</a:t>
                      </a:r>
                      <a:r>
                        <a:rPr kumimoji="0" lang="en-US" sz="800" kern="1200" dirty="0" smtClean="0"/>
                        <a:t>....3À]Ã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RELOCATIONS #3</a:t>
                      </a:r>
                    </a:p>
                    <a:p>
                      <a:r>
                        <a:rPr kumimoji="0" lang="en-US" sz="800" kern="1200" dirty="0" smtClean="0"/>
                        <a:t>                                                Symbol    </a:t>
                      </a:r>
                      <a:r>
                        <a:rPr kumimoji="0" lang="en-US" sz="800" kern="1200" dirty="0" err="1" smtClean="0"/>
                        <a:t>Symbol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 smtClean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 smtClean="0"/>
                        <a:t> 00000004  REL32                      00000000         9  _</a:t>
                      </a:r>
                      <a:r>
                        <a:rPr kumimoji="0" lang="en-US" sz="800" kern="1200" dirty="0" err="1" smtClean="0"/>
                        <a:t>do_some_work</a:t>
                      </a:r>
                      <a:endParaRPr kumimoji="0" lang="en-US" sz="800" kern="1200" dirty="0" smtClean="0"/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COFF SYMBOL TABLE</a:t>
                      </a:r>
                    </a:p>
                    <a:p>
                      <a:r>
                        <a:rPr kumimoji="0" lang="en-US" sz="800" kern="1200" dirty="0" smtClean="0"/>
                        <a:t>000 0083521E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@comp.id</a:t>
                      </a:r>
                    </a:p>
                    <a:p>
                      <a:r>
                        <a:rPr kumimoji="0" lang="en-US" sz="800" kern="1200" dirty="0" smtClean="0"/>
                        <a:t>001 00000001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@feat.00</a:t>
                      </a:r>
                    </a:p>
                    <a:p>
                      <a:r>
                        <a:rPr kumimoji="0" lang="en-US" sz="800" kern="1200" dirty="0" smtClean="0"/>
                        <a:t>002 00000000 SECT1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2F,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004 00000000 SECT2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6C,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006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.text</a:t>
                      </a:r>
                    </a:p>
                    <a:p>
                      <a:r>
                        <a:rPr kumimoji="0" lang="en-US" sz="800" kern="1200" dirty="0" smtClean="0"/>
                        <a:t>    Section length    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1,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226120D7</a:t>
                      </a:r>
                    </a:p>
                    <a:p>
                      <a:r>
                        <a:rPr kumimoji="0" lang="en-US" sz="800" kern="1200" dirty="0" smtClean="0"/>
                        <a:t>008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_main</a:t>
                      </a:r>
                    </a:p>
                    <a:p>
                      <a:r>
                        <a:rPr kumimoji="0" lang="en-US" sz="800" kern="1200" dirty="0" smtClean="0"/>
                        <a:t>009 00000000 UNDEF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_</a:t>
                      </a:r>
                      <a:r>
                        <a:rPr kumimoji="0" lang="en-US" sz="800" kern="1200" dirty="0" err="1" smtClean="0"/>
                        <a:t>do_some_work</a:t>
                      </a:r>
                      <a:endParaRPr kumimoji="0" lang="en-US" sz="800" kern="1200" dirty="0" smtClean="0"/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String Table Size = 0x12 bytes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Summary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6C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2F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71600" y="476672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c:\Users\espetrov&gt;cl –c </a:t>
            </a:r>
            <a:r>
              <a:rPr lang="en-US" dirty="0" err="1" smtClean="0"/>
              <a:t>main.c</a:t>
            </a:r>
            <a:endParaRPr lang="en-US" dirty="0" smtClean="0"/>
          </a:p>
          <a:p>
            <a:r>
              <a:rPr lang="en-US" dirty="0"/>
              <a:t>c:\Users\espetrov&gt;</a:t>
            </a:r>
            <a:r>
              <a:rPr lang="en-US" dirty="0" smtClean="0"/>
              <a:t>dumpbin /all /</a:t>
            </a:r>
            <a:r>
              <a:rPr lang="en-US" dirty="0" err="1" smtClean="0"/>
              <a:t>disasm</a:t>
            </a:r>
            <a:r>
              <a:rPr lang="en-US" dirty="0" smtClean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914400"/>
          </a:xfrm>
        </p:spPr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323528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664296"/>
                <a:gridCol w="3347865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3568" y="476672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 smtClean="0"/>
              <a:t>out:main.exe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:\Users\espetrov&gt;dumpbin/all /</a:t>
            </a:r>
            <a:r>
              <a:rPr lang="en-US" dirty="0" err="1"/>
              <a:t>disasm</a:t>
            </a:r>
            <a:r>
              <a:rPr lang="en-US" dirty="0"/>
              <a:t> </a:t>
            </a:r>
            <a:r>
              <a:rPr lang="en-US" dirty="0" smtClean="0"/>
              <a:t>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Достижение работоспособности программы, устранение грубых ошибок</a:t>
            </a:r>
          </a:p>
          <a:p>
            <a:r>
              <a:rPr lang="ru-RU" dirty="0" smtClean="0"/>
              <a:t>Методы отладки</a:t>
            </a:r>
          </a:p>
          <a:p>
            <a:pPr lvl="1"/>
            <a:r>
              <a:rPr lang="ru-RU" dirty="0" smtClean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/>
              <a:t>Трассировка </a:t>
            </a:r>
            <a:r>
              <a:rPr lang="ru-RU" dirty="0"/>
              <a:t>работы </a:t>
            </a:r>
            <a:r>
              <a:rPr lang="ru-RU" dirty="0" smtClean="0"/>
              <a:t>программы с помощью отладочной печати</a:t>
            </a:r>
          </a:p>
          <a:p>
            <a:pPr lvl="1"/>
            <a:r>
              <a:rPr lang="ru-RU" dirty="0" smtClean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/>
              <a:t>Пошаговое исполнение программы с помощью отладчика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83560"/>
            <a:ext cx="8208912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Улучшение количественных характеристик программы</a:t>
            </a:r>
          </a:p>
          <a:p>
            <a:pPr lvl="1"/>
            <a:r>
              <a:rPr lang="ru-RU" dirty="0" smtClean="0"/>
              <a:t>Время компиляции</a:t>
            </a:r>
          </a:p>
          <a:p>
            <a:pPr lvl="1"/>
            <a:r>
              <a:rPr lang="ru-RU" dirty="0" smtClean="0"/>
              <a:t>Время загрузки</a:t>
            </a:r>
          </a:p>
          <a:p>
            <a:pPr lvl="1"/>
            <a:r>
              <a:rPr lang="ru-RU" dirty="0" smtClean="0"/>
              <a:t>Время работы</a:t>
            </a:r>
          </a:p>
          <a:p>
            <a:pPr lvl="1"/>
            <a:r>
              <a:rPr lang="ru-RU" dirty="0" smtClean="0"/>
              <a:t>Размер используемой памяти (данных на диске)</a:t>
            </a:r>
          </a:p>
          <a:p>
            <a:pPr lvl="1"/>
            <a:r>
              <a:rPr lang="ru-RU" dirty="0" smtClean="0"/>
              <a:t>Размер исходного кода</a:t>
            </a:r>
          </a:p>
          <a:p>
            <a:pPr lvl="1"/>
            <a:r>
              <a:rPr lang="ru-RU" dirty="0" smtClean="0"/>
              <a:t>Размер исполняемого кода</a:t>
            </a:r>
          </a:p>
          <a:p>
            <a:r>
              <a:rPr lang="ru-RU" dirty="0" smtClean="0"/>
              <a:t>Компилятор и линкер умеют автоматически делать </a:t>
            </a:r>
            <a:r>
              <a:rPr lang="ru-RU" i="1" dirty="0" smtClean="0"/>
              <a:t>некоторые </a:t>
            </a:r>
            <a:r>
              <a:rPr lang="ru-RU" dirty="0" smtClean="0"/>
              <a:t>преобразования программ, не зависящие от смысла (семантики) программы</a:t>
            </a:r>
          </a:p>
          <a:p>
            <a:pPr lvl="1"/>
            <a:r>
              <a:rPr lang="ru-RU" dirty="0" smtClean="0"/>
              <a:t>Сохраняют корректность программы</a:t>
            </a:r>
          </a:p>
          <a:p>
            <a:pPr lvl="1"/>
            <a:r>
              <a:rPr lang="ru-RU" dirty="0" smtClean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 smtClean="0"/>
              <a:t>Могут </a:t>
            </a:r>
            <a:r>
              <a:rPr lang="ru-RU" i="1" dirty="0" smtClean="0"/>
              <a:t>ухудшать </a:t>
            </a:r>
            <a:r>
              <a:rPr lang="ru-RU" dirty="0" smtClean="0"/>
              <a:t>количественные характеристики программы</a:t>
            </a:r>
          </a:p>
          <a:p>
            <a:r>
              <a:rPr lang="ru-RU" dirty="0" smtClean="0"/>
              <a:t>За результат оптимизации отвечает программист</a:t>
            </a:r>
          </a:p>
          <a:p>
            <a:pPr lvl="1"/>
            <a:r>
              <a:rPr lang="ru-RU" dirty="0" smtClean="0"/>
              <a:t>Понимая семантику программы, программист имеет возможность добиться большего эффекта, чем компилятор и линкер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создания программ</a:t>
            </a:r>
          </a:p>
          <a:p>
            <a:pPr lvl="1"/>
            <a:r>
              <a:rPr lang="ru-RU" dirty="0"/>
              <a:t>Накопление требований, </a:t>
            </a:r>
            <a:r>
              <a:rPr lang="ru-RU" dirty="0" smtClean="0"/>
              <a:t>проектирование, документирование, сдача в эксплуатацию, сопровождение</a:t>
            </a:r>
          </a:p>
          <a:p>
            <a:pPr lvl="2"/>
            <a:r>
              <a:rPr lang="ru-RU" dirty="0" smtClean="0"/>
              <a:t>Обзор</a:t>
            </a:r>
            <a:endParaRPr lang="ru-RU" dirty="0"/>
          </a:p>
          <a:p>
            <a:pPr lvl="1"/>
            <a:r>
              <a:rPr lang="ru-RU" dirty="0" smtClean="0"/>
              <a:t>Разработка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783560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http://koi.nsu.ru/new/courses/programming_yvu/index.html</a:t>
            </a:r>
            <a:endParaRPr lang="ru-RU" dirty="0" smtClean="0"/>
          </a:p>
          <a:p>
            <a:r>
              <a:rPr lang="ru-RU" dirty="0" smtClean="0"/>
              <a:t>Петров Евгений Сергеевич</a:t>
            </a:r>
            <a:endParaRPr lang="en-US" dirty="0" smtClean="0"/>
          </a:p>
          <a:p>
            <a:r>
              <a:rPr lang="ru-RU" dirty="0" smtClean="0"/>
              <a:t>1й семестр</a:t>
            </a:r>
          </a:p>
          <a:p>
            <a:pPr lvl="1"/>
            <a:r>
              <a:rPr lang="ru-RU" dirty="0" smtClean="0"/>
              <a:t>16 учебных недель</a:t>
            </a:r>
            <a:endParaRPr lang="en-US" dirty="0" smtClean="0"/>
          </a:p>
          <a:p>
            <a:pPr lvl="1"/>
            <a:r>
              <a:rPr lang="ru-RU" dirty="0" smtClean="0"/>
              <a:t>1-</a:t>
            </a:r>
            <a:r>
              <a:rPr lang="en-US" dirty="0" smtClean="0"/>
              <a:t>2 </a:t>
            </a:r>
            <a:r>
              <a:rPr lang="ru-RU" dirty="0" smtClean="0"/>
              <a:t>потоковых контрольных работы</a:t>
            </a:r>
          </a:p>
          <a:p>
            <a:pPr lvl="1"/>
            <a:r>
              <a:rPr lang="ru-RU" dirty="0" smtClean="0"/>
              <a:t>Дифференцированный зачёт</a:t>
            </a:r>
          </a:p>
          <a:p>
            <a:r>
              <a:rPr lang="ru-RU" dirty="0" smtClean="0"/>
              <a:t>2й семестр</a:t>
            </a:r>
          </a:p>
          <a:p>
            <a:pPr lvl="1"/>
            <a:r>
              <a:rPr lang="ru-RU" dirty="0" smtClean="0"/>
              <a:t>16 учебных недель</a:t>
            </a:r>
          </a:p>
          <a:p>
            <a:pPr lvl="1"/>
            <a:r>
              <a:rPr lang="ru-RU" dirty="0"/>
              <a:t>1-</a:t>
            </a:r>
            <a:r>
              <a:rPr lang="en-US" dirty="0"/>
              <a:t>2 </a:t>
            </a:r>
            <a:r>
              <a:rPr lang="ru-RU" dirty="0"/>
              <a:t>потоковых контрольных работы</a:t>
            </a:r>
          </a:p>
          <a:p>
            <a:pPr lvl="1"/>
            <a:r>
              <a:rPr lang="ru-RU" dirty="0" smtClean="0"/>
              <a:t>Экзамен</a:t>
            </a:r>
          </a:p>
          <a:p>
            <a:r>
              <a:rPr lang="ru-RU" dirty="0" smtClean="0"/>
              <a:t>Лекция + семинар + практика каждую учебную неделю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Программа – это данные, предназначенные для управления конкретными компонентами системы обработки информации в целях реализации определенного алгоритма. (ГОСТ 19781—90)</a:t>
            </a:r>
          </a:p>
          <a:p>
            <a:r>
              <a:rPr lang="ru-RU" dirty="0" smtClean="0"/>
              <a:t>Программа – это 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результата, включая подготовительные материалы, полученные в ходе разработки программы для ЭВМ, и порождаемые ею аудиовизуальные отображения. (ГК РФ)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Понятие программы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цели. (</a:t>
            </a:r>
            <a:r>
              <a:rPr lang="ru-RU" dirty="0" err="1" smtClean="0"/>
              <a:t>Википедия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pic>
        <p:nvPicPr>
          <p:cNvPr id="7" name="Рисунок 6" descr="img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313843"/>
            <a:ext cx="7128792" cy="2915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кода</a:t>
            </a:r>
          </a:p>
          <a:p>
            <a:pPr lvl="1"/>
            <a:r>
              <a:rPr lang="ru-RU" dirty="0" smtClean="0"/>
              <a:t>Компиляция исходного кода</a:t>
            </a:r>
          </a:p>
          <a:p>
            <a:pPr lvl="1"/>
            <a:r>
              <a:rPr lang="ru-RU" dirty="0" smtClean="0"/>
              <a:t>Сборка</a:t>
            </a:r>
          </a:p>
          <a:p>
            <a:pPr lvl="1"/>
            <a:r>
              <a:rPr lang="ru-RU" dirty="0" smtClean="0"/>
              <a:t>Отладка</a:t>
            </a:r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Сдача в эксплуатацию (релиз)</a:t>
            </a:r>
          </a:p>
          <a:p>
            <a:r>
              <a:rPr lang="ru-RU" dirty="0" smtClean="0"/>
              <a:t>Сопровождение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14400"/>
          </a:xfrm>
        </p:spPr>
        <p:txBody>
          <a:bodyPr/>
          <a:lstStyle/>
          <a:p>
            <a:r>
              <a:rPr lang="ru-RU" dirty="0" smtClean="0"/>
              <a:t>Этапы создания программ – каскад</a:t>
            </a:r>
            <a:endParaRPr lang="ru-RU" dirty="0"/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0002"/>
            <a:ext cx="7272808" cy="5384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68952" cy="914400"/>
          </a:xfrm>
        </p:spPr>
        <p:txBody>
          <a:bodyPr/>
          <a:lstStyle/>
          <a:p>
            <a:r>
              <a:rPr lang="ru-RU" dirty="0" smtClean="0"/>
              <a:t>Этапы создания программ – инкремент</a:t>
            </a:r>
            <a:endParaRPr lang="ru-RU" dirty="0"/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28215" cy="5328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12730</TotalTime>
  <Words>2948</Words>
  <Application>Microsoft Office PowerPoint</Application>
  <PresentationFormat>On-screen Show (4:3)</PresentationFormat>
  <Paragraphs>526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Метро</vt:lpstr>
      <vt:lpstr>Понятие программы</vt:lpstr>
      <vt:lpstr>План лекции</vt:lpstr>
      <vt:lpstr>Информация об этом курсе</vt:lpstr>
      <vt:lpstr>Понятие программы</vt:lpstr>
      <vt:lpstr>Понятие программы</vt:lpstr>
      <vt:lpstr>Понятие программы</vt:lpstr>
      <vt:lpstr>Этапы создания программ</vt:lpstr>
      <vt:lpstr>Этапы создания программ – каскад</vt:lpstr>
      <vt:lpstr>Этапы создания программ – инкремент</vt:lpstr>
      <vt:lpstr>Этапы создания программ – эволюция</vt:lpstr>
      <vt:lpstr>Этапы создания программ</vt:lpstr>
      <vt:lpstr>Написание исходного кода</vt:lpstr>
      <vt:lpstr>Компиляция исходного кода</vt:lpstr>
      <vt:lpstr>Компиляция исходного кода</vt:lpstr>
      <vt:lpstr>Сборка (линковка)</vt:lpstr>
      <vt:lpstr>Сборка статической библиотеки </vt:lpstr>
      <vt:lpstr>Сборка динамической библиотеки</vt:lpstr>
      <vt:lpstr>Сборка исполняемого файла</vt:lpstr>
      <vt:lpstr>Компиляция, сборка, загрузка в память для исполнения</vt:lpstr>
      <vt:lpstr>Сборка (линковка)</vt:lpstr>
      <vt:lpstr>Сборка (линковка)</vt:lpstr>
      <vt:lpstr>Сборка (линковка)</vt:lpstr>
      <vt:lpstr>Отладка</vt:lpstr>
      <vt:lpstr>Оптимизация</vt:lpstr>
      <vt:lpstr>Заключение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Petrov, Evgueni S</cp:lastModifiedBy>
  <cp:revision>578</cp:revision>
  <dcterms:created xsi:type="dcterms:W3CDTF">2012-08-23T19:28:15Z</dcterms:created>
  <dcterms:modified xsi:type="dcterms:W3CDTF">2013-03-18T06:47:00Z</dcterms:modified>
</cp:coreProperties>
</file>