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64" r:id="rId6"/>
    <p:sldId id="265" r:id="rId7"/>
    <p:sldId id="267" r:id="rId8"/>
    <p:sldId id="266" r:id="rId9"/>
    <p:sldId id="268" r:id="rId10"/>
    <p:sldId id="269" r:id="rId11"/>
    <p:sldId id="272" r:id="rId12"/>
    <p:sldId id="273" r:id="rId13"/>
    <p:sldId id="270" r:id="rId14"/>
    <p:sldId id="274" r:id="rId15"/>
    <p:sldId id="275" r:id="rId16"/>
    <p:sldId id="271" r:id="rId17"/>
    <p:sldId id="276" r:id="rId18"/>
    <p:sldId id="260" r:id="rId19"/>
    <p:sldId id="261" r:id="rId20"/>
    <p:sldId id="262" r:id="rId21"/>
    <p:sldId id="263" r:id="rId22"/>
    <p:sldId id="258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F09325-17DA-4D52-B490-F021066A564D}" type="datetimeFigureOut">
              <a:rPr lang="ru-RU" smtClean="0"/>
              <a:t>11.09.2013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//upload.wikimedia.org/wikipedia/commons/0/01/Dennis_MacAlistair_Ritchie_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Общие Сведения о языке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Целые</a:t>
            </a:r>
            <a:endParaRPr lang="ru-RU" dirty="0"/>
          </a:p>
          <a:p>
            <a:r>
              <a:rPr lang="ru-RU" dirty="0" smtClean="0"/>
              <a:t>Символьные</a:t>
            </a:r>
            <a:endParaRPr lang="ru-RU" dirty="0"/>
          </a:p>
          <a:p>
            <a:r>
              <a:rPr lang="ru-RU" dirty="0" smtClean="0"/>
              <a:t>С плавающей точкой</a:t>
            </a:r>
          </a:p>
          <a:p>
            <a:r>
              <a:rPr lang="ru-RU" dirty="0" smtClean="0"/>
              <a:t>Константы перечислимых типов</a:t>
            </a:r>
          </a:p>
          <a:p>
            <a:r>
              <a:rPr lang="ru-RU" dirty="0" smtClean="0"/>
              <a:t>Строковые литералы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 smtClean="0"/>
              <a:t>Константа записывается в 8-, 10- или 16-ричной системе счисления и может иметь суффиксы </a:t>
            </a:r>
            <a:r>
              <a:rPr lang="ru-RU" sz="2400" dirty="0"/>
              <a:t>u (или U) </a:t>
            </a:r>
            <a:r>
              <a:rPr lang="ru-RU" sz="2400" dirty="0" smtClean="0"/>
              <a:t>и/или l </a:t>
            </a:r>
            <a:r>
              <a:rPr lang="ru-RU" sz="2400" dirty="0"/>
              <a:t>(или L) </a:t>
            </a:r>
            <a:endParaRPr lang="ru-RU" sz="2400" dirty="0" smtClean="0"/>
          </a:p>
          <a:p>
            <a:r>
              <a:rPr lang="ru-RU" sz="2400" dirty="0"/>
              <a:t>8-ричная </a:t>
            </a:r>
            <a:r>
              <a:rPr lang="ru-RU" sz="2400" dirty="0" smtClean="0"/>
              <a:t>запись состоит из цифр и начинается с цифры 0</a:t>
            </a:r>
          </a:p>
          <a:p>
            <a:r>
              <a:rPr lang="ru-RU" sz="2400" dirty="0"/>
              <a:t>10-тичная </a:t>
            </a:r>
            <a:r>
              <a:rPr lang="ru-RU" sz="2400" dirty="0" smtClean="0"/>
              <a:t>запись состоит </a:t>
            </a:r>
            <a:r>
              <a:rPr lang="ru-RU" sz="2400" dirty="0"/>
              <a:t>из цифр и начинается </a:t>
            </a:r>
            <a:r>
              <a:rPr lang="ru-RU" sz="2400" dirty="0" smtClean="0"/>
              <a:t>не с </a:t>
            </a:r>
            <a:r>
              <a:rPr lang="ru-RU" sz="2400" dirty="0"/>
              <a:t>цифры </a:t>
            </a:r>
            <a:r>
              <a:rPr lang="ru-RU" sz="2400" dirty="0" smtClean="0"/>
              <a:t>0 </a:t>
            </a:r>
            <a:endParaRPr lang="ru-RU" sz="2400" dirty="0"/>
          </a:p>
          <a:p>
            <a:r>
              <a:rPr lang="ru-RU" sz="2400" dirty="0"/>
              <a:t>16-ричная </a:t>
            </a:r>
            <a:r>
              <a:rPr lang="ru-RU" sz="2400" dirty="0" smtClean="0"/>
              <a:t>запись состоит из префикса </a:t>
            </a:r>
            <a:r>
              <a:rPr lang="ru-RU" sz="2400" dirty="0"/>
              <a:t>0х </a:t>
            </a:r>
            <a:r>
              <a:rPr lang="ru-RU" sz="2400" dirty="0" smtClean="0"/>
              <a:t>и послед. цифр 0-9 и букв а-</a:t>
            </a:r>
            <a:r>
              <a:rPr lang="en-US" sz="2400" dirty="0" smtClean="0"/>
              <a:t>f</a:t>
            </a:r>
          </a:p>
          <a:p>
            <a:pPr lvl="1"/>
            <a:r>
              <a:rPr lang="ru-RU" sz="2000" dirty="0" smtClean="0"/>
              <a:t>16-ричные цифры со значения </a:t>
            </a:r>
            <a:r>
              <a:rPr lang="ru-RU" sz="2000" dirty="0"/>
              <a:t>от 10 до 15 обозначаются </a:t>
            </a:r>
            <a:r>
              <a:rPr lang="ru-RU" sz="2000" dirty="0" smtClean="0"/>
              <a:t>буквами </a:t>
            </a:r>
            <a:r>
              <a:rPr lang="ru-RU" sz="2000" dirty="0"/>
              <a:t>от </a:t>
            </a:r>
            <a:r>
              <a:rPr lang="ru-RU" sz="2000" dirty="0" smtClean="0"/>
              <a:t>а-f</a:t>
            </a:r>
            <a:endParaRPr lang="ru-RU" sz="2000" dirty="0"/>
          </a:p>
          <a:p>
            <a:pPr lvl="1"/>
            <a:r>
              <a:rPr lang="ru-RU" sz="2000" dirty="0" smtClean="0"/>
              <a:t>Регистр не учитывается</a:t>
            </a:r>
          </a:p>
          <a:p>
            <a:r>
              <a:rPr lang="ru-RU" sz="2400" dirty="0" smtClean="0"/>
              <a:t>Константа получает тип с наименьшим диапазоном, содержащим значение константы</a:t>
            </a:r>
          </a:p>
          <a:p>
            <a:pPr lvl="1"/>
            <a:r>
              <a:rPr lang="ru-RU" sz="2000" dirty="0" smtClean="0"/>
              <a:t>10-тичная без суффикса – первый из </a:t>
            </a:r>
            <a:r>
              <a:rPr lang="ru-RU" sz="2000" dirty="0"/>
              <a:t>int, long int, unsigned long int</a:t>
            </a:r>
            <a:endParaRPr lang="ru-RU" sz="2000" dirty="0" smtClean="0"/>
          </a:p>
          <a:p>
            <a:pPr lvl="1"/>
            <a:r>
              <a:rPr lang="ru-RU" sz="2000" dirty="0" smtClean="0"/>
              <a:t>8- и 16-ричная без суффикса – первый из int</a:t>
            </a:r>
            <a:r>
              <a:rPr lang="ru-RU" sz="2000" dirty="0"/>
              <a:t>, unsigned int, long int, unsigned </a:t>
            </a:r>
            <a:r>
              <a:rPr lang="ru-RU" sz="2000" dirty="0" smtClean="0"/>
              <a:t>long int</a:t>
            </a:r>
          </a:p>
          <a:p>
            <a:pPr lvl="1"/>
            <a:r>
              <a:rPr lang="ru-RU" sz="2000" dirty="0" smtClean="0"/>
              <a:t>С суффиксом </a:t>
            </a:r>
            <a:r>
              <a:rPr lang="ru-RU" sz="2000" dirty="0"/>
              <a:t>u или </a:t>
            </a:r>
            <a:r>
              <a:rPr lang="ru-RU" sz="2000" dirty="0" smtClean="0"/>
              <a:t>U -- первый из unsigned </a:t>
            </a:r>
            <a:r>
              <a:rPr lang="ru-RU" sz="2000" dirty="0"/>
              <a:t>int</a:t>
            </a:r>
            <a:r>
              <a:rPr lang="ru-RU" sz="2000" dirty="0" smtClean="0"/>
              <a:t>, unsigned </a:t>
            </a:r>
            <a:r>
              <a:rPr lang="ru-RU" sz="2000" dirty="0"/>
              <a:t>long </a:t>
            </a:r>
            <a:r>
              <a:rPr lang="ru-RU" sz="2000" dirty="0" smtClean="0"/>
              <a:t>int</a:t>
            </a:r>
          </a:p>
          <a:p>
            <a:pPr lvl="1"/>
            <a:r>
              <a:rPr lang="ru-RU" sz="2000" dirty="0"/>
              <a:t>С суффиксом</a:t>
            </a:r>
            <a:r>
              <a:rPr lang="ru-RU" sz="2000" dirty="0" smtClean="0"/>
              <a:t> </a:t>
            </a:r>
            <a:r>
              <a:rPr lang="ru-RU" sz="2000" dirty="0"/>
              <a:t>l или </a:t>
            </a:r>
            <a:r>
              <a:rPr lang="ru-RU" sz="2000" dirty="0" smtClean="0"/>
              <a:t>L -- первый из long </a:t>
            </a:r>
            <a:r>
              <a:rPr lang="ru-RU" sz="2000" dirty="0"/>
              <a:t>int, unsigned long </a:t>
            </a:r>
            <a:r>
              <a:rPr lang="ru-RU" sz="2000" dirty="0" smtClean="0"/>
              <a:t>int</a:t>
            </a:r>
          </a:p>
          <a:p>
            <a:pPr lvl="1"/>
            <a:r>
              <a:rPr lang="ru-RU" sz="2000" dirty="0"/>
              <a:t>С суффиксом</a:t>
            </a:r>
            <a:r>
              <a:rPr lang="ru-RU" sz="2000" dirty="0" smtClean="0"/>
              <a:t> </a:t>
            </a:r>
            <a:r>
              <a:rPr lang="ru-RU" sz="2000" dirty="0"/>
              <a:t>ul или </a:t>
            </a:r>
            <a:r>
              <a:rPr lang="ru-RU" sz="2000" dirty="0" smtClean="0"/>
              <a:t>UL имеет тип unsigned </a:t>
            </a:r>
            <a:r>
              <a:rPr lang="ru-RU" sz="2000" dirty="0"/>
              <a:t>long </a:t>
            </a:r>
            <a:r>
              <a:rPr lang="ru-RU" sz="2000" dirty="0" smtClean="0"/>
              <a:t>int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Символьные константы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365520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Необязательный префикс </a:t>
            </a:r>
            <a:r>
              <a:rPr lang="en-US" sz="2000" dirty="0" smtClean="0"/>
              <a:t>L </a:t>
            </a:r>
            <a:r>
              <a:rPr lang="ru-RU" sz="2000" dirty="0" smtClean="0"/>
              <a:t>и один </a:t>
            </a:r>
            <a:r>
              <a:rPr lang="ru-RU" sz="2000" dirty="0"/>
              <a:t>или нескольких </a:t>
            </a:r>
            <a:r>
              <a:rPr lang="ru-RU" sz="2000" dirty="0" smtClean="0"/>
              <a:t>символов в кавычках </a:t>
            </a:r>
            <a:r>
              <a:rPr lang="en-US" sz="2000" dirty="0" smtClean="0"/>
              <a:t>'</a:t>
            </a:r>
            <a:r>
              <a:rPr lang="ru-RU" sz="2000" dirty="0" smtClean="0"/>
              <a:t> </a:t>
            </a:r>
            <a:r>
              <a:rPr lang="ru-RU" sz="2000" dirty="0"/>
              <a:t>(например 'х</a:t>
            </a:r>
            <a:r>
              <a:rPr lang="ru-RU" sz="2000" dirty="0" smtClean="0"/>
              <a:t>' или </a:t>
            </a:r>
            <a:r>
              <a:rPr lang="en-US" sz="2000" dirty="0" err="1" smtClean="0"/>
              <a:t>L'x</a:t>
            </a:r>
            <a:r>
              <a:rPr lang="en-US" sz="2000" dirty="0" smtClean="0"/>
              <a:t>'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lvl="1"/>
            <a:r>
              <a:rPr lang="ru-RU" sz="1600" dirty="0" smtClean="0"/>
              <a:t>В кавычки </a:t>
            </a:r>
            <a:r>
              <a:rPr lang="en-US" sz="1600" dirty="0" smtClean="0"/>
              <a:t>' </a:t>
            </a:r>
            <a:r>
              <a:rPr lang="ru-RU" sz="1600" dirty="0" smtClean="0"/>
              <a:t>нельзя брать одну кавычку ' или конец строки</a:t>
            </a:r>
          </a:p>
          <a:p>
            <a:pPr lvl="1"/>
            <a:r>
              <a:rPr lang="ru-RU" sz="1600" dirty="0" smtClean="0"/>
              <a:t>Значением константы с одним символом внутри является код этого </a:t>
            </a:r>
            <a:r>
              <a:rPr lang="ru-RU" sz="1600" dirty="0"/>
              <a:t>символа в кодировке, принятой на данной </a:t>
            </a:r>
            <a:r>
              <a:rPr lang="ru-RU" sz="1600" dirty="0" smtClean="0"/>
              <a:t>машине</a:t>
            </a:r>
          </a:p>
          <a:p>
            <a:pPr lvl="1"/>
            <a:r>
              <a:rPr lang="ru-RU" sz="1600" dirty="0" smtClean="0"/>
              <a:t>Значение константы </a:t>
            </a:r>
            <a:r>
              <a:rPr lang="ru-RU" sz="1600" dirty="0"/>
              <a:t>с несколькими символами </a:t>
            </a:r>
            <a:r>
              <a:rPr lang="ru-RU" sz="1600" dirty="0" smtClean="0"/>
              <a:t>может зависеть </a:t>
            </a:r>
            <a:r>
              <a:rPr lang="ru-RU" sz="1600" dirty="0"/>
              <a:t>от </a:t>
            </a:r>
            <a:r>
              <a:rPr lang="ru-RU" sz="1600" dirty="0" smtClean="0"/>
              <a:t>реализации</a:t>
            </a:r>
            <a:endParaRPr lang="ru-RU" sz="1600" dirty="0"/>
          </a:p>
          <a:p>
            <a:r>
              <a:rPr lang="ru-RU" sz="2000" dirty="0" smtClean="0"/>
              <a:t>Константа без префикса имеет тип </a:t>
            </a:r>
            <a:r>
              <a:rPr lang="en-US" sz="2000" dirty="0" smtClean="0"/>
              <a:t>char</a:t>
            </a:r>
            <a:endParaRPr lang="ru-RU" sz="2000" dirty="0" smtClean="0"/>
          </a:p>
          <a:p>
            <a:r>
              <a:rPr lang="ru-RU" sz="2000" dirty="0" smtClean="0"/>
              <a:t>Константа с префиксом </a:t>
            </a:r>
            <a:r>
              <a:rPr lang="en-US" sz="2000" dirty="0" smtClean="0"/>
              <a:t>L </a:t>
            </a:r>
            <a:r>
              <a:rPr lang="ru-RU" sz="2000" dirty="0" smtClean="0"/>
              <a:t>имеет тип </a:t>
            </a:r>
            <a:r>
              <a:rPr lang="en-US" sz="2000" dirty="0" err="1" smtClean="0"/>
              <a:t>wchar_t</a:t>
            </a:r>
            <a:r>
              <a:rPr lang="en-US" sz="2000" dirty="0" smtClean="0"/>
              <a:t> (</a:t>
            </a:r>
            <a:r>
              <a:rPr lang="ru-RU" sz="2000" dirty="0" smtClean="0"/>
              <a:t>описан в </a:t>
            </a:r>
            <a:r>
              <a:rPr lang="en-US" sz="2000" dirty="0" err="1" smtClean="0"/>
              <a:t>stddef.h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63755"/>
              </p:ext>
            </p:extLst>
          </p:nvPr>
        </p:nvGraphicFramePr>
        <p:xfrm>
          <a:off x="1043608" y="4077072"/>
          <a:ext cx="76081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750773"/>
                <a:gridCol w="3281675"/>
                <a:gridCol w="911424"/>
              </a:tblGrid>
              <a:tr h="2430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Escape-</a:t>
                      </a:r>
                      <a:r>
                        <a:rPr lang="ru-RU" sz="1400" dirty="0" smtClean="0"/>
                        <a:t>последовательность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Запись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Escape-</a:t>
                      </a:r>
                      <a:r>
                        <a:rPr lang="ru-RU" sz="1400" dirty="0" smtClean="0"/>
                        <a:t>последовательность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Запись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новая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строка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\\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\?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табуляция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(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single quote) \'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\'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шаг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 quote) \"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\"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каретки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восьмеричный код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</a:t>
                      </a:r>
                      <a:r>
                        <a:rPr lang="en-US" sz="1400" dirty="0" err="1" smtClean="0"/>
                        <a:t>ooo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страницы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шестнадцатеричный код </a:t>
                      </a: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</a:t>
                      </a:r>
                      <a:r>
                        <a:rPr lang="en-US" sz="1400" dirty="0" err="1" smtClean="0"/>
                        <a:t>xhh</a:t>
                      </a:r>
                      <a:endParaRPr lang="ru-RU" sz="1400" dirty="0"/>
                    </a:p>
                  </a:txBody>
                  <a:tcPr/>
                </a:tc>
              </a:tr>
              <a:tr h="243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звонок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\a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с плавающей точкой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Целая часть, десятичная точка, дробная часть, </a:t>
            </a:r>
            <a:r>
              <a:rPr lang="ru-RU" dirty="0"/>
              <a:t>е или </a:t>
            </a:r>
            <a:r>
              <a:rPr lang="ru-RU" dirty="0" smtClean="0"/>
              <a:t>Е, </a:t>
            </a:r>
            <a:r>
              <a:rPr lang="ru-RU" dirty="0"/>
              <a:t>и порядок </a:t>
            </a:r>
            <a:r>
              <a:rPr lang="ru-RU" dirty="0" smtClean="0"/>
              <a:t>(</a:t>
            </a:r>
            <a:r>
              <a:rPr lang="ru-RU" dirty="0"/>
              <a:t>возможно, со знаком</a:t>
            </a:r>
            <a:r>
              <a:rPr lang="ru-RU" dirty="0" smtClean="0"/>
              <a:t>), </a:t>
            </a:r>
            <a:r>
              <a:rPr lang="ru-RU" dirty="0"/>
              <a:t>и, возможно, </a:t>
            </a:r>
            <a:r>
              <a:rPr lang="ru-RU" dirty="0" smtClean="0"/>
              <a:t>суффикс</a:t>
            </a:r>
            <a:r>
              <a:rPr lang="en-US" dirty="0" smtClean="0"/>
              <a:t> </a:t>
            </a:r>
            <a:r>
              <a:rPr lang="ru-RU" dirty="0" smtClean="0"/>
              <a:t>f</a:t>
            </a:r>
            <a:r>
              <a:rPr lang="ru-RU" dirty="0"/>
              <a:t>, F, l или </a:t>
            </a:r>
            <a:r>
              <a:rPr lang="ru-RU" dirty="0" smtClean="0"/>
              <a:t>L</a:t>
            </a:r>
            <a:endParaRPr lang="en-US" dirty="0" smtClean="0"/>
          </a:p>
          <a:p>
            <a:r>
              <a:rPr lang="ru-RU" dirty="0" smtClean="0"/>
              <a:t>Целая, </a:t>
            </a:r>
            <a:r>
              <a:rPr lang="ru-RU" dirty="0"/>
              <a:t>дробная </a:t>
            </a:r>
            <a:r>
              <a:rPr lang="ru-RU" dirty="0" smtClean="0"/>
              <a:t>часть и порядок -- последовательности цифр</a:t>
            </a:r>
            <a:endParaRPr lang="en-US" dirty="0" smtClean="0"/>
          </a:p>
          <a:p>
            <a:r>
              <a:rPr lang="ru-RU" dirty="0" smtClean="0"/>
              <a:t>Целая часть или дробная часть (но не обе вместе) могут отсутствовать</a:t>
            </a:r>
            <a:endParaRPr lang="en-US" dirty="0" smtClean="0"/>
          </a:p>
          <a:p>
            <a:r>
              <a:rPr lang="ru-RU" dirty="0"/>
              <a:t>Д</a:t>
            </a:r>
            <a:r>
              <a:rPr lang="ru-RU" dirty="0" smtClean="0"/>
              <a:t>есятичная точка или Е с порядком </a:t>
            </a:r>
            <a:r>
              <a:rPr lang="ru-RU" dirty="0"/>
              <a:t>(но не обе </a:t>
            </a:r>
            <a:r>
              <a:rPr lang="ru-RU" dirty="0" smtClean="0"/>
              <a:t>вместе) могут </a:t>
            </a:r>
            <a:r>
              <a:rPr lang="ru-RU" dirty="0"/>
              <a:t>отсутствовать</a:t>
            </a:r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/>
              <a:t>определяется </a:t>
            </a:r>
            <a:r>
              <a:rPr lang="ru-RU" dirty="0" smtClean="0"/>
              <a:t>суффиксом</a:t>
            </a:r>
          </a:p>
          <a:p>
            <a:pPr lvl="1"/>
            <a:r>
              <a:rPr lang="ru-RU" dirty="0" smtClean="0"/>
              <a:t>F </a:t>
            </a:r>
            <a:r>
              <a:rPr lang="ru-RU" dirty="0"/>
              <a:t>или f </a:t>
            </a:r>
            <a:r>
              <a:rPr lang="ru-RU" dirty="0" smtClean="0"/>
              <a:t>-- тип float</a:t>
            </a:r>
          </a:p>
          <a:p>
            <a:pPr lvl="1"/>
            <a:r>
              <a:rPr lang="ru-RU" dirty="0" smtClean="0"/>
              <a:t>L </a:t>
            </a:r>
            <a:r>
              <a:rPr lang="ru-RU" dirty="0"/>
              <a:t>или </a:t>
            </a:r>
            <a:r>
              <a:rPr lang="ru-RU" dirty="0" smtClean="0"/>
              <a:t>l -- тип </a:t>
            </a:r>
            <a:r>
              <a:rPr lang="ru-RU" dirty="0"/>
              <a:t>long </a:t>
            </a:r>
            <a:r>
              <a:rPr lang="ru-RU" dirty="0" smtClean="0"/>
              <a:t>double</a:t>
            </a:r>
          </a:p>
          <a:p>
            <a:pPr lvl="1"/>
            <a:r>
              <a:rPr lang="ru-RU" dirty="0" smtClean="0"/>
              <a:t>Без суффикса – тип double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перечислимых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Идентификаторы, объявленные </a:t>
            </a:r>
            <a:r>
              <a:rPr lang="ru-RU" dirty="0" smtClean="0"/>
              <a:t>как </a:t>
            </a:r>
            <a:r>
              <a:rPr lang="ru-RU" dirty="0"/>
              <a:t>элементы перечисления </a:t>
            </a:r>
            <a:r>
              <a:rPr lang="en-US" dirty="0" err="1" smtClean="0"/>
              <a:t>enum</a:t>
            </a:r>
            <a:endParaRPr lang="ru-RU" dirty="0" smtClean="0"/>
          </a:p>
          <a:p>
            <a:r>
              <a:rPr lang="ru-RU" dirty="0" smtClean="0"/>
              <a:t>Имеют тип int</a:t>
            </a:r>
          </a:p>
          <a:p>
            <a:r>
              <a:rPr lang="ru-RU" dirty="0" smtClean="0"/>
              <a:t>Значения определяются внутри </a:t>
            </a:r>
            <a:r>
              <a:rPr lang="en-US" dirty="0" err="1"/>
              <a:t>enum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200" dirty="0"/>
              <a:t>Необязательный префикс </a:t>
            </a:r>
            <a:r>
              <a:rPr lang="en-US" sz="3200" dirty="0"/>
              <a:t>L </a:t>
            </a:r>
            <a:r>
              <a:rPr lang="ru-RU" sz="3200" dirty="0" smtClean="0"/>
              <a:t>и п</a:t>
            </a:r>
            <a:r>
              <a:rPr lang="ru-RU" dirty="0" smtClean="0"/>
              <a:t>оследовательность символов, в двойных кавычках </a:t>
            </a:r>
            <a:r>
              <a:rPr lang="ru-RU" dirty="0"/>
              <a:t>(например, </a:t>
            </a:r>
            <a:r>
              <a:rPr lang="ru-RU" dirty="0" smtClean="0"/>
              <a:t>"..." или </a:t>
            </a:r>
            <a:r>
              <a:rPr lang="en-US" dirty="0" smtClean="0"/>
              <a:t>L"…"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 двойные кавычки нельзя брать одну двойную кавычку или конец строки</a:t>
            </a:r>
          </a:p>
          <a:p>
            <a:pPr lvl="1"/>
            <a:r>
              <a:rPr lang="ru-RU" dirty="0" smtClean="0"/>
              <a:t>В строках можно использовать те же </a:t>
            </a:r>
            <a:r>
              <a:rPr lang="en-US" dirty="0" smtClean="0"/>
              <a:t>escape-</a:t>
            </a:r>
            <a:r>
              <a:rPr lang="ru-RU" dirty="0" smtClean="0"/>
              <a:t>последовательности, что и в символьных константах</a:t>
            </a:r>
          </a:p>
          <a:p>
            <a:r>
              <a:rPr lang="ru-RU" dirty="0" smtClean="0"/>
              <a:t>Константа без префикса имеет тип массив </a:t>
            </a:r>
            <a:r>
              <a:rPr lang="en-US" dirty="0" smtClean="0"/>
              <a:t>char</a:t>
            </a:r>
          </a:p>
          <a:p>
            <a:r>
              <a:rPr lang="ru-RU" dirty="0" smtClean="0"/>
              <a:t>Константа с префиксом </a:t>
            </a:r>
            <a:r>
              <a:rPr lang="en-US" dirty="0" smtClean="0"/>
              <a:t>L</a:t>
            </a:r>
            <a:r>
              <a:rPr lang="ru-RU" dirty="0" smtClean="0"/>
              <a:t> имеет тип массив </a:t>
            </a:r>
            <a:r>
              <a:rPr lang="en-US" dirty="0" err="1" smtClean="0"/>
              <a:t>wchar_t</a:t>
            </a:r>
            <a:endParaRPr lang="en-US" dirty="0" smtClean="0"/>
          </a:p>
          <a:p>
            <a:r>
              <a:rPr lang="ru-RU" dirty="0" smtClean="0"/>
              <a:t>Значение строки хранится в памяти глобальных переменных (</a:t>
            </a:r>
            <a:r>
              <a:rPr lang="en-US" dirty="0" smtClean="0"/>
              <a:t>static</a:t>
            </a:r>
            <a:r>
              <a:rPr lang="ru-RU" dirty="0" smtClean="0"/>
              <a:t>) и инициализируется </a:t>
            </a:r>
            <a:r>
              <a:rPr lang="ru-RU" dirty="0"/>
              <a:t>заданными </a:t>
            </a:r>
            <a:r>
              <a:rPr lang="ru-RU" dirty="0" smtClean="0"/>
              <a:t>символами, за которыми идет </a:t>
            </a:r>
            <a:r>
              <a:rPr lang="en-US" dirty="0" smtClean="0"/>
              <a:t>'\0'</a:t>
            </a:r>
          </a:p>
          <a:p>
            <a:r>
              <a:rPr lang="ru-RU" dirty="0" smtClean="0"/>
              <a:t>Поведение </a:t>
            </a:r>
            <a:r>
              <a:rPr lang="ru-RU" dirty="0"/>
              <a:t>программы, </a:t>
            </a:r>
            <a:r>
              <a:rPr lang="ru-RU" dirty="0" smtClean="0"/>
              <a:t>пытающейся</a:t>
            </a:r>
            <a:r>
              <a:rPr lang="en-US" dirty="0" smtClean="0"/>
              <a:t> </a:t>
            </a:r>
            <a:r>
              <a:rPr lang="ru-RU" dirty="0" smtClean="0"/>
              <a:t>изменить </a:t>
            </a:r>
            <a:r>
              <a:rPr lang="ru-RU" dirty="0"/>
              <a:t>строковый литерал, не </a:t>
            </a:r>
            <a:r>
              <a:rPr lang="ru-RU" dirty="0" smtClean="0"/>
              <a:t>определено</a:t>
            </a:r>
            <a:endParaRPr lang="ru-RU" dirty="0"/>
          </a:p>
          <a:p>
            <a:r>
              <a:rPr lang="ru-RU" dirty="0" smtClean="0"/>
              <a:t>Написанные рядом строковые литералы объединяются в одну строку</a:t>
            </a:r>
            <a:endParaRPr lang="en-US" dirty="0" smtClean="0"/>
          </a:p>
          <a:p>
            <a:r>
              <a:rPr lang="ru-RU" dirty="0" smtClean="0"/>
              <a:t>После любой</a:t>
            </a:r>
            <a:r>
              <a:rPr lang="en-US" dirty="0" smtClean="0"/>
              <a:t> </a:t>
            </a:r>
            <a:r>
              <a:rPr lang="ru-RU" dirty="0" smtClean="0"/>
              <a:t>конкатенации к строке добавляется символ </a:t>
            </a:r>
            <a:r>
              <a:rPr lang="en-US" dirty="0" smtClean="0"/>
              <a:t>'\0'</a:t>
            </a:r>
          </a:p>
          <a:p>
            <a:r>
              <a:rPr lang="ru-RU" dirty="0" smtClean="0"/>
              <a:t>Конкатенация строк с префиксом и без префикса не определена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 операций и скобки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Скобки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[ ] { } ( )</a:t>
            </a:r>
          </a:p>
          <a:p>
            <a:r>
              <a:rPr lang="ru-RU" dirty="0" smtClean="0"/>
              <a:t>Унарные</a:t>
            </a:r>
          </a:p>
          <a:p>
            <a:pPr lvl="1"/>
            <a:r>
              <a:rPr lang="ru-RU" dirty="0" smtClean="0"/>
              <a:t> </a:t>
            </a:r>
            <a:r>
              <a:rPr lang="en-US" dirty="0"/>
              <a:t>-- ++ </a:t>
            </a:r>
            <a:r>
              <a:rPr lang="ru-RU" dirty="0" smtClean="0"/>
              <a:t>! </a:t>
            </a:r>
            <a:r>
              <a:rPr lang="en-US" dirty="0" smtClean="0"/>
              <a:t>~ &amp;</a:t>
            </a:r>
            <a:r>
              <a:rPr lang="ru-RU" dirty="0" smtClean="0"/>
              <a:t> * + -</a:t>
            </a:r>
            <a:endParaRPr lang="en-US" dirty="0" smtClean="0"/>
          </a:p>
          <a:p>
            <a:r>
              <a:rPr lang="ru-RU" dirty="0" smtClean="0"/>
              <a:t>Бинарные </a:t>
            </a:r>
          </a:p>
          <a:p>
            <a:pPr lvl="1"/>
            <a:r>
              <a:rPr lang="en-US" dirty="0" smtClean="0"/>
              <a:t>&amp;&amp; || &lt;&lt; &gt;&gt; -&gt; . , &amp; ^ | * + - </a:t>
            </a:r>
            <a:r>
              <a:rPr lang="ru-RU" dirty="0" smtClean="0"/>
              <a:t>/ </a:t>
            </a:r>
            <a:r>
              <a:rPr lang="en-US" dirty="0" smtClean="0"/>
              <a:t>%</a:t>
            </a:r>
            <a:endParaRPr lang="ru-RU" dirty="0" smtClean="0"/>
          </a:p>
          <a:p>
            <a:pPr lvl="1"/>
            <a:r>
              <a:rPr lang="en-US" dirty="0" smtClean="0"/>
              <a:t>= == &lt; &gt; &lt;= &gt;= != += -= /= %= &lt;&lt;= &gt;&gt;= &amp;= |= ^=</a:t>
            </a:r>
          </a:p>
          <a:p>
            <a:r>
              <a:rPr lang="ru-RU" dirty="0" smtClean="0"/>
              <a:t>Тернарные</a:t>
            </a:r>
          </a:p>
          <a:p>
            <a:pPr lvl="1"/>
            <a:r>
              <a:rPr lang="ru-RU" dirty="0" smtClean="0"/>
              <a:t> </a:t>
            </a:r>
            <a:r>
              <a:rPr lang="en-US" dirty="0" smtClean="0"/>
              <a:t>?:</a:t>
            </a:r>
            <a:endParaRPr lang="ru-RU" dirty="0" smtClean="0"/>
          </a:p>
          <a:p>
            <a:r>
              <a:rPr lang="ru-RU" dirty="0" smtClean="0"/>
              <a:t>Другое</a:t>
            </a:r>
          </a:p>
          <a:p>
            <a:pPr lvl="1"/>
            <a:r>
              <a:rPr lang="en-US" dirty="0" smtClean="0"/>
              <a:t>…</a:t>
            </a:r>
            <a:r>
              <a:rPr lang="ru-RU" dirty="0" smtClean="0"/>
              <a:t> 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smtClean="0"/>
              <a:t>делением на </a:t>
            </a:r>
            <a:r>
              <a:rPr lang="ru-RU" dirty="0"/>
              <a:t>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717032"/>
            <a:ext cx="7772400" cy="2638528"/>
          </a:xfrm>
        </p:spPr>
        <p:txBody>
          <a:bodyPr/>
          <a:lstStyle/>
          <a:p>
            <a:r>
              <a:rPr lang="ru-RU" dirty="0" smtClean="0"/>
              <a:t>Строка текста программы,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97226"/>
              </p:ext>
            </p:extLst>
          </p:nvPr>
        </p:nvGraphicFramePr>
        <p:xfrm>
          <a:off x="1115614" y="1556792"/>
          <a:ext cx="720080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4"/>
                <a:gridCol w="1200134"/>
                <a:gridCol w="1200134"/>
                <a:gridCol w="1200134"/>
                <a:gridCol w="1200134"/>
                <a:gridCol w="120013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Три-граф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ASCII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Бекуса-Наура описания синтаксиса формальных языков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Терминальные символы</a:t>
            </a:r>
          </a:p>
          <a:p>
            <a:r>
              <a:rPr lang="ru-RU" dirty="0" smtClean="0"/>
              <a:t>Нетерминальные символы</a:t>
            </a:r>
          </a:p>
          <a:p>
            <a:r>
              <a:rPr lang="ru-RU" dirty="0" smtClean="0"/>
              <a:t>Правила вида</a:t>
            </a:r>
          </a:p>
          <a:p>
            <a:pPr lvl="1"/>
            <a:r>
              <a:rPr lang="ru-RU" dirty="0" smtClean="0"/>
              <a:t>&lt;нетерм.символ</a:t>
            </a:r>
            <a:r>
              <a:rPr lang="ru-RU" dirty="0"/>
              <a:t>&gt; ::= </a:t>
            </a:r>
            <a:r>
              <a:rPr lang="ru-RU" dirty="0" smtClean="0"/>
              <a:t>&lt;посл.симв.1&gt;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&lt;</a:t>
            </a:r>
            <a:r>
              <a:rPr lang="ru-RU" dirty="0" smtClean="0"/>
              <a:t>посл.симв.2&gt;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. . 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&lt;</a:t>
            </a:r>
            <a:r>
              <a:rPr lang="ru-RU" dirty="0" smtClean="0"/>
              <a:t>посл.симв.n&gt;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'</a:t>
            </a:r>
            <a:r>
              <a:rPr lang="ru-RU" dirty="0" smtClean="0"/>
              <a:t>0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1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2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3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4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5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6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7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8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9</a:t>
            </a:r>
            <a:r>
              <a:rPr lang="en-US" dirty="0" smtClean="0"/>
              <a:t>'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'</a:t>
            </a:r>
            <a:r>
              <a:rPr lang="ru-RU" dirty="0" smtClean="0"/>
              <a:t>+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-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число без знака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|</a:t>
            </a:r>
            <a:r>
              <a:rPr lang="en-US" dirty="0"/>
              <a:t> &lt;</a:t>
            </a:r>
            <a:r>
              <a:rPr lang="ru-RU" dirty="0"/>
              <a:t>цифра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 smtClean="0"/>
              <a:t>&gt;</a:t>
            </a:r>
            <a:r>
              <a:rPr lang="en-US" dirty="0"/>
              <a:t> 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строк, которые описывает </a:t>
            </a:r>
            <a:r>
              <a:rPr lang="en-US" dirty="0" smtClean="0"/>
              <a:t>&lt;</a:t>
            </a:r>
            <a:r>
              <a:rPr lang="ru-RU" dirty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0, 1, ..., 9, +0, +1, ..., +9, -0, -1, ..., -9, 00, 01, ..., 09, +00, +01, ..., +09, -00, -01, ..., -09, ...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</a:p>
          <a:p>
            <a:r>
              <a:rPr lang="ru-RU" dirty="0" smtClean="0"/>
              <a:t>Лексика языка Си</a:t>
            </a:r>
          </a:p>
          <a:p>
            <a:r>
              <a:rPr lang="ru-RU" dirty="0" smtClean="0"/>
              <a:t>Форма Бекуса-Наура описания синтаксиса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854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Какое множество строк описывает </a:t>
            </a:r>
            <a:r>
              <a:rPr lang="en-US" sz="4000" dirty="0"/>
              <a:t>&lt;</a:t>
            </a:r>
            <a:r>
              <a:rPr lang="ru-RU" sz="4000" dirty="0"/>
              <a:t>ппс</a:t>
            </a:r>
            <a:r>
              <a:rPr lang="en-US" sz="4000" dirty="0"/>
              <a:t>&gt; </a:t>
            </a:r>
            <a:r>
              <a:rPr lang="ru-RU" sz="4000" dirty="0" smtClean="0"/>
              <a:t>?</a:t>
            </a:r>
          </a:p>
          <a:p>
            <a:endParaRPr lang="ru-RU" sz="4000" dirty="0"/>
          </a:p>
          <a:p>
            <a:r>
              <a:rPr lang="en-US" sz="4000" dirty="0"/>
              <a:t>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r>
              <a:rPr lang="ru-RU" sz="4000" dirty="0"/>
              <a:t> ::= | </a:t>
            </a:r>
            <a:r>
              <a:rPr lang="en-US" sz="4000" dirty="0"/>
              <a:t>'</a:t>
            </a:r>
            <a:r>
              <a:rPr lang="ru-RU" sz="4000" dirty="0"/>
              <a:t>(</a:t>
            </a:r>
            <a:r>
              <a:rPr lang="en-US" sz="4000" dirty="0"/>
              <a:t>'&lt;</a:t>
            </a:r>
            <a:r>
              <a:rPr lang="ru-RU" sz="4000" dirty="0"/>
              <a:t>ппс</a:t>
            </a:r>
            <a:r>
              <a:rPr lang="en-US" sz="4000" dirty="0"/>
              <a:t>&gt;'</a:t>
            </a:r>
            <a:r>
              <a:rPr lang="ru-RU" sz="4000" dirty="0"/>
              <a:t>)</a:t>
            </a:r>
            <a:r>
              <a:rPr lang="en-US" sz="4000" dirty="0"/>
              <a:t>'</a:t>
            </a:r>
            <a:r>
              <a:rPr lang="ru-RU" sz="4000" dirty="0"/>
              <a:t> |</a:t>
            </a:r>
            <a:r>
              <a:rPr lang="en-US" sz="4000" dirty="0"/>
              <a:t> &lt;</a:t>
            </a:r>
            <a:r>
              <a:rPr lang="ru-RU" sz="4000" dirty="0"/>
              <a:t>ппс</a:t>
            </a:r>
            <a:r>
              <a:rPr lang="en-US" sz="4000" dirty="0"/>
              <a:t>&gt;&lt;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837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[&lt;</a:t>
            </a:r>
            <a:r>
              <a:rPr lang="ru-RU" sz="4000" dirty="0" smtClean="0"/>
              <a:t>посл.симв.</a:t>
            </a:r>
            <a:r>
              <a:rPr lang="en-US" sz="4000" dirty="0" smtClean="0"/>
              <a:t>&gt;]</a:t>
            </a:r>
            <a:endParaRPr lang="ru-RU" sz="4000" dirty="0" smtClean="0"/>
          </a:p>
          <a:p>
            <a:pPr lvl="1"/>
            <a:r>
              <a:rPr lang="ru-RU" sz="3600" dirty="0" smtClean="0"/>
              <a:t>Необязательная последовательность символов</a:t>
            </a:r>
          </a:p>
          <a:p>
            <a:r>
              <a:rPr lang="en-US" sz="4000" dirty="0" smtClean="0"/>
              <a:t>{&lt;</a:t>
            </a:r>
            <a:r>
              <a:rPr lang="ru-RU" sz="4000" dirty="0" smtClean="0"/>
              <a:t>посл.симв.</a:t>
            </a:r>
            <a:r>
              <a:rPr lang="en-US" sz="4000" dirty="0" smtClean="0"/>
              <a:t>&gt;}</a:t>
            </a:r>
            <a:endParaRPr lang="ru-RU" sz="4000" dirty="0" smtClean="0"/>
          </a:p>
          <a:p>
            <a:pPr lvl="1"/>
            <a:r>
              <a:rPr lang="ru-RU" sz="3600" dirty="0" smtClean="0"/>
              <a:t>Повторение последовательности символов</a:t>
            </a:r>
            <a:endParaRPr lang="en-US" sz="3600" dirty="0" smtClean="0"/>
          </a:p>
          <a:p>
            <a:endParaRPr lang="ru-RU" sz="4000" dirty="0"/>
          </a:p>
          <a:p>
            <a:endParaRPr lang="ru-RU" sz="4000" dirty="0" smtClean="0"/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816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Общие </a:t>
            </a:r>
            <a:r>
              <a:rPr lang="ru-RU" dirty="0" smtClean="0"/>
              <a:t>сведения о языке Си</a:t>
            </a:r>
          </a:p>
          <a:p>
            <a:pPr lvl="1"/>
            <a:r>
              <a:rPr lang="en-US" dirty="0" smtClean="0"/>
              <a:t>Dennis Ritchie,</a:t>
            </a:r>
            <a:r>
              <a:rPr lang="ru-RU" dirty="0" smtClean="0"/>
              <a:t> </a:t>
            </a:r>
            <a:r>
              <a:rPr lang="en-US" dirty="0" smtClean="0"/>
              <a:t>1973, Bell Laboratories, </a:t>
            </a:r>
            <a:r>
              <a:rPr lang="ru-RU" dirty="0" smtClean="0"/>
              <a:t>САСШ</a:t>
            </a:r>
            <a:endParaRPr lang="ru-RU" dirty="0"/>
          </a:p>
          <a:p>
            <a:r>
              <a:rPr lang="ru-RU" dirty="0"/>
              <a:t>Лексика языка </a:t>
            </a:r>
            <a:r>
              <a:rPr lang="ru-RU" dirty="0" smtClean="0"/>
              <a:t>Си</a:t>
            </a:r>
          </a:p>
          <a:p>
            <a:pPr lvl="1"/>
            <a:r>
              <a:rPr lang="ru-RU" dirty="0" smtClean="0"/>
              <a:t>Единица компиляции</a:t>
            </a:r>
          </a:p>
          <a:p>
            <a:pPr lvl="1"/>
            <a:r>
              <a:rPr lang="ru-RU" dirty="0" smtClean="0"/>
              <a:t>Стадии работы компилятора</a:t>
            </a:r>
          </a:p>
          <a:p>
            <a:pPr lvl="1"/>
            <a:r>
              <a:rPr lang="ru-RU" dirty="0" smtClean="0"/>
              <a:t>Лексемы</a:t>
            </a:r>
          </a:p>
          <a:p>
            <a:pPr lvl="2"/>
            <a:r>
              <a:rPr lang="ru-RU" dirty="0"/>
              <a:t>Символы-разделители</a:t>
            </a:r>
          </a:p>
          <a:p>
            <a:pPr lvl="2"/>
            <a:r>
              <a:rPr lang="ru-RU" dirty="0"/>
              <a:t>Идентификаторы</a:t>
            </a:r>
          </a:p>
          <a:p>
            <a:pPr lvl="2"/>
            <a:r>
              <a:rPr lang="ru-RU" dirty="0"/>
              <a:t>Ключевые слова</a:t>
            </a:r>
          </a:p>
          <a:p>
            <a:pPr lvl="2"/>
            <a:r>
              <a:rPr lang="ru-RU" dirty="0"/>
              <a:t>Константы, строковые литералы</a:t>
            </a:r>
          </a:p>
          <a:p>
            <a:pPr lvl="2"/>
            <a:r>
              <a:rPr lang="ru-RU" dirty="0"/>
              <a:t>Символы операций и </a:t>
            </a:r>
            <a:r>
              <a:rPr lang="ru-RU" dirty="0" smtClean="0"/>
              <a:t>скобки</a:t>
            </a:r>
          </a:p>
          <a:p>
            <a:r>
              <a:rPr lang="ru-RU" dirty="0" smtClean="0"/>
              <a:t>Форма </a:t>
            </a:r>
            <a:r>
              <a:rPr lang="ru-RU" dirty="0"/>
              <a:t>Бекуса-Наура описания синтаксиса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Dennis </a:t>
            </a:r>
            <a:r>
              <a:rPr lang="en-US" dirty="0" smtClean="0"/>
              <a:t>Ritchie (1941-2011)</a:t>
            </a:r>
            <a:endParaRPr lang="en-US" dirty="0" smtClean="0"/>
          </a:p>
          <a:p>
            <a:pPr lvl="1"/>
            <a:r>
              <a:rPr lang="ru-RU" dirty="0" smtClean="0"/>
              <a:t>Язык для разработки ОС </a:t>
            </a:r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1969-1973, Bell Laboratories</a:t>
            </a:r>
            <a:r>
              <a:rPr lang="ru-RU" dirty="0" smtClean="0"/>
              <a:t>, США</a:t>
            </a:r>
            <a:endParaRPr lang="en-US" dirty="0" smtClean="0"/>
          </a:p>
          <a:p>
            <a:r>
              <a:rPr lang="ru-RU" dirty="0" smtClean="0"/>
              <a:t>Стандарты</a:t>
            </a:r>
          </a:p>
          <a:p>
            <a:pPr lvl="1"/>
            <a:r>
              <a:rPr lang="en-US" dirty="0" smtClean="0"/>
              <a:t>ANSI</a:t>
            </a:r>
            <a:r>
              <a:rPr lang="ru-RU" dirty="0" smtClean="0"/>
              <a:t> (С89)</a:t>
            </a:r>
          </a:p>
          <a:p>
            <a:pPr lvl="1"/>
            <a:r>
              <a:rPr lang="ru-RU" dirty="0" smtClean="0"/>
              <a:t>С99</a:t>
            </a:r>
            <a:endParaRPr lang="en-US" dirty="0" smtClean="0"/>
          </a:p>
          <a:p>
            <a:pPr lvl="2"/>
            <a:r>
              <a:rPr lang="ru-RU" dirty="0" smtClean="0"/>
              <a:t>//, </a:t>
            </a:r>
            <a:r>
              <a:rPr lang="ru-RU" dirty="0" smtClean="0"/>
              <a:t>описание переменных не в начале блока, массивы переменной длины</a:t>
            </a:r>
          </a:p>
          <a:p>
            <a:pPr lvl="1"/>
            <a:r>
              <a:rPr lang="ru-RU" dirty="0" smtClean="0"/>
              <a:t>С11</a:t>
            </a:r>
            <a:endParaRPr lang="en-US" dirty="0" smtClean="0"/>
          </a:p>
          <a:p>
            <a:pPr lvl="2"/>
            <a:r>
              <a:rPr lang="ru-RU" dirty="0"/>
              <a:t>П</a:t>
            </a:r>
            <a:r>
              <a:rPr lang="ru-RU" dirty="0" smtClean="0"/>
              <a:t>араллелизм</a:t>
            </a:r>
            <a:r>
              <a:rPr lang="ru-RU" dirty="0" smtClean="0"/>
              <a:t>, полиморфизм</a:t>
            </a:r>
            <a:endParaRPr lang="ru-RU" dirty="0"/>
          </a:p>
        </p:txBody>
      </p:sp>
      <p:pic>
        <p:nvPicPr>
          <p:cNvPr id="1026" name="Picture 2" descr="File:Dennis MacAlistair Ritchie 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4"/>
            <a:ext cx="2448272" cy="283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Программа </a:t>
            </a:r>
            <a:r>
              <a:rPr lang="ru-RU" sz="4000" dirty="0" smtClean="0"/>
              <a:t>на Си -- одна </a:t>
            </a:r>
            <a:r>
              <a:rPr lang="ru-RU" sz="4000" dirty="0"/>
              <a:t>или </a:t>
            </a:r>
            <a:r>
              <a:rPr lang="ru-RU" sz="4000" dirty="0" smtClean="0"/>
              <a:t>несколько </a:t>
            </a:r>
            <a:r>
              <a:rPr lang="ru-RU" sz="4000" i="1" dirty="0"/>
              <a:t>единиц компиляции </a:t>
            </a:r>
            <a:r>
              <a:rPr lang="ru-RU" sz="4000" dirty="0" smtClean="0"/>
              <a:t>(файлов)</a:t>
            </a:r>
          </a:p>
          <a:p>
            <a:r>
              <a:rPr lang="ru-RU" sz="4000" dirty="0" smtClean="0"/>
              <a:t>Стадии работы компилятора</a:t>
            </a:r>
          </a:p>
          <a:p>
            <a:pPr lvl="1"/>
            <a:r>
              <a:rPr lang="ru-RU" sz="3600" dirty="0" smtClean="0"/>
              <a:t>Формирование </a:t>
            </a:r>
            <a:r>
              <a:rPr lang="ru-RU" sz="3600" i="1" dirty="0" smtClean="0"/>
              <a:t>лексем</a:t>
            </a:r>
            <a:r>
              <a:rPr lang="ru-RU" sz="3600" dirty="0" smtClean="0"/>
              <a:t> (в том числе работа препроцессора)</a:t>
            </a:r>
            <a:endParaRPr lang="ru-RU" sz="3600" i="1" dirty="0" smtClean="0"/>
          </a:p>
          <a:p>
            <a:pPr lvl="1"/>
            <a:r>
              <a:rPr lang="ru-RU" sz="3600" dirty="0" smtClean="0"/>
              <a:t>Синтаксический анализ</a:t>
            </a:r>
          </a:p>
          <a:p>
            <a:pPr lvl="1"/>
            <a:r>
              <a:rPr lang="ru-RU" sz="3600" dirty="0" smtClean="0"/>
              <a:t>Семантический анализ</a:t>
            </a:r>
          </a:p>
          <a:p>
            <a:pPr lvl="1"/>
            <a:r>
              <a:rPr lang="ru-RU" sz="3600" dirty="0" smtClean="0"/>
              <a:t>Оптимизация</a:t>
            </a:r>
          </a:p>
          <a:p>
            <a:pPr lvl="1"/>
            <a:r>
              <a:rPr lang="ru-RU" sz="3600" dirty="0" smtClean="0"/>
              <a:t>Генерация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33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Лексемы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Символы-разделители</a:t>
            </a:r>
          </a:p>
          <a:p>
            <a:r>
              <a:rPr lang="ru-RU" dirty="0" smtClean="0"/>
              <a:t>Идентификаторы</a:t>
            </a:r>
          </a:p>
          <a:p>
            <a:r>
              <a:rPr lang="ru-RU" dirty="0" smtClean="0"/>
              <a:t>Ключевые слова</a:t>
            </a:r>
          </a:p>
          <a:p>
            <a:r>
              <a:rPr lang="ru-RU" dirty="0" smtClean="0"/>
              <a:t>Константы, строковые литералы</a:t>
            </a:r>
          </a:p>
          <a:p>
            <a:r>
              <a:rPr lang="ru-RU" dirty="0" smtClean="0"/>
              <a:t>Символы операций и скобки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</a:t>
            </a:r>
            <a:r>
              <a:rPr lang="ru-RU" dirty="0" smtClean="0"/>
              <a:t>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Пробелы</a:t>
            </a:r>
          </a:p>
          <a:p>
            <a:r>
              <a:rPr lang="ru-RU" dirty="0" smtClean="0"/>
              <a:t>Символы табуляции</a:t>
            </a:r>
          </a:p>
          <a:p>
            <a:r>
              <a:rPr lang="ru-RU" dirty="0" smtClean="0"/>
              <a:t>Переводы строк</a:t>
            </a:r>
          </a:p>
          <a:p>
            <a:r>
              <a:rPr lang="ru-RU" dirty="0" smtClean="0"/>
              <a:t>Комментарии</a:t>
            </a:r>
          </a:p>
          <a:p>
            <a:pPr lvl="1"/>
            <a:r>
              <a:rPr lang="ru-RU" dirty="0" smtClean="0"/>
              <a:t>С89: от /* до */</a:t>
            </a:r>
          </a:p>
          <a:p>
            <a:pPr lvl="1"/>
            <a:r>
              <a:rPr lang="ru-RU" dirty="0" smtClean="0"/>
              <a:t>С99: С89 и от // до конца строки</a:t>
            </a:r>
          </a:p>
          <a:p>
            <a:pPr lvl="1"/>
            <a:r>
              <a:rPr lang="ru-RU" dirty="0" smtClean="0"/>
              <a:t>Эквивалентно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оследовательность </a:t>
            </a:r>
            <a:r>
              <a:rPr lang="ru-RU" dirty="0"/>
              <a:t>букв и </a:t>
            </a:r>
            <a:r>
              <a:rPr lang="ru-RU" dirty="0" smtClean="0"/>
              <a:t>цифр, начинающаяся с буквы</a:t>
            </a:r>
          </a:p>
          <a:p>
            <a:pPr lvl="1"/>
            <a:r>
              <a:rPr lang="ru-RU" dirty="0" smtClean="0"/>
              <a:t>Знак подчеркивания </a:t>
            </a:r>
            <a:r>
              <a:rPr lang="ru-RU" dirty="0"/>
              <a:t>_ </a:t>
            </a:r>
            <a:r>
              <a:rPr lang="ru-RU" dirty="0" smtClean="0"/>
              <a:t>является буквой</a:t>
            </a:r>
          </a:p>
          <a:p>
            <a:r>
              <a:rPr lang="ru-RU" dirty="0" smtClean="0"/>
              <a:t>Идентификатор функции (переменной), которую можно вызвать (использовать) из другой единицы компиляции, называется </a:t>
            </a:r>
            <a:r>
              <a:rPr lang="ru-RU" i="1" dirty="0" smtClean="0"/>
              <a:t>внешним </a:t>
            </a:r>
            <a:r>
              <a:rPr lang="ru-RU" dirty="0" smtClean="0"/>
              <a:t>идентификатором</a:t>
            </a:r>
          </a:p>
          <a:p>
            <a:pPr lvl="1"/>
            <a:r>
              <a:rPr lang="ru-RU" dirty="0" smtClean="0"/>
              <a:t>Значимыми являются не менее 6 первых символов</a:t>
            </a:r>
          </a:p>
          <a:p>
            <a:pPr lvl="1"/>
            <a:r>
              <a:rPr lang="ru-RU" dirty="0" smtClean="0"/>
              <a:t>Верхний и нижний регистр могут не различаться</a:t>
            </a:r>
          </a:p>
          <a:p>
            <a:r>
              <a:rPr lang="ru-RU" dirty="0" smtClean="0"/>
              <a:t>Остальные идентификаторы называются </a:t>
            </a:r>
            <a:r>
              <a:rPr lang="ru-RU" i="1" dirty="0" smtClean="0"/>
              <a:t>внутренними</a:t>
            </a:r>
            <a:r>
              <a:rPr lang="ru-RU" dirty="0" smtClean="0"/>
              <a:t> </a:t>
            </a:r>
          </a:p>
          <a:p>
            <a:pPr lvl="1"/>
            <a:r>
              <a:rPr lang="ru-RU" dirty="0"/>
              <a:t>Значимыми являются не менее </a:t>
            </a:r>
            <a:r>
              <a:rPr lang="ru-RU" dirty="0" smtClean="0"/>
              <a:t>31 символа</a:t>
            </a:r>
            <a:endParaRPr lang="ru-RU" dirty="0"/>
          </a:p>
          <a:p>
            <a:pPr lvl="1"/>
            <a:r>
              <a:rPr lang="ru-RU" dirty="0"/>
              <a:t>Верхний и нижний регистр </a:t>
            </a:r>
            <a:r>
              <a:rPr lang="ru-RU" dirty="0" smtClean="0"/>
              <a:t>различаются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7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ANSI:</a:t>
            </a:r>
            <a:endParaRPr lang="ru-RU" dirty="0" smtClean="0"/>
          </a:p>
          <a:p>
            <a:pPr lvl="1"/>
            <a:r>
              <a:rPr lang="en-US" dirty="0" smtClean="0"/>
              <a:t>auto</a:t>
            </a:r>
            <a:r>
              <a:rPr lang="ru-RU" dirty="0" smtClean="0"/>
              <a:t> </a:t>
            </a:r>
            <a:r>
              <a:rPr lang="en-US" dirty="0" smtClean="0"/>
              <a:t>break</a:t>
            </a:r>
            <a:r>
              <a:rPr lang="ru-RU" dirty="0" smtClean="0"/>
              <a:t> </a:t>
            </a:r>
            <a:r>
              <a:rPr lang="en-US" dirty="0" smtClean="0"/>
              <a:t>case</a:t>
            </a:r>
            <a:r>
              <a:rPr lang="ru-RU" dirty="0" smtClean="0"/>
              <a:t> </a:t>
            </a:r>
            <a:r>
              <a:rPr lang="en-US" dirty="0" smtClean="0"/>
              <a:t>char </a:t>
            </a:r>
            <a:r>
              <a:rPr lang="en-US" dirty="0" err="1" smtClean="0"/>
              <a:t>const</a:t>
            </a:r>
            <a:r>
              <a:rPr lang="en-US" dirty="0" smtClean="0"/>
              <a:t> continue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r>
              <a:rPr lang="ru-RU" dirty="0" smtClean="0"/>
              <a:t>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en-US" dirty="0" smtClean="0"/>
              <a:t>else</a:t>
            </a:r>
            <a:r>
              <a:rPr lang="ru-RU" dirty="0" smtClean="0"/>
              <a:t> </a:t>
            </a:r>
            <a:r>
              <a:rPr lang="en-US" dirty="0" err="1" smtClean="0"/>
              <a:t>enum</a:t>
            </a:r>
            <a:r>
              <a:rPr lang="ru-RU" dirty="0" smtClean="0"/>
              <a:t> </a:t>
            </a:r>
            <a:r>
              <a:rPr lang="en-US" dirty="0" smtClean="0"/>
              <a:t>extern</a:t>
            </a:r>
            <a:r>
              <a:rPr lang="ru-RU" dirty="0" smtClean="0"/>
              <a:t> </a:t>
            </a:r>
            <a:r>
              <a:rPr lang="en-US" dirty="0" smtClean="0"/>
              <a:t>float</a:t>
            </a:r>
            <a:r>
              <a:rPr lang="ru-RU" dirty="0" smtClean="0"/>
              <a:t>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err="1" smtClean="0"/>
              <a:t>goto</a:t>
            </a:r>
            <a:r>
              <a:rPr lang="ru-RU" dirty="0" smtClean="0"/>
              <a:t> </a:t>
            </a:r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long</a:t>
            </a:r>
            <a:r>
              <a:rPr lang="ru-RU" dirty="0" smtClean="0"/>
              <a:t> </a:t>
            </a:r>
            <a:r>
              <a:rPr lang="en-US" dirty="0" smtClean="0"/>
              <a:t>register</a:t>
            </a:r>
            <a:r>
              <a:rPr lang="ru-RU" dirty="0" smtClean="0"/>
              <a:t> </a:t>
            </a:r>
            <a:r>
              <a:rPr lang="en-US" dirty="0" smtClean="0"/>
              <a:t>return</a:t>
            </a:r>
            <a:r>
              <a:rPr lang="ru-RU" dirty="0" smtClean="0"/>
              <a:t> </a:t>
            </a:r>
            <a:r>
              <a:rPr lang="en-US" dirty="0" smtClean="0"/>
              <a:t>short</a:t>
            </a:r>
            <a:r>
              <a:rPr lang="ru-RU" dirty="0" smtClean="0"/>
              <a:t> </a:t>
            </a:r>
            <a:r>
              <a:rPr lang="en-US" dirty="0" smtClean="0"/>
              <a:t>signed</a:t>
            </a:r>
            <a:r>
              <a:rPr lang="ru-RU" dirty="0" smtClean="0"/>
              <a:t> </a:t>
            </a:r>
            <a:r>
              <a:rPr lang="en-US" dirty="0" err="1" smtClean="0"/>
              <a:t>sizeof</a:t>
            </a:r>
            <a:r>
              <a:rPr lang="ru-RU" dirty="0" smtClean="0"/>
              <a:t> </a:t>
            </a:r>
            <a:r>
              <a:rPr lang="en-US" dirty="0" smtClean="0"/>
              <a:t>static</a:t>
            </a:r>
          </a:p>
          <a:p>
            <a:pPr lvl="1"/>
            <a:r>
              <a:rPr lang="en-US" dirty="0" err="1" smtClean="0"/>
              <a:t>struct</a:t>
            </a:r>
            <a:r>
              <a:rPr lang="ru-RU" dirty="0" smtClean="0"/>
              <a:t> </a:t>
            </a:r>
            <a:r>
              <a:rPr lang="en-US" dirty="0" smtClean="0"/>
              <a:t>switch</a:t>
            </a:r>
            <a:r>
              <a:rPr lang="ru-RU" dirty="0" smtClean="0"/>
              <a:t> </a:t>
            </a:r>
            <a:r>
              <a:rPr lang="en-US" dirty="0" err="1" smtClean="0"/>
              <a:t>typedef</a:t>
            </a:r>
            <a:r>
              <a:rPr lang="ru-RU" dirty="0" smtClean="0"/>
              <a:t> </a:t>
            </a:r>
            <a:r>
              <a:rPr lang="en-US" dirty="0" smtClean="0"/>
              <a:t>union</a:t>
            </a:r>
            <a:r>
              <a:rPr lang="ru-RU" dirty="0" smtClean="0"/>
              <a:t> </a:t>
            </a:r>
            <a:r>
              <a:rPr lang="en-US" dirty="0" smtClean="0"/>
              <a:t>unsigned</a:t>
            </a:r>
            <a:r>
              <a:rPr lang="ru-RU" dirty="0" smtClean="0"/>
              <a:t> </a:t>
            </a:r>
            <a:r>
              <a:rPr lang="en-US" dirty="0" smtClean="0"/>
              <a:t>void</a:t>
            </a:r>
            <a:r>
              <a:rPr lang="ru-RU" dirty="0" smtClean="0"/>
              <a:t> </a:t>
            </a:r>
            <a:r>
              <a:rPr lang="en-US" dirty="0" smtClean="0"/>
              <a:t>volatile</a:t>
            </a:r>
            <a:r>
              <a:rPr lang="ru-RU" dirty="0" smtClean="0"/>
              <a:t> </a:t>
            </a:r>
            <a:r>
              <a:rPr lang="en-US" dirty="0" smtClean="0"/>
              <a:t>while</a:t>
            </a:r>
          </a:p>
          <a:p>
            <a:r>
              <a:rPr lang="en-US" dirty="0" smtClean="0"/>
              <a:t>C99: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Bool</a:t>
            </a:r>
            <a:r>
              <a:rPr lang="en-US" dirty="0" smtClean="0"/>
              <a:t> _Complex </a:t>
            </a:r>
            <a:r>
              <a:rPr lang="en-US" dirty="0"/>
              <a:t>inline </a:t>
            </a:r>
            <a:r>
              <a:rPr lang="en-US" dirty="0" smtClean="0"/>
              <a:t>restrict</a:t>
            </a:r>
          </a:p>
          <a:p>
            <a:r>
              <a:rPr lang="en-US" dirty="0" smtClean="0"/>
              <a:t>C11:</a:t>
            </a:r>
          </a:p>
          <a:p>
            <a:pPr lvl="1"/>
            <a:r>
              <a:rPr lang="en-US" dirty="0"/>
              <a:t>_</a:t>
            </a:r>
            <a:r>
              <a:rPr lang="en-US" dirty="0" err="1" smtClean="0"/>
              <a:t>Alignas</a:t>
            </a:r>
            <a:r>
              <a:rPr lang="en-US" dirty="0" smtClean="0"/>
              <a:t> </a:t>
            </a:r>
            <a:r>
              <a:rPr lang="en-US" dirty="0" err="1" smtClean="0"/>
              <a:t>alignof</a:t>
            </a:r>
            <a:r>
              <a:rPr lang="en-US" dirty="0" smtClean="0"/>
              <a:t> _Atomic _Generic _</a:t>
            </a:r>
            <a:r>
              <a:rPr lang="en-US" dirty="0" err="1" smtClean="0"/>
              <a:t>Noreturn</a:t>
            </a:r>
            <a:r>
              <a:rPr lang="en-US" dirty="0" smtClean="0"/>
              <a:t> _</a:t>
            </a:r>
            <a:r>
              <a:rPr lang="en-US" dirty="0" err="1" smtClean="0"/>
              <a:t>Thread_local</a:t>
            </a:r>
            <a:endParaRPr lang="en-US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4593</TotalTime>
  <Words>1164</Words>
  <Application>Microsoft Office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Общие Сведения о языке СИ</vt:lpstr>
      <vt:lpstr>План лекции</vt:lpstr>
      <vt:lpstr>Общие сведения о языке Си</vt:lpstr>
      <vt:lpstr>PowerPoint Presentation</vt:lpstr>
      <vt:lpstr>Лексика языка Си</vt:lpstr>
      <vt:lpstr>Лексемы языка Си</vt:lpstr>
      <vt:lpstr>Символы-разделители языка Си</vt:lpstr>
      <vt:lpstr>Идентификаторы языка Си</vt:lpstr>
      <vt:lpstr>Ключевые слова языка Си</vt:lpstr>
      <vt:lpstr>Константы языка Си</vt:lpstr>
      <vt:lpstr>Целые константы</vt:lpstr>
      <vt:lpstr>Символьные константы</vt:lpstr>
      <vt:lpstr>Константы с плавающей точкой</vt:lpstr>
      <vt:lpstr>Константы перечислимых типов</vt:lpstr>
      <vt:lpstr>Строковые литералы</vt:lpstr>
      <vt:lpstr>Символы операций и скобки</vt:lpstr>
      <vt:lpstr>Перед делением на лексемы</vt:lpstr>
      <vt:lpstr>Форма Бекуса-Наура описания синтаксиса формальных языков</vt:lpstr>
      <vt:lpstr>Пример БНФ № 1</vt:lpstr>
      <vt:lpstr>Пример БНФ № 2</vt:lpstr>
      <vt:lpstr>Расширенная БНФ</vt:lpstr>
      <vt:lpstr>Заключение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Petrov, Evgueni S</cp:lastModifiedBy>
  <cp:revision>72</cp:revision>
  <dcterms:created xsi:type="dcterms:W3CDTF">2012-09-10T02:34:21Z</dcterms:created>
  <dcterms:modified xsi:type="dcterms:W3CDTF">2013-09-11T14:50:11Z</dcterms:modified>
</cp:coreProperties>
</file>