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257" r:id="rId3"/>
    <p:sldId id="268" r:id="rId4"/>
    <p:sldId id="277" r:id="rId5"/>
    <p:sldId id="267" r:id="rId6"/>
    <p:sldId id="264" r:id="rId7"/>
    <p:sldId id="269" r:id="rId8"/>
    <p:sldId id="265" r:id="rId9"/>
    <p:sldId id="266" r:id="rId10"/>
    <p:sldId id="270" r:id="rId11"/>
    <p:sldId id="261" r:id="rId12"/>
    <p:sldId id="272" r:id="rId13"/>
    <p:sldId id="276" r:id="rId14"/>
    <p:sldId id="275" r:id="rId15"/>
    <p:sldId id="273" r:id="rId16"/>
    <p:sldId id="278" r:id="rId17"/>
    <p:sldId id="279" r:id="rId18"/>
    <p:sldId id="274" r:id="rId19"/>
    <p:sldId id="322" r:id="rId20"/>
    <p:sldId id="324" r:id="rId21"/>
    <p:sldId id="27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35" r:id="rId40"/>
    <p:sldId id="300" r:id="rId41"/>
    <p:sldId id="301" r:id="rId42"/>
    <p:sldId id="302" r:id="rId43"/>
    <p:sldId id="303" r:id="rId44"/>
    <p:sldId id="304" r:id="rId45"/>
    <p:sldId id="331" r:id="rId46"/>
    <p:sldId id="325" r:id="rId47"/>
    <p:sldId id="333" r:id="rId48"/>
    <p:sldId id="334" r:id="rId49"/>
    <p:sldId id="328" r:id="rId50"/>
    <p:sldId id="327" r:id="rId51"/>
    <p:sldId id="263" r:id="rId52"/>
    <p:sldId id="329" r:id="rId53"/>
    <p:sldId id="330" r:id="rId54"/>
    <p:sldId id="332" r:id="rId55"/>
    <p:sldId id="336" r:id="rId56"/>
    <p:sldId id="258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6" r:id="rId7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2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DDEDED-44A2-4574-8C6D-170B374FEA27}" type="slidenum">
              <a:rPr lang="ru-RU" sz="1200"/>
              <a:pPr algn="r"/>
              <a:t>22</a:t>
            </a:fld>
            <a:endParaRPr lang="ru-RU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933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99331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60677-9251-4DDD-9A8A-96C6E9025569}" type="slidenum">
              <a:rPr lang="ru-RU" smtClean="0"/>
              <a:pPr/>
              <a:t>31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05F2C6A-0FBA-4316-92B3-FA92ED00A165}" type="slidenum">
              <a:rPr lang="ru-RU" sz="1200"/>
              <a:pPr algn="r"/>
              <a:t>36</a:t>
            </a:fld>
            <a:endParaRPr lang="ru-RU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B2DFD0-C2B4-4309-995A-76940E6EB237}" type="slidenum">
              <a:rPr lang="ru-RU" sz="1200"/>
              <a:pPr algn="r"/>
              <a:t>38</a:t>
            </a:fld>
            <a:endParaRPr lang="ru-RU" sz="120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134AE5-97E6-415E-AC9B-E05720953F77}" type="slidenum">
              <a:rPr lang="ru-RU" sz="1200"/>
              <a:pPr algn="r"/>
              <a:t>40</a:t>
            </a:fld>
            <a:endParaRPr lang="ru-RU" sz="120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C49A98-EF8D-4432-949F-B66D9E1FC0E6}" type="slidenum">
              <a:rPr lang="ru-RU" sz="1200"/>
              <a:pPr algn="r"/>
              <a:t>41</a:t>
            </a:fld>
            <a:endParaRPr lang="ru-RU" sz="120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05B73D8-04C9-4F49-BB17-317612051ABF}" type="slidenum">
              <a:rPr lang="ru-RU" sz="1200"/>
              <a:pPr algn="r"/>
              <a:t>42</a:t>
            </a:fld>
            <a:endParaRPr lang="ru-RU" sz="120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2486FC-8BA6-4814-B56A-E0BE6926F992}" type="slidenum">
              <a:rPr lang="ru-RU" sz="1200"/>
              <a:pPr algn="r"/>
              <a:t>43</a:t>
            </a:fld>
            <a:endParaRPr lang="ru-RU" sz="120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F6742A-D7FA-4F52-8FC4-D703C6BAFEE1}" type="slidenum">
              <a:rPr lang="ru-RU" sz="1200"/>
              <a:pPr algn="r"/>
              <a:t>44</a:t>
            </a:fld>
            <a:endParaRPr lang="ru-RU" sz="120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38FF60-D6AC-4E4D-9699-39AE139CE75A}" type="slidenum">
              <a:rPr lang="ru-RU" sz="1200"/>
              <a:pPr algn="r"/>
              <a:t>57</a:t>
            </a:fld>
            <a:endParaRPr lang="ru-RU" sz="120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A701D4-A722-44B4-A1FD-1F1D62EF1BAE}" type="slidenum">
              <a:rPr lang="ru-RU" sz="1200"/>
              <a:pPr algn="r"/>
              <a:t>58</a:t>
            </a:fld>
            <a:endParaRPr lang="ru-RU" sz="120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A70FCE6-1BA6-40DC-9297-33392F23BE00}" type="slidenum">
              <a:rPr lang="ru-RU" sz="1200"/>
              <a:pPr algn="r"/>
              <a:t>59</a:t>
            </a:fld>
            <a:endParaRPr lang="ru-RU" sz="120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849431-8AF9-448E-A40E-62FE4EADD1CF}" type="slidenum">
              <a:rPr lang="ru-RU" sz="1200"/>
              <a:pPr algn="r"/>
              <a:t>60</a:t>
            </a:fld>
            <a:endParaRPr lang="ru-RU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423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BBE890-4D58-4F2E-9CD6-2823B4599CA2}" type="slidenum">
              <a:rPr lang="ru-RU" sz="1200"/>
              <a:pPr algn="r"/>
              <a:t>61</a:t>
            </a:fld>
            <a:endParaRPr lang="ru-RU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B82F7C-0182-4C57-87D4-D0DF59B8F285}" type="slidenum">
              <a:rPr lang="ru-RU" sz="1200"/>
              <a:pPr algn="r"/>
              <a:t>62</a:t>
            </a:fld>
            <a:endParaRPr lang="ru-RU" sz="120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2E3AF4-9A7F-4969-BA98-EB68C344642B}" type="slidenum">
              <a:rPr lang="ru-RU" sz="1200"/>
              <a:pPr algn="r"/>
              <a:t>63</a:t>
            </a:fld>
            <a:endParaRPr lang="ru-RU" sz="120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9FBBCA-427C-479C-86E7-E7F899F72636}" type="slidenum">
              <a:rPr lang="ru-RU" sz="1200"/>
              <a:pPr algn="r"/>
              <a:t>64</a:t>
            </a:fld>
            <a:endParaRPr lang="ru-RU" sz="120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355CB1C-A991-43CB-9CA0-0EC12B6B491E}" type="slidenum">
              <a:rPr lang="ru-RU" sz="1200"/>
              <a:pPr algn="r"/>
              <a:t>65</a:t>
            </a:fld>
            <a:endParaRPr lang="ru-RU" sz="120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3AD553-D332-456B-8617-85313F614382}" type="slidenum">
              <a:rPr lang="ru-RU" sz="1200"/>
              <a:pPr algn="r"/>
              <a:t>66</a:t>
            </a:fld>
            <a:endParaRPr lang="ru-RU" sz="120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C1D1383-32DE-4DDE-86F6-B43CE08AAE0D}" type="slidenum">
              <a:rPr lang="ru-RU" sz="1200"/>
              <a:pPr algn="r"/>
              <a:t>67</a:t>
            </a:fld>
            <a:endParaRPr lang="ru-RU" sz="120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BA11D-5B63-40CB-B6A7-8FD96F673F3E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5100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60975" y="1447800"/>
            <a:ext cx="3673475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60975" y="3924300"/>
            <a:ext cx="3673475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7D758-AF68-4B2D-B2A1-0C8B93F134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5E8346-1AE4-4D18-AE08-A571B45FDA13}" type="datetimeFigureOut">
              <a:rPr lang="ru-RU" smtClean="0"/>
              <a:t>25.09.2012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Простые типы данных языка С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ростые </a:t>
            </a:r>
            <a:r>
              <a:rPr lang="ru-RU" dirty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– </a:t>
            </a:r>
            <a:r>
              <a:rPr lang="ru-RU" dirty="0" smtClean="0"/>
              <a:t>перечислимые типы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my_boolean_t</a:t>
            </a:r>
            <a:r>
              <a:rPr lang="en-US" dirty="0" smtClean="0"/>
              <a:t> {</a:t>
            </a:r>
            <a:r>
              <a:rPr lang="ru-RU" dirty="0" smtClean="0"/>
              <a:t> </a:t>
            </a:r>
            <a:r>
              <a:rPr lang="en-US" dirty="0" err="1" smtClean="0"/>
              <a:t>my_false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my_true</a:t>
            </a:r>
            <a:r>
              <a:rPr lang="en-US" dirty="0" smtClean="0"/>
              <a:t> = 1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my_boolean_t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err="1" smtClean="0"/>
              <a:t>my_false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my_true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</a:p>
          <a:p>
            <a:pPr lvl="2"/>
            <a:r>
              <a:rPr lang="en-US" dirty="0" err="1" smtClean="0"/>
              <a:t>my_false</a:t>
            </a:r>
            <a:r>
              <a:rPr lang="ru-RU" dirty="0" smtClean="0"/>
              <a:t> = 0</a:t>
            </a:r>
            <a:endParaRPr lang="en-US" dirty="0" smtClean="0"/>
          </a:p>
          <a:p>
            <a:pPr lvl="2"/>
            <a:r>
              <a:rPr lang="en-US" dirty="0" err="1" smtClean="0"/>
              <a:t>my_true</a:t>
            </a:r>
            <a:r>
              <a:rPr lang="ru-RU" dirty="0" smtClean="0"/>
              <a:t> = </a:t>
            </a:r>
            <a:r>
              <a:rPr lang="en-US" dirty="0" err="1" smtClean="0"/>
              <a:t>my_false</a:t>
            </a:r>
            <a:r>
              <a:rPr lang="ru-RU" dirty="0" smtClean="0"/>
              <a:t>+1 = 1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my_boolean_t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err="1" smtClean="0"/>
              <a:t>my_false</a:t>
            </a:r>
            <a:r>
              <a:rPr lang="en-US" dirty="0" smtClean="0"/>
              <a:t> </a:t>
            </a:r>
            <a:r>
              <a:rPr lang="en-US" dirty="0"/>
              <a:t>= 0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my_true</a:t>
            </a:r>
            <a:r>
              <a:rPr lang="en-US" dirty="0"/>
              <a:t> = </a:t>
            </a:r>
            <a:r>
              <a:rPr lang="ru-RU" dirty="0" smtClean="0"/>
              <a:t>0 </a:t>
            </a:r>
            <a:r>
              <a:rPr lang="en-US" dirty="0" smtClean="0"/>
              <a:t>}</a:t>
            </a:r>
            <a:endParaRPr lang="ru-RU" dirty="0" smtClean="0"/>
          </a:p>
          <a:p>
            <a:pPr lvl="2"/>
            <a:r>
              <a:rPr lang="en-US" dirty="0" err="1"/>
              <a:t>my_false</a:t>
            </a:r>
            <a:r>
              <a:rPr lang="ru-RU" dirty="0"/>
              <a:t> = </a:t>
            </a:r>
            <a:r>
              <a:rPr lang="en-US" dirty="0" err="1" smtClean="0"/>
              <a:t>my_true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</a:t>
            </a:r>
            <a:endParaRPr lang="en-US" dirty="0" smtClean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my_day_t</a:t>
            </a:r>
            <a:r>
              <a:rPr lang="en-US" dirty="0" smtClean="0"/>
              <a:t> { </a:t>
            </a:r>
            <a:r>
              <a:rPr lang="en-US" dirty="0" err="1" smtClean="0"/>
              <a:t>mon</a:t>
            </a:r>
            <a:r>
              <a:rPr lang="en-US" dirty="0" smtClean="0"/>
              <a:t>, </a:t>
            </a:r>
            <a:r>
              <a:rPr lang="en-US" dirty="0" err="1" smtClean="0"/>
              <a:t>tue</a:t>
            </a:r>
            <a:r>
              <a:rPr lang="en-US" dirty="0" smtClean="0"/>
              <a:t>, wed,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fri</a:t>
            </a:r>
            <a:r>
              <a:rPr lang="en-US" dirty="0" smtClean="0"/>
              <a:t>, sat, sun }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805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</a:t>
            </a:r>
            <a:r>
              <a:rPr lang="ru-RU" dirty="0"/>
              <a:t>данных </a:t>
            </a:r>
            <a:r>
              <a:rPr lang="ru-RU" dirty="0" smtClean="0"/>
              <a:t>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Символы, 8-битовые целые</a:t>
            </a:r>
          </a:p>
          <a:p>
            <a:r>
              <a:rPr lang="ru-RU" sz="4400" dirty="0" smtClean="0"/>
              <a:t>Целые</a:t>
            </a:r>
          </a:p>
          <a:p>
            <a:r>
              <a:rPr lang="ru-RU" sz="4400" dirty="0" smtClean="0"/>
              <a:t>Числа с плавающей точкой</a:t>
            </a:r>
          </a:p>
        </p:txBody>
      </p:sp>
    </p:spTree>
    <p:extLst>
      <p:ext uri="{BB962C8B-B14F-4D97-AF65-F5344CB8AC3E}">
        <p14:creationId xmlns:p14="http://schemas.microsoft.com/office/powerpoint/2010/main" val="25440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значений типа </a:t>
            </a:r>
            <a:r>
              <a:rPr lang="en-US" dirty="0" smtClean="0"/>
              <a:t>char</a:t>
            </a:r>
            <a:r>
              <a:rPr lang="ru-RU" dirty="0" smtClean="0"/>
              <a:t>, </a:t>
            </a:r>
            <a:r>
              <a:rPr lang="en-US" dirty="0" smtClean="0"/>
              <a:t>signed char, unsigned char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 байт памяти</a:t>
            </a:r>
            <a:r>
              <a:rPr lang="en-US" dirty="0" smtClean="0"/>
              <a:t>, </a:t>
            </a:r>
            <a:endParaRPr lang="ru-RU" dirty="0" smtClean="0"/>
          </a:p>
          <a:p>
            <a:pPr lvl="1"/>
            <a:r>
              <a:rPr lang="en-US" dirty="0"/>
              <a:t>signed char </a:t>
            </a:r>
            <a:r>
              <a:rPr lang="ru-RU" dirty="0" smtClean="0"/>
              <a:t>целые числа от -128 до 127</a:t>
            </a:r>
            <a:endParaRPr lang="en-US" dirty="0" smtClean="0"/>
          </a:p>
          <a:p>
            <a:pPr lvl="1"/>
            <a:r>
              <a:rPr lang="en-US" dirty="0"/>
              <a:t>unsigned </a:t>
            </a:r>
            <a:r>
              <a:rPr lang="en-US" dirty="0" smtClean="0"/>
              <a:t>char </a:t>
            </a:r>
            <a:r>
              <a:rPr lang="ru-RU" dirty="0"/>
              <a:t>целые числа </a:t>
            </a:r>
            <a:r>
              <a:rPr lang="ru-RU" dirty="0" smtClean="0"/>
              <a:t>от 0 до 25</a:t>
            </a:r>
            <a:r>
              <a:rPr lang="en-US" dirty="0" smtClean="0"/>
              <a:t>5</a:t>
            </a:r>
            <a:endParaRPr lang="ru-RU" dirty="0" smtClean="0"/>
          </a:p>
          <a:p>
            <a:r>
              <a:rPr lang="ru-RU" dirty="0" smtClean="0"/>
              <a:t>Программы </a:t>
            </a:r>
            <a:r>
              <a:rPr lang="ru-RU" dirty="0"/>
              <a:t>на Си </a:t>
            </a:r>
            <a:r>
              <a:rPr lang="ru-RU" dirty="0" smtClean="0"/>
              <a:t>используют значения типов </a:t>
            </a:r>
            <a:r>
              <a:rPr lang="en-US" dirty="0"/>
              <a:t>char</a:t>
            </a:r>
            <a:r>
              <a:rPr lang="ru-RU" dirty="0"/>
              <a:t>, </a:t>
            </a:r>
            <a:r>
              <a:rPr lang="en-US" dirty="0"/>
              <a:t>signed char, unsigned char </a:t>
            </a:r>
            <a:r>
              <a:rPr lang="ru-RU" dirty="0" smtClean="0"/>
              <a:t>для печати текстовых сообщений на экране, бумаге и т.п.</a:t>
            </a:r>
          </a:p>
          <a:p>
            <a:r>
              <a:rPr lang="ru-RU" dirty="0" smtClean="0"/>
              <a:t>Соответствие значений и символов определяется кодировкой ОС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представление значений типа </a:t>
            </a:r>
            <a:r>
              <a:rPr lang="en-US" dirty="0"/>
              <a:t>char</a:t>
            </a:r>
            <a:r>
              <a:rPr lang="ru-RU" dirty="0"/>
              <a:t>, </a:t>
            </a:r>
            <a:r>
              <a:rPr lang="en-US" dirty="0"/>
              <a:t>signed char, unsigned char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Кодировка </a:t>
            </a:r>
            <a:r>
              <a:rPr lang="en-US" dirty="0" smtClean="0"/>
              <a:t>CP866 (MS DOS)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28" y="2276872"/>
            <a:ext cx="3384376" cy="4095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76872"/>
            <a:ext cx="3355816" cy="40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представление значений типа </a:t>
            </a:r>
            <a:r>
              <a:rPr lang="en-US" dirty="0"/>
              <a:t>char</a:t>
            </a:r>
            <a:r>
              <a:rPr lang="ru-RU" dirty="0"/>
              <a:t>, </a:t>
            </a:r>
            <a:r>
              <a:rPr lang="en-US" dirty="0"/>
              <a:t>signed char, unsigned char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smtClean="0"/>
              <a:t>(</a:t>
            </a:r>
            <a:r>
              <a:rPr lang="ru-RU" dirty="0" smtClean="0"/>
              <a:t>КОИ8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Win 1251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Mac OS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38" y="1772816"/>
            <a:ext cx="5200749" cy="1457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38" y="3501009"/>
            <a:ext cx="5200749" cy="1457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88" y="5229200"/>
            <a:ext cx="5232599" cy="14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беззнаковых </a:t>
            </a:r>
            <a:r>
              <a:rPr lang="ru-RU" dirty="0"/>
              <a:t>(</a:t>
            </a:r>
            <a:r>
              <a:rPr lang="en-US" dirty="0"/>
              <a:t>unsigned</a:t>
            </a:r>
            <a:r>
              <a:rPr lang="ru-RU" dirty="0"/>
              <a:t>) </a:t>
            </a:r>
            <a:r>
              <a:rPr lang="ru-RU" dirty="0" smtClean="0"/>
              <a:t>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Двоичная запись </a:t>
            </a:r>
            <a:r>
              <a:rPr lang="ru-RU" dirty="0" smtClean="0"/>
              <a:t>числа Ч -- набор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/>
              <a:t>… </a:t>
            </a:r>
            <a:r>
              <a:rPr lang="en-US" dirty="0" smtClean="0"/>
              <a:t>b</a:t>
            </a:r>
            <a:r>
              <a:rPr lang="en-US" baseline="-25000" dirty="0" smtClean="0"/>
              <a:t>1 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ru-RU" dirty="0" smtClean="0"/>
              <a:t> такой, что Ч</a:t>
            </a:r>
            <a:r>
              <a:rPr lang="en-US" dirty="0" smtClean="0"/>
              <a:t> = b</a:t>
            </a:r>
            <a:r>
              <a:rPr lang="en-US" baseline="-25000" dirty="0" smtClean="0"/>
              <a:t>0</a:t>
            </a:r>
            <a:r>
              <a:rPr lang="en-US" dirty="0" smtClean="0"/>
              <a:t>∙</a:t>
            </a:r>
            <a:r>
              <a:rPr lang="en-US" dirty="0"/>
              <a:t>2</a:t>
            </a:r>
            <a:r>
              <a:rPr lang="en-US" baseline="30000" dirty="0" smtClean="0"/>
              <a:t>0 </a:t>
            </a:r>
            <a:r>
              <a:rPr lang="en-US" dirty="0" smtClean="0"/>
              <a:t>+ b</a:t>
            </a:r>
            <a:r>
              <a:rPr lang="en-US" baseline="-25000" dirty="0" smtClean="0"/>
              <a:t>1</a:t>
            </a:r>
            <a:r>
              <a:rPr lang="en-US" dirty="0"/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1 </a:t>
            </a:r>
            <a:r>
              <a:rPr lang="en-US" dirty="0" smtClean="0"/>
              <a:t>+ …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/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ru-RU" dirty="0" smtClean="0"/>
              <a:t>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М.П. </a:t>
            </a:r>
            <a:r>
              <a:rPr lang="en-US" dirty="0" smtClean="0"/>
              <a:t>unsigned</a:t>
            </a:r>
            <a:r>
              <a:rPr lang="ru-RU" dirty="0" smtClean="0"/>
              <a:t> числа </a:t>
            </a:r>
            <a:r>
              <a:rPr lang="en-US" dirty="0" smtClean="0"/>
              <a:t>x – </a:t>
            </a:r>
            <a:r>
              <a:rPr lang="ru-RU" dirty="0" smtClean="0"/>
              <a:t>это </a:t>
            </a:r>
            <a:r>
              <a:rPr lang="ru-RU" i="1" dirty="0" smtClean="0"/>
              <a:t>двоичная запись </a:t>
            </a:r>
            <a:r>
              <a:rPr lang="ru-RU" dirty="0" smtClean="0"/>
              <a:t>числа </a:t>
            </a:r>
            <a:r>
              <a:rPr lang="en-US" dirty="0" smtClean="0"/>
              <a:t>x mod 2</a:t>
            </a:r>
            <a:r>
              <a:rPr lang="en-US" baseline="30000" dirty="0"/>
              <a:t>8</a:t>
            </a:r>
            <a:r>
              <a:rPr lang="en-US" baseline="30000" dirty="0" smtClean="0"/>
              <a:t>∙sizeof(T</a:t>
            </a:r>
            <a:r>
              <a:rPr lang="en-US" baseline="30000" dirty="0"/>
              <a:t>)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413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</a:t>
            </a:r>
            <a:r>
              <a:rPr lang="ru-RU" dirty="0"/>
              <a:t>целых </a:t>
            </a:r>
            <a:r>
              <a:rPr lang="ru-RU" dirty="0" smtClean="0"/>
              <a:t>со знаком (</a:t>
            </a:r>
            <a:r>
              <a:rPr lang="en-US" dirty="0" smtClean="0"/>
              <a:t>signed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4" y="1783560"/>
            <a:ext cx="7772400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М.П. </a:t>
            </a:r>
            <a:r>
              <a:rPr lang="en-US" dirty="0" smtClean="0"/>
              <a:t>signed </a:t>
            </a:r>
            <a:r>
              <a:rPr lang="ru-RU" dirty="0" smtClean="0"/>
              <a:t>числа </a:t>
            </a:r>
            <a:r>
              <a:rPr lang="en-US" dirty="0" smtClean="0"/>
              <a:t>x</a:t>
            </a:r>
          </a:p>
          <a:p>
            <a:pPr lvl="1"/>
            <a:r>
              <a:rPr lang="ru-RU" dirty="0" smtClean="0"/>
              <a:t>двоичная запись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mod 2</a:t>
            </a:r>
            <a:r>
              <a:rPr lang="en-US" baseline="30000" dirty="0" smtClean="0"/>
              <a:t>8∙</a:t>
            </a:r>
            <a:r>
              <a:rPr lang="en-US" baseline="30000" dirty="0"/>
              <a:t>sizeof(T</a:t>
            </a:r>
            <a:r>
              <a:rPr lang="en-US" baseline="30000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x &gt;= 0</a:t>
            </a:r>
          </a:p>
          <a:p>
            <a:pPr lvl="1"/>
            <a:r>
              <a:rPr lang="ru-RU" i="1" dirty="0"/>
              <a:t>дополнительный код</a:t>
            </a:r>
            <a:r>
              <a:rPr lang="en-US" dirty="0"/>
              <a:t> |x| </a:t>
            </a:r>
            <a:r>
              <a:rPr lang="ru-RU" dirty="0" smtClean="0"/>
              <a:t>-- двоичная запись</a:t>
            </a:r>
            <a:r>
              <a:rPr lang="en-US" dirty="0" smtClean="0"/>
              <a:t> 2</a:t>
            </a:r>
            <a:r>
              <a:rPr lang="en-US" baseline="30000" dirty="0" smtClean="0"/>
              <a:t>8∙sizeof(T</a:t>
            </a:r>
            <a:r>
              <a:rPr lang="en-US" baseline="30000" dirty="0"/>
              <a:t>) 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smtClean="0"/>
              <a:t>x| </a:t>
            </a:r>
            <a:r>
              <a:rPr lang="en-US" dirty="0"/>
              <a:t>mod </a:t>
            </a:r>
            <a:r>
              <a:rPr lang="en-US" dirty="0" smtClean="0"/>
              <a:t>2</a:t>
            </a:r>
            <a:r>
              <a:rPr lang="en-US" baseline="30000" dirty="0" smtClean="0"/>
              <a:t>8∙sizeof(T</a:t>
            </a:r>
            <a:r>
              <a:rPr lang="en-US" baseline="30000" dirty="0"/>
              <a:t>)</a:t>
            </a:r>
            <a:r>
              <a:rPr lang="en-US" dirty="0" smtClean="0"/>
              <a:t>, </a:t>
            </a:r>
            <a:r>
              <a:rPr lang="ru-RU" dirty="0"/>
              <a:t>если </a:t>
            </a:r>
            <a:r>
              <a:rPr lang="en-US" dirty="0"/>
              <a:t>x </a:t>
            </a:r>
            <a:r>
              <a:rPr lang="en-US" dirty="0" smtClean="0"/>
              <a:t>&lt; 0</a:t>
            </a:r>
            <a:endParaRPr lang="ru-RU" i="1" dirty="0" smtClean="0"/>
          </a:p>
          <a:p>
            <a:endParaRPr lang="ru-RU" dirty="0" smtClean="0"/>
          </a:p>
          <a:p>
            <a:r>
              <a:rPr lang="ru-RU" dirty="0" smtClean="0"/>
              <a:t>Свойство дополнительного кода</a:t>
            </a:r>
          </a:p>
          <a:p>
            <a:pPr lvl="1"/>
            <a:r>
              <a:rPr lang="ru-RU" dirty="0" smtClean="0"/>
              <a:t>М.П.(х) + М.П.(-х) = М.П.(0)</a:t>
            </a:r>
          </a:p>
        </p:txBody>
      </p:sp>
    </p:spTree>
    <p:extLst>
      <p:ext uri="{BB962C8B-B14F-4D97-AF65-F5344CB8AC3E}">
        <p14:creationId xmlns:p14="http://schemas.microsoft.com/office/powerpoint/2010/main" val="19981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</a:t>
            </a:r>
            <a:r>
              <a:rPr lang="ru-RU" dirty="0"/>
              <a:t>целых </a:t>
            </a:r>
            <a:r>
              <a:rPr lang="ru-RU" dirty="0" smtClean="0"/>
              <a:t>со знаком (</a:t>
            </a:r>
            <a:r>
              <a:rPr lang="en-US" dirty="0" smtClean="0"/>
              <a:t>signed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4" y="1783560"/>
            <a:ext cx="7772400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Построение дополнительного кода </a:t>
            </a:r>
            <a:r>
              <a:rPr lang="en-US" dirty="0" smtClean="0"/>
              <a:t>|x|</a:t>
            </a:r>
          </a:p>
          <a:p>
            <a:r>
              <a:rPr lang="en-US" dirty="0" smtClean="0"/>
              <a:t>b[n] </a:t>
            </a:r>
            <a:r>
              <a:rPr lang="ru-RU" dirty="0" smtClean="0"/>
              <a:t>– двоичная запись </a:t>
            </a:r>
            <a:r>
              <a:rPr lang="en-US" dirty="0"/>
              <a:t>|x</a:t>
            </a:r>
            <a:r>
              <a:rPr lang="en-US" dirty="0" smtClean="0"/>
              <a:t>|</a:t>
            </a:r>
            <a:endParaRPr lang="ru-RU" dirty="0" smtClean="0"/>
          </a:p>
          <a:p>
            <a:r>
              <a:rPr lang="en-US" dirty="0"/>
              <a:t>d</a:t>
            </a:r>
            <a:r>
              <a:rPr lang="en-US" dirty="0" smtClean="0"/>
              <a:t>[n] – </a:t>
            </a:r>
            <a:r>
              <a:rPr lang="ru-RU" dirty="0" smtClean="0"/>
              <a:t>дополнительный код </a:t>
            </a:r>
            <a:r>
              <a:rPr lang="en-US" dirty="0"/>
              <a:t>|x</a:t>
            </a:r>
            <a:r>
              <a:rPr lang="en-US" dirty="0" smtClean="0"/>
              <a:t>|</a:t>
            </a:r>
            <a:endParaRPr lang="ru-RU" dirty="0" smtClean="0"/>
          </a:p>
          <a:p>
            <a:r>
              <a:rPr lang="ru-RU" dirty="0" smtClean="0"/>
              <a:t>Алгоритм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(i = 0; i &lt; n; i = i+1) d[i] = 1-b[i];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(i = 0; i &lt; </a:t>
            </a:r>
            <a:r>
              <a:rPr lang="en-US" dirty="0" smtClean="0"/>
              <a:t>n &amp;&amp; d[i] == 1; </a:t>
            </a:r>
            <a:r>
              <a:rPr lang="en-US" dirty="0"/>
              <a:t>i = i+1) d[i] </a:t>
            </a:r>
            <a:r>
              <a:rPr lang="en-US" dirty="0" smtClean="0"/>
              <a:t>= 0;</a:t>
            </a:r>
            <a:br>
              <a:rPr lang="en-US" dirty="0" smtClean="0"/>
            </a:br>
            <a:r>
              <a:rPr lang="en-US" dirty="0" smtClean="0"/>
              <a:t>if (i &lt; n) d[i] = 1;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чисел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+mj-lt"/>
              </a:rPr>
              <a:t>Числа вида </a:t>
            </a:r>
            <a:r>
              <a:rPr lang="en-US" dirty="0" smtClean="0">
                <a:latin typeface="+mj-lt"/>
              </a:rPr>
              <a:t>S</a:t>
            </a:r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∙</a:t>
            </a:r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</a:t>
            </a:r>
            <a:r>
              <a:rPr lang="en-US" dirty="0" smtClean="0"/>
              <a:t> </a:t>
            </a:r>
            <a:r>
              <a:rPr lang="en-US" dirty="0"/>
              <a:t>∙ </a:t>
            </a:r>
            <a:r>
              <a:rPr lang="en-US" dirty="0" smtClean="0"/>
              <a:t>2</a:t>
            </a:r>
            <a:r>
              <a:rPr lang="en-US" baseline="30000" dirty="0" smtClean="0"/>
              <a:t>P</a:t>
            </a:r>
            <a:r>
              <a:rPr lang="en-US" dirty="0" smtClean="0">
                <a:latin typeface="+mj-lt"/>
              </a:rPr>
              <a:t> </a:t>
            </a:r>
          </a:p>
          <a:p>
            <a:r>
              <a:rPr lang="en-US" dirty="0" smtClean="0">
                <a:latin typeface="+mj-lt"/>
              </a:rPr>
              <a:t>S – </a:t>
            </a:r>
            <a:r>
              <a:rPr lang="ru-RU" dirty="0" smtClean="0">
                <a:latin typeface="+mj-lt"/>
              </a:rPr>
              <a:t>знак +1 или -1, 1 бит</a:t>
            </a:r>
          </a:p>
          <a:p>
            <a:r>
              <a:rPr lang="en-US" dirty="0" smtClean="0">
                <a:latin typeface="+mj-lt"/>
              </a:rPr>
              <a:t>M – </a:t>
            </a:r>
            <a:r>
              <a:rPr lang="ru-RU" i="1" dirty="0" smtClean="0">
                <a:latin typeface="+mj-lt"/>
              </a:rPr>
              <a:t>мантисса</a:t>
            </a:r>
            <a:r>
              <a:rPr lang="en-US" dirty="0" smtClean="0">
                <a:latin typeface="+mj-lt"/>
              </a:rPr>
              <a:t>, </a:t>
            </a:r>
            <a:r>
              <a:rPr lang="en-US" sz="2800" dirty="0"/>
              <a:t>x/2</a:t>
            </a:r>
            <a:r>
              <a:rPr lang="en-US" baseline="30000" dirty="0"/>
              <a:t>mb</a:t>
            </a:r>
            <a:r>
              <a:rPr lang="ru-RU" dirty="0" smtClean="0">
                <a:latin typeface="+mj-lt"/>
              </a:rPr>
              <a:t> от 0 до 1</a:t>
            </a:r>
          </a:p>
          <a:p>
            <a:pPr lvl="1"/>
            <a:r>
              <a:rPr lang="en-US" dirty="0" err="1" smtClean="0">
                <a:latin typeface="+mj-lt"/>
              </a:rPr>
              <a:t>mb</a:t>
            </a:r>
            <a:r>
              <a:rPr lang="en-US" dirty="0" smtClean="0">
                <a:latin typeface="+mj-lt"/>
              </a:rPr>
              <a:t> – </a:t>
            </a:r>
            <a:r>
              <a:rPr lang="ru-RU" dirty="0" smtClean="0">
                <a:latin typeface="+mj-lt"/>
              </a:rPr>
              <a:t>число битов в мантиссе</a:t>
            </a:r>
          </a:p>
          <a:p>
            <a:pPr lvl="2"/>
            <a:r>
              <a:rPr lang="en-US" dirty="0" smtClean="0">
                <a:latin typeface="+mj-lt"/>
              </a:rPr>
              <a:t>Intel, AMD, ARM -- </a:t>
            </a:r>
            <a:r>
              <a:rPr lang="ru-RU" dirty="0" smtClean="0">
                <a:latin typeface="+mj-lt"/>
              </a:rPr>
              <a:t>23 для </a:t>
            </a:r>
            <a:r>
              <a:rPr lang="en-US" dirty="0" smtClean="0">
                <a:latin typeface="+mj-lt"/>
              </a:rPr>
              <a:t>float, </a:t>
            </a:r>
            <a:r>
              <a:rPr lang="ru-RU" dirty="0" smtClean="0">
                <a:latin typeface="+mj-lt"/>
              </a:rPr>
              <a:t>52 для </a:t>
            </a:r>
            <a:r>
              <a:rPr lang="en-US" dirty="0" smtClean="0">
                <a:latin typeface="+mj-lt"/>
              </a:rPr>
              <a:t>double</a:t>
            </a:r>
            <a:endParaRPr lang="ru-RU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x – </a:t>
            </a:r>
            <a:r>
              <a:rPr lang="ru-RU" dirty="0" smtClean="0">
                <a:latin typeface="+mj-lt"/>
              </a:rPr>
              <a:t>целое от 0 до </a:t>
            </a:r>
            <a:r>
              <a:rPr lang="en-US" dirty="0" smtClean="0">
                <a:latin typeface="+mj-lt"/>
              </a:rPr>
              <a:t>2</a:t>
            </a:r>
            <a:r>
              <a:rPr lang="en-US" baseline="30000" dirty="0" smtClean="0"/>
              <a:t>mb</a:t>
            </a:r>
            <a:r>
              <a:rPr lang="ru-RU" dirty="0" smtClean="0"/>
              <a:t>-1</a:t>
            </a:r>
          </a:p>
          <a:p>
            <a:r>
              <a:rPr lang="en-US" sz="2800" dirty="0" smtClean="0">
                <a:latin typeface="+mj-lt"/>
              </a:rPr>
              <a:t>P – </a:t>
            </a:r>
            <a:r>
              <a:rPr lang="ru-RU" sz="2800" dirty="0" smtClean="0">
                <a:latin typeface="+mj-lt"/>
              </a:rPr>
              <a:t>порядок</a:t>
            </a:r>
          </a:p>
          <a:p>
            <a:pPr lvl="2"/>
            <a:r>
              <a:rPr lang="en-US" dirty="0" smtClean="0"/>
              <a:t>Intel</a:t>
            </a:r>
            <a:r>
              <a:rPr lang="en-US" dirty="0"/>
              <a:t>, AMD, ARM </a:t>
            </a:r>
            <a:r>
              <a:rPr lang="en-US" dirty="0" smtClean="0"/>
              <a:t>– </a:t>
            </a:r>
            <a:r>
              <a:rPr lang="ru-RU" dirty="0" smtClean="0"/>
              <a:t>8 битов </a:t>
            </a:r>
            <a:r>
              <a:rPr lang="ru-RU" dirty="0"/>
              <a:t>для </a:t>
            </a:r>
            <a:r>
              <a:rPr lang="en-US" dirty="0"/>
              <a:t>float, </a:t>
            </a:r>
            <a:r>
              <a:rPr lang="ru-RU" dirty="0" smtClean="0"/>
              <a:t>11 битов </a:t>
            </a:r>
            <a:r>
              <a:rPr lang="ru-RU" dirty="0"/>
              <a:t>для </a:t>
            </a:r>
            <a:r>
              <a:rPr lang="en-US" dirty="0"/>
              <a:t>double</a:t>
            </a:r>
            <a:endParaRPr lang="ru-RU" dirty="0"/>
          </a:p>
          <a:p>
            <a:r>
              <a:rPr lang="en-US" dirty="0" smtClean="0"/>
              <a:t>float </a:t>
            </a:r>
            <a:r>
              <a:rPr lang="ru-RU" dirty="0" smtClean="0"/>
              <a:t>занимает</a:t>
            </a:r>
            <a:r>
              <a:rPr lang="en-US" dirty="0" smtClean="0"/>
              <a:t> 1+8+23 = 32 </a:t>
            </a:r>
            <a:r>
              <a:rPr lang="ru-RU" dirty="0" smtClean="0"/>
              <a:t>бита</a:t>
            </a:r>
          </a:p>
          <a:p>
            <a:r>
              <a:rPr lang="en-US" dirty="0" smtClean="0"/>
              <a:t>double </a:t>
            </a:r>
            <a:r>
              <a:rPr lang="ru-RU" dirty="0" smtClean="0"/>
              <a:t>занимает 1+11+52 = 64 бита</a:t>
            </a:r>
          </a:p>
          <a:p>
            <a:r>
              <a:rPr lang="en-US" dirty="0" smtClean="0"/>
              <a:t>long double </a:t>
            </a:r>
            <a:r>
              <a:rPr lang="ru-RU" dirty="0" smtClean="0"/>
              <a:t>обычно совпадает с </a:t>
            </a:r>
            <a:r>
              <a:rPr lang="en-US" dirty="0" smtClean="0"/>
              <a:t>double </a:t>
            </a:r>
            <a:r>
              <a:rPr lang="ru-RU" dirty="0" smtClean="0"/>
              <a:t>или эмулируется</a:t>
            </a:r>
          </a:p>
          <a:p>
            <a:pPr lvl="1"/>
            <a:endParaRPr lang="ru-R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50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значений типа </a:t>
            </a:r>
            <a:r>
              <a:rPr lang="en-US" dirty="0" smtClean="0"/>
              <a:t>double</a:t>
            </a:r>
            <a:r>
              <a:rPr lang="ru-RU" dirty="0"/>
              <a:t> – стандарт </a:t>
            </a:r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9534"/>
              </p:ext>
            </p:extLst>
          </p:nvPr>
        </p:nvGraphicFramePr>
        <p:xfrm>
          <a:off x="539552" y="1916832"/>
          <a:ext cx="8450176" cy="1356126"/>
        </p:xfrm>
        <a:graphic>
          <a:graphicData uri="http://schemas.openxmlformats.org/drawingml/2006/table">
            <a:tbl>
              <a:tblPr/>
              <a:tblGrid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(11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(52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</a:tr>
              <a:tr h="213267"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63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56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55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47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39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32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31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24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23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 dirty="0">
                          <a:effectLst/>
                        </a:rPr>
                        <a:t>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0508"/>
              </p:ext>
            </p:extLst>
          </p:nvPr>
        </p:nvGraphicFramePr>
        <p:xfrm>
          <a:off x="539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531807"/>
                <a:gridCol w="1838168"/>
                <a:gridCol w="336997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порядок-1022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 … 0x7fe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порядок-1023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2780"/>
              </p:ext>
            </p:extLst>
          </p:nvPr>
        </p:nvGraphicFramePr>
        <p:xfrm>
          <a:off x="539552" y="5733256"/>
          <a:ext cx="842493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/>
                <a:gridCol w="2808312"/>
                <a:gridCol w="28083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=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indent="0">
                        <a:buNone/>
                      </a:pPr>
                      <a:r>
                        <a:rPr lang="ru-RU" sz="1600" dirty="0" smtClean="0"/>
                        <a:t>0000 0000 0000 0000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7ff0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∞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0001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≈ 1.0000000000000002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8000 0000 0000 0000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–0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fff0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−∞</a:t>
                      </a:r>
                    </a:p>
                    <a:p>
                      <a:r>
                        <a:rPr lang="nl-NL" sz="1600" dirty="0" smtClean="0">
                          <a:effectLst/>
                        </a:rPr>
                        <a:t>3fd5 5555 5555 5555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nl-NL" sz="1600" dirty="0" smtClean="0">
                          <a:effectLst/>
                        </a:rPr>
                        <a:t> ≈ 1/3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6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</a:t>
            </a:r>
            <a:endParaRPr lang="ru-RU" dirty="0"/>
          </a:p>
          <a:p>
            <a:pPr lvl="1"/>
            <a:r>
              <a:rPr lang="ru-RU" dirty="0"/>
              <a:t>Ограничения на </a:t>
            </a:r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Машинное </a:t>
            </a:r>
            <a:r>
              <a:rPr lang="ru-RU" dirty="0" smtClean="0"/>
              <a:t>представление простых типов данных </a:t>
            </a:r>
            <a:endParaRPr lang="ru-RU" dirty="0"/>
          </a:p>
          <a:p>
            <a:r>
              <a:rPr lang="ru-RU" dirty="0"/>
              <a:t>Системы </a:t>
            </a:r>
            <a:r>
              <a:rPr lang="ru-RU" dirty="0" smtClean="0"/>
              <a:t>счисления </a:t>
            </a:r>
            <a:r>
              <a:rPr lang="ru-RU" dirty="0"/>
              <a:t>(представление </a:t>
            </a:r>
            <a:r>
              <a:rPr lang="ru-RU" dirty="0" smtClean="0"/>
              <a:t>целых чисел чисел)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значений типа </a:t>
            </a:r>
            <a:r>
              <a:rPr lang="en-US" dirty="0" smtClean="0"/>
              <a:t>float </a:t>
            </a:r>
            <a:r>
              <a:rPr lang="ru-RU" dirty="0" smtClean="0"/>
              <a:t>– стандарт </a:t>
            </a:r>
            <a:r>
              <a:rPr lang="en-US" dirty="0" smtClean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8076"/>
              </p:ext>
            </p:extLst>
          </p:nvPr>
        </p:nvGraphicFramePr>
        <p:xfrm>
          <a:off x="539552" y="1916832"/>
          <a:ext cx="8424928" cy="1356126"/>
        </p:xfrm>
        <a:graphic>
          <a:graphicData uri="http://schemas.openxmlformats.org/drawingml/2006/table">
            <a:tbl>
              <a:tblPr/>
              <a:tblGrid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</a:tr>
              <a:tr h="213267"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9526"/>
              </p:ext>
            </p:extLst>
          </p:nvPr>
        </p:nvGraphicFramePr>
        <p:xfrm>
          <a:off x="539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531807"/>
                <a:gridCol w="1838168"/>
                <a:gridCol w="336997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0x01 … 0xfe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7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</a:t>
            </a:r>
            <a:r>
              <a:rPr lang="ru-RU" dirty="0"/>
              <a:t>данных </a:t>
            </a:r>
            <a:r>
              <a:rPr lang="ru-RU" dirty="0" smtClean="0"/>
              <a:t>простых типов -- разное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 значения переменной простого типа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i="1" dirty="0" smtClean="0"/>
              <a:t>выровнен </a:t>
            </a:r>
            <a:r>
              <a:rPr lang="ru-RU" dirty="0" smtClean="0"/>
              <a:t>(кратен)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31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счисления </a:t>
            </a:r>
          </a:p>
        </p:txBody>
      </p:sp>
    </p:spTree>
    <p:extLst>
      <p:ext uri="{BB962C8B-B14F-4D97-AF65-F5344CB8AC3E}">
        <p14:creationId xmlns:p14="http://schemas.microsoft.com/office/powerpoint/2010/main" val="2222575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Значение и обозначение числа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200" dirty="0"/>
              <a:t>9, </a:t>
            </a:r>
            <a:r>
              <a:rPr lang="en-US" sz="3200" dirty="0"/>
              <a:t> IX,  </a:t>
            </a:r>
            <a:r>
              <a:rPr lang="ru-RU" sz="3200" dirty="0"/>
              <a:t>девять,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en-US" sz="3200" dirty="0"/>
              <a:t>nine,  1001</a:t>
            </a:r>
            <a:r>
              <a:rPr lang="en-US" sz="3200" baseline="-25000" dirty="0"/>
              <a:t>(2)</a:t>
            </a:r>
            <a:r>
              <a:rPr lang="en-US" sz="3200" dirty="0"/>
              <a:t> </a:t>
            </a:r>
            <a:endParaRPr lang="ru-RU" sz="3200" dirty="0"/>
          </a:p>
          <a:p>
            <a:r>
              <a:rPr lang="ru-RU" sz="3200" i="1" dirty="0" smtClean="0"/>
              <a:t>Значение </a:t>
            </a:r>
            <a:r>
              <a:rPr lang="ru-RU" sz="3200" dirty="0" smtClean="0"/>
              <a:t>числа </a:t>
            </a:r>
            <a:endParaRPr lang="en-US" sz="3200" dirty="0" smtClean="0"/>
          </a:p>
          <a:p>
            <a:pPr lvl="1"/>
            <a:r>
              <a:rPr lang="ru-RU" sz="2800" dirty="0"/>
              <a:t>Ч</a:t>
            </a:r>
            <a:r>
              <a:rPr lang="ru-RU" sz="2800" dirty="0" smtClean="0"/>
              <a:t>исловая </a:t>
            </a:r>
            <a:r>
              <a:rPr lang="ru-RU" sz="2800" dirty="0"/>
              <a:t>величина, «чистая</a:t>
            </a:r>
            <a:r>
              <a:rPr lang="ru-RU" sz="2800" dirty="0" smtClean="0"/>
              <a:t>»</a:t>
            </a:r>
          </a:p>
          <a:p>
            <a:pPr lvl="1"/>
            <a:r>
              <a:rPr lang="ru-RU" sz="2800" dirty="0" smtClean="0"/>
              <a:t>Отвлеченная </a:t>
            </a:r>
            <a:r>
              <a:rPr lang="ru-RU" sz="2800" dirty="0"/>
              <a:t>от </a:t>
            </a:r>
            <a:r>
              <a:rPr lang="ru-RU" sz="2800" dirty="0" smtClean="0"/>
              <a:t>измеряемых </a:t>
            </a:r>
            <a:r>
              <a:rPr lang="ru-RU" sz="2800" dirty="0"/>
              <a:t>объектов и единиц </a:t>
            </a:r>
            <a:r>
              <a:rPr lang="ru-RU" sz="2800" dirty="0" smtClean="0"/>
              <a:t>измерения</a:t>
            </a:r>
            <a:endParaRPr lang="en-US" sz="2800" dirty="0" smtClean="0"/>
          </a:p>
          <a:p>
            <a:r>
              <a:rPr lang="ru-RU" sz="3200" i="1" dirty="0" smtClean="0"/>
              <a:t>Обозначение </a:t>
            </a:r>
            <a:r>
              <a:rPr lang="ru-RU" sz="3200" dirty="0"/>
              <a:t>(форма, внешнее представление) </a:t>
            </a:r>
            <a:r>
              <a:rPr lang="ru-RU" sz="3200" dirty="0" smtClean="0"/>
              <a:t>числа</a:t>
            </a:r>
          </a:p>
          <a:p>
            <a:pPr lvl="1"/>
            <a:r>
              <a:rPr lang="ru-RU" sz="2800" dirty="0" smtClean="0"/>
              <a:t>Название </a:t>
            </a:r>
            <a:r>
              <a:rPr lang="ru-RU" sz="2800" dirty="0"/>
              <a:t>или знак в некотором языке или системе обозначений, позволяющих отличать данное число от </a:t>
            </a:r>
            <a:r>
              <a:rPr lang="ru-RU" sz="2800" dirty="0" smtClean="0"/>
              <a:t>других</a:t>
            </a:r>
          </a:p>
          <a:p>
            <a:r>
              <a:rPr lang="ru-RU" sz="3200" dirty="0" smtClean="0"/>
              <a:t>Значение </a:t>
            </a:r>
            <a:r>
              <a:rPr lang="ru-RU" sz="3200" dirty="0"/>
              <a:t>числа </a:t>
            </a:r>
            <a:r>
              <a:rPr lang="ru-RU" sz="3200" dirty="0" smtClean="0"/>
              <a:t>не </a:t>
            </a:r>
            <a:r>
              <a:rPr lang="ru-RU" sz="3200" dirty="0"/>
              <a:t>зависит от </a:t>
            </a:r>
            <a:r>
              <a:rPr lang="ru-RU" sz="3200" dirty="0" smtClean="0"/>
              <a:t>обозначения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4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5775">
              <a:spcBef>
                <a:spcPct val="0"/>
              </a:spcBef>
              <a:spcAft>
                <a:spcPts val="600"/>
              </a:spcAft>
            </a:pPr>
            <a:r>
              <a:rPr lang="en-US" sz="2500" dirty="0" smtClean="0"/>
              <a:t>C</a:t>
            </a:r>
            <a:r>
              <a:rPr lang="ru-RU" sz="2500" dirty="0" smtClean="0"/>
              <a:t>истема правил для построения названий чисел некоторым регулярным способом</a:t>
            </a:r>
          </a:p>
          <a:p>
            <a:pPr marL="485775">
              <a:spcBef>
                <a:spcPct val="0"/>
              </a:spcBef>
            </a:pPr>
            <a:r>
              <a:rPr lang="ru-RU" sz="2500" i="1" dirty="0" smtClean="0"/>
              <a:t>Непозиционные </a:t>
            </a:r>
            <a:r>
              <a:rPr lang="ru-RU" sz="2500" dirty="0" smtClean="0"/>
              <a:t>системы счисления возникли первыми</a:t>
            </a:r>
          </a:p>
          <a:p>
            <a:pPr marL="814959" lvl="1">
              <a:spcBef>
                <a:spcPct val="0"/>
              </a:spcBef>
            </a:pPr>
            <a:r>
              <a:rPr lang="ru-RU" sz="2100" dirty="0" smtClean="0"/>
              <a:t>Основаны на простом суммировании «весов» – цифр - «разновесов», занятых в записи числа.</a:t>
            </a:r>
          </a:p>
          <a:p>
            <a:pPr marL="814959" lvl="1">
              <a:spcBef>
                <a:spcPct val="0"/>
              </a:spcBef>
            </a:pPr>
            <a:r>
              <a:rPr lang="ru-RU" sz="2100" dirty="0" smtClean="0"/>
              <a:t>Римская с.с.</a:t>
            </a:r>
          </a:p>
          <a:p>
            <a:pPr marL="1070991" lvl="2">
              <a:spcBef>
                <a:spcPct val="0"/>
              </a:spcBef>
            </a:pPr>
            <a:r>
              <a:rPr lang="ru-RU" sz="1900" dirty="0" smtClean="0"/>
              <a:t>Цифры берутся с плюсом или минусом в зависимости от веса соседа слева – </a:t>
            </a:r>
            <a:r>
              <a:rPr lang="en-US" sz="2500" dirty="0" smtClean="0"/>
              <a:t>IX</a:t>
            </a:r>
            <a:r>
              <a:rPr lang="ru-RU" sz="2500" dirty="0" smtClean="0"/>
              <a:t> = 9</a:t>
            </a:r>
            <a:r>
              <a:rPr lang="en-US" sz="2500" dirty="0" smtClean="0"/>
              <a:t>,</a:t>
            </a:r>
            <a:r>
              <a:rPr lang="ru-RU" sz="2500" dirty="0" smtClean="0"/>
              <a:t> </a:t>
            </a:r>
            <a:r>
              <a:rPr lang="en-US" sz="2500" dirty="0" smtClean="0"/>
              <a:t>XI</a:t>
            </a:r>
            <a:r>
              <a:rPr lang="ru-RU" sz="2500" dirty="0" smtClean="0"/>
              <a:t> = 11</a:t>
            </a:r>
            <a:endParaRPr lang="en-US" sz="2500" dirty="0" smtClean="0"/>
          </a:p>
          <a:p>
            <a:pPr marL="485775">
              <a:spcBef>
                <a:spcPct val="0"/>
              </a:spcBef>
            </a:pPr>
            <a:r>
              <a:rPr lang="ru-RU" sz="2500" i="1" dirty="0" smtClean="0"/>
              <a:t>Позиционные </a:t>
            </a:r>
            <a:r>
              <a:rPr lang="ru-RU" sz="2500" dirty="0" smtClean="0"/>
              <a:t>системы счисления</a:t>
            </a:r>
          </a:p>
          <a:p>
            <a:pPr marL="814959" lvl="1">
              <a:spcBef>
                <a:spcPct val="0"/>
              </a:spcBef>
            </a:pPr>
            <a:r>
              <a:rPr lang="ru-RU" sz="2100" dirty="0" smtClean="0"/>
              <a:t>Вклад каждой цифры зависит от «веса» ее позиции в записи числа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счисления (с.с</a:t>
            </a:r>
            <a:r>
              <a:rPr lang="ru-RU" dirty="0" smtClean="0"/>
              <a:t>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7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204864"/>
            <a:ext cx="7772400" cy="4150696"/>
          </a:xfrm>
        </p:spPr>
        <p:txBody>
          <a:bodyPr>
            <a:normAutofit/>
          </a:bodyPr>
          <a:lstStyle/>
          <a:p>
            <a:r>
              <a:rPr lang="ru-RU" sz="2400" dirty="0"/>
              <a:t>П</a:t>
            </a:r>
            <a:r>
              <a:rPr lang="ru-RU" sz="2400" dirty="0" smtClean="0"/>
              <a:t>озиционная </a:t>
            </a:r>
            <a:r>
              <a:rPr lang="ru-RU" sz="2400" dirty="0"/>
              <a:t>система </a:t>
            </a:r>
            <a:r>
              <a:rPr lang="ru-RU" sz="2400" dirty="0" smtClean="0"/>
              <a:t>счисления, использующая </a:t>
            </a:r>
            <a:r>
              <a:rPr lang="en-US" sz="2400" dirty="0" smtClean="0"/>
              <a:t>b </a:t>
            </a:r>
            <a:r>
              <a:rPr lang="ru-RU" sz="2400" dirty="0" smtClean="0"/>
              <a:t>цифр, называется </a:t>
            </a:r>
            <a:r>
              <a:rPr lang="en-US" sz="2400" dirty="0" smtClean="0"/>
              <a:t>b-</a:t>
            </a:r>
            <a:r>
              <a:rPr lang="ru-RU" sz="2400" dirty="0" smtClean="0"/>
              <a:t>ичной системой счисления (с.с.)</a:t>
            </a:r>
            <a:endParaRPr lang="ru-RU" sz="2400" dirty="0"/>
          </a:p>
          <a:p>
            <a:r>
              <a:rPr lang="ru-RU" sz="2400" dirty="0" smtClean="0"/>
              <a:t>Если </a:t>
            </a:r>
            <a:r>
              <a:rPr lang="en-US" sz="2400" dirty="0"/>
              <a:t>b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dirty="0" smtClean="0">
                <a:sym typeface="Symbol" pitchFamily="18" charset="2"/>
              </a:rPr>
              <a:t>10</a:t>
            </a:r>
            <a:r>
              <a:rPr lang="ru-RU" sz="2400" dirty="0" smtClean="0">
                <a:sym typeface="Symbol" pitchFamily="18" charset="2"/>
              </a:rPr>
              <a:t>, то первые </a:t>
            </a:r>
            <a:r>
              <a:rPr lang="en-US" sz="2400" dirty="0" smtClean="0">
                <a:sym typeface="Symbol" pitchFamily="18" charset="2"/>
              </a:rPr>
              <a:t>b </a:t>
            </a:r>
            <a:r>
              <a:rPr lang="ru-RU" sz="2400" dirty="0" smtClean="0">
                <a:sym typeface="Symbol" pitchFamily="18" charset="2"/>
              </a:rPr>
              <a:t>цифр из 0, 1, ..., 9</a:t>
            </a:r>
            <a:endParaRPr lang="en-US" sz="2400" dirty="0">
              <a:sym typeface="Symbol" pitchFamily="18" charset="2"/>
            </a:endParaRPr>
          </a:p>
          <a:p>
            <a:r>
              <a:rPr lang="ru-RU" sz="2400" dirty="0">
                <a:sym typeface="Symbol" pitchFamily="18" charset="2"/>
              </a:rPr>
              <a:t>Если </a:t>
            </a:r>
            <a:r>
              <a:rPr lang="en-US" sz="2400" dirty="0" smtClean="0">
                <a:sym typeface="Symbol" pitchFamily="18" charset="2"/>
              </a:rPr>
              <a:t>10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dirty="0" smtClean="0">
                <a:sym typeface="Symbol" pitchFamily="18" charset="2"/>
              </a:rPr>
              <a:t>b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dirty="0" smtClean="0">
                <a:sym typeface="Symbol" pitchFamily="18" charset="2"/>
              </a:rPr>
              <a:t>36</a:t>
            </a:r>
            <a:r>
              <a:rPr lang="ru-RU" sz="2400" dirty="0" smtClean="0">
                <a:sym typeface="Symbol" pitchFamily="18" charset="2"/>
              </a:rPr>
              <a:t>, </a:t>
            </a:r>
            <a:r>
              <a:rPr lang="ru-RU" sz="2400" dirty="0">
                <a:sym typeface="Symbol" pitchFamily="18" charset="2"/>
              </a:rPr>
              <a:t>то первые </a:t>
            </a:r>
            <a:r>
              <a:rPr lang="en-US" sz="2400" dirty="0">
                <a:sym typeface="Symbol" pitchFamily="18" charset="2"/>
              </a:rPr>
              <a:t>b </a:t>
            </a:r>
            <a:r>
              <a:rPr lang="ru-RU" sz="2400" dirty="0" smtClean="0">
                <a:sym typeface="Symbol" pitchFamily="18" charset="2"/>
              </a:rPr>
              <a:t>знаков </a:t>
            </a:r>
            <a:r>
              <a:rPr lang="ru-RU" sz="2400" dirty="0">
                <a:sym typeface="Symbol" pitchFamily="18" charset="2"/>
              </a:rPr>
              <a:t>из 0, 1, ..., </a:t>
            </a:r>
            <a:r>
              <a:rPr lang="ru-RU" sz="2400" dirty="0" smtClean="0">
                <a:sym typeface="Symbol" pitchFamily="18" charset="2"/>
              </a:rPr>
              <a:t>9</a:t>
            </a:r>
            <a:r>
              <a:rPr lang="en-US" sz="2400" dirty="0" smtClean="0">
                <a:sym typeface="Symbol" pitchFamily="18" charset="2"/>
              </a:rPr>
              <a:t>,</a:t>
            </a:r>
            <a:r>
              <a:rPr lang="ru-RU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A, B, …, Z</a:t>
            </a:r>
            <a:endParaRPr lang="ru-RU" sz="2400" dirty="0" smtClean="0">
              <a:sym typeface="Symbol" pitchFamily="18" charset="2"/>
            </a:endParaRPr>
          </a:p>
          <a:p>
            <a:pPr lvl="1"/>
            <a:r>
              <a:rPr lang="ru-RU" dirty="0" smtClean="0">
                <a:sym typeface="Symbol" pitchFamily="18" charset="2"/>
              </a:rPr>
              <a:t>10 </a:t>
            </a:r>
            <a:r>
              <a:rPr lang="ru-RU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A, 11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B, </a:t>
            </a:r>
            <a:r>
              <a:rPr lang="ru-RU" dirty="0" smtClean="0">
                <a:sym typeface="Symbol" pitchFamily="18" charset="2"/>
              </a:rPr>
              <a:t>и т.д.</a:t>
            </a:r>
            <a:endParaRPr lang="ru-RU" dirty="0"/>
          </a:p>
        </p:txBody>
      </p:sp>
      <p:sp>
        <p:nvSpPr>
          <p:cNvPr id="2560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3" name="Rectangle 11"/>
          <p:cNvSpPr>
            <a:spLocks noChangeArrowheads="1"/>
          </p:cNvSpPr>
          <p:nvPr/>
        </p:nvSpPr>
        <p:spPr bwMode="auto">
          <a:xfrm>
            <a:off x="3886200" y="31337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000" i="1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sz="1800"/>
          </a:p>
        </p:txBody>
      </p:sp>
      <p:sp>
        <p:nvSpPr>
          <p:cNvPr id="25604" name="Rectangle 12"/>
          <p:cNvSpPr>
            <a:spLocks noChangeArrowheads="1"/>
          </p:cNvSpPr>
          <p:nvPr/>
        </p:nvSpPr>
        <p:spPr bwMode="auto">
          <a:xfrm>
            <a:off x="3886200" y="3463925"/>
            <a:ext cx="257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0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целых чисел </a:t>
            </a:r>
            <a:r>
              <a:rPr lang="ru-RU" dirty="0" smtClean="0"/>
              <a:t>в</a:t>
            </a:r>
            <a:br>
              <a:rPr lang="ru-RU" dirty="0" smtClean="0"/>
            </a:br>
            <a:r>
              <a:rPr lang="ru-RU" dirty="0" smtClean="0"/>
              <a:t>позиционных </a:t>
            </a:r>
            <a:r>
              <a:rPr lang="ru-RU" dirty="0"/>
              <a:t>системах счисления </a:t>
            </a:r>
            <a:r>
              <a:rPr lang="ru-RU" dirty="0" smtClean="0"/>
              <a:t>с</a:t>
            </a:r>
            <a:br>
              <a:rPr lang="ru-RU" dirty="0" smtClean="0"/>
            </a:br>
            <a:r>
              <a:rPr lang="ru-RU" dirty="0" smtClean="0"/>
              <a:t>произвольным </a:t>
            </a:r>
            <a:r>
              <a:rPr lang="ru-RU" dirty="0"/>
              <a:t>основанием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5569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целого числа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S =</a:t>
            </a:r>
            <a:endParaRPr lang="ru-RU" sz="28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sz="27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700" dirty="0" smtClean="0">
                <a:cs typeface="Times New Roman" pitchFamily="18" charset="0"/>
              </a:rPr>
              <a:t>0 </a:t>
            </a:r>
            <a:r>
              <a:rPr lang="en-US" sz="2700" dirty="0" smtClean="0"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700" i="1" dirty="0" err="1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700" i="1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700" baseline="-250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700" dirty="0" smtClean="0">
                <a:cs typeface="Times New Roman" pitchFamily="18" charset="0"/>
                <a:sym typeface="Symbol" pitchFamily="18" charset="2"/>
              </a:rPr>
              <a:t>&lt; </a:t>
            </a:r>
            <a:r>
              <a:rPr lang="en-US" sz="2700" i="1" dirty="0" smtClean="0">
                <a:cs typeface="Times New Roman" pitchFamily="18" charset="0"/>
                <a:sym typeface="Symbol" pitchFamily="18" charset="2"/>
              </a:rPr>
              <a:t>b,</a:t>
            </a:r>
            <a:endParaRPr lang="ru-RU" sz="2700" i="1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700" i="1" dirty="0" smtClean="0">
                <a:cs typeface="Times New Roman" pitchFamily="18" charset="0"/>
                <a:sym typeface="Symbol" pitchFamily="18" charset="2"/>
              </a:rPr>
              <a:t>i – </a:t>
            </a:r>
            <a:r>
              <a:rPr lang="ru-RU" sz="2700" dirty="0" smtClean="0">
                <a:cs typeface="Times New Roman" pitchFamily="18" charset="0"/>
                <a:sym typeface="Symbol" pitchFamily="18" charset="2"/>
              </a:rPr>
              <a:t>индекс позиции (разряда), в которой расположена цифра </a:t>
            </a:r>
            <a:r>
              <a:rPr lang="en-US" sz="2700" i="1" dirty="0" err="1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700" i="1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ru-RU" sz="2700" i="1" dirty="0" smtClean="0"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sz="2700" i="1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700" dirty="0" smtClean="0">
                <a:cs typeface="Times New Roman" pitchFamily="18" charset="0"/>
                <a:sym typeface="Symbol" pitchFamily="18" charset="2"/>
              </a:rPr>
              <a:t>Запись числа называется </a:t>
            </a:r>
            <a:r>
              <a:rPr lang="en-US" sz="2700" i="1" dirty="0" smtClean="0">
                <a:cs typeface="Times New Roman" pitchFamily="18" charset="0"/>
                <a:sym typeface="Symbol" pitchFamily="18" charset="2"/>
              </a:rPr>
              <a:t>k-</a:t>
            </a:r>
            <a:r>
              <a:rPr lang="ru-RU" sz="2700" dirty="0" smtClean="0">
                <a:cs typeface="Times New Roman" pitchFamily="18" charset="0"/>
                <a:sym typeface="Symbol" pitchFamily="18" charset="2"/>
              </a:rPr>
              <a:t>значной, если индекс</a:t>
            </a:r>
            <a:endParaRPr lang="en-US" sz="2700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700" dirty="0" smtClean="0">
                <a:cs typeface="Times New Roman" pitchFamily="18" charset="0"/>
                <a:sym typeface="Symbol" pitchFamily="18" charset="2"/>
              </a:rPr>
              <a:t>разряда первой значащей цифры числа равен  </a:t>
            </a:r>
            <a:r>
              <a:rPr lang="en-US" sz="2700" i="1" dirty="0" smtClean="0">
                <a:cs typeface="Times New Roman" pitchFamily="18" charset="0"/>
                <a:sym typeface="Symbol" pitchFamily="18" charset="2"/>
              </a:rPr>
              <a:t>k </a:t>
            </a:r>
            <a:r>
              <a:rPr lang="en-US" sz="2700" dirty="0" smtClean="0">
                <a:cs typeface="Times New Roman" pitchFamily="18" charset="0"/>
                <a:sym typeface="Symbol" pitchFamily="18" charset="2"/>
              </a:rPr>
              <a:t>– 1</a:t>
            </a:r>
            <a:endParaRPr lang="en-US" sz="2700" i="1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700" i="1" dirty="0" smtClean="0">
                <a:cs typeface="Times New Roman" pitchFamily="18" charset="0"/>
                <a:sym typeface="Symbol" pitchFamily="18" charset="2"/>
              </a:rPr>
              <a:t> </a:t>
            </a:r>
            <a:endParaRPr lang="ru-RU" sz="2700" i="1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700" dirty="0" smtClean="0">
                <a:cs typeface="Arial" charset="0"/>
                <a:sym typeface="Symbol" pitchFamily="18" charset="2"/>
              </a:rPr>
              <a:t>Примеры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sz="2700" dirty="0" smtClean="0"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700" dirty="0" smtClean="0">
                <a:cs typeface="Courier New" pitchFamily="49" charset="0"/>
              </a:rPr>
              <a:t>10011001</a:t>
            </a:r>
            <a:r>
              <a:rPr lang="ru-RU" sz="2700" baseline="-25000" dirty="0" smtClean="0">
                <a:cs typeface="Courier New" pitchFamily="49" charset="0"/>
              </a:rPr>
              <a:t>(2)</a:t>
            </a:r>
            <a:r>
              <a:rPr lang="en-US" sz="2700" dirty="0" smtClean="0">
                <a:cs typeface="Courier New" pitchFamily="49" charset="0"/>
              </a:rPr>
              <a:t>, 248933, 7DAB</a:t>
            </a:r>
            <a:r>
              <a:rPr lang="en-US" sz="2700" baseline="-25000" dirty="0" smtClean="0">
                <a:cs typeface="Courier New" pitchFamily="49" charset="0"/>
              </a:rPr>
              <a:t>(16)</a:t>
            </a:r>
            <a:endParaRPr lang="en-US" sz="2700" dirty="0" smtClean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700" dirty="0" smtClean="0">
                <a:cs typeface="Courier New" pitchFamily="49" charset="0"/>
              </a:rPr>
              <a:t>1234</a:t>
            </a:r>
            <a:r>
              <a:rPr lang="en-US" sz="2700" dirty="0" smtClean="0">
                <a:solidFill>
                  <a:srgbClr val="FF0066"/>
                </a:solidFill>
                <a:cs typeface="Courier New" pitchFamily="49" charset="0"/>
              </a:rPr>
              <a:t>5</a:t>
            </a:r>
            <a:r>
              <a:rPr lang="en-US" sz="2700" dirty="0" smtClean="0">
                <a:cs typeface="Courier New" pitchFamily="49" charset="0"/>
              </a:rPr>
              <a:t>4</a:t>
            </a:r>
            <a:r>
              <a:rPr lang="en-US" sz="2700" baseline="-25000" dirty="0" smtClean="0">
                <a:cs typeface="Courier New" pitchFamily="49" charset="0"/>
              </a:rPr>
              <a:t>(5) </a:t>
            </a:r>
            <a:r>
              <a:rPr lang="en-US" sz="2700" dirty="0" smtClean="0">
                <a:cs typeface="Courier New" pitchFamily="49" charset="0"/>
              </a:rPr>
              <a:t>- </a:t>
            </a:r>
            <a:r>
              <a:rPr lang="ru-RU" sz="2700" dirty="0" smtClean="0">
                <a:cs typeface="Courier New" pitchFamily="49" charset="0"/>
              </a:rPr>
              <a:t>неправильная запись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70473"/>
              </p:ext>
            </p:extLst>
          </p:nvPr>
        </p:nvGraphicFramePr>
        <p:xfrm>
          <a:off x="1619672" y="1613297"/>
          <a:ext cx="56435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1307880" imgH="241200" progId="Equation.DSMT4">
                  <p:embed/>
                </p:oleObj>
              </mc:Choice>
              <mc:Fallback>
                <p:oleObj name="Equation" r:id="rId4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13297"/>
                        <a:ext cx="5643562" cy="663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0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88956"/>
              </p:ext>
            </p:extLst>
          </p:nvPr>
        </p:nvGraphicFramePr>
        <p:xfrm>
          <a:off x="1050747" y="3618259"/>
          <a:ext cx="707231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4" imgW="2984400" imgH="431640" progId="Equation.DSMT4">
                  <p:embed/>
                </p:oleObj>
              </mc:Choice>
              <mc:Fallback>
                <p:oleObj name="Equation" r:id="rId4" imgW="298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747" y="3618259"/>
                        <a:ext cx="7072315" cy="1000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59632" y="2775223"/>
            <a:ext cx="3929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/>
              <a:t> </a:t>
            </a:r>
            <a:r>
              <a:rPr lang="ru-RU" sz="2400" dirty="0"/>
              <a:t>     </a:t>
            </a:r>
            <a:r>
              <a:rPr lang="ru-RU" sz="2400" dirty="0" smtClean="0"/>
              <a:t>	</a:t>
            </a:r>
            <a:r>
              <a:rPr lang="en-US" sz="2400" dirty="0" smtClean="0"/>
              <a:t>– </a:t>
            </a:r>
            <a:r>
              <a:rPr lang="ru-RU" sz="2400" dirty="0"/>
              <a:t>запись </a:t>
            </a:r>
            <a:r>
              <a:rPr lang="ru-RU" sz="2400" dirty="0" smtClean="0"/>
              <a:t>числа</a:t>
            </a:r>
          </a:p>
          <a:p>
            <a:r>
              <a:rPr lang="en-US" sz="2400" i="1" dirty="0" smtClean="0">
                <a:cs typeface="Times New Roman" pitchFamily="18" charset="0"/>
              </a:rPr>
              <a:t>N(S)</a:t>
            </a:r>
            <a:r>
              <a:rPr lang="ru-RU" sz="2400" i="1" dirty="0">
                <a:cs typeface="Times New Roman" pitchFamily="18" charset="0"/>
              </a:rPr>
              <a:t>	</a:t>
            </a:r>
            <a:r>
              <a:rPr lang="en-US" sz="2400" dirty="0" smtClean="0"/>
              <a:t>–</a:t>
            </a:r>
            <a:r>
              <a:rPr lang="ru-RU" sz="2400" dirty="0" smtClean="0"/>
              <a:t> значение числа</a:t>
            </a:r>
            <a:endParaRPr lang="ru-RU" sz="2400" dirty="0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645690"/>
              </p:ext>
            </p:extLst>
          </p:nvPr>
        </p:nvGraphicFramePr>
        <p:xfrm>
          <a:off x="2143125" y="2060848"/>
          <a:ext cx="56435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6" imgW="1307880" imgH="241200" progId="Equation.DSMT4">
                  <p:embed/>
                </p:oleObj>
              </mc:Choice>
              <mc:Fallback>
                <p:oleObj name="Equation" r:id="rId6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060848"/>
                        <a:ext cx="5643563" cy="663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59632" y="2132285"/>
            <a:ext cx="714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dirty="0">
                <a:cs typeface="Times New Roman" pitchFamily="18" charset="0"/>
              </a:rPr>
              <a:t>S =</a:t>
            </a:r>
            <a:endParaRPr lang="ru-RU" sz="2800" i="1" dirty="0">
              <a:cs typeface="Times New Roman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43000" y="4785310"/>
            <a:ext cx="76438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cs typeface="Times New Roman" pitchFamily="18" charset="0"/>
              </a:rPr>
              <a:t>b</a:t>
            </a:r>
            <a:r>
              <a:rPr lang="en-US" sz="2000" i="1" baseline="30000" dirty="0">
                <a:cs typeface="Times New Roman" pitchFamily="18" charset="0"/>
              </a:rPr>
              <a:t>i</a:t>
            </a:r>
            <a:r>
              <a:rPr lang="en-US" sz="2000" dirty="0"/>
              <a:t> </a:t>
            </a:r>
            <a:r>
              <a:rPr lang="en-US" sz="2000" dirty="0" smtClean="0"/>
              <a:t>–</a:t>
            </a:r>
            <a:r>
              <a:rPr lang="ru-RU" sz="2000" dirty="0" smtClean="0"/>
              <a:t> вес разряда, единица </a:t>
            </a:r>
            <a:r>
              <a:rPr lang="en-US" sz="2000" i="1" dirty="0">
                <a:cs typeface="Times New Roman" pitchFamily="18" charset="0"/>
              </a:rPr>
              <a:t>i</a:t>
            </a:r>
            <a:r>
              <a:rPr lang="en-US" sz="2000" dirty="0"/>
              <a:t>-</a:t>
            </a:r>
            <a:r>
              <a:rPr lang="ru-RU" sz="2000" dirty="0"/>
              <a:t>го разряда </a:t>
            </a:r>
            <a:r>
              <a:rPr lang="en-US" sz="2000" i="1" dirty="0">
                <a:cs typeface="Times New Roman" pitchFamily="18" charset="0"/>
              </a:rPr>
              <a:t>b</a:t>
            </a:r>
            <a:r>
              <a:rPr lang="en-US" sz="2000" dirty="0"/>
              <a:t>-</a:t>
            </a:r>
            <a:r>
              <a:rPr lang="ru-RU" sz="2000" dirty="0"/>
              <a:t>ичного </a:t>
            </a:r>
            <a:r>
              <a:rPr lang="ru-RU" sz="2000" dirty="0" smtClean="0"/>
              <a:t>числа</a:t>
            </a:r>
            <a:endParaRPr lang="en-US" sz="2000" dirty="0"/>
          </a:p>
          <a:p>
            <a:endParaRPr lang="en-US" sz="2000" dirty="0"/>
          </a:p>
          <a:p>
            <a:r>
              <a:rPr lang="en-US" sz="2000" i="1" dirty="0" err="1">
                <a:cs typeface="Times New Roman" pitchFamily="18" charset="0"/>
              </a:rPr>
              <a:t>a</a:t>
            </a:r>
            <a:r>
              <a:rPr lang="en-US" sz="2000" i="1" baseline="-25000" dirty="0" err="1">
                <a:cs typeface="Times New Roman" pitchFamily="18" charset="0"/>
              </a:rPr>
              <a:t>i</a:t>
            </a:r>
            <a:r>
              <a:rPr lang="en-US" sz="2000" baseline="-25000" dirty="0"/>
              <a:t> </a:t>
            </a:r>
            <a:r>
              <a:rPr lang="en-US" sz="2000" dirty="0"/>
              <a:t>– </a:t>
            </a:r>
            <a:r>
              <a:rPr lang="ru-RU" sz="2000" dirty="0"/>
              <a:t>количество полных единиц  </a:t>
            </a:r>
            <a:r>
              <a:rPr lang="en-US" sz="2000" i="1" dirty="0">
                <a:cs typeface="Times New Roman" pitchFamily="18" charset="0"/>
              </a:rPr>
              <a:t>i</a:t>
            </a:r>
            <a:r>
              <a:rPr lang="en-US" sz="2000" dirty="0"/>
              <a:t>-</a:t>
            </a:r>
            <a:r>
              <a:rPr lang="ru-RU" sz="2000" dirty="0"/>
              <a:t>го разряда, </a:t>
            </a:r>
            <a:r>
              <a:rPr lang="ru-RU" sz="2000" dirty="0" smtClean="0"/>
              <a:t>которое останется </a:t>
            </a:r>
            <a:r>
              <a:rPr lang="ru-RU" sz="2000" dirty="0"/>
              <a:t>после вычета всевозможного числа </a:t>
            </a:r>
            <a:r>
              <a:rPr lang="ru-RU" sz="2000" dirty="0" smtClean="0"/>
              <a:t>единиц старших разрядов</a:t>
            </a:r>
            <a:endParaRPr lang="ru-R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914400"/>
          </a:xfrm>
        </p:spPr>
        <p:txBody>
          <a:bodyPr/>
          <a:lstStyle/>
          <a:p>
            <a:r>
              <a:rPr lang="ru-RU" dirty="0"/>
              <a:t>Соотношение записи целого числа со значением</a:t>
            </a:r>
          </a:p>
        </p:txBody>
      </p:sp>
    </p:spTree>
    <p:extLst>
      <p:ext uri="{BB962C8B-B14F-4D97-AF65-F5344CB8AC3E}">
        <p14:creationId xmlns:p14="http://schemas.microsoft.com/office/powerpoint/2010/main" val="363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595102"/>
              </p:ext>
            </p:extLst>
          </p:nvPr>
        </p:nvGraphicFramePr>
        <p:xfrm>
          <a:off x="1143000" y="1856804"/>
          <a:ext cx="70723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tion" r:id="rId4" imgW="2984400" imgH="431640" progId="Equation.DSMT4">
                  <p:embed/>
                </p:oleObj>
              </mc:Choice>
              <mc:Fallback>
                <p:oleObj name="Equation" r:id="rId4" imgW="298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56804"/>
                        <a:ext cx="7072313" cy="1000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013737"/>
              </p:ext>
            </p:extLst>
          </p:nvPr>
        </p:nvGraphicFramePr>
        <p:xfrm>
          <a:off x="1143000" y="2929508"/>
          <a:ext cx="685856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tion" r:id="rId6" imgW="2908080" imgH="228600" progId="Equation.DSMT4">
                  <p:embed/>
                </p:oleObj>
              </mc:Choice>
              <mc:Fallback>
                <p:oleObj name="Equation" r:id="rId6" imgW="290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29508"/>
                        <a:ext cx="6858560" cy="571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22413"/>
              </p:ext>
            </p:extLst>
          </p:nvPr>
        </p:nvGraphicFramePr>
        <p:xfrm>
          <a:off x="1143000" y="3578721"/>
          <a:ext cx="1253678" cy="58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8" imgW="495000" imgH="228600" progId="Equation.DSMT4">
                  <p:embed/>
                </p:oleObj>
              </mc:Choice>
              <mc:Fallback>
                <p:oleObj name="Equation" r:id="rId8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8721"/>
                        <a:ext cx="1253678" cy="58990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82662"/>
              </p:ext>
            </p:extLst>
          </p:nvPr>
        </p:nvGraphicFramePr>
        <p:xfrm>
          <a:off x="1143000" y="4221088"/>
          <a:ext cx="3761034" cy="63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Equation" r:id="rId10" imgW="1269720" imgH="228600" progId="Equation.DSMT4">
                  <p:embed/>
                </p:oleObj>
              </mc:Choice>
              <mc:Fallback>
                <p:oleObj name="Equation" r:id="rId10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21088"/>
                        <a:ext cx="3761034" cy="63855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10194"/>
              </p:ext>
            </p:extLst>
          </p:nvPr>
        </p:nvGraphicFramePr>
        <p:xfrm>
          <a:off x="1143000" y="4917189"/>
          <a:ext cx="1701419" cy="60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Equation" r:id="rId12" imgW="660240" imgH="228600" progId="Equation.DSMT4">
                  <p:embed/>
                </p:oleObj>
              </mc:Choice>
              <mc:Fallback>
                <p:oleObj name="Equation" r:id="rId12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17189"/>
                        <a:ext cx="1701419" cy="60004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12325"/>
              </p:ext>
            </p:extLst>
          </p:nvPr>
        </p:nvGraphicFramePr>
        <p:xfrm>
          <a:off x="5154568" y="4217280"/>
          <a:ext cx="1522322" cy="48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14" imgW="533160" imgH="203040" progId="Equation.DSMT4">
                  <p:embed/>
                </p:oleObj>
              </mc:Choice>
              <mc:Fallback>
                <p:oleObj name="Equation" r:id="rId14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568" y="4217280"/>
                        <a:ext cx="1522322" cy="48652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7035084" y="3353184"/>
          <a:ext cx="537291" cy="48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Equation" r:id="rId16" imgW="228600" imgH="203040" progId="Equation.DSMT4">
                  <p:embed/>
                </p:oleObj>
              </mc:Choice>
              <mc:Fallback>
                <p:oleObj name="Equation" r:id="rId16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084" y="3353184"/>
                        <a:ext cx="537291" cy="4865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записи целого числа со </a:t>
            </a:r>
            <a:r>
              <a:rPr lang="ru-RU" dirty="0" smtClean="0"/>
              <a:t>значением – схема Горнера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(10011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)= 1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2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+02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3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+02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2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+12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0</a:t>
            </a:r>
            <a:r>
              <a:rPr lang="en-US" b="1" baseline="30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=19</a:t>
            </a:r>
            <a:endParaRPr lang="en-US" b="1" baseline="30000" dirty="0" smtClean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(10011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)=(((1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2+0)2+0)2+1)2+1=19</a:t>
            </a:r>
            <a:endParaRPr lang="ru-RU" sz="2800" b="1" dirty="0" smtClean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800" b="1" dirty="0" smtClean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= 3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16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+016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+1016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0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= 778</a:t>
            </a:r>
            <a:endParaRPr lang="en-US" sz="2800" b="1" baseline="30000" dirty="0" smtClean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=(3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16+0)16+10 = 778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данных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000" i="1" dirty="0" smtClean="0"/>
              <a:t>Тип данных </a:t>
            </a:r>
            <a:r>
              <a:rPr lang="ru-RU" sz="4000" dirty="0" smtClean="0"/>
              <a:t>– это пара, состоящая из множества значений и набора операций над ними</a:t>
            </a:r>
          </a:p>
          <a:p>
            <a:r>
              <a:rPr lang="ru-RU" sz="4000" dirty="0" smtClean="0"/>
              <a:t>Языки программирования позволяют строить одни типы данных из других типов данных</a:t>
            </a:r>
          </a:p>
          <a:p>
            <a:r>
              <a:rPr lang="ru-RU" sz="4000" i="1" dirty="0" smtClean="0"/>
              <a:t>Простые </a:t>
            </a:r>
            <a:r>
              <a:rPr lang="ru-RU" sz="4000" dirty="0" smtClean="0"/>
              <a:t>типы данных – это типы данных, которые нельзя построить из других типов данных</a:t>
            </a:r>
          </a:p>
          <a:p>
            <a:r>
              <a:rPr lang="ru-RU" sz="4000" i="1" dirty="0" smtClean="0"/>
              <a:t>Составные </a:t>
            </a:r>
            <a:r>
              <a:rPr lang="ru-RU" sz="4000" dirty="0" smtClean="0"/>
              <a:t>типы данных – это типы данных, которые строятся из других типов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279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Любое число однозначно представимо в виде цифр заданной b-с. с.</a:t>
            </a:r>
          </a:p>
          <a:p>
            <a:endParaRPr lang="ru-RU" dirty="0"/>
          </a:p>
          <a:p>
            <a:r>
              <a:rPr lang="ru-RU" dirty="0"/>
              <a:t>Доказательство </a:t>
            </a:r>
            <a:r>
              <a:rPr lang="en-US" dirty="0" smtClean="0"/>
              <a:t>-- </a:t>
            </a:r>
            <a:r>
              <a:rPr lang="ru-RU" dirty="0" smtClean="0"/>
              <a:t>упражнение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3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перевода b-ичной записи 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cs typeface="Arial" charset="0"/>
              </a:rPr>
              <a:t>Вход: </a:t>
            </a:r>
            <a:r>
              <a:rPr lang="en-US" sz="2400" i="1" dirty="0" smtClean="0">
                <a:cs typeface="Times New Roman" pitchFamily="18" charset="0"/>
              </a:rPr>
              <a:t>b </a:t>
            </a:r>
            <a:r>
              <a:rPr lang="en-US" sz="2400" dirty="0" smtClean="0">
                <a:cs typeface="Times New Roman" pitchFamily="18" charset="0"/>
              </a:rPr>
              <a:t>&gt; 0</a:t>
            </a:r>
            <a:r>
              <a:rPr lang="en-US" sz="2400" i="1" dirty="0" smtClean="0">
                <a:cs typeface="Times New Roman" pitchFamily="18" charset="0"/>
              </a:rPr>
              <a:t>, k </a:t>
            </a:r>
            <a:r>
              <a:rPr lang="en-US" sz="2400" dirty="0" smtClean="0">
                <a:cs typeface="Times New Roman" pitchFamily="18" charset="0"/>
              </a:rPr>
              <a:t>&gt; 0</a:t>
            </a:r>
            <a:r>
              <a:rPr lang="en-US" sz="2400" i="1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ru-RU" sz="2400" dirty="0" smtClean="0">
                <a:cs typeface="Times New Roman" pitchFamily="18" charset="0"/>
              </a:rPr>
              <a:t>число цифр</a:t>
            </a:r>
            <a:r>
              <a:rPr lang="en-US" sz="2400" dirty="0" smtClean="0">
                <a:cs typeface="Times New Roman" pitchFamily="18" charset="0"/>
              </a:rPr>
              <a:t>)</a:t>
            </a:r>
            <a:r>
              <a:rPr lang="ru-RU" sz="2400" dirty="0" smtClean="0">
                <a:cs typeface="Times New Roman" pitchFamily="18" charset="0"/>
              </a:rPr>
              <a:t>, набор </a:t>
            </a:r>
            <a:r>
              <a:rPr lang="en-US" sz="2400" i="1" dirty="0" smtClean="0">
                <a:cs typeface="Times New Roman" pitchFamily="18" charset="0"/>
              </a:rPr>
              <a:t>a</a:t>
            </a:r>
            <a:r>
              <a:rPr lang="en-US" sz="2400" i="1" baseline="-250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-1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i="1" dirty="0" smtClean="0">
                <a:cs typeface="Times New Roman" pitchFamily="18" charset="0"/>
              </a:rPr>
              <a:t>a</a:t>
            </a:r>
            <a:r>
              <a:rPr lang="en-US" sz="2400" i="1" baseline="-250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-2</a:t>
            </a:r>
            <a:r>
              <a:rPr lang="en-US" sz="2400" dirty="0" smtClean="0">
                <a:cs typeface="Times New Roman" pitchFamily="18" charset="0"/>
              </a:rPr>
              <a:t>, … , </a:t>
            </a:r>
            <a:r>
              <a:rPr lang="en-US" sz="2400" i="1" dirty="0" smtClean="0">
                <a:cs typeface="Times New Roman" pitchFamily="18" charset="0"/>
              </a:rPr>
              <a:t>a</a:t>
            </a:r>
            <a:r>
              <a:rPr lang="en-US" sz="2400" baseline="-25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i="1" dirty="0" smtClean="0">
                <a:cs typeface="Times New Roman" pitchFamily="18" charset="0"/>
              </a:rPr>
              <a:t>a</a:t>
            </a:r>
            <a:r>
              <a:rPr lang="en-US" sz="2400" baseline="-25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sz="24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cs typeface="Arial" charset="0"/>
              </a:rPr>
              <a:t>	цикл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 smtClean="0">
                <a:cs typeface="Arial" charset="0"/>
              </a:rPr>
              <a:t>по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i = </a:t>
            </a:r>
            <a:r>
              <a:rPr lang="en-US" sz="2400" dirty="0" smtClean="0">
                <a:cs typeface="Times New Roman" pitchFamily="18" charset="0"/>
              </a:rPr>
              <a:t>1 </a:t>
            </a:r>
            <a:r>
              <a:rPr lang="ru-RU" sz="2400" dirty="0" smtClean="0">
                <a:cs typeface="Arial" charset="0"/>
              </a:rPr>
              <a:t>до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k </a:t>
            </a:r>
            <a:r>
              <a:rPr lang="en-US" sz="2400" dirty="0" smtClean="0">
                <a:cs typeface="Times New Roman" pitchFamily="18" charset="0"/>
              </a:rPr>
              <a:t>– 1 </a:t>
            </a:r>
            <a:endParaRPr lang="ru-RU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400" i="1" dirty="0" smtClean="0">
                <a:cs typeface="Times New Roman" pitchFamily="18" charset="0"/>
              </a:rPr>
              <a:t>	    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sz="2400" i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sz="2400" i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 smtClean="0">
                <a:cs typeface="Arial" charset="0"/>
              </a:rPr>
              <a:t>конец цикла;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cs typeface="Arial" charset="0"/>
              </a:rPr>
              <a:t>Выход</a:t>
            </a:r>
            <a:r>
              <a:rPr lang="en-US" sz="2400" dirty="0" smtClean="0">
                <a:cs typeface="Arial" charset="0"/>
              </a:rPr>
              <a:t>: </a:t>
            </a:r>
            <a:r>
              <a:rPr lang="en-US" sz="2400" i="1" dirty="0" smtClean="0">
                <a:cs typeface="Times New Roman" pitchFamily="18" charset="0"/>
              </a:rPr>
              <a:t>N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(</a:t>
            </a:r>
            <a:r>
              <a:rPr lang="en-US" sz="2400" dirty="0" smtClean="0">
                <a:cs typeface="Arial" charset="0"/>
              </a:rPr>
              <a:t>2k</a:t>
            </a:r>
            <a:r>
              <a:rPr lang="ru-RU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-</a:t>
            </a:r>
            <a:r>
              <a:rPr lang="ru-RU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2</a:t>
            </a:r>
            <a:r>
              <a:rPr lang="ru-RU" sz="2400" dirty="0" smtClean="0">
                <a:cs typeface="Arial" charset="0"/>
              </a:rPr>
              <a:t>)</a:t>
            </a:r>
            <a:r>
              <a:rPr lang="en-US" sz="2400" i="1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операций *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2400" i="1" dirty="0" smtClean="0">
                <a:cs typeface="Arial" charset="0"/>
              </a:rPr>
              <a:t>	 </a:t>
            </a:r>
            <a:r>
              <a:rPr lang="ru-RU" sz="2400" dirty="0" smtClean="0">
                <a:cs typeface="Arial" charset="0"/>
              </a:rPr>
              <a:t>(</a:t>
            </a:r>
            <a:r>
              <a:rPr lang="en-US" sz="2400" dirty="0" smtClean="0">
                <a:cs typeface="Arial" charset="0"/>
              </a:rPr>
              <a:t>k</a:t>
            </a:r>
            <a:r>
              <a:rPr lang="en-US" sz="2400" i="1" dirty="0" smtClean="0">
                <a:cs typeface="Arial" charset="0"/>
              </a:rPr>
              <a:t>-</a:t>
            </a:r>
            <a:r>
              <a:rPr lang="en-US" sz="2400" dirty="0" smtClean="0">
                <a:cs typeface="Arial" charset="0"/>
              </a:rPr>
              <a:t>1</a:t>
            </a:r>
            <a:r>
              <a:rPr lang="ru-RU" sz="2400" dirty="0" smtClean="0">
                <a:cs typeface="Arial" charset="0"/>
              </a:rPr>
              <a:t>)</a:t>
            </a:r>
            <a:r>
              <a:rPr lang="en-US" sz="2400" i="1" dirty="0" smtClean="0">
                <a:cs typeface="Arial" charset="0"/>
              </a:rPr>
              <a:t> </a:t>
            </a:r>
            <a:r>
              <a:rPr lang="ru-RU" sz="2400" i="1" dirty="0" smtClean="0">
                <a:cs typeface="Arial" charset="0"/>
              </a:rPr>
              <a:t>    </a:t>
            </a:r>
            <a:r>
              <a:rPr lang="ru-RU" sz="2400" dirty="0" smtClean="0">
                <a:cs typeface="Arial" charset="0"/>
              </a:rPr>
              <a:t>операций +</a:t>
            </a:r>
            <a:r>
              <a:rPr lang="en-US" sz="2400" dirty="0" smtClean="0">
                <a:cs typeface="Times New Roman" pitchFamily="18" charset="0"/>
              </a:rPr>
              <a:t>     	</a:t>
            </a:r>
            <a:r>
              <a:rPr lang="ru-RU" sz="2400" dirty="0" smtClean="0">
                <a:cs typeface="Times New Roman" pitchFamily="18" charset="0"/>
              </a:rPr>
              <a:t>	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96901"/>
              </p:ext>
            </p:extLst>
          </p:nvPr>
        </p:nvGraphicFramePr>
        <p:xfrm>
          <a:off x="1331640" y="2109862"/>
          <a:ext cx="2635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09862"/>
                        <a:ext cx="2635250" cy="527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226665"/>
              </p:ext>
            </p:extLst>
          </p:nvPr>
        </p:nvGraphicFramePr>
        <p:xfrm>
          <a:off x="1907704" y="3140968"/>
          <a:ext cx="21542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6" imgW="901440" imgH="431640" progId="Equation.DSMT4">
                  <p:embed/>
                </p:oleObj>
              </mc:Choice>
              <mc:Fallback>
                <p:oleObj name="Equation" r:id="rId6" imgW="901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40968"/>
                        <a:ext cx="2154238" cy="1031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182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ru-RU" dirty="0" smtClean="0"/>
              <a:t>Горнера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400" b="1" dirty="0" smtClean="0">
                <a:cs typeface="Arial" charset="0"/>
              </a:rPr>
              <a:t>Вход</a:t>
            </a:r>
            <a:r>
              <a:rPr lang="ru-RU" sz="2400" dirty="0" smtClean="0">
                <a:cs typeface="Arial" charset="0"/>
              </a:rPr>
              <a:t>: </a:t>
            </a:r>
            <a:r>
              <a:rPr lang="en-US" sz="2400" i="1" dirty="0" smtClean="0">
                <a:cs typeface="Times New Roman" pitchFamily="18" charset="0"/>
              </a:rPr>
              <a:t>b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&gt;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0</a:t>
            </a:r>
            <a:r>
              <a:rPr lang="en-US" sz="2400" i="1" dirty="0" smtClean="0">
                <a:cs typeface="Times New Roman" pitchFamily="18" charset="0"/>
              </a:rPr>
              <a:t>, k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&gt;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0</a:t>
            </a:r>
            <a:r>
              <a:rPr lang="en-US" sz="2400" i="1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ru-RU" sz="2400" dirty="0" smtClean="0">
                <a:cs typeface="Times New Roman" pitchFamily="18" charset="0"/>
              </a:rPr>
              <a:t>число цифр</a:t>
            </a:r>
            <a:r>
              <a:rPr lang="en-US" sz="2400" dirty="0" smtClean="0">
                <a:cs typeface="Times New Roman" pitchFamily="18" charset="0"/>
              </a:rPr>
              <a:t>)</a:t>
            </a:r>
            <a:r>
              <a:rPr lang="ru-RU" sz="2400" dirty="0" smtClean="0">
                <a:cs typeface="Times New Roman" pitchFamily="18" charset="0"/>
              </a:rPr>
              <a:t>, набор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dirty="0" smtClean="0">
                <a:cs typeface="Times New Roman" pitchFamily="18" charset="0"/>
              </a:rPr>
              <a:t>	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 smtClean="0">
                <a:cs typeface="Arial" charset="0"/>
              </a:rPr>
              <a:t> цикл по </a:t>
            </a:r>
            <a:r>
              <a:rPr lang="en-US" sz="2400" i="1" dirty="0" smtClean="0">
                <a:cs typeface="Times New Roman" pitchFamily="18" charset="0"/>
              </a:rPr>
              <a:t>i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ru-RU" sz="2400" dirty="0" smtClean="0">
                <a:cs typeface="Arial" charset="0"/>
              </a:rPr>
              <a:t>от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k </a:t>
            </a:r>
            <a:r>
              <a:rPr lang="en-US" sz="2400" dirty="0" smtClean="0">
                <a:cs typeface="Times New Roman" pitchFamily="18" charset="0"/>
              </a:rPr>
              <a:t>- </a:t>
            </a:r>
            <a:r>
              <a:rPr lang="ru-RU" sz="2400" dirty="0" smtClean="0">
                <a:cs typeface="Arial" charset="0"/>
              </a:rPr>
              <a:t>2 вниз до </a:t>
            </a:r>
            <a:r>
              <a:rPr lang="ru-RU" sz="2400" dirty="0" smtClean="0">
                <a:cs typeface="Times New Roman" pitchFamily="18" charset="0"/>
              </a:rPr>
              <a:t>0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i="1" dirty="0" smtClean="0">
                <a:cs typeface="Times New Roman" pitchFamily="18" charset="0"/>
              </a:rPr>
              <a:t>		</a:t>
            </a:r>
            <a:r>
              <a:rPr lang="en-US" sz="2400" i="1" dirty="0" smtClean="0">
                <a:cs typeface="Times New Roman" pitchFamily="18" charset="0"/>
              </a:rPr>
              <a:t>N = N </a:t>
            </a:r>
            <a:r>
              <a:rPr lang="en-US" sz="2400" i="1" dirty="0" smtClean="0">
                <a:cs typeface="Times New Roman" pitchFamily="18" charset="0"/>
                <a:sym typeface="Symbol" pitchFamily="18" charset="2"/>
              </a:rPr>
              <a:t> b + </a:t>
            </a:r>
            <a:r>
              <a:rPr lang="en-US" sz="2400" i="1" dirty="0" err="1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 i="1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400" i="1" baseline="-250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 smtClean="0">
                <a:cs typeface="Times New Roman" pitchFamily="18" charset="0"/>
                <a:sym typeface="Symbol" pitchFamily="18" charset="2"/>
              </a:rPr>
              <a:t>;</a:t>
            </a:r>
            <a:endParaRPr lang="ru-RU" sz="2400" i="1" dirty="0" smtClean="0"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400" i="1" dirty="0" smtClean="0">
                <a:cs typeface="Times New Roman" pitchFamily="18" charset="0"/>
              </a:rPr>
              <a:t>	 </a:t>
            </a:r>
            <a:r>
              <a:rPr lang="ru-RU" sz="2400" dirty="0" smtClean="0">
                <a:cs typeface="Arial" charset="0"/>
              </a:rPr>
              <a:t>конец цикла</a:t>
            </a:r>
            <a:r>
              <a:rPr lang="ru-RU" sz="2400" dirty="0" smtClean="0">
                <a:cs typeface="Times New Roman" pitchFamily="18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b="1" dirty="0" smtClean="0">
                <a:cs typeface="Arial" charset="0"/>
              </a:rPr>
              <a:t>Выход</a:t>
            </a:r>
            <a:r>
              <a:rPr lang="en-US" sz="2400" dirty="0" smtClean="0">
                <a:cs typeface="Arial" charset="0"/>
              </a:rPr>
              <a:t>: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i="1" dirty="0" smtClean="0">
                <a:cs typeface="Times New Roman" pitchFamily="18" charset="0"/>
              </a:rPr>
              <a:t>	</a:t>
            </a:r>
            <a:r>
              <a:rPr lang="en-US" sz="2400" i="1" dirty="0" smtClean="0">
                <a:cs typeface="Arial" charset="0"/>
              </a:rPr>
              <a:t>k</a:t>
            </a:r>
            <a:r>
              <a:rPr lang="en-US" sz="2400" dirty="0" smtClean="0">
                <a:cs typeface="Arial" charset="0"/>
              </a:rPr>
              <a:t>-</a:t>
            </a:r>
            <a:r>
              <a:rPr lang="ru-RU" sz="24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операция *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i="1" dirty="0" smtClean="0">
                <a:cs typeface="Arial" charset="0"/>
              </a:rPr>
              <a:t>	</a:t>
            </a:r>
            <a:r>
              <a:rPr lang="en-US" sz="2400" i="1" dirty="0" smtClean="0">
                <a:cs typeface="Arial" charset="0"/>
              </a:rPr>
              <a:t>k</a:t>
            </a:r>
            <a:r>
              <a:rPr lang="en-US" sz="2400" dirty="0" smtClean="0">
                <a:cs typeface="Arial" charset="0"/>
              </a:rPr>
              <a:t>-1</a:t>
            </a:r>
            <a:r>
              <a:rPr lang="en-US" sz="2400" i="1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операция +</a:t>
            </a:r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829771"/>
              </p:ext>
            </p:extLst>
          </p:nvPr>
        </p:nvGraphicFramePr>
        <p:xfrm>
          <a:off x="6084168" y="1772816"/>
          <a:ext cx="714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772816"/>
                        <a:ext cx="714375" cy="523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36495"/>
              </p:ext>
            </p:extLst>
          </p:nvPr>
        </p:nvGraphicFramePr>
        <p:xfrm>
          <a:off x="1475656" y="2245940"/>
          <a:ext cx="13684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45940"/>
                        <a:ext cx="1368425" cy="534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5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400" dirty="0" smtClean="0">
                <a:cs typeface="Arial" charset="0"/>
              </a:rPr>
              <a:t>Вход: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≥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0, b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&gt;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0</a:t>
            </a:r>
            <a:r>
              <a:rPr lang="en-US" sz="2400" i="1" dirty="0" smtClean="0">
                <a:cs typeface="Arial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i="1" dirty="0" smtClean="0">
                <a:cs typeface="Arial" charset="0"/>
              </a:rPr>
              <a:t>    </a:t>
            </a:r>
            <a:r>
              <a:rPr lang="en-US" sz="2400" i="1" dirty="0" smtClean="0">
                <a:cs typeface="Times New Roman" pitchFamily="18" charset="0"/>
              </a:rPr>
              <a:t>i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=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0</a:t>
            </a:r>
            <a:r>
              <a:rPr lang="en-US" sz="2400" i="1" dirty="0" smtClean="0">
                <a:cs typeface="Times New Roman" pitchFamily="18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dirty="0" smtClean="0">
                <a:cs typeface="Arial" charset="0"/>
              </a:rPr>
              <a:t>    цикл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i="1" dirty="0" smtClean="0">
                <a:cs typeface="Times New Roman" pitchFamily="18" charset="0"/>
              </a:rPr>
              <a:t>		</a:t>
            </a:r>
            <a:r>
              <a:rPr lang="en-US" sz="2400" i="1" dirty="0" err="1" smtClean="0">
                <a:cs typeface="Times New Roman" pitchFamily="18" charset="0"/>
              </a:rPr>
              <a:t>a</a:t>
            </a:r>
            <a:r>
              <a:rPr lang="en-US" sz="2400" i="1" baseline="-25000" dirty="0" err="1" smtClean="0">
                <a:cs typeface="Times New Roman" pitchFamily="18" charset="0"/>
              </a:rPr>
              <a:t>i</a:t>
            </a:r>
            <a:r>
              <a:rPr lang="en-US" sz="2400" dirty="0" smtClean="0">
                <a:cs typeface="Arial" charset="0"/>
              </a:rPr>
              <a:t> =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Arial" charset="0"/>
              </a:rPr>
              <a:t> mod </a:t>
            </a:r>
            <a:r>
              <a:rPr lang="en-US" sz="2400" i="1" dirty="0" smtClean="0">
                <a:cs typeface="Times New Roman" pitchFamily="18" charset="0"/>
              </a:rPr>
              <a:t>b;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ru-RU" sz="2400" dirty="0" smtClean="0">
                <a:cs typeface="Arial" charset="0"/>
              </a:rPr>
              <a:t>(</a:t>
            </a:r>
            <a:r>
              <a:rPr lang="en-US" sz="2400" i="1" dirty="0" smtClean="0">
                <a:cs typeface="Arial" charset="0"/>
              </a:rPr>
              <a:t>mod</a:t>
            </a:r>
            <a:r>
              <a:rPr lang="ru-RU" sz="2400" i="1" dirty="0" smtClean="0">
                <a:cs typeface="Arial" charset="0"/>
              </a:rPr>
              <a:t> – </a:t>
            </a:r>
            <a:r>
              <a:rPr lang="ru-RU" sz="2400" dirty="0" smtClean="0">
                <a:cs typeface="Arial" charset="0"/>
              </a:rPr>
              <a:t>остаток от деления нацело)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i="1" dirty="0">
                <a:cs typeface="Arial" charset="0"/>
              </a:rPr>
              <a:t>	</a:t>
            </a:r>
            <a:r>
              <a:rPr lang="ru-RU" sz="2400" i="1" dirty="0" smtClean="0">
                <a:cs typeface="Arial" charset="0"/>
              </a:rPr>
              <a:t>	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Arial" charset="0"/>
              </a:rPr>
              <a:t> =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ru-RU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div </a:t>
            </a:r>
            <a:r>
              <a:rPr lang="en-US" sz="2400" i="1" dirty="0" smtClean="0">
                <a:cs typeface="Times New Roman" pitchFamily="18" charset="0"/>
              </a:rPr>
              <a:t>b</a:t>
            </a:r>
            <a:r>
              <a:rPr lang="en-US" sz="2400" dirty="0" smtClean="0">
                <a:cs typeface="Arial" charset="0"/>
              </a:rPr>
              <a:t>;</a:t>
            </a:r>
            <a:r>
              <a:rPr lang="ru-RU" sz="2400" dirty="0" smtClean="0">
                <a:cs typeface="Arial" charset="0"/>
              </a:rPr>
              <a:t>  </a:t>
            </a:r>
            <a:r>
              <a:rPr lang="en-US" sz="2400" dirty="0" smtClean="0">
                <a:cs typeface="Arial" charset="0"/>
              </a:rPr>
              <a:t>  (div </a:t>
            </a:r>
            <a:r>
              <a:rPr lang="ru-RU" sz="2400" i="1" dirty="0" smtClean="0">
                <a:cs typeface="Arial" charset="0"/>
              </a:rPr>
              <a:t>–</a:t>
            </a:r>
            <a:r>
              <a:rPr lang="ru-RU" sz="2400" dirty="0" smtClean="0">
                <a:cs typeface="Arial" charset="0"/>
              </a:rPr>
              <a:t> целое деление)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dirty="0">
                <a:cs typeface="Arial" charset="0"/>
              </a:rPr>
              <a:t>	</a:t>
            </a:r>
            <a:r>
              <a:rPr lang="ru-RU" sz="2400" dirty="0" smtClean="0">
                <a:cs typeface="Arial" charset="0"/>
              </a:rPr>
              <a:t>	</a:t>
            </a:r>
            <a:r>
              <a:rPr lang="en-US" sz="2400" i="1" dirty="0" smtClean="0">
                <a:cs typeface="Times New Roman" pitchFamily="18" charset="0"/>
              </a:rPr>
              <a:t>i </a:t>
            </a:r>
            <a:r>
              <a:rPr lang="en-US" sz="2400" dirty="0" smtClean="0">
                <a:cs typeface="Arial" charset="0"/>
              </a:rPr>
              <a:t>= </a:t>
            </a:r>
            <a:r>
              <a:rPr lang="en-US" sz="2400" i="1" dirty="0" smtClean="0">
                <a:cs typeface="Times New Roman" pitchFamily="18" charset="0"/>
              </a:rPr>
              <a:t>i </a:t>
            </a:r>
            <a:r>
              <a:rPr lang="en-US" sz="2400" i="1" dirty="0" smtClean="0">
                <a:cs typeface="Arial" charset="0"/>
              </a:rPr>
              <a:t>+ </a:t>
            </a:r>
            <a:r>
              <a:rPr lang="en-US" sz="2400" dirty="0" smtClean="0">
                <a:cs typeface="Times New Roman" pitchFamily="18" charset="0"/>
              </a:rPr>
              <a:t>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i="1" dirty="0" smtClean="0">
                <a:cs typeface="Arial" charset="0"/>
              </a:rPr>
              <a:t>    </a:t>
            </a:r>
            <a:r>
              <a:rPr lang="ru-RU" sz="2400" dirty="0" smtClean="0">
                <a:cs typeface="Arial" charset="0"/>
              </a:rPr>
              <a:t>пока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i="1" dirty="0" smtClean="0">
                <a:cs typeface="Arial" charset="0"/>
              </a:rPr>
              <a:t> ≠ </a:t>
            </a:r>
            <a:r>
              <a:rPr lang="en-US" sz="2400" dirty="0" smtClean="0">
                <a:cs typeface="Arial" charset="0"/>
              </a:rPr>
              <a:t>0</a:t>
            </a:r>
            <a:r>
              <a:rPr lang="en-US" sz="2400" i="1" dirty="0" smtClean="0">
                <a:cs typeface="Arial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dirty="0" smtClean="0">
                <a:cs typeface="Arial" charset="0"/>
              </a:rPr>
              <a:t>Выход</a:t>
            </a:r>
            <a:r>
              <a:rPr lang="en-US" sz="2400" dirty="0" smtClean="0">
                <a:cs typeface="Arial" charset="0"/>
              </a:rPr>
              <a:t>:</a:t>
            </a:r>
            <a:endParaRPr lang="ru-RU" sz="2400" dirty="0" smtClean="0"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400" dirty="0" smtClean="0">
                <a:cs typeface="Arial" charset="0"/>
              </a:rPr>
              <a:t>	набор </a:t>
            </a:r>
            <a:r>
              <a:rPr lang="en-US" sz="2400" i="1" dirty="0" err="1" smtClean="0">
                <a:cs typeface="Times New Roman" pitchFamily="18" charset="0"/>
              </a:rPr>
              <a:t>a</a:t>
            </a:r>
            <a:r>
              <a:rPr lang="en-US" sz="2400" i="1" baseline="-25000" dirty="0" err="1" smtClean="0">
                <a:cs typeface="Times New Roman" pitchFamily="18" charset="0"/>
              </a:rPr>
              <a:t>i</a:t>
            </a:r>
            <a:r>
              <a:rPr lang="ru-RU" sz="2400" dirty="0" smtClean="0">
                <a:cs typeface="Arial" charset="0"/>
              </a:rPr>
              <a:t>, </a:t>
            </a:r>
            <a:r>
              <a:rPr lang="en-US" sz="2400" i="1" dirty="0" smtClean="0">
                <a:cs typeface="Arial" charset="0"/>
              </a:rPr>
              <a:t>i</a:t>
            </a:r>
            <a:r>
              <a:rPr lang="ru-RU" sz="2400" dirty="0" smtClean="0">
                <a:cs typeface="Arial" charset="0"/>
              </a:rPr>
              <a:t> ( число значащих цифр)</a:t>
            </a:r>
            <a:endParaRPr lang="ru-RU" sz="2400" i="1" dirty="0"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400" i="1" dirty="0" smtClean="0">
                <a:cs typeface="Arial" charset="0"/>
              </a:rPr>
              <a:t>	</a:t>
            </a:r>
            <a:r>
              <a:rPr lang="ru-RU" sz="2400" dirty="0" smtClean="0">
                <a:cs typeface="Arial" charset="0"/>
              </a:rPr>
              <a:t>число операций деления = </a:t>
            </a:r>
            <a:r>
              <a:rPr lang="en-US" sz="2400" i="1" dirty="0" smtClean="0">
                <a:cs typeface="Arial" charset="0"/>
              </a:rPr>
              <a:t>i</a:t>
            </a:r>
            <a:r>
              <a:rPr lang="ru-RU" sz="2400" dirty="0" smtClean="0">
                <a:cs typeface="Arial" charset="0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записи в b-ичной с.с.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8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Пример</a:t>
            </a:r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– построение 2-ной записи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Arial" charset="0"/>
                <a:cs typeface="Arial" charset="0"/>
              </a:rPr>
              <a:t>325     </a:t>
            </a:r>
            <a:r>
              <a:rPr lang="ru-RU" sz="2800" dirty="0" smtClean="0"/>
              <a:t>Целая </a:t>
            </a:r>
            <a:r>
              <a:rPr lang="ru-RU" sz="2800" dirty="0"/>
              <a:t>часть   </a:t>
            </a:r>
            <a:r>
              <a:rPr lang="en-US" sz="2800" dirty="0"/>
              <a:t>| </a:t>
            </a:r>
            <a:r>
              <a:rPr lang="ru-RU" sz="2800" dirty="0"/>
              <a:t> Остаток от деления на 2</a:t>
            </a:r>
          </a:p>
          <a:p>
            <a:pPr eaLnBrk="1" hangingPunct="1">
              <a:buFont typeface="Wingdings 2" pitchFamily="18" charset="2"/>
              <a:buNone/>
            </a:pPr>
            <a:endParaRPr lang="ru-RU" sz="28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800" dirty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8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800" dirty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8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800" dirty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8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800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ru-RU" sz="2800" dirty="0"/>
              <a:t>325</a:t>
            </a:r>
            <a:r>
              <a:rPr lang="ru-RU" sz="2800" baseline="-25000" dirty="0"/>
              <a:t>(10) </a:t>
            </a:r>
            <a:r>
              <a:rPr lang="ru-RU" sz="2800" dirty="0"/>
              <a:t>= 101000101</a:t>
            </a:r>
            <a:r>
              <a:rPr lang="ru-RU" sz="2800" baseline="-25000" dirty="0"/>
              <a:t>(2)</a:t>
            </a:r>
          </a:p>
          <a:p>
            <a:pPr eaLnBrk="1" hangingPunct="1">
              <a:buFont typeface="Wingdings 2" pitchFamily="18" charset="2"/>
              <a:buNone/>
            </a:pPr>
            <a:endParaRPr lang="ru-RU" sz="28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36579"/>
              </p:ext>
            </p:extLst>
          </p:nvPr>
        </p:nvGraphicFramePr>
        <p:xfrm>
          <a:off x="3430741" y="1628799"/>
          <a:ext cx="157163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48"/>
                <a:gridCol w="730488"/>
              </a:tblGrid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162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Стрелка вверх 5"/>
          <p:cNvSpPr/>
          <p:nvPr/>
        </p:nvSpPr>
        <p:spPr>
          <a:xfrm>
            <a:off x="4901659" y="1716212"/>
            <a:ext cx="500062" cy="40170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5616" y="6000750"/>
            <a:ext cx="7000875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7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Перевод числа из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</a:t>
            </a:r>
            <a:r>
              <a:rPr lang="ru-RU" baseline="-25000" dirty="0" smtClean="0">
                <a:solidFill>
                  <a:schemeClr val="tx2">
                    <a:satMod val="130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-с.с. в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</a:t>
            </a:r>
            <a:r>
              <a:rPr lang="ru-RU" baseline="-25000" dirty="0" smtClean="0">
                <a:solidFill>
                  <a:schemeClr val="tx2">
                    <a:satMod val="130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-с.с.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16" name="Группа 15"/>
          <p:cNvGrpSpPr>
            <a:grpSpLocks/>
          </p:cNvGrpSpPr>
          <p:nvPr/>
        </p:nvGrpSpPr>
        <p:grpSpPr bwMode="auto">
          <a:xfrm>
            <a:off x="1928813" y="1643063"/>
            <a:ext cx="1714500" cy="928687"/>
            <a:chOff x="1928794" y="1643050"/>
            <a:chExt cx="1714512" cy="928694"/>
          </a:xfrm>
        </p:grpSpPr>
        <p:sp>
          <p:nvSpPr>
            <p:cNvPr id="4" name="Овал 3"/>
            <p:cNvSpPr/>
            <p:nvPr/>
          </p:nvSpPr>
          <p:spPr>
            <a:xfrm>
              <a:off x="1928794" y="1643050"/>
              <a:ext cx="1714512" cy="928694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7532" name="TextBox 6"/>
            <p:cNvSpPr txBox="1">
              <a:spLocks noChangeArrowheads="1"/>
            </p:cNvSpPr>
            <p:nvPr/>
          </p:nvSpPr>
          <p:spPr bwMode="auto">
            <a:xfrm>
              <a:off x="2214546" y="1857364"/>
              <a:ext cx="135732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b</a:t>
              </a:r>
              <a:r>
                <a:rPr lang="ru-RU" sz="2800" baseline="-25000"/>
                <a:t>1</a:t>
              </a:r>
              <a:r>
                <a:rPr lang="ru-RU" sz="2800"/>
                <a:t>-с.с. </a:t>
              </a:r>
            </a:p>
          </p:txBody>
        </p:sp>
      </p:grpSp>
      <p:grpSp>
        <p:nvGrpSpPr>
          <p:cNvPr id="17" name="Группа 16"/>
          <p:cNvGrpSpPr>
            <a:grpSpLocks/>
          </p:cNvGrpSpPr>
          <p:nvPr/>
        </p:nvGrpSpPr>
        <p:grpSpPr bwMode="auto">
          <a:xfrm>
            <a:off x="6143625" y="1714500"/>
            <a:ext cx="1714500" cy="928688"/>
            <a:chOff x="6143636" y="1714488"/>
            <a:chExt cx="1714512" cy="928694"/>
          </a:xfrm>
        </p:grpSpPr>
        <p:sp>
          <p:nvSpPr>
            <p:cNvPr id="8" name="Овал 7"/>
            <p:cNvSpPr/>
            <p:nvPr/>
          </p:nvSpPr>
          <p:spPr>
            <a:xfrm>
              <a:off x="6143636" y="1714488"/>
              <a:ext cx="1714512" cy="928694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7530" name="TextBox 8"/>
            <p:cNvSpPr txBox="1">
              <a:spLocks noChangeArrowheads="1"/>
            </p:cNvSpPr>
            <p:nvPr/>
          </p:nvSpPr>
          <p:spPr bwMode="auto">
            <a:xfrm>
              <a:off x="6429388" y="1928802"/>
              <a:ext cx="135732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b</a:t>
              </a:r>
              <a:r>
                <a:rPr lang="en-US" sz="2800" baseline="-25000"/>
                <a:t>2</a:t>
              </a:r>
              <a:r>
                <a:rPr lang="ru-RU" sz="2800"/>
                <a:t>-с.с. </a:t>
              </a:r>
            </a:p>
          </p:txBody>
        </p:sp>
      </p:grpSp>
      <p:sp>
        <p:nvSpPr>
          <p:cNvPr id="10" name="Овал 9"/>
          <p:cNvSpPr/>
          <p:nvPr/>
        </p:nvSpPr>
        <p:spPr>
          <a:xfrm>
            <a:off x="4071938" y="4429125"/>
            <a:ext cx="1714500" cy="928688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57688" y="4643438"/>
            <a:ext cx="1357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b</a:t>
            </a:r>
            <a:r>
              <a:rPr lang="ru-RU" sz="2800" baseline="-25000"/>
              <a:t>1</a:t>
            </a:r>
            <a:r>
              <a:rPr lang="en-US" sz="2800" baseline="-25000"/>
              <a:t>0</a:t>
            </a:r>
            <a:r>
              <a:rPr lang="ru-RU" sz="2800"/>
              <a:t>-с.с. </a:t>
            </a:r>
          </a:p>
        </p:txBody>
      </p:sp>
      <p:sp>
        <p:nvSpPr>
          <p:cNvPr id="12" name="Стрелка вправо 11"/>
          <p:cNvSpPr/>
          <p:nvPr/>
        </p:nvSpPr>
        <p:spPr>
          <a:xfrm>
            <a:off x="3857625" y="2060575"/>
            <a:ext cx="2000250" cy="2159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трелка вправо 13"/>
          <p:cNvSpPr>
            <a:spLocks noChangeArrowheads="1"/>
          </p:cNvSpPr>
          <p:nvPr/>
        </p:nvSpPr>
        <p:spPr bwMode="auto">
          <a:xfrm rot="3532028">
            <a:off x="2740819" y="3450431"/>
            <a:ext cx="2206625" cy="157163"/>
          </a:xfrm>
          <a:prstGeom prst="rightArrow">
            <a:avLst>
              <a:gd name="adj1" fmla="val 50000"/>
              <a:gd name="adj2" fmla="val 227246"/>
            </a:avLst>
          </a:prstGeom>
          <a:solidFill>
            <a:srgbClr val="0000FF"/>
          </a:solidFill>
          <a:ln w="25400" algn="ctr">
            <a:solidFill>
              <a:srgbClr val="26697A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Стрелка вправо 14"/>
          <p:cNvSpPr>
            <a:spLocks noChangeArrowheads="1"/>
          </p:cNvSpPr>
          <p:nvPr/>
        </p:nvSpPr>
        <p:spPr bwMode="auto">
          <a:xfrm rot="-3544399">
            <a:off x="4958557" y="3479006"/>
            <a:ext cx="2106612" cy="155575"/>
          </a:xfrm>
          <a:prstGeom prst="rightArrow">
            <a:avLst>
              <a:gd name="adj1" fmla="val 50000"/>
              <a:gd name="adj2" fmla="val 229567"/>
            </a:avLst>
          </a:prstGeom>
          <a:solidFill>
            <a:srgbClr val="0000FF"/>
          </a:solidFill>
          <a:ln w="25400" algn="ctr">
            <a:solidFill>
              <a:srgbClr val="26697A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244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2" grpId="1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7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endParaRPr lang="ru-RU" sz="2400" dirty="0" smtClean="0"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400" dirty="0" smtClean="0"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400" dirty="0"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400" dirty="0" smtClean="0"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cs typeface="Times New Roman" pitchFamily="18" charset="0"/>
              </a:rPr>
              <a:t>Если в дробной части числа конечное число знаков </a:t>
            </a:r>
            <a:r>
              <a:rPr lang="en-US" sz="2400" i="1" dirty="0" smtClean="0">
                <a:cs typeface="Times New Roman" pitchFamily="18" charset="0"/>
              </a:rPr>
              <a:t>k</a:t>
            </a:r>
            <a:r>
              <a:rPr lang="ru-RU" sz="2400" dirty="0" smtClean="0">
                <a:cs typeface="Times New Roman" pitchFamily="18" charset="0"/>
              </a:rPr>
              <a:t>,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cs typeface="Times New Roman" pitchFamily="18" charset="0"/>
              </a:rPr>
              <a:t>то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ru-RU" sz="2400" dirty="0" smtClean="0">
                <a:cs typeface="Times New Roman" pitchFamily="18" charset="0"/>
              </a:rPr>
              <a:t>нижний индекс суммы равен </a:t>
            </a:r>
            <a:r>
              <a:rPr lang="ru-RU" sz="2400" i="1" dirty="0" smtClean="0">
                <a:cs typeface="Times New Roman" pitchFamily="18" charset="0"/>
              </a:rPr>
              <a:t>—</a:t>
            </a:r>
            <a:r>
              <a:rPr lang="en-US" sz="2400" i="1" dirty="0" smtClean="0">
                <a:cs typeface="Times New Roman" pitchFamily="18" charset="0"/>
              </a:rPr>
              <a:t> k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 smtClean="0"/>
              <a:t>.</a:t>
            </a:r>
          </a:p>
          <a:p>
            <a:pPr>
              <a:buFont typeface="Wingdings 2" pitchFamily="18" charset="2"/>
              <a:buNone/>
            </a:pPr>
            <a:endParaRPr lang="ru-RU" sz="2400" dirty="0" smtClean="0"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400" dirty="0" smtClean="0"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400" dirty="0" smtClean="0"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cs typeface="Courier New" pitchFamily="49" charset="0"/>
              </a:rPr>
              <a:t>0.375=(3+(7+5</a:t>
            </a:r>
            <a:r>
              <a:rPr lang="en-US" sz="2400" dirty="0" smtClean="0">
                <a:cs typeface="Courier New" pitchFamily="49" charset="0"/>
              </a:rPr>
              <a:t>/</a:t>
            </a:r>
            <a:r>
              <a:rPr lang="ru-RU" sz="2400" dirty="0" smtClean="0">
                <a:cs typeface="Courier New" pitchFamily="49" charset="0"/>
              </a:rPr>
              <a:t>10)</a:t>
            </a:r>
            <a:r>
              <a:rPr lang="en-US" sz="2400" dirty="0" smtClean="0">
                <a:cs typeface="Courier New" pitchFamily="49" charset="0"/>
              </a:rPr>
              <a:t>/</a:t>
            </a:r>
            <a:r>
              <a:rPr lang="ru-RU" sz="2400" dirty="0" smtClean="0">
                <a:cs typeface="Courier New" pitchFamily="49" charset="0"/>
              </a:rPr>
              <a:t>10)</a:t>
            </a:r>
            <a:r>
              <a:rPr lang="en-US" sz="2400" dirty="0" smtClean="0">
                <a:cs typeface="Courier New" pitchFamily="49" charset="0"/>
              </a:rPr>
              <a:t>/</a:t>
            </a:r>
            <a:r>
              <a:rPr lang="ru-RU" sz="2400" dirty="0" smtClean="0">
                <a:cs typeface="Courier New" pitchFamily="49" charset="0"/>
              </a:rPr>
              <a:t>1</a:t>
            </a:r>
            <a:r>
              <a:rPr lang="en-US" sz="2400" dirty="0" smtClean="0">
                <a:cs typeface="Courier New" pitchFamily="49" charset="0"/>
              </a:rPr>
              <a:t>0=</a:t>
            </a:r>
            <a:r>
              <a:rPr lang="ru-RU" sz="2400" dirty="0" smtClean="0">
                <a:cs typeface="Courier New" pitchFamily="49" charset="0"/>
              </a:rPr>
              <a:t>(3+(7+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ru-RU" sz="2400" dirty="0" smtClean="0">
                <a:cs typeface="Courier New" pitchFamily="49" charset="0"/>
              </a:rPr>
              <a:t>5</a:t>
            </a:r>
            <a:r>
              <a:rPr lang="en-US" sz="2400" dirty="0" smtClean="0">
                <a:cs typeface="Courier New" pitchFamily="49" charset="0"/>
              </a:rPr>
              <a:t>+0)/</a:t>
            </a:r>
            <a:r>
              <a:rPr lang="ru-RU" sz="2400" dirty="0" smtClean="0">
                <a:cs typeface="Courier New" pitchFamily="49" charset="0"/>
              </a:rPr>
              <a:t>10)</a:t>
            </a:r>
            <a:r>
              <a:rPr lang="en-US" sz="2400" dirty="0" smtClean="0">
                <a:cs typeface="Courier New" pitchFamily="49" charset="0"/>
              </a:rPr>
              <a:t>/</a:t>
            </a:r>
            <a:r>
              <a:rPr lang="ru-RU" sz="2400" dirty="0" smtClean="0">
                <a:cs typeface="Courier New" pitchFamily="49" charset="0"/>
              </a:rPr>
              <a:t>10)</a:t>
            </a:r>
            <a:r>
              <a:rPr lang="en-US" sz="2400" dirty="0" smtClean="0">
                <a:cs typeface="Courier New" pitchFamily="49" charset="0"/>
              </a:rPr>
              <a:t>/</a:t>
            </a:r>
            <a:r>
              <a:rPr lang="ru-RU" sz="2400" dirty="0" smtClean="0">
                <a:cs typeface="Courier New" pitchFamily="49" charset="0"/>
              </a:rPr>
              <a:t>1</a:t>
            </a:r>
            <a:r>
              <a:rPr lang="en-US" sz="2400" dirty="0" smtClean="0">
                <a:cs typeface="Courier New" pitchFamily="49" charset="0"/>
              </a:rPr>
              <a:t>0</a:t>
            </a:r>
            <a:r>
              <a:rPr lang="ru-RU" sz="2400" dirty="0" smtClean="0">
                <a:cs typeface="Courier New" pitchFamily="49" charset="0"/>
              </a:rPr>
              <a:t> </a:t>
            </a:r>
          </a:p>
          <a:p>
            <a:pPr>
              <a:buFont typeface="Wingdings 2" pitchFamily="18" charset="2"/>
              <a:buNone/>
            </a:pPr>
            <a:endParaRPr lang="ru-RU" sz="2400" dirty="0" smtClean="0">
              <a:cs typeface="Times New Roman" pitchFamily="18" charset="0"/>
            </a:endParaRPr>
          </a:p>
        </p:txBody>
      </p:sp>
      <p:sp>
        <p:nvSpPr>
          <p:cNvPr id="116748" name="Rectangle 5"/>
          <p:cNvSpPr>
            <a:spLocks noChangeArrowheads="1"/>
          </p:cNvSpPr>
          <p:nvPr/>
        </p:nvSpPr>
        <p:spPr bwMode="auto">
          <a:xfrm>
            <a:off x="1979613" y="1880285"/>
            <a:ext cx="52562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  <a:p>
            <a:endParaRPr lang="ru-RU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729426"/>
              </p:ext>
            </p:extLst>
          </p:nvPr>
        </p:nvGraphicFramePr>
        <p:xfrm>
          <a:off x="1691903" y="1700039"/>
          <a:ext cx="68405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4" imgW="2197080" imgH="241200" progId="Equation.DSMT4">
                  <p:embed/>
                </p:oleObj>
              </mc:Choice>
              <mc:Fallback>
                <p:oleObj name="Equation" r:id="rId4" imgW="2197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903" y="1700039"/>
                        <a:ext cx="6840537" cy="504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69881"/>
              </p:ext>
            </p:extLst>
          </p:nvPr>
        </p:nvGraphicFramePr>
        <p:xfrm>
          <a:off x="1043608" y="2348880"/>
          <a:ext cx="74707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6" imgW="3581280" imgH="431640" progId="Equation.DSMT4">
                  <p:embed/>
                </p:oleObj>
              </mc:Choice>
              <mc:Fallback>
                <p:oleObj name="Equation" r:id="rId6" imgW="358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48880"/>
                        <a:ext cx="7470775" cy="90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82617"/>
              </p:ext>
            </p:extLst>
          </p:nvPr>
        </p:nvGraphicFramePr>
        <p:xfrm>
          <a:off x="1800225" y="4692054"/>
          <a:ext cx="52847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8" imgW="2743200" imgH="241200" progId="Equation.DSMT4">
                  <p:embed/>
                </p:oleObj>
              </mc:Choice>
              <mc:Fallback>
                <p:oleObj name="Equation" r:id="rId8" imgW="2743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692054"/>
                        <a:ext cx="5284788" cy="465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69245"/>
              </p:ext>
            </p:extLst>
          </p:nvPr>
        </p:nvGraphicFramePr>
        <p:xfrm>
          <a:off x="7885113" y="4076700"/>
          <a:ext cx="482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10" imgW="228600" imgH="203040" progId="Equation.DSMT4">
                  <p:embed/>
                </p:oleObj>
              </mc:Choice>
              <mc:Fallback>
                <p:oleObj name="Equation" r:id="rId10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076700"/>
                        <a:ext cx="482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9" name="TextBox 14"/>
          <p:cNvSpPr txBox="1">
            <a:spLocks noChangeArrowheads="1"/>
          </p:cNvSpPr>
          <p:nvPr/>
        </p:nvSpPr>
        <p:spPr bwMode="auto">
          <a:xfrm>
            <a:off x="1116013" y="1700039"/>
            <a:ext cx="546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/>
              <a:t> =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Представление действительных чисел </a:t>
            </a:r>
          </a:p>
        </p:txBody>
      </p:sp>
    </p:spTree>
    <p:extLst>
      <p:ext uri="{BB962C8B-B14F-4D97-AF65-F5344CB8AC3E}">
        <p14:creationId xmlns:p14="http://schemas.microsoft.com/office/powerpoint/2010/main" val="4086416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76478"/>
              </p:ext>
            </p:extLst>
          </p:nvPr>
        </p:nvGraphicFramePr>
        <p:xfrm>
          <a:off x="1428750" y="2419201"/>
          <a:ext cx="55006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4" imgW="2781000" imgH="241200" progId="Equation.DSMT4">
                  <p:embed/>
                </p:oleObj>
              </mc:Choice>
              <mc:Fallback>
                <p:oleObj name="Equation" r:id="rId4" imgW="278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419201"/>
                        <a:ext cx="5500688" cy="4778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7858125" y="1214438"/>
          <a:ext cx="482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1214438"/>
                        <a:ext cx="482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18490"/>
              </p:ext>
            </p:extLst>
          </p:nvPr>
        </p:nvGraphicFramePr>
        <p:xfrm>
          <a:off x="1571625" y="3133576"/>
          <a:ext cx="15001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8" imgW="634680" imgH="228600" progId="Equation.DSMT4">
                  <p:embed/>
                </p:oleObj>
              </mc:Choice>
              <mc:Fallback>
                <p:oleObj name="Equation" r:id="rId8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133576"/>
                        <a:ext cx="1500188" cy="539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21196"/>
              </p:ext>
            </p:extLst>
          </p:nvPr>
        </p:nvGraphicFramePr>
        <p:xfrm>
          <a:off x="1571625" y="3847951"/>
          <a:ext cx="29178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10" imgW="1333440" imgH="228600" progId="Equation.DSMT4">
                  <p:embed/>
                </p:oleObj>
              </mc:Choice>
              <mc:Fallback>
                <p:oleObj name="Equation" r:id="rId10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847951"/>
                        <a:ext cx="2917825" cy="500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54016"/>
              </p:ext>
            </p:extLst>
          </p:nvPr>
        </p:nvGraphicFramePr>
        <p:xfrm>
          <a:off x="1571625" y="4419451"/>
          <a:ext cx="2000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Equation" r:id="rId12" imgW="812520" imgH="241200" progId="Equation.DSMT4">
                  <p:embed/>
                </p:oleObj>
              </mc:Choice>
              <mc:Fallback>
                <p:oleObj name="Equation" r:id="rId12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419451"/>
                        <a:ext cx="2000250" cy="593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5" name="Прямоугольник 8"/>
          <p:cNvSpPr>
            <a:spLocks noChangeArrowheads="1"/>
          </p:cNvSpPr>
          <p:nvPr/>
        </p:nvSpPr>
        <p:spPr bwMode="auto">
          <a:xfrm>
            <a:off x="4572000" y="3847951"/>
            <a:ext cx="2143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cs typeface="Times New Roman" pitchFamily="18" charset="0"/>
              </a:rPr>
              <a:t>где </a:t>
            </a:r>
            <a:r>
              <a:rPr lang="en-US" sz="2400" i="1" dirty="0">
                <a:cs typeface="Times New Roman" pitchFamily="18" charset="0"/>
              </a:rPr>
              <a:t>i</a:t>
            </a:r>
            <a:r>
              <a:rPr lang="ru-RU" sz="2400" i="1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=</a:t>
            </a:r>
            <a:r>
              <a:rPr lang="ru-RU" sz="2400" i="1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k,</a:t>
            </a:r>
            <a:r>
              <a:rPr lang="ru-RU" sz="2400" i="1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…</a:t>
            </a:r>
            <a:r>
              <a:rPr lang="ru-RU" sz="2400" i="1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,</a:t>
            </a:r>
            <a:r>
              <a:rPr lang="ru-RU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1</a:t>
            </a:r>
            <a:r>
              <a:rPr lang="en-US" sz="2400" i="1" dirty="0">
                <a:cs typeface="Times New Roman" pitchFamily="18" charset="0"/>
              </a:rPr>
              <a:t>;</a:t>
            </a:r>
            <a:endParaRPr lang="ru-RU" sz="2400" i="1" dirty="0">
              <a:cs typeface="Times New Roman" pitchFamily="18" charset="0"/>
            </a:endParaRPr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7929563" y="2643188"/>
          <a:ext cx="5000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14" imgW="228600" imgH="203040" progId="Equation.DSMT4">
                  <p:embed/>
                </p:oleObj>
              </mc:Choice>
              <mc:Fallback>
                <p:oleObj name="Equation" r:id="rId14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643188"/>
                        <a:ext cx="5000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1143000" y="3205013"/>
            <a:ext cx="428625" cy="1643063"/>
          </a:xfrm>
          <a:prstGeom prst="leftBrace">
            <a:avLst>
              <a:gd name="adj1" fmla="val 69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914400"/>
          </a:xfrm>
        </p:spPr>
        <p:txBody>
          <a:bodyPr/>
          <a:lstStyle/>
          <a:p>
            <a:r>
              <a:rPr lang="ru-RU" dirty="0"/>
              <a:t>Связь дробной части числа со значением</a:t>
            </a:r>
          </a:p>
        </p:txBody>
      </p:sp>
    </p:spTree>
    <p:extLst>
      <p:ext uri="{BB962C8B-B14F-4D97-AF65-F5344CB8AC3E}">
        <p14:creationId xmlns:p14="http://schemas.microsoft.com/office/powerpoint/2010/main" val="16564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1208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i="1" dirty="0" smtClean="0">
                <a:cs typeface="Courier New" pitchFamily="49" charset="0"/>
              </a:rPr>
              <a:t>N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ru-RU" sz="2400" dirty="0" smtClean="0">
                <a:cs typeface="Courier New" pitchFamily="49" charset="0"/>
              </a:rPr>
              <a:t>«</a:t>
            </a:r>
            <a:r>
              <a:rPr lang="en-US" sz="2400" dirty="0" smtClean="0">
                <a:cs typeface="Courier New" pitchFamily="49" charset="0"/>
              </a:rPr>
              <a:t>1.101</a:t>
            </a:r>
            <a:r>
              <a:rPr lang="en-US" sz="2400" baseline="-25000" dirty="0" smtClean="0">
                <a:cs typeface="Courier New" pitchFamily="49" charset="0"/>
              </a:rPr>
              <a:t>(2)</a:t>
            </a:r>
            <a:r>
              <a:rPr lang="ru-RU" sz="2400" dirty="0" smtClean="0">
                <a:cs typeface="Courier New" pitchFamily="49" charset="0"/>
              </a:rPr>
              <a:t>»)</a:t>
            </a:r>
            <a:r>
              <a:rPr lang="en-US" sz="2400" dirty="0" smtClean="0">
                <a:cs typeface="Courier New" pitchFamily="49" charset="0"/>
              </a:rPr>
              <a:t>  = 1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2</a:t>
            </a:r>
            <a:r>
              <a:rPr lang="en-US" sz="2400" baseline="30000" dirty="0" smtClean="0">
                <a:cs typeface="Courier New" pitchFamily="49" charset="0"/>
                <a:sym typeface="Symbol" pitchFamily="18" charset="2"/>
              </a:rPr>
              <a:t>0 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+12</a:t>
            </a:r>
            <a:r>
              <a:rPr lang="en-US" sz="2400" baseline="30000" dirty="0" smtClean="0">
                <a:cs typeface="Courier New" pitchFamily="49" charset="0"/>
                <a:sym typeface="Symbol" pitchFamily="18" charset="2"/>
              </a:rPr>
              <a:t>-1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 +02</a:t>
            </a:r>
            <a:r>
              <a:rPr lang="en-US" sz="2400" baseline="30000" dirty="0" smtClean="0">
                <a:cs typeface="Courier New" pitchFamily="49" charset="0"/>
                <a:sym typeface="Symbol" pitchFamily="18" charset="2"/>
              </a:rPr>
              <a:t>-2 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+12</a:t>
            </a:r>
            <a:r>
              <a:rPr lang="en-US" sz="2400" baseline="30000" dirty="0" smtClean="0">
                <a:cs typeface="Courier New" pitchFamily="49" charset="0"/>
                <a:sym typeface="Symbol" pitchFamily="18" charset="2"/>
              </a:rPr>
              <a:t>-3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cs typeface="Courier New" pitchFamily="49" charset="0"/>
                <a:sym typeface="Symbol" pitchFamily="18" charset="2"/>
              </a:rPr>
              <a:t>			   = 1 + 0.5 + 0.125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cs typeface="Courier New" pitchFamily="49" charset="0"/>
                <a:sym typeface="Symbol" pitchFamily="18" charset="2"/>
              </a:rPr>
              <a:t>			   = 1.625</a:t>
            </a:r>
          </a:p>
          <a:p>
            <a:pPr>
              <a:buFont typeface="Wingdings 2" pitchFamily="18" charset="2"/>
              <a:buNone/>
            </a:pPr>
            <a:endParaRPr lang="en-US" sz="2400" i="1" dirty="0" smtClean="0"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i="1" dirty="0" err="1" smtClean="0">
                <a:cs typeface="Courier New" pitchFamily="49" charset="0"/>
              </a:rPr>
              <a:t>N</a:t>
            </a:r>
            <a:r>
              <a:rPr lang="en-US" sz="2400" i="1" baseline="-25000" dirty="0" err="1" smtClean="0">
                <a:cs typeface="Courier New" pitchFamily="49" charset="0"/>
              </a:rPr>
              <a:t>f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ru-RU" sz="2400" dirty="0" smtClean="0">
                <a:cs typeface="Courier New" pitchFamily="49" charset="0"/>
              </a:rPr>
              <a:t>«</a:t>
            </a:r>
            <a:r>
              <a:rPr lang="en-US" sz="2400" dirty="0" smtClean="0">
                <a:cs typeface="Courier New" pitchFamily="49" charset="0"/>
              </a:rPr>
              <a:t>1.101</a:t>
            </a:r>
            <a:r>
              <a:rPr lang="en-US" sz="2400" baseline="-25000" dirty="0" smtClean="0">
                <a:cs typeface="Courier New" pitchFamily="49" charset="0"/>
              </a:rPr>
              <a:t>(2)</a:t>
            </a:r>
            <a:r>
              <a:rPr lang="ru-RU" sz="2400" dirty="0" smtClean="0">
                <a:cs typeface="Courier New" pitchFamily="49" charset="0"/>
              </a:rPr>
              <a:t>»)</a:t>
            </a:r>
            <a:r>
              <a:rPr lang="en-US" sz="2400" dirty="0" smtClean="0">
                <a:cs typeface="Courier New" pitchFamily="49" charset="0"/>
              </a:rPr>
              <a:t> =(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1 +(0</a:t>
            </a:r>
            <a:r>
              <a:rPr lang="en-US" sz="2400" baseline="30000" dirty="0" smtClean="0">
                <a:cs typeface="Courier New" pitchFamily="49" charset="0"/>
                <a:sym typeface="Symbol" pitchFamily="18" charset="2"/>
              </a:rPr>
              <a:t> 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+(1 +0)/2</a:t>
            </a:r>
            <a:r>
              <a:rPr lang="ru-RU" sz="2400" dirty="0" smtClean="0">
                <a:cs typeface="Courier New" pitchFamily="49" charset="0"/>
                <a:sym typeface="Symbol" pitchFamily="18" charset="2"/>
              </a:rPr>
              <a:t>)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/2</a:t>
            </a:r>
            <a:r>
              <a:rPr lang="ru-RU" sz="2400" dirty="0" smtClean="0">
                <a:cs typeface="Courier New" pitchFamily="49" charset="0"/>
                <a:sym typeface="Symbol" pitchFamily="18" charset="2"/>
              </a:rPr>
              <a:t>)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/2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cs typeface="Courier New" pitchFamily="49" charset="0"/>
                <a:sym typeface="Symbol" pitchFamily="18" charset="2"/>
              </a:rPr>
              <a:t>			   = (1 + (0 + 0.5)/2 )/2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cs typeface="Courier New" pitchFamily="49" charset="0"/>
                <a:sym typeface="Symbol" pitchFamily="18" charset="2"/>
              </a:rPr>
              <a:t>			   = (1 + 0.25) / 2 = 0.625</a:t>
            </a:r>
          </a:p>
          <a:p>
            <a:pPr>
              <a:buFont typeface="Wingdings 2" pitchFamily="18" charset="2"/>
              <a:buNone/>
            </a:pPr>
            <a:endParaRPr lang="en-US" sz="2400" i="1" dirty="0" smtClean="0"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i="1" dirty="0" err="1" smtClean="0">
                <a:cs typeface="Courier New" pitchFamily="49" charset="0"/>
              </a:rPr>
              <a:t>N</a:t>
            </a:r>
            <a:r>
              <a:rPr lang="en-US" sz="2400" i="1" baseline="-25000" dirty="0" err="1" smtClean="0">
                <a:cs typeface="Courier New" pitchFamily="49" charset="0"/>
              </a:rPr>
              <a:t>f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ru-RU" sz="2400" dirty="0" smtClean="0">
                <a:cs typeface="Courier New" pitchFamily="49" charset="0"/>
              </a:rPr>
              <a:t>«</a:t>
            </a:r>
            <a:r>
              <a:rPr lang="en-US" sz="2400" dirty="0" smtClean="0">
                <a:cs typeface="Courier New" pitchFamily="49" charset="0"/>
              </a:rPr>
              <a:t>0.01</a:t>
            </a:r>
            <a:r>
              <a:rPr lang="en-US" sz="2400" baseline="-25000" dirty="0" smtClean="0">
                <a:cs typeface="Courier New" pitchFamily="49" charset="0"/>
              </a:rPr>
              <a:t>(3)</a:t>
            </a:r>
            <a:r>
              <a:rPr lang="ru-RU" sz="2400" dirty="0" smtClean="0">
                <a:cs typeface="Courier New" pitchFamily="49" charset="0"/>
              </a:rPr>
              <a:t>»)</a:t>
            </a:r>
            <a:r>
              <a:rPr lang="en-US" sz="2400" dirty="0" smtClean="0">
                <a:cs typeface="Courier New" pitchFamily="49" charset="0"/>
              </a:rPr>
              <a:t> =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 13</a:t>
            </a:r>
            <a:r>
              <a:rPr lang="en-US" sz="2400" baseline="30000" dirty="0" smtClean="0">
                <a:cs typeface="Courier New" pitchFamily="49" charset="0"/>
                <a:sym typeface="Symbol" pitchFamily="18" charset="2"/>
              </a:rPr>
              <a:t>-2 </a:t>
            </a:r>
            <a:r>
              <a:rPr lang="en-US" sz="2400" dirty="0" smtClean="0">
                <a:cs typeface="Courier New" pitchFamily="49" charset="0"/>
                <a:sym typeface="Symbol" pitchFamily="18" charset="2"/>
              </a:rPr>
              <a:t>=  = 0.(1)</a:t>
            </a:r>
          </a:p>
          <a:p>
            <a:pPr>
              <a:buFont typeface="Wingdings 2" pitchFamily="18" charset="2"/>
              <a:buNone/>
            </a:pPr>
            <a:endParaRPr lang="en-US" sz="2800" dirty="0" smtClean="0"/>
          </a:p>
          <a:p>
            <a:pPr>
              <a:buFont typeface="Wingdings 2" pitchFamily="18" charset="2"/>
              <a:buNone/>
            </a:pPr>
            <a:endParaRPr lang="en-US" sz="2800" i="1" dirty="0" smtClean="0"/>
          </a:p>
        </p:txBody>
      </p:sp>
      <p:sp>
        <p:nvSpPr>
          <p:cNvPr id="1208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4857750" y="4429125"/>
          <a:ext cx="2619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Формула" r:id="rId4" imgW="139639" imgH="393529" progId="Equation.3">
                  <p:embed/>
                </p:oleObj>
              </mc:Choice>
              <mc:Fallback>
                <p:oleObj name="Формула" r:id="rId4" imgW="13963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429125"/>
                        <a:ext cx="2619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45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Окончание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3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Си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Символы</a:t>
            </a:r>
            <a:r>
              <a:rPr lang="en-US" sz="4000" dirty="0" smtClean="0"/>
              <a:t>, </a:t>
            </a:r>
            <a:r>
              <a:rPr lang="ru-RU" sz="4000" dirty="0" smtClean="0"/>
              <a:t>8-битовые целые</a:t>
            </a:r>
          </a:p>
          <a:p>
            <a:r>
              <a:rPr lang="ru-RU" sz="4000" dirty="0" smtClean="0"/>
              <a:t>Целые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4400" dirty="0" smtClean="0"/>
              <a:t>Числа </a:t>
            </a:r>
            <a:r>
              <a:rPr lang="ru-RU" sz="4400" dirty="0"/>
              <a:t>с плавающей </a:t>
            </a:r>
            <a:r>
              <a:rPr lang="ru-RU" sz="4400" dirty="0" smtClean="0"/>
              <a:t>точкой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4400" dirty="0" smtClean="0"/>
              <a:t>Перечислимые типы</a:t>
            </a:r>
          </a:p>
        </p:txBody>
      </p:sp>
    </p:spTree>
    <p:extLst>
      <p:ext uri="{BB962C8B-B14F-4D97-AF65-F5344CB8AC3E}">
        <p14:creationId xmlns:p14="http://schemas.microsoft.com/office/powerpoint/2010/main" val="20086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ru-RU" sz="2800" dirty="0" smtClean="0">
                <a:cs typeface="Arial" charset="0"/>
              </a:rPr>
              <a:t>Вход -- </a:t>
            </a:r>
            <a:r>
              <a:rPr lang="en-US" sz="2800" i="1" dirty="0" err="1" smtClean="0">
                <a:cs typeface="Times New Roman" pitchFamily="18" charset="0"/>
              </a:rPr>
              <a:t>N</a:t>
            </a:r>
            <a:r>
              <a:rPr lang="en-US" sz="2800" i="1" dirty="0" err="1" smtClean="0"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cs typeface="Times New Roman" pitchFamily="18" charset="0"/>
              </a:rPr>
              <a:t>  </a:t>
            </a:r>
            <a:r>
              <a:rPr lang="en-US" sz="2800" dirty="0" smtClean="0">
                <a:cs typeface="Times New Roman" pitchFamily="18" charset="0"/>
              </a:rPr>
              <a:t>( 0 ≤ </a:t>
            </a:r>
            <a:r>
              <a:rPr lang="en-US" sz="2800" i="1" dirty="0" err="1" smtClean="0">
                <a:cs typeface="Times New Roman" pitchFamily="18" charset="0"/>
              </a:rPr>
              <a:t>Nf</a:t>
            </a:r>
            <a:r>
              <a:rPr lang="en-US" sz="2800" i="1" baseline="-25000" dirty="0" smtClean="0">
                <a:cs typeface="Times New Roman" pitchFamily="18" charset="0"/>
              </a:rPr>
              <a:t>  </a:t>
            </a:r>
            <a:r>
              <a:rPr lang="en-US" sz="2800" dirty="0" smtClean="0">
                <a:cs typeface="Times New Roman" pitchFamily="18" charset="0"/>
              </a:rPr>
              <a:t>&lt; 1), </a:t>
            </a:r>
            <a:r>
              <a:rPr lang="en-US" sz="2800" i="1" dirty="0" smtClean="0">
                <a:cs typeface="Times New Roman" pitchFamily="18" charset="0"/>
              </a:rPr>
              <a:t>b</a:t>
            </a:r>
            <a:r>
              <a:rPr lang="en-US" sz="2800" dirty="0" smtClean="0">
                <a:cs typeface="Times New Roman" pitchFamily="18" charset="0"/>
              </a:rPr>
              <a:t> &gt;</a:t>
            </a:r>
            <a:r>
              <a:rPr lang="en-US" sz="2800" dirty="0" smtClean="0">
                <a:cs typeface="Times New Roman" pitchFamily="18" charset="0"/>
              </a:rPr>
              <a:t>1</a:t>
            </a:r>
            <a:endParaRPr lang="ru-RU" sz="2800" baseline="-250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800" b="1" i="1" dirty="0" smtClean="0"/>
              <a:t>	</a:t>
            </a:r>
            <a:r>
              <a:rPr lang="en-US" sz="2800" i="1" dirty="0" smtClean="0">
                <a:cs typeface="Times New Roman" pitchFamily="18" charset="0"/>
              </a:rPr>
              <a:t>i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= -1;</a:t>
            </a:r>
          </a:p>
          <a:p>
            <a:pPr>
              <a:buFont typeface="Wingdings" pitchFamily="2" charset="2"/>
              <a:buNone/>
            </a:pPr>
            <a:r>
              <a:rPr lang="en-US" sz="2800" i="1" dirty="0" smtClean="0">
                <a:cs typeface="Times New Roman" pitchFamily="18" charset="0"/>
              </a:rPr>
              <a:t>	</a:t>
            </a:r>
            <a:r>
              <a:rPr lang="ru-RU" sz="2800" dirty="0" smtClean="0">
                <a:cs typeface="Arial" charset="0"/>
              </a:rPr>
              <a:t>цикл</a:t>
            </a:r>
            <a:endParaRPr lang="en-US" sz="2800" dirty="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cs typeface="Arial" charset="0"/>
              </a:rPr>
              <a:t>	</a:t>
            </a:r>
            <a:r>
              <a:rPr lang="en-US" sz="2800" dirty="0" smtClean="0">
                <a:cs typeface="Arial" charset="0"/>
              </a:rPr>
              <a:t>	</a:t>
            </a:r>
            <a:r>
              <a:rPr lang="en-US" sz="2800" dirty="0" smtClean="0">
                <a:cs typeface="Arial" charset="0"/>
              </a:rPr>
              <a:t>a[i] = </a:t>
            </a:r>
            <a:r>
              <a:rPr lang="ru-RU" sz="2800" dirty="0" smtClean="0">
                <a:cs typeface="Arial" charset="0"/>
              </a:rPr>
              <a:t>ц.ч.(</a:t>
            </a:r>
            <a:r>
              <a:rPr lang="en-US" sz="2800" dirty="0" err="1" smtClean="0">
                <a:cs typeface="Arial" charset="0"/>
              </a:rPr>
              <a:t>Nf</a:t>
            </a:r>
            <a:r>
              <a:rPr lang="en-US" sz="2800" dirty="0" smtClean="0">
                <a:cs typeface="Arial" charset="0"/>
              </a:rPr>
              <a:t>*b);</a:t>
            </a:r>
            <a:r>
              <a:rPr lang="ru-RU" sz="2800" dirty="0" smtClean="0">
                <a:cs typeface="Arial" charset="0"/>
              </a:rPr>
              <a:t> </a:t>
            </a:r>
            <a:r>
              <a:rPr lang="en-US" sz="2800" dirty="0" smtClean="0">
                <a:cs typeface="Arial" charset="0"/>
              </a:rPr>
              <a:t>	</a:t>
            </a:r>
            <a:r>
              <a:rPr lang="ru-RU" sz="2800" dirty="0" smtClean="0">
                <a:cs typeface="Arial" charset="0"/>
              </a:rPr>
              <a:t>// </a:t>
            </a:r>
            <a:r>
              <a:rPr lang="ru-RU" sz="2800" dirty="0" smtClean="0"/>
              <a:t>первая цифра </a:t>
            </a:r>
            <a:r>
              <a:rPr lang="ru-RU" sz="2800" dirty="0"/>
              <a:t>дробной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	// </a:t>
            </a:r>
            <a:r>
              <a:rPr lang="ru-RU" sz="2800" dirty="0" smtClean="0"/>
              <a:t>части </a:t>
            </a:r>
            <a:r>
              <a:rPr lang="ru-RU" sz="2800" dirty="0"/>
              <a:t>числа Nf</a:t>
            </a:r>
            <a:endParaRPr lang="en-US" sz="2800" dirty="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cs typeface="Arial" charset="0"/>
              </a:rPr>
              <a:t>	</a:t>
            </a:r>
            <a:r>
              <a:rPr lang="en-US" sz="2800" dirty="0" smtClean="0">
                <a:cs typeface="Arial" charset="0"/>
              </a:rPr>
              <a:t>	</a:t>
            </a:r>
            <a:r>
              <a:rPr lang="en-US" sz="2800" dirty="0" err="1" smtClean="0">
                <a:cs typeface="Arial" charset="0"/>
              </a:rPr>
              <a:t>Nf</a:t>
            </a:r>
            <a:r>
              <a:rPr lang="en-US" sz="2800" dirty="0" smtClean="0">
                <a:cs typeface="Arial" charset="0"/>
              </a:rPr>
              <a:t> = </a:t>
            </a:r>
            <a:r>
              <a:rPr lang="en-US" sz="2800" dirty="0" err="1" smtClean="0">
                <a:cs typeface="Arial" charset="0"/>
              </a:rPr>
              <a:t>Nf</a:t>
            </a:r>
            <a:r>
              <a:rPr lang="en-US" sz="2800" dirty="0" smtClean="0">
                <a:cs typeface="Arial" charset="0"/>
              </a:rPr>
              <a:t>*b-a[i];</a:t>
            </a:r>
            <a:endParaRPr lang="ru-RU" sz="2800" dirty="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sz="2800" b="1" i="1" dirty="0" smtClean="0"/>
              <a:t>	</a:t>
            </a:r>
            <a:r>
              <a:rPr lang="en-US" sz="2800" b="1" i="1" dirty="0"/>
              <a:t>	</a:t>
            </a:r>
            <a:r>
              <a:rPr lang="en-US" sz="2800" dirty="0" smtClean="0">
                <a:cs typeface="Times New Roman" pitchFamily="18" charset="0"/>
              </a:rPr>
              <a:t>i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= 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i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–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1;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 smtClean="0">
                <a:cs typeface="Times New Roman" pitchFamily="18" charset="0"/>
              </a:rPr>
              <a:t>	</a:t>
            </a:r>
            <a:r>
              <a:rPr lang="ru-RU" sz="2800" dirty="0" smtClean="0">
                <a:cs typeface="Arial" charset="0"/>
              </a:rPr>
              <a:t>пока </a:t>
            </a:r>
            <a:r>
              <a:rPr lang="ru-RU" sz="2800" b="1" i="1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Nf</a:t>
            </a:r>
            <a:r>
              <a:rPr lang="en-US" sz="2800" dirty="0" smtClean="0">
                <a:cs typeface="Arial" charset="0"/>
              </a:rPr>
              <a:t> != 0</a:t>
            </a:r>
            <a:endParaRPr lang="ru-RU" sz="2800" dirty="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sz="2800" dirty="0" smtClean="0">
                <a:cs typeface="Arial" charset="0"/>
              </a:rPr>
              <a:t>Выход -- </a:t>
            </a:r>
            <a:r>
              <a:rPr lang="ru-RU" sz="2800" dirty="0" smtClean="0">
                <a:cs typeface="Times New Roman" pitchFamily="18" charset="0"/>
              </a:rPr>
              <a:t>набор </a:t>
            </a:r>
            <a:r>
              <a:rPr lang="en-US" sz="2800" dirty="0" smtClean="0">
                <a:cs typeface="Times New Roman" pitchFamily="18" charset="0"/>
              </a:rPr>
              <a:t>i &lt; 0, a[i+], a[i+2], …, a[-1]</a:t>
            </a:r>
            <a:endParaRPr lang="ru-RU" sz="28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800" dirty="0" smtClean="0">
                <a:cs typeface="Times New Roman" pitchFamily="18" charset="0"/>
              </a:rPr>
              <a:t>Когда алгоритм не завершится?</a:t>
            </a:r>
            <a:endParaRPr lang="ru-RU" sz="2800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(</a:t>
            </a:r>
            <a:r>
              <a:rPr lang="ru-RU" dirty="0" smtClean="0"/>
              <a:t>построения</a:t>
            </a:r>
            <a:r>
              <a:rPr lang="en-US" dirty="0" smtClean="0"/>
              <a:t>) </a:t>
            </a:r>
            <a:r>
              <a:rPr lang="ru-RU" dirty="0" smtClean="0"/>
              <a:t>записи дробной </a:t>
            </a:r>
            <a:r>
              <a:rPr lang="ru-RU" dirty="0"/>
              <a:t>части </a:t>
            </a:r>
            <a:r>
              <a:rPr lang="ru-RU" dirty="0" smtClean="0"/>
              <a:t>в </a:t>
            </a:r>
            <a:r>
              <a:rPr lang="ru-RU" dirty="0"/>
              <a:t>b-с.с</a:t>
            </a:r>
          </a:p>
        </p:txBody>
      </p:sp>
    </p:spTree>
    <p:extLst>
      <p:ext uri="{BB962C8B-B14F-4D97-AF65-F5344CB8AC3E}">
        <p14:creationId xmlns:p14="http://schemas.microsoft.com/office/powerpoint/2010/main" val="224202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2-ичной записи дробного числа</a:t>
            </a:r>
            <a:endParaRPr lang="ru-RU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05167"/>
              </p:ext>
            </p:extLst>
          </p:nvPr>
        </p:nvGraphicFramePr>
        <p:xfrm>
          <a:off x="1116013" y="1917675"/>
          <a:ext cx="77755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Equation" r:id="rId4" imgW="3733560" imgH="203040" progId="Equation.DSMT4">
                  <p:embed/>
                </p:oleObj>
              </mc:Choice>
              <mc:Fallback>
                <p:oleObj name="Equation" r:id="rId4" imgW="3733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7675"/>
                        <a:ext cx="7775575" cy="422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38872"/>
              </p:ext>
            </p:extLst>
          </p:nvPr>
        </p:nvGraphicFramePr>
        <p:xfrm>
          <a:off x="1116013" y="2463100"/>
          <a:ext cx="37449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Equation" r:id="rId6" imgW="1650960" imgH="241200" progId="Equation.DSMT4">
                  <p:embed/>
                </p:oleObj>
              </mc:Choice>
              <mc:Fallback>
                <p:oleObj name="Equation" r:id="rId6" imgW="1650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63100"/>
                        <a:ext cx="3744913" cy="473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80248"/>
              </p:ext>
            </p:extLst>
          </p:nvPr>
        </p:nvGraphicFramePr>
        <p:xfrm>
          <a:off x="1116013" y="3059325"/>
          <a:ext cx="45640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Equation" r:id="rId8" imgW="2260440" imgH="228600" progId="Equation.DSMT4">
                  <p:embed/>
                </p:oleObj>
              </mc:Choice>
              <mc:Fallback>
                <p:oleObj name="Equation" r:id="rId8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59325"/>
                        <a:ext cx="4564063" cy="461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34104"/>
              </p:ext>
            </p:extLst>
          </p:nvPr>
        </p:nvGraphicFramePr>
        <p:xfrm>
          <a:off x="1116013" y="3644438"/>
          <a:ext cx="43640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Equation" r:id="rId10" imgW="1981080" imgH="228600" progId="Equation.DSMT4">
                  <p:embed/>
                </p:oleObj>
              </mc:Choice>
              <mc:Fallback>
                <p:oleObj name="Equation" r:id="rId10" imgW="1981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438"/>
                        <a:ext cx="4364038" cy="488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03564"/>
              </p:ext>
            </p:extLst>
          </p:nvPr>
        </p:nvGraphicFramePr>
        <p:xfrm>
          <a:off x="1116013" y="4256538"/>
          <a:ext cx="44021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Equation" r:id="rId12" imgW="1790640" imgH="228600" progId="Equation.DSMT4">
                  <p:embed/>
                </p:oleObj>
              </mc:Choice>
              <mc:Fallback>
                <p:oleObj name="Equation" r:id="rId12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56538"/>
                        <a:ext cx="4402138" cy="4905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168735"/>
              </p:ext>
            </p:extLst>
          </p:nvPr>
        </p:nvGraphicFramePr>
        <p:xfrm>
          <a:off x="1116013" y="4870227"/>
          <a:ext cx="38909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Equation" r:id="rId14" imgW="1549080" imgH="457200" progId="Equation.DSMT4">
                  <p:embed/>
                </p:oleObj>
              </mc:Choice>
              <mc:Fallback>
                <p:oleObj name="Equation" r:id="rId14" imgW="1549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70227"/>
                        <a:ext cx="3890962" cy="9350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28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Конечная представимость рациональных чисел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dirty="0" smtClean="0"/>
              <a:t>Несократимая </a:t>
            </a:r>
            <a:r>
              <a:rPr lang="ru-RU" dirty="0"/>
              <a:t>дробь p/q </a:t>
            </a:r>
            <a:r>
              <a:rPr lang="ru-RU" i="1" dirty="0"/>
              <a:t>конечно представима </a:t>
            </a:r>
            <a:r>
              <a:rPr lang="ru-RU" dirty="0"/>
              <a:t>в </a:t>
            </a:r>
            <a:r>
              <a:rPr lang="en-US" dirty="0" smtClean="0"/>
              <a:t>b-</a:t>
            </a:r>
            <a:r>
              <a:rPr lang="ru-RU" dirty="0" smtClean="0"/>
              <a:t>ной с. с. тогда и только тогда, когда </a:t>
            </a:r>
            <a:r>
              <a:rPr lang="ru-RU" dirty="0"/>
              <a:t>все </a:t>
            </a:r>
            <a:r>
              <a:rPr lang="ru-RU" dirty="0" smtClean="0"/>
              <a:t>простые делители q делят b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121/675 </a:t>
            </a:r>
            <a:r>
              <a:rPr lang="ru-RU" i="1" dirty="0"/>
              <a:t>конечна </a:t>
            </a:r>
            <a:r>
              <a:rPr lang="ru-RU" dirty="0"/>
              <a:t>в </a:t>
            </a:r>
            <a:r>
              <a:rPr lang="ru-RU" dirty="0" smtClean="0"/>
              <a:t>15-с.с., т.к. 675 </a:t>
            </a:r>
            <a:r>
              <a:rPr lang="ru-RU" dirty="0"/>
              <a:t>= </a:t>
            </a:r>
            <a:r>
              <a:rPr lang="ru-RU" dirty="0" smtClean="0"/>
              <a:t>3</a:t>
            </a:r>
            <a:r>
              <a:rPr lang="ru-RU" baseline="30000" dirty="0" smtClean="0"/>
              <a:t>3</a:t>
            </a:r>
            <a:r>
              <a:rPr lang="ru-RU" dirty="0" smtClean="0"/>
              <a:t>*5</a:t>
            </a:r>
            <a:r>
              <a:rPr lang="ru-RU" baseline="30000" dirty="0" smtClean="0"/>
              <a:t>2</a:t>
            </a:r>
            <a:r>
              <a:rPr lang="en-US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15 = </a:t>
            </a:r>
            <a:r>
              <a:rPr lang="ru-RU" dirty="0" smtClean="0"/>
              <a:t>3*5</a:t>
            </a:r>
            <a:endParaRPr lang="ru-RU" dirty="0"/>
          </a:p>
          <a:p>
            <a:pPr lvl="1"/>
            <a:r>
              <a:rPr lang="ru-RU" dirty="0" smtClean="0"/>
              <a:t>1/675 </a:t>
            </a:r>
            <a:r>
              <a:rPr lang="ru-RU" dirty="0"/>
              <a:t>= 5*15-3 = 0.005(15);</a:t>
            </a:r>
          </a:p>
          <a:p>
            <a:pPr lvl="1"/>
            <a:r>
              <a:rPr lang="ru-RU" dirty="0"/>
              <a:t>121*5*15-3 = (2*152 + 10*151 + 5)*15-3 </a:t>
            </a:r>
            <a:r>
              <a:rPr lang="ru-RU" dirty="0" smtClean="0"/>
              <a:t>= 2*15-1 + 0*15-2 </a:t>
            </a:r>
            <a:r>
              <a:rPr lang="ru-RU" dirty="0"/>
              <a:t>+ 5*15-3 </a:t>
            </a:r>
          </a:p>
          <a:p>
            <a:pPr lvl="1"/>
            <a:r>
              <a:rPr lang="ru-RU" dirty="0"/>
              <a:t>121/675 = 0.2A5(15);</a:t>
            </a:r>
          </a:p>
          <a:p>
            <a:r>
              <a:rPr lang="ru-RU" dirty="0" smtClean="0"/>
              <a:t>Запись 1/10 </a:t>
            </a:r>
            <a:r>
              <a:rPr lang="ru-RU" i="1" dirty="0"/>
              <a:t>бесконечна</a:t>
            </a:r>
            <a:r>
              <a:rPr lang="ru-RU" dirty="0"/>
              <a:t> в 2-с.с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31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значения по b-ичной записи</a:t>
            </a:r>
          </a:p>
        </p:txBody>
      </p:sp>
      <p:sp>
        <p:nvSpPr>
          <p:cNvPr id="143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ru-RU" sz="3200" dirty="0" smtClean="0">
                <a:cs typeface="Arial" charset="0"/>
              </a:rPr>
              <a:t>Вход</a:t>
            </a:r>
            <a:r>
              <a:rPr lang="ru-RU" sz="3200" b="1" dirty="0" smtClean="0">
                <a:cs typeface="Times New Roman" pitchFamily="18" charset="0"/>
              </a:rPr>
              <a:t>:   </a:t>
            </a:r>
            <a:r>
              <a:rPr lang="en-US" sz="3200" dirty="0" smtClean="0">
                <a:cs typeface="Times New Roman" pitchFamily="18" charset="0"/>
              </a:rPr>
              <a:t>b</a:t>
            </a:r>
            <a:r>
              <a:rPr lang="ru-RU" sz="3200" dirty="0" smtClean="0">
                <a:cs typeface="Times New Roman" pitchFamily="18" charset="0"/>
              </a:rPr>
              <a:t> &gt; 1, к &gt; 0 (число дробных цифр), </a:t>
            </a:r>
            <a:r>
              <a:rPr lang="ru-RU" sz="3200" dirty="0" smtClean="0">
                <a:cs typeface="Times New Roman" pitchFamily="18" charset="0"/>
              </a:rPr>
              <a:t>набор </a:t>
            </a:r>
            <a:r>
              <a:rPr lang="en-US" sz="3200" dirty="0" smtClean="0">
                <a:cs typeface="Times New Roman" pitchFamily="18" charset="0"/>
              </a:rPr>
              <a:t>a[-k], a[-k+1],…, a[-1]</a:t>
            </a:r>
          </a:p>
          <a:p>
            <a:pPr>
              <a:buFont typeface="Wingdings 2" pitchFamily="18" charset="2"/>
              <a:buNone/>
            </a:pPr>
            <a:r>
              <a:rPr lang="en-US" sz="3200" dirty="0" err="1" smtClean="0">
                <a:cs typeface="Times New Roman" pitchFamily="18" charset="0"/>
              </a:rPr>
              <a:t>Nf</a:t>
            </a:r>
            <a:r>
              <a:rPr lang="en-US" sz="3200" dirty="0" smtClean="0">
                <a:cs typeface="Times New Roman" pitchFamily="18" charset="0"/>
              </a:rPr>
              <a:t> = 0; S = 1/b; // </a:t>
            </a:r>
            <a:r>
              <a:rPr lang="en-US" sz="3200" dirty="0" smtClean="0">
                <a:cs typeface="Times New Roman" pitchFamily="18" charset="0"/>
              </a:rPr>
              <a:t>S </a:t>
            </a:r>
            <a:r>
              <a:rPr lang="ru-RU" sz="3200" dirty="0" smtClean="0">
                <a:cs typeface="Times New Roman" pitchFamily="18" charset="0"/>
              </a:rPr>
              <a:t>накапливает </a:t>
            </a:r>
            <a:r>
              <a:rPr lang="ru-RU" sz="3200" dirty="0" smtClean="0">
                <a:cs typeface="Times New Roman" pitchFamily="18" charset="0"/>
              </a:rPr>
              <a:t>степень</a:t>
            </a:r>
            <a:endParaRPr lang="en-US" sz="3200" dirty="0" smtClean="0"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3200" dirty="0" smtClean="0">
                <a:cs typeface="Arial" charset="0"/>
              </a:rPr>
              <a:t>цикл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ru-RU" sz="3200" dirty="0" smtClean="0">
                <a:cs typeface="Arial" charset="0"/>
              </a:rPr>
              <a:t>по</a:t>
            </a:r>
            <a:r>
              <a:rPr lang="ru-RU" sz="3200" dirty="0" smtClean="0">
                <a:cs typeface="Times New Roman" pitchFamily="18" charset="0"/>
              </a:rPr>
              <a:t> </a:t>
            </a:r>
            <a:r>
              <a:rPr lang="en-US" sz="3200" dirty="0" smtClean="0">
                <a:cs typeface="Times New Roman" pitchFamily="18" charset="0"/>
              </a:rPr>
              <a:t>i </a:t>
            </a:r>
            <a:r>
              <a:rPr lang="ru-RU" sz="3200" dirty="0" smtClean="0">
                <a:cs typeface="Arial" charset="0"/>
              </a:rPr>
              <a:t>от</a:t>
            </a:r>
            <a:r>
              <a:rPr lang="ru-RU" sz="3200" dirty="0" smtClean="0">
                <a:cs typeface="Times New Roman" pitchFamily="18" charset="0"/>
              </a:rPr>
              <a:t> -1 </a:t>
            </a:r>
            <a:r>
              <a:rPr lang="ru-RU" sz="3200" dirty="0" smtClean="0">
                <a:cs typeface="Arial" charset="0"/>
              </a:rPr>
              <a:t>вниз до </a:t>
            </a:r>
            <a:r>
              <a:rPr lang="ru-RU" sz="3200" dirty="0" smtClean="0">
                <a:cs typeface="Times New Roman" pitchFamily="18" charset="0"/>
              </a:rPr>
              <a:t>–</a:t>
            </a:r>
            <a:r>
              <a:rPr lang="en-US" sz="3200" dirty="0" smtClean="0">
                <a:cs typeface="Times New Roman" pitchFamily="18" charset="0"/>
              </a:rPr>
              <a:t>k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>
                <a:cs typeface="Times New Roman" pitchFamily="18" charset="0"/>
              </a:rPr>
              <a:t>	</a:t>
            </a:r>
            <a:r>
              <a:rPr lang="en-US" sz="3200" dirty="0" err="1" smtClean="0">
                <a:cs typeface="Times New Roman" pitchFamily="18" charset="0"/>
              </a:rPr>
              <a:t>Nf</a:t>
            </a:r>
            <a:r>
              <a:rPr lang="en-US" sz="3200" dirty="0" smtClean="0">
                <a:cs typeface="Times New Roman" pitchFamily="18" charset="0"/>
              </a:rPr>
              <a:t> = </a:t>
            </a:r>
            <a:r>
              <a:rPr lang="en-US" sz="3200" dirty="0" err="1" smtClean="0">
                <a:cs typeface="Times New Roman" pitchFamily="18" charset="0"/>
              </a:rPr>
              <a:t>Nf+a</a:t>
            </a:r>
            <a:r>
              <a:rPr lang="en-US" sz="3200" dirty="0" smtClean="0">
                <a:cs typeface="Times New Roman" pitchFamily="18" charset="0"/>
              </a:rPr>
              <a:t>[i]*S;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>
                <a:cs typeface="Times New Roman" pitchFamily="18" charset="0"/>
              </a:rPr>
              <a:t>	S = S/b;</a:t>
            </a:r>
            <a:endParaRPr lang="ru-RU" sz="32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3200" dirty="0" smtClean="0">
                <a:cs typeface="Arial" charset="0"/>
              </a:rPr>
              <a:t>конец </a:t>
            </a:r>
            <a:r>
              <a:rPr lang="ru-RU" sz="3200" dirty="0" smtClean="0">
                <a:cs typeface="Arial" charset="0"/>
              </a:rPr>
              <a:t>цикла</a:t>
            </a:r>
            <a:endParaRPr lang="ru-RU" sz="32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3200" dirty="0" smtClean="0">
                <a:cs typeface="Arial" charset="0"/>
              </a:rPr>
              <a:t>Выход: </a:t>
            </a:r>
            <a:r>
              <a:rPr lang="en-US" sz="3200" dirty="0" err="1" smtClean="0">
                <a:cs typeface="Arial" charset="0"/>
              </a:rPr>
              <a:t>Nf</a:t>
            </a:r>
            <a:endParaRPr lang="ru-RU" sz="3200" dirty="0" smtClean="0">
              <a:cs typeface="Arial" charset="0"/>
            </a:endParaRPr>
          </a:p>
          <a:p>
            <a:pPr marL="68580" indent="0">
              <a:buNone/>
            </a:pPr>
            <a:r>
              <a:rPr lang="ru-RU" sz="3200" dirty="0" smtClean="0">
                <a:cs typeface="Times New Roman" pitchFamily="18" charset="0"/>
              </a:rPr>
              <a:t>2</a:t>
            </a:r>
            <a:r>
              <a:rPr lang="en-US" sz="3200" dirty="0" smtClean="0">
                <a:cs typeface="Times New Roman" pitchFamily="18" charset="0"/>
              </a:rPr>
              <a:t>k</a:t>
            </a:r>
            <a:r>
              <a:rPr lang="ru-RU" sz="3200" dirty="0" smtClean="0">
                <a:cs typeface="Times New Roman" pitchFamily="18" charset="0"/>
              </a:rPr>
              <a:t> операций </a:t>
            </a:r>
            <a:r>
              <a:rPr lang="en-US" sz="3200" dirty="0" smtClean="0">
                <a:cs typeface="Times New Roman" pitchFamily="18" charset="0"/>
              </a:rPr>
              <a:t>*,</a:t>
            </a:r>
            <a:r>
              <a:rPr lang="ru-RU" sz="3200" dirty="0" smtClean="0">
                <a:cs typeface="Times New Roman" pitchFamily="18" charset="0"/>
              </a:rPr>
              <a:t> </a:t>
            </a:r>
            <a:r>
              <a:rPr lang="en-US" sz="3200" dirty="0" smtClean="0">
                <a:cs typeface="Times New Roman" pitchFamily="18" charset="0"/>
              </a:rPr>
              <a:t>/</a:t>
            </a:r>
            <a:r>
              <a:rPr lang="ru-RU" sz="3200" dirty="0" smtClean="0">
                <a:cs typeface="Times New Roman" pitchFamily="18" charset="0"/>
              </a:rPr>
              <a:t> </a:t>
            </a:r>
            <a:endParaRPr lang="en-US" sz="32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sz="3200" dirty="0" smtClean="0">
                <a:cs typeface="Times New Roman" pitchFamily="18" charset="0"/>
              </a:rPr>
              <a:t>k</a:t>
            </a:r>
            <a:r>
              <a:rPr lang="ru-RU" sz="3200" dirty="0" smtClean="0">
                <a:cs typeface="Times New Roman" pitchFamily="18" charset="0"/>
              </a:rPr>
              <a:t> операций </a:t>
            </a:r>
            <a:r>
              <a:rPr lang="en-US" sz="3200" dirty="0" smtClean="0">
                <a:cs typeface="Times New Roman" pitchFamily="18" charset="0"/>
              </a:rPr>
              <a:t>   +</a:t>
            </a:r>
            <a:r>
              <a:rPr lang="ru-RU" sz="3200" dirty="0" smtClean="0"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ru-RU" sz="3200" b="1" dirty="0" smtClean="0">
              <a:cs typeface="Times New Roman" pitchFamily="18" charset="0"/>
            </a:endParaRPr>
          </a:p>
        </p:txBody>
      </p:sp>
      <p:sp>
        <p:nvSpPr>
          <p:cNvPr id="129038" name="Rectangle 5"/>
          <p:cNvSpPr>
            <a:spLocks noChangeArrowheads="1"/>
          </p:cNvSpPr>
          <p:nvPr/>
        </p:nvSpPr>
        <p:spPr bwMode="auto">
          <a:xfrm>
            <a:off x="323850" y="1354138"/>
            <a:ext cx="367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01613" eaLnBrk="0" hangingPunct="0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23991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значения по b-ичной записи по </a:t>
            </a:r>
            <a:r>
              <a:rPr lang="ru-RU" dirty="0"/>
              <a:t>схеме </a:t>
            </a:r>
            <a:r>
              <a:rPr lang="ru-RU" dirty="0" smtClean="0"/>
              <a:t>Горнера</a:t>
            </a:r>
            <a:endParaRPr lang="ru-RU" dirty="0"/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ru-RU" sz="2800" dirty="0" smtClean="0">
                <a:cs typeface="Arial" charset="0"/>
              </a:rPr>
              <a:t>Вход</a:t>
            </a:r>
            <a:r>
              <a:rPr lang="ru-RU" sz="2800" b="1" dirty="0" smtClean="0">
                <a:cs typeface="Arial" charset="0"/>
              </a:rPr>
              <a:t>: </a:t>
            </a:r>
            <a:r>
              <a:rPr lang="en-US" sz="2800" dirty="0" smtClean="0">
                <a:cs typeface="Times New Roman" pitchFamily="18" charset="0"/>
              </a:rPr>
              <a:t>b &gt; </a:t>
            </a:r>
            <a:r>
              <a:rPr lang="ru-RU" sz="28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, k </a:t>
            </a:r>
            <a:r>
              <a:rPr lang="en-US" sz="2800" dirty="0" smtClean="0">
                <a:cs typeface="Times New Roman" pitchFamily="18" charset="0"/>
              </a:rPr>
              <a:t>&gt;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0 </a:t>
            </a:r>
            <a:r>
              <a:rPr lang="ru-RU" sz="2800" dirty="0" smtClean="0">
                <a:cs typeface="Times New Roman" pitchFamily="18" charset="0"/>
              </a:rPr>
              <a:t>(число цифр), набор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a[-k], a[-k+1], … a[-1]</a:t>
            </a:r>
            <a:endParaRPr lang="ru-RU" sz="2800" baseline="-250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 err="1" smtClean="0">
                <a:cs typeface="Times New Roman" pitchFamily="18" charset="0"/>
              </a:rPr>
              <a:t>Nf</a:t>
            </a:r>
            <a:r>
              <a:rPr lang="en-US" sz="2800" dirty="0" smtClean="0">
                <a:cs typeface="Times New Roman" pitchFamily="18" charset="0"/>
              </a:rPr>
              <a:t> = 0;</a:t>
            </a:r>
            <a:endParaRPr lang="ru-RU" sz="28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800" dirty="0" smtClean="0">
                <a:cs typeface="Arial" charset="0"/>
              </a:rPr>
              <a:t>цикл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по  </a:t>
            </a:r>
            <a:r>
              <a:rPr lang="en-US" sz="2800" dirty="0" smtClean="0">
                <a:cs typeface="Times New Roman" pitchFamily="18" charset="0"/>
              </a:rPr>
              <a:t>i</a:t>
            </a:r>
            <a:r>
              <a:rPr lang="ru-RU" sz="2800" dirty="0" smtClean="0">
                <a:cs typeface="Times New Roman" pitchFamily="18" charset="0"/>
              </a:rPr>
              <a:t> от </a:t>
            </a:r>
            <a:r>
              <a:rPr lang="en-US" sz="2800" dirty="0" smtClean="0">
                <a:cs typeface="Times New Roman" pitchFamily="18" charset="0"/>
              </a:rPr>
              <a:t>-k 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до -</a:t>
            </a:r>
            <a:r>
              <a:rPr lang="ru-RU" sz="2800" dirty="0" smtClean="0">
                <a:cs typeface="Times New Roman" pitchFamily="18" charset="0"/>
              </a:rPr>
              <a:t>1</a:t>
            </a:r>
            <a:endParaRPr lang="en-US" sz="28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dirty="0" err="1" smtClean="0">
                <a:cs typeface="Times New Roman" pitchFamily="18" charset="0"/>
              </a:rPr>
              <a:t>Nf</a:t>
            </a:r>
            <a:r>
              <a:rPr lang="en-US" sz="2800" dirty="0" smtClean="0">
                <a:cs typeface="Times New Roman" pitchFamily="18" charset="0"/>
              </a:rPr>
              <a:t> = (a[i]+</a:t>
            </a:r>
            <a:r>
              <a:rPr lang="en-US" sz="2800" dirty="0" err="1" smtClean="0">
                <a:cs typeface="Times New Roman" pitchFamily="18" charset="0"/>
              </a:rPr>
              <a:t>Nf</a:t>
            </a:r>
            <a:r>
              <a:rPr lang="en-US" sz="2800" dirty="0" smtClean="0">
                <a:cs typeface="Times New Roman" pitchFamily="18" charset="0"/>
              </a:rPr>
              <a:t>)/b;</a:t>
            </a:r>
            <a:endParaRPr lang="ru-RU" sz="2800" b="1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800" dirty="0" smtClean="0">
                <a:cs typeface="Arial" charset="0"/>
              </a:rPr>
              <a:t>конец</a:t>
            </a:r>
            <a:r>
              <a:rPr lang="ru-RU" sz="2800" b="1" dirty="0" smtClean="0">
                <a:cs typeface="Arial" charset="0"/>
              </a:rPr>
              <a:t> </a:t>
            </a:r>
            <a:r>
              <a:rPr lang="ru-RU" sz="2800" dirty="0" smtClean="0">
                <a:cs typeface="Arial" charset="0"/>
              </a:rPr>
              <a:t>цикла</a:t>
            </a:r>
            <a:endParaRPr lang="ru-RU" sz="2800" b="1" dirty="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800" dirty="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sz="2800" dirty="0" smtClean="0">
                <a:cs typeface="Arial" charset="0"/>
              </a:rPr>
              <a:t>Выход: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Nf</a:t>
            </a:r>
            <a:endParaRPr lang="ru-RU" sz="2800" dirty="0" smtClean="0">
              <a:cs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en-US" sz="2800" dirty="0" smtClean="0">
                <a:cs typeface="Times New Roman" pitchFamily="18" charset="0"/>
              </a:rPr>
              <a:t>k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операций     + и </a:t>
            </a:r>
            <a:r>
              <a:rPr lang="en-US" sz="2800" dirty="0" smtClean="0">
                <a:cs typeface="Times New Roman" pitchFamily="18" charset="0"/>
              </a:rPr>
              <a:t>/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b="1" dirty="0" smtClean="0"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4823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Кратные системы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основания двух систем счисления b1 и b2 связаны </a:t>
            </a:r>
            <a:r>
              <a:rPr lang="ru-RU" dirty="0" smtClean="0"/>
              <a:t>соотношением b2</a:t>
            </a:r>
            <a:r>
              <a:rPr lang="ru-RU" dirty="0"/>
              <a:t>= b1</a:t>
            </a:r>
            <a:r>
              <a:rPr lang="ru-RU" baseline="30000" dirty="0"/>
              <a:t>m</a:t>
            </a: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ru-RU" dirty="0"/>
              <a:t>некоторого натурального </a:t>
            </a:r>
            <a:r>
              <a:rPr lang="en-US" dirty="0" smtClean="0"/>
              <a:t>m</a:t>
            </a:r>
            <a:r>
              <a:rPr lang="ru-RU" dirty="0" smtClean="0"/>
              <a:t>, </a:t>
            </a:r>
            <a:r>
              <a:rPr lang="ru-RU" dirty="0"/>
              <a:t>то такие системы счисления называются </a:t>
            </a:r>
            <a:r>
              <a:rPr lang="ru-RU" i="1" dirty="0" smtClean="0"/>
              <a:t>кратными</a:t>
            </a:r>
            <a:endParaRPr lang="ru-RU" i="1" dirty="0"/>
          </a:p>
          <a:p>
            <a:r>
              <a:rPr lang="ru-RU" dirty="0" smtClean="0"/>
              <a:t>Упражнение – сформулируйте алгоритм перевода для кратных с.с.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5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инициализация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/>
              <a:t>Для </a:t>
            </a:r>
            <a:r>
              <a:rPr lang="ru-RU" sz="2800" dirty="0" smtClean="0"/>
              <a:t>РБНФ </a:t>
            </a:r>
            <a:r>
              <a:rPr lang="en-US" sz="2800" dirty="0"/>
              <a:t>&lt;</a:t>
            </a:r>
            <a:r>
              <a:rPr lang="ru-RU" sz="2800" dirty="0"/>
              <a:t>Х</a:t>
            </a:r>
            <a:r>
              <a:rPr lang="en-US" sz="2800" dirty="0"/>
              <a:t>&gt;</a:t>
            </a:r>
            <a:r>
              <a:rPr lang="ru-RU" sz="2800" dirty="0"/>
              <a:t> обозначим </a:t>
            </a:r>
            <a:r>
              <a:rPr lang="en-US" sz="2800" dirty="0"/>
              <a:t>&lt;</a:t>
            </a:r>
            <a:r>
              <a:rPr lang="ru-RU" sz="2800" dirty="0"/>
              <a:t>Х</a:t>
            </a:r>
            <a:r>
              <a:rPr lang="en-US" sz="2800" dirty="0"/>
              <a:t>&gt;*</a:t>
            </a:r>
            <a:r>
              <a:rPr lang="ru-RU" sz="2800" dirty="0"/>
              <a:t> РБНФ </a:t>
            </a:r>
            <a:r>
              <a:rPr lang="en-US" sz="2800" dirty="0"/>
              <a:t>&lt;</a:t>
            </a:r>
            <a:r>
              <a:rPr lang="ru-RU" sz="2800" dirty="0"/>
              <a:t>список Х</a:t>
            </a:r>
            <a:r>
              <a:rPr lang="en-US" sz="2800" dirty="0"/>
              <a:t>&gt;</a:t>
            </a:r>
            <a:r>
              <a:rPr lang="ru-RU" sz="2800" dirty="0"/>
              <a:t>, заданную правилом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	</a:t>
            </a:r>
            <a:r>
              <a:rPr lang="en-US" sz="2800" dirty="0"/>
              <a:t>&lt;</a:t>
            </a:r>
            <a:r>
              <a:rPr lang="ru-RU" sz="2800" dirty="0"/>
              <a:t>список Х</a:t>
            </a:r>
            <a:r>
              <a:rPr lang="en-US" sz="2800" dirty="0"/>
              <a:t>&gt; </a:t>
            </a:r>
            <a:r>
              <a:rPr lang="ru-RU" sz="2800" dirty="0"/>
              <a:t>::= </a:t>
            </a:r>
            <a:r>
              <a:rPr lang="en-US" sz="2800" dirty="0"/>
              <a:t>&lt;X&gt; | &lt;</a:t>
            </a:r>
            <a:r>
              <a:rPr lang="ru-RU" sz="2800" dirty="0"/>
              <a:t>список Х</a:t>
            </a:r>
            <a:r>
              <a:rPr lang="en-US" sz="2800" dirty="0"/>
              <a:t>&gt; &lt;X&gt;</a:t>
            </a:r>
          </a:p>
          <a:p>
            <a:pPr marL="6858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546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инициализация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&lt;</a:t>
            </a:r>
            <a:r>
              <a:rPr lang="ru-RU" sz="2400" dirty="0" smtClean="0"/>
              <a:t>единица-трансляции</a:t>
            </a:r>
            <a:r>
              <a:rPr lang="en-US" sz="2400" dirty="0" smtClean="0"/>
              <a:t>&gt; 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внешнее-объявление</a:t>
            </a:r>
            <a:r>
              <a:rPr lang="en-US" sz="2400" dirty="0" smtClean="0"/>
              <a:t>&gt;*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внешнее-объявление</a:t>
            </a:r>
            <a:r>
              <a:rPr lang="en-US" sz="2400" dirty="0" smtClean="0"/>
              <a:t>&gt; 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определение-функции</a:t>
            </a:r>
            <a:r>
              <a:rPr lang="en-US" sz="2400" dirty="0" smtClean="0"/>
              <a:t>&gt; | &lt;</a:t>
            </a:r>
            <a:r>
              <a:rPr lang="ru-RU" sz="2400" dirty="0" smtClean="0"/>
              <a:t>объявление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определение-функции</a:t>
            </a:r>
            <a:r>
              <a:rPr lang="en-US" sz="2400" dirty="0" smtClean="0"/>
              <a:t>&gt; ::=</a:t>
            </a:r>
            <a:br>
              <a:rPr lang="en-US" sz="2400" dirty="0" smtClean="0"/>
            </a:br>
            <a:r>
              <a:rPr lang="en-US" sz="2400" dirty="0" smtClean="0"/>
              <a:t>	[&lt;</a:t>
            </a:r>
            <a:r>
              <a:rPr lang="ru-RU" sz="2400" dirty="0" smtClean="0"/>
              <a:t>спецификаторы-объявления</a:t>
            </a:r>
            <a:r>
              <a:rPr lang="en-US" sz="2400" dirty="0" smtClean="0"/>
              <a:t>&gt;] &lt;</a:t>
            </a:r>
            <a:r>
              <a:rPr lang="ru-RU" sz="2400" dirty="0" smtClean="0"/>
              <a:t>объявитель</a:t>
            </a:r>
            <a:r>
              <a:rPr lang="en-US" sz="2400" dirty="0" smtClean="0"/>
              <a:t>&gt; 	[&lt;</a:t>
            </a:r>
            <a:r>
              <a:rPr lang="ru-RU" sz="2400" dirty="0" smtClean="0"/>
              <a:t>список-объявлений</a:t>
            </a:r>
            <a:r>
              <a:rPr lang="en-US" sz="2400" dirty="0" smtClean="0"/>
              <a:t>&gt;]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составная-инструкция</a:t>
            </a:r>
            <a:r>
              <a:rPr lang="en-US" sz="2400" dirty="0" smtClean="0"/>
              <a:t>&gt;</a:t>
            </a:r>
          </a:p>
          <a:p>
            <a:pPr marL="68580" indent="0">
              <a:buNone/>
            </a:pPr>
            <a:r>
              <a:rPr lang="en-US" sz="2400" dirty="0"/>
              <a:t>&lt;</a:t>
            </a:r>
            <a:r>
              <a:rPr lang="ru-RU" sz="2400" dirty="0"/>
              <a:t>объявление</a:t>
            </a:r>
            <a:r>
              <a:rPr lang="en-US" sz="2400" dirty="0" smtClean="0"/>
              <a:t>&gt; ::=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ru-RU" sz="2400" dirty="0" smtClean="0"/>
              <a:t>простое-объявление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| &lt;</a:t>
            </a:r>
            <a:r>
              <a:rPr lang="ru-RU" sz="2400" dirty="0" smtClean="0"/>
              <a:t>составное-объявление</a:t>
            </a:r>
            <a:r>
              <a:rPr lang="en-US" sz="2400" dirty="0" smtClean="0"/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инициализация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помеченная-инструкция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инструкция-выражение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составная-инструкция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инструкция-выбора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циклическая-инструкция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инструкция-перехода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инструкция-выражение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r>
              <a:rPr lang="en-US" sz="2400" dirty="0"/>
              <a:t> </a:t>
            </a:r>
            <a:r>
              <a:rPr lang="en-US" sz="2400" dirty="0" smtClean="0"/>
              <a:t>[&lt;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&gt;]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;</a:t>
            </a:r>
            <a:r>
              <a:rPr lang="en-US" sz="2400" dirty="0" smtClean="0"/>
              <a:t>'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составная-инструкция</a:t>
            </a:r>
            <a:r>
              <a:rPr lang="en-US" sz="2400" dirty="0" smtClean="0"/>
              <a:t>&gt;: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</a:t>
            </a:r>
            <a:r>
              <a:rPr lang="en-US" sz="2400" dirty="0" smtClean="0"/>
              <a:t>	'</a:t>
            </a:r>
            <a:r>
              <a:rPr lang="ru-RU" sz="2400" dirty="0" smtClean="0"/>
              <a:t>{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[&lt;</a:t>
            </a:r>
            <a:r>
              <a:rPr lang="ru-RU" sz="2400" dirty="0" smtClean="0"/>
              <a:t>объявлени</a:t>
            </a:r>
            <a:r>
              <a:rPr lang="ru-RU" sz="2400" dirty="0"/>
              <a:t>е</a:t>
            </a:r>
            <a:r>
              <a:rPr lang="en-US" sz="2400" dirty="0" smtClean="0"/>
              <a:t>&gt;</a:t>
            </a:r>
            <a:r>
              <a:rPr lang="ru-RU" sz="2400" dirty="0" smtClean="0"/>
              <a:t>*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 smtClean="0"/>
              <a:t>[&lt;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>*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}</a:t>
            </a:r>
            <a:r>
              <a:rPr lang="en-US" sz="2400" dirty="0" smtClean="0"/>
              <a:t>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30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</a:t>
            </a:r>
            <a:r>
              <a:rPr lang="ru-RU" dirty="0" smtClean="0"/>
              <a:t>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/>
              <a:t>простое-объявление</a:t>
            </a:r>
            <a:r>
              <a:rPr lang="en-US" sz="2800" dirty="0" smtClean="0"/>
              <a:t>&gt; </a:t>
            </a:r>
            <a:r>
              <a:rPr lang="ru-RU" sz="2800" dirty="0" smtClean="0"/>
              <a:t>:</a:t>
            </a:r>
            <a:r>
              <a:rPr lang="en-US" sz="2800" dirty="0" smtClean="0"/>
              <a:t>:=</a:t>
            </a:r>
            <a:br>
              <a:rPr lang="en-US" sz="2800" dirty="0" smtClean="0"/>
            </a:br>
            <a:r>
              <a:rPr lang="ru-RU" sz="2800" dirty="0" smtClean="0"/>
              <a:t>	</a:t>
            </a: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92D050"/>
                </a:solidFill>
              </a:rPr>
              <a:t>спецификаторы-объявления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[&lt;</a:t>
            </a:r>
            <a:r>
              <a:rPr lang="ru-RU" sz="2800" dirty="0" smtClean="0">
                <a:solidFill>
                  <a:srgbClr val="FFC000"/>
                </a:solidFill>
              </a:rPr>
              <a:t>простой-объявитель-инициализатор</a:t>
            </a:r>
            <a:r>
              <a:rPr lang="en-US" sz="2800" dirty="0" smtClean="0"/>
              <a:t>&gt;</a:t>
            </a:r>
            <a:r>
              <a:rPr lang="ru-RU" sz="2800" dirty="0" smtClean="0"/>
              <a:t>*</a:t>
            </a:r>
            <a:r>
              <a:rPr lang="en-US" sz="2800" dirty="0" smtClean="0"/>
              <a:t>]</a:t>
            </a:r>
          </a:p>
          <a:p>
            <a:endParaRPr lang="en-US" sz="2800" dirty="0" smtClean="0"/>
          </a:p>
          <a:p>
            <a:pPr marL="68580" indent="0">
              <a:buNone/>
            </a:pPr>
            <a:r>
              <a:rPr lang="ru-RU" sz="2800" dirty="0" smtClean="0"/>
              <a:t>Объявления переменных встречаются либо вне самого внешнего </a:t>
            </a:r>
            <a:r>
              <a:rPr lang="ru-RU" sz="2800" dirty="0"/>
              <a:t>блока </a:t>
            </a:r>
            <a:r>
              <a:rPr lang="en-US" sz="2800" dirty="0" smtClean="0"/>
              <a:t>{ }</a:t>
            </a:r>
            <a:r>
              <a:rPr lang="ru-RU" sz="2800" dirty="0" smtClean="0"/>
              <a:t>, либо сразу же после </a:t>
            </a:r>
            <a:r>
              <a:rPr lang="en-US" sz="2800" dirty="0" smtClean="0"/>
              <a:t>{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7881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-- символы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С89</a:t>
            </a:r>
          </a:p>
          <a:p>
            <a:pPr lvl="1"/>
            <a:r>
              <a:rPr lang="ru-RU" dirty="0"/>
              <a:t>спецификатор</a:t>
            </a:r>
            <a:r>
              <a:rPr lang="ru-RU" dirty="0" smtClean="0"/>
              <a:t>-символьного-типа ::= 						</a:t>
            </a:r>
            <a:r>
              <a:rPr lang="en-US" dirty="0" smtClean="0"/>
              <a:t>[</a:t>
            </a:r>
            <a:r>
              <a:rPr lang="en-US" dirty="0" err="1" smtClean="0"/>
              <a:t>signed|unsigned</a:t>
            </a:r>
            <a:r>
              <a:rPr lang="en-US" dirty="0" smtClean="0"/>
              <a:t>] </a:t>
            </a:r>
            <a:r>
              <a:rPr lang="ru-RU" dirty="0" smtClean="0"/>
              <a:t>char</a:t>
            </a:r>
            <a:endParaRPr lang="en-US" dirty="0" smtClean="0"/>
          </a:p>
          <a:p>
            <a:pPr lvl="1"/>
            <a:r>
              <a:rPr lang="ru-RU" dirty="0" smtClean="0"/>
              <a:t>Символы и 8-битовые целые со знаком </a:t>
            </a:r>
            <a:r>
              <a:rPr lang="en-US" dirty="0" smtClean="0"/>
              <a:t>(signed) </a:t>
            </a:r>
            <a:r>
              <a:rPr lang="ru-RU" dirty="0" smtClean="0"/>
              <a:t>или без знака</a:t>
            </a:r>
            <a:r>
              <a:rPr lang="en-US" dirty="0" smtClean="0"/>
              <a:t> (unsigned)</a:t>
            </a:r>
          </a:p>
          <a:p>
            <a:r>
              <a:rPr lang="en-US" dirty="0" smtClean="0"/>
              <a:t>CHAR_MIN, CHAR_MAX, UCHAR_MAX</a:t>
            </a:r>
            <a:r>
              <a:rPr lang="ru-RU" dirty="0" smtClean="0"/>
              <a:t> и др. в </a:t>
            </a:r>
            <a:r>
              <a:rPr lang="en-US" dirty="0" err="1" smtClean="0"/>
              <a:t>limits.h</a:t>
            </a:r>
            <a:endParaRPr lang="en-US" dirty="0" smtClean="0"/>
          </a:p>
          <a:p>
            <a:r>
              <a:rPr lang="ru-RU" dirty="0" smtClean="0"/>
              <a:t>Стандарт не определяет, есть ли знак у значений типа </a:t>
            </a:r>
            <a:r>
              <a:rPr lang="en-US" dirty="0" smtClean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3654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</a:t>
            </a:r>
            <a:r>
              <a:rPr lang="ru-RU" dirty="0" smtClean="0"/>
              <a:t>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8050088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>
                <a:solidFill>
                  <a:srgbClr val="FFC000"/>
                </a:solidFill>
              </a:rPr>
              <a:t>простой-</a:t>
            </a:r>
            <a:r>
              <a:rPr lang="ru-RU" sz="2800" dirty="0" smtClean="0">
                <a:solidFill>
                  <a:srgbClr val="FFC000"/>
                </a:solidFill>
              </a:rPr>
              <a:t>объявитель-инициализатор</a:t>
            </a:r>
            <a:r>
              <a:rPr lang="en-US" sz="2800" dirty="0"/>
              <a:t>&gt; :</a:t>
            </a:r>
            <a:r>
              <a:rPr lang="ru-RU" sz="2800" dirty="0"/>
              <a:t>: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&lt;</a:t>
            </a:r>
            <a:r>
              <a:rPr lang="ru-RU" sz="2800" dirty="0"/>
              <a:t>простой-объявитель</a:t>
            </a:r>
            <a:r>
              <a:rPr lang="en-US" sz="2800" dirty="0" smtClean="0"/>
              <a:t>&gt;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&lt;</a:t>
            </a:r>
            <a:r>
              <a:rPr lang="ru-RU" sz="2800" dirty="0"/>
              <a:t>простой-</a:t>
            </a:r>
            <a:r>
              <a:rPr lang="ru-RU" sz="2800" dirty="0" smtClean="0"/>
              <a:t>объявитель</a:t>
            </a:r>
            <a:r>
              <a:rPr lang="en-US" sz="2800" dirty="0"/>
              <a:t>&gt;</a:t>
            </a:r>
            <a:r>
              <a:rPr lang="ru-RU" sz="2800" dirty="0"/>
              <a:t> </a:t>
            </a:r>
            <a:r>
              <a:rPr lang="en-US" sz="2800" dirty="0"/>
              <a:t>'</a:t>
            </a:r>
            <a:r>
              <a:rPr lang="ru-RU" sz="2800" dirty="0"/>
              <a:t>=</a:t>
            </a:r>
            <a:r>
              <a:rPr lang="en-US" sz="2800" dirty="0"/>
              <a:t>'</a:t>
            </a:r>
            <a:r>
              <a:rPr lang="ru-RU" sz="2800" dirty="0"/>
              <a:t> </a:t>
            </a:r>
            <a:r>
              <a:rPr lang="en-US" sz="2800" dirty="0"/>
              <a:t>&lt;</a:t>
            </a:r>
            <a:r>
              <a:rPr lang="ru-RU" sz="2800" dirty="0"/>
              <a:t>инициализатор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endParaRPr lang="ru-RU" sz="2800" dirty="0" smtClean="0"/>
          </a:p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/>
              <a:t>простой-</a:t>
            </a:r>
            <a:r>
              <a:rPr lang="ru-RU" sz="2800" dirty="0" smtClean="0"/>
              <a:t>объявитель</a:t>
            </a:r>
            <a:r>
              <a:rPr lang="en-US" sz="2800" dirty="0"/>
              <a:t>&gt; </a:t>
            </a:r>
            <a:r>
              <a:rPr lang="en-US" sz="2800" dirty="0" smtClean="0"/>
              <a:t> ::=</a:t>
            </a:r>
            <a:r>
              <a:rPr lang="ru-RU" sz="2800" dirty="0" smtClean="0"/>
              <a:t> </a:t>
            </a:r>
            <a:r>
              <a:rPr lang="en-US" sz="2800" dirty="0" smtClean="0"/>
              <a:t>&lt;</a:t>
            </a:r>
            <a:r>
              <a:rPr lang="ru-RU" sz="2800" dirty="0"/>
              <a:t>идентификатор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endParaRPr lang="ru-RU" sz="2800" dirty="0" smtClean="0"/>
          </a:p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/>
              <a:t>инициализатор</a:t>
            </a:r>
            <a:r>
              <a:rPr lang="en-US" sz="2800" dirty="0" smtClean="0"/>
              <a:t>&gt;</a:t>
            </a:r>
            <a:r>
              <a:rPr lang="ru-RU" sz="2800" dirty="0" smtClean="0"/>
              <a:t> ::= </a:t>
            </a:r>
            <a:r>
              <a:rPr lang="en-US" sz="2800" dirty="0" smtClean="0"/>
              <a:t>&lt;</a:t>
            </a:r>
            <a:r>
              <a:rPr lang="ru-RU" sz="2800" dirty="0" smtClean="0"/>
              <a:t>выражение-присваивания</a:t>
            </a:r>
            <a:r>
              <a:rPr lang="en-US" sz="2800" dirty="0" smtClean="0"/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36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</a:t>
            </a:r>
            <a:r>
              <a:rPr lang="ru-RU" dirty="0" smtClean="0"/>
              <a:t>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92D050"/>
                </a:solidFill>
              </a:rPr>
              <a:t>спецификаторы-объявления</a:t>
            </a:r>
            <a:r>
              <a:rPr lang="en-US" sz="2800" dirty="0" smtClean="0"/>
              <a:t>&gt; :</a:t>
            </a:r>
            <a:r>
              <a:rPr lang="ru-RU" sz="2800" dirty="0" smtClean="0"/>
              <a:t>:</a:t>
            </a:r>
            <a:r>
              <a:rPr lang="en-US" sz="2800" dirty="0" smtClean="0"/>
              <a:t>=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(</a:t>
            </a:r>
            <a:br>
              <a:rPr lang="ru-RU" sz="2800" dirty="0" smtClean="0"/>
            </a:br>
            <a:r>
              <a:rPr lang="ru-RU" sz="2800" dirty="0" smtClean="0"/>
              <a:t>			</a:t>
            </a: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FF0000"/>
                </a:solidFill>
              </a:rPr>
              <a:t>спецификатор-класса-памяти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|</a:t>
            </a:r>
            <a:r>
              <a:rPr lang="ru-RU" sz="2800" dirty="0" smtClean="0"/>
              <a:t> 	</a:t>
            </a: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00B0F0"/>
                </a:solidFill>
              </a:rPr>
              <a:t>спецификатор-простого-типа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FFC000"/>
                </a:solidFill>
              </a:rPr>
              <a:t>квалификатор-типа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)*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90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</a:t>
            </a:r>
            <a:r>
              <a:rPr lang="ru-RU" dirty="0" smtClean="0"/>
              <a:t>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FF0000"/>
                </a:solidFill>
              </a:rPr>
              <a:t>спецификатор-класса-памяти</a:t>
            </a:r>
            <a:r>
              <a:rPr lang="en-US" sz="2800" dirty="0" smtClean="0"/>
              <a:t>&gt; </a:t>
            </a:r>
            <a:r>
              <a:rPr lang="ru-RU" sz="2800" dirty="0" smtClean="0"/>
              <a:t>:</a:t>
            </a:r>
            <a:r>
              <a:rPr lang="en-US" sz="2800" dirty="0" smtClean="0"/>
              <a:t>:=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auto</a:t>
            </a:r>
            <a:r>
              <a:rPr lang="en-US" sz="2800" dirty="0" smtClean="0"/>
              <a:t>'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register</a:t>
            </a:r>
            <a:r>
              <a:rPr lang="en-US" sz="2800" dirty="0" smtClean="0"/>
              <a:t>'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|</a:t>
            </a:r>
            <a:r>
              <a:rPr lang="ru-RU" sz="2800" dirty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static</a:t>
            </a:r>
            <a:r>
              <a:rPr lang="en-US" sz="2800" dirty="0" smtClean="0"/>
              <a:t>'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|</a:t>
            </a:r>
            <a:r>
              <a:rPr lang="ru-RU" sz="2800" dirty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extern</a:t>
            </a:r>
            <a:r>
              <a:rPr lang="en-US" sz="2800" dirty="0" smtClean="0"/>
              <a:t>'</a:t>
            </a:r>
            <a:br>
              <a:rPr lang="en-US" sz="2800" dirty="0" smtClean="0"/>
            </a:br>
            <a:r>
              <a:rPr lang="en-US" sz="2800" dirty="0" smtClean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typedef</a:t>
            </a:r>
            <a:r>
              <a:rPr lang="en-US" sz="2800" dirty="0" smtClean="0"/>
              <a:t>'</a:t>
            </a:r>
            <a:endParaRPr lang="ru-RU" sz="2800" dirty="0" smtClean="0"/>
          </a:p>
          <a:p>
            <a:r>
              <a:rPr lang="en-US" sz="2800" dirty="0" smtClean="0"/>
              <a:t>auto</a:t>
            </a:r>
            <a:endParaRPr lang="ru-RU" sz="2800" dirty="0" smtClean="0"/>
          </a:p>
          <a:p>
            <a:pPr lvl="1"/>
            <a:r>
              <a:rPr lang="ru-RU" sz="2400" dirty="0" smtClean="0"/>
              <a:t>На стеке (по умолчанию)</a:t>
            </a:r>
          </a:p>
          <a:p>
            <a:r>
              <a:rPr lang="en-US" sz="2800" dirty="0" smtClean="0"/>
              <a:t>register</a:t>
            </a:r>
            <a:endParaRPr lang="ru-RU" sz="2800" dirty="0" smtClean="0"/>
          </a:p>
          <a:p>
            <a:pPr lvl="1"/>
            <a:r>
              <a:rPr lang="ru-RU" sz="2400" dirty="0" smtClean="0"/>
              <a:t>В регистре </a:t>
            </a:r>
            <a:endParaRPr lang="en-US" sz="2400" dirty="0" smtClean="0"/>
          </a:p>
          <a:p>
            <a:r>
              <a:rPr lang="en-US" sz="2800" dirty="0" smtClean="0"/>
              <a:t>static</a:t>
            </a:r>
            <a:endParaRPr lang="ru-RU" sz="2800" dirty="0" smtClean="0"/>
          </a:p>
          <a:p>
            <a:pPr lvl="1"/>
            <a:r>
              <a:rPr lang="ru-RU" sz="2400" dirty="0" smtClean="0"/>
              <a:t>В статической памяти</a:t>
            </a:r>
            <a:r>
              <a:rPr lang="en-US" sz="2400" dirty="0" smtClean="0"/>
              <a:t> </a:t>
            </a:r>
            <a:r>
              <a:rPr lang="ru-RU" sz="2400" dirty="0" smtClean="0"/>
              <a:t>единицы компиляции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r>
              <a:rPr lang="en-US" sz="2800" dirty="0" smtClean="0"/>
              <a:t>extern</a:t>
            </a:r>
            <a:endParaRPr lang="ru-RU" sz="2800" dirty="0" smtClean="0"/>
          </a:p>
          <a:p>
            <a:pPr lvl="1"/>
            <a:r>
              <a:rPr lang="ru-RU" sz="2400" dirty="0" smtClean="0"/>
              <a:t>В </a:t>
            </a:r>
            <a:r>
              <a:rPr lang="ru-RU" sz="2400" dirty="0"/>
              <a:t>статической </a:t>
            </a:r>
            <a:r>
              <a:rPr lang="ru-RU" sz="2400" dirty="0" smtClean="0"/>
              <a:t>памяти программы</a:t>
            </a:r>
          </a:p>
          <a:p>
            <a:r>
              <a:rPr lang="en-US" sz="2800" dirty="0" err="1" smtClean="0"/>
              <a:t>typedef</a:t>
            </a:r>
            <a:endParaRPr lang="en-US" sz="2800" dirty="0"/>
          </a:p>
          <a:p>
            <a:pPr lvl="1"/>
            <a:r>
              <a:rPr lang="ru-RU" sz="2400" dirty="0" smtClean="0"/>
              <a:t>Вне памяти, объявляемый идентификатор далее обозначает тип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01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</a:t>
            </a:r>
            <a:r>
              <a:rPr lang="ru-RU" dirty="0" smtClean="0"/>
              <a:t>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00B0F0"/>
                </a:solidFill>
              </a:rPr>
              <a:t>спецификатор-простого-типа</a:t>
            </a:r>
            <a:r>
              <a:rPr lang="en-US" sz="2800" dirty="0" smtClean="0"/>
              <a:t>&gt; :</a:t>
            </a:r>
            <a:r>
              <a:rPr lang="ru-RU" sz="2800" dirty="0" smtClean="0"/>
              <a:t>: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ru-RU" sz="2800" dirty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void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 smtClean="0"/>
              <a:t>| '</a:t>
            </a:r>
            <a:r>
              <a:rPr lang="ru-RU" sz="2800" dirty="0" smtClean="0"/>
              <a:t>char</a:t>
            </a:r>
            <a:r>
              <a:rPr lang="en-US" sz="2800" dirty="0" smtClean="0"/>
              <a:t>' |</a:t>
            </a:r>
            <a:r>
              <a:rPr lang="ru-RU" sz="2800" dirty="0" smtClean="0"/>
              <a:t> </a:t>
            </a:r>
            <a:r>
              <a:rPr lang="en-US" sz="2800" dirty="0" smtClean="0"/>
              <a:t>'</a:t>
            </a:r>
            <a:r>
              <a:rPr lang="ru-RU" sz="2800" dirty="0" smtClean="0"/>
              <a:t>short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 smtClean="0"/>
              <a:t>| '</a:t>
            </a:r>
            <a:r>
              <a:rPr lang="ru-RU" sz="2800" dirty="0" smtClean="0"/>
              <a:t>int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/>
              <a:t>| </a:t>
            </a:r>
            <a:r>
              <a:rPr lang="en-US" sz="2800" dirty="0" smtClean="0"/>
              <a:t>'</a:t>
            </a:r>
            <a:r>
              <a:rPr lang="ru-RU" sz="2800" dirty="0" smtClean="0"/>
              <a:t>long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/>
              <a:t>| </a:t>
            </a:r>
            <a:r>
              <a:rPr lang="en-US" sz="2800" dirty="0" smtClean="0"/>
              <a:t>'</a:t>
            </a:r>
            <a:r>
              <a:rPr lang="ru-RU" sz="2800" dirty="0" smtClean="0"/>
              <a:t>float</a:t>
            </a:r>
            <a:r>
              <a:rPr lang="en-US" sz="2800" dirty="0" smtClean="0"/>
              <a:t>'</a:t>
            </a:r>
            <a:br>
              <a:rPr lang="en-US" sz="2800" dirty="0" smtClean="0"/>
            </a:br>
            <a:r>
              <a:rPr lang="en-US" sz="2800" dirty="0" smtClean="0"/>
              <a:t>|	'</a:t>
            </a:r>
            <a:r>
              <a:rPr lang="ru-RU" sz="2800" dirty="0" smtClean="0"/>
              <a:t>double</a:t>
            </a:r>
            <a:r>
              <a:rPr lang="en-US" sz="2800" dirty="0" smtClean="0"/>
              <a:t>' | '</a:t>
            </a:r>
            <a:r>
              <a:rPr lang="ru-RU" sz="2800" dirty="0" smtClean="0"/>
              <a:t>signed</a:t>
            </a:r>
            <a:r>
              <a:rPr lang="en-US" sz="2800" dirty="0" smtClean="0"/>
              <a:t>' | '</a:t>
            </a:r>
            <a:r>
              <a:rPr lang="ru-RU" sz="2800" dirty="0" smtClean="0"/>
              <a:t>unsigned</a:t>
            </a:r>
            <a:r>
              <a:rPr lang="en-US" sz="2800" dirty="0" smtClean="0"/>
              <a:t>'</a:t>
            </a:r>
            <a:br>
              <a:rPr lang="en-US" sz="2800" dirty="0" smtClean="0"/>
            </a:br>
            <a:r>
              <a:rPr lang="en-US" sz="2800" dirty="0" smtClean="0"/>
              <a:t>| 	&lt;</a:t>
            </a:r>
            <a:r>
              <a:rPr lang="ru-RU" sz="2800" dirty="0" smtClean="0"/>
              <a:t>спецификатор-</a:t>
            </a:r>
            <a:r>
              <a:rPr lang="en-US" sz="2800" dirty="0" err="1" smtClean="0"/>
              <a:t>enum</a:t>
            </a:r>
            <a:r>
              <a:rPr lang="en-US" sz="2800" dirty="0" smtClean="0"/>
              <a:t>&gt;</a:t>
            </a:r>
            <a:r>
              <a:rPr lang="ru-RU" sz="2800" dirty="0" smtClean="0"/>
              <a:t> -- было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| 	&lt;</a:t>
            </a:r>
            <a:r>
              <a:rPr lang="ru-RU" sz="2800" dirty="0" smtClean="0"/>
              <a:t>typedef-имя</a:t>
            </a:r>
            <a:r>
              <a:rPr lang="en-US" sz="2800" dirty="0" smtClean="0"/>
              <a:t>&gt;</a:t>
            </a:r>
          </a:p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typedef</a:t>
            </a:r>
            <a:r>
              <a:rPr lang="en-US" sz="2800" dirty="0" smtClean="0"/>
              <a:t>-</a:t>
            </a:r>
            <a:r>
              <a:rPr lang="ru-RU" sz="2800" dirty="0" smtClean="0"/>
              <a:t>имя&gt; </a:t>
            </a:r>
            <a:r>
              <a:rPr lang="en-US" sz="2800" dirty="0" smtClean="0"/>
              <a:t>::= &lt;</a:t>
            </a:r>
            <a:r>
              <a:rPr lang="ru-RU" sz="2800" dirty="0" smtClean="0"/>
              <a:t>идентификатор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FFC000"/>
                </a:solidFill>
              </a:rPr>
              <a:t>квалификатор-типа</a:t>
            </a:r>
            <a:r>
              <a:rPr lang="en-US" sz="2800" dirty="0" smtClean="0"/>
              <a:t>&gt; </a:t>
            </a:r>
            <a:r>
              <a:rPr lang="ru-RU" sz="2800" dirty="0" smtClean="0"/>
              <a:t>:</a:t>
            </a:r>
            <a:r>
              <a:rPr lang="en-US" sz="2800" dirty="0" smtClean="0"/>
              <a:t>:=</a:t>
            </a:r>
            <a:r>
              <a:rPr lang="ru-RU" sz="2800" dirty="0" smtClean="0"/>
              <a:t> </a:t>
            </a:r>
            <a:r>
              <a:rPr lang="en-US" sz="2800" dirty="0" smtClean="0"/>
              <a:t>'</a:t>
            </a:r>
            <a:r>
              <a:rPr lang="ru-RU" sz="2800" dirty="0" smtClean="0"/>
              <a:t>const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 smtClean="0"/>
              <a:t>| '</a:t>
            </a:r>
            <a:r>
              <a:rPr lang="ru-RU" sz="2800" dirty="0" smtClean="0"/>
              <a:t>volatile</a:t>
            </a:r>
            <a:r>
              <a:rPr lang="en-US" sz="2800" dirty="0" smtClean="0"/>
              <a:t>'</a:t>
            </a:r>
            <a:endParaRPr lang="ru-RU" sz="2800" dirty="0" smtClean="0"/>
          </a:p>
          <a:p>
            <a:pPr marL="68580" indent="0">
              <a:buNone/>
            </a:pPr>
            <a:endParaRPr lang="ru-RU" sz="2800" dirty="0" smtClean="0"/>
          </a:p>
          <a:p>
            <a:r>
              <a:rPr lang="en-US" sz="2800" dirty="0" err="1" smtClean="0"/>
              <a:t>const</a:t>
            </a:r>
            <a:endParaRPr lang="ru-RU" sz="2800" dirty="0" smtClean="0"/>
          </a:p>
          <a:p>
            <a:pPr lvl="1"/>
            <a:r>
              <a:rPr lang="ru-RU" sz="2400" dirty="0" smtClean="0"/>
              <a:t>Неизменяемое значение</a:t>
            </a:r>
          </a:p>
          <a:p>
            <a:r>
              <a:rPr lang="en-US" sz="2800" dirty="0" smtClean="0"/>
              <a:t>volatile</a:t>
            </a:r>
            <a:endParaRPr lang="ru-RU" sz="2800" dirty="0" smtClean="0"/>
          </a:p>
          <a:p>
            <a:pPr lvl="1"/>
            <a:r>
              <a:rPr lang="ru-RU" sz="2400" dirty="0" smtClean="0"/>
              <a:t>Значение может асинхронно изменяться – например, в многопоточной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3962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объявлений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auto </a:t>
            </a:r>
            <a:r>
              <a:rPr lang="en-US" dirty="0" err="1" smtClean="0"/>
              <a:t>int</a:t>
            </a:r>
            <a:r>
              <a:rPr lang="en-US" dirty="0" smtClean="0"/>
              <a:t> x; // </a:t>
            </a:r>
            <a:r>
              <a:rPr lang="ru-RU" dirty="0" smtClean="0"/>
              <a:t>то же, что выше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x; 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 smtClean="0"/>
              <a:t>как задать начальное 				// значение?!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double x = 1.234567;</a:t>
            </a:r>
          </a:p>
          <a:p>
            <a:r>
              <a:rPr lang="en-US" dirty="0" smtClean="0"/>
              <a:t>float x = 0, y = x+1;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r>
              <a:rPr lang="en-US" dirty="0" smtClean="0"/>
              <a:t>extern unsigned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global_uuid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97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объявлений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my_int</a:t>
            </a:r>
            <a:r>
              <a:rPr lang="en-US" dirty="0" smtClean="0"/>
              <a:t>; // </a:t>
            </a:r>
            <a:r>
              <a:rPr lang="en-US" dirty="0" err="1" smtClean="0"/>
              <a:t>my_int</a:t>
            </a:r>
            <a:r>
              <a:rPr lang="en-US" dirty="0" smtClean="0"/>
              <a:t> – </a:t>
            </a:r>
            <a:r>
              <a:rPr lang="ru-RU" dirty="0" smtClean="0"/>
              <a:t>синоним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my_int</a:t>
            </a:r>
            <a:r>
              <a:rPr lang="en-US" dirty="0" smtClean="0"/>
              <a:t> x = 0, y = x+1;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1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Простые типы данных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Ограничения на простые типы данных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Машинное представление простых типов данных </a:t>
            </a:r>
          </a:p>
          <a:p>
            <a:r>
              <a:rPr lang="ru-RU" dirty="0"/>
              <a:t>Системы счисления 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Представление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целых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 smtClean="0"/>
              <a:t>вещественных чисел</a:t>
            </a:r>
          </a:p>
          <a:p>
            <a:r>
              <a:rPr lang="ru-RU" dirty="0"/>
              <a:t>Объявление и инициализация переменных простых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900113" y="1060450"/>
            <a:ext cx="799306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01613"/>
            <a:r>
              <a:rPr lang="ru-RU" sz="2400">
                <a:latin typeface="Times New Roman" pitchFamily="18" charset="0"/>
                <a:cs typeface="Times New Roman" pitchFamily="18" charset="0"/>
              </a:rPr>
              <a:t>Число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-с.с. имеющее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дробных цифр, при умножении на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становится целым (это умножение соответствует сдвигу точки на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позиций влево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indent="201613"/>
            <a:endParaRPr lang="en-US" sz="2400" b="1">
              <a:latin typeface="Times New Roman" pitchFamily="18" charset="0"/>
            </a:endParaRPr>
          </a:p>
          <a:p>
            <a:pPr indent="201613"/>
            <a:r>
              <a:rPr lang="ru-RU" sz="2400" b="1">
                <a:solidFill>
                  <a:srgbClr val="9643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А7</a:t>
            </a:r>
          </a:p>
          <a:p>
            <a:pPr indent="201613"/>
            <a:endParaRPr lang="en-US" sz="2400" b="1">
              <a:solidFill>
                <a:srgbClr val="96430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sz="2400">
                <a:latin typeface="Times New Roman" pitchFamily="18" charset="0"/>
                <a:cs typeface="Times New Roman" pitchFamily="18" charset="0"/>
              </a:rPr>
              <a:t>•  найти целое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400" i="1" baseline="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(умножением или сдвигом точки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201613"/>
            <a:r>
              <a:rPr lang="ru-RU" sz="2400">
                <a:latin typeface="Times New Roman" pitchFamily="18" charset="0"/>
                <a:cs typeface="Times New Roman" pitchFamily="18" charset="0"/>
              </a:rPr>
              <a:t>•  выполнить для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один из алгоритмов   А1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А2, АЗ;</a:t>
            </a:r>
          </a:p>
          <a:p>
            <a:pPr indent="201613"/>
            <a:r>
              <a:rPr lang="ru-RU" sz="2400">
                <a:latin typeface="Times New Roman" pitchFamily="18" charset="0"/>
                <a:cs typeface="Times New Roman" pitchFamily="18" charset="0"/>
              </a:rPr>
              <a:t>•  разделить полученный результат на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в системе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6887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35100" y="274638"/>
            <a:ext cx="7499350" cy="79692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136650" y="1143000"/>
            <a:ext cx="6935788" cy="4191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Перевести 101.101</a:t>
            </a:r>
            <a:r>
              <a:rPr lang="ru-RU" sz="2400" b="1" baseline="-2500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в 10-с.с.</a:t>
            </a:r>
            <a:endParaRPr lang="ru-RU" sz="2400" b="1" baseline="-25000" smtClean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Font typeface="Wingdings 2" pitchFamily="18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1) </a:t>
            </a:r>
            <a:r>
              <a:rPr lang="ru-RU" sz="2400" smtClean="0">
                <a:latin typeface="Courier New" pitchFamily="49" charset="0"/>
                <a:cs typeface="Times New Roman" pitchFamily="18" charset="0"/>
              </a:rPr>
              <a:t>умножим на </a:t>
            </a: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 baseline="30000" smtClean="0">
                <a:latin typeface="Courier New" pitchFamily="49" charset="0"/>
                <a:cs typeface="Courier New" pitchFamily="49" charset="0"/>
              </a:rPr>
              <a:t>3  </a:t>
            </a: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101101</a:t>
            </a:r>
            <a:r>
              <a:rPr lang="ru-RU" sz="2400" b="1" baseline="-250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(2)</a:t>
            </a:r>
          </a:p>
          <a:p>
            <a:pPr marL="609600" indent="-609600">
              <a:buFont typeface="Wingdings 2" pitchFamily="18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2) </a:t>
            </a:r>
            <a:r>
              <a:rPr lang="ru-RU" sz="2400" smtClean="0">
                <a:latin typeface="Courier New" pitchFamily="49" charset="0"/>
                <a:cs typeface="Times New Roman" pitchFamily="18" charset="0"/>
              </a:rPr>
              <a:t>переведем в </a:t>
            </a: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10-с.с. </a:t>
            </a:r>
            <a:r>
              <a:rPr lang="ru-RU" sz="2400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45</a:t>
            </a:r>
          </a:p>
          <a:p>
            <a:pPr marL="609600" indent="-609600">
              <a:buFont typeface="Wingdings 2" pitchFamily="18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3) </a:t>
            </a:r>
            <a:r>
              <a:rPr lang="ru-RU" sz="2400" smtClean="0">
                <a:latin typeface="Courier New" pitchFamily="49" charset="0"/>
                <a:cs typeface="Times New Roman" pitchFamily="18" charset="0"/>
              </a:rPr>
              <a:t>разделим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: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45/8</a:t>
            </a: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5.625</a:t>
            </a:r>
            <a:r>
              <a:rPr lang="en-US" sz="2400" b="1" baseline="-25000" smtClean="0">
                <a:latin typeface="Courier New" pitchFamily="49" charset="0"/>
                <a:cs typeface="Courier New" pitchFamily="49" charset="0"/>
              </a:rPr>
              <a:t>(10)</a:t>
            </a: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smtClean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101.101=1*2</a:t>
            </a:r>
            <a:r>
              <a:rPr lang="en-US" sz="2400" b="1" baseline="300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2400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2400" b="1" baseline="300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0</a:t>
            </a:r>
            <a:r>
              <a:rPr lang="en-US" sz="2400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2400" b="1" baseline="300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-1</a:t>
            </a:r>
            <a:r>
              <a:rPr lang="en-US" sz="2400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2400" b="1" baseline="300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3 </a:t>
            </a:r>
            <a:r>
              <a:rPr lang="en-US" sz="2400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=5+1/2+1/8=5.625</a:t>
            </a:r>
            <a:endParaRPr lang="ru-RU" sz="2400" b="1" baseline="30000" smtClean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AutoNum type="arabicParenR"/>
            </a:pPr>
            <a:endParaRPr lang="ru-RU" sz="2400" baseline="-25000" smtClean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</a:pPr>
            <a:endParaRPr lang="ru-RU" sz="2400" baseline="-25000" smtClean="0">
              <a:latin typeface="Courier New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5239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1563" y="214313"/>
            <a:ext cx="8385175" cy="7366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Кратные системы счисления </a:t>
            </a:r>
          </a:p>
        </p:txBody>
      </p:sp>
      <p:sp>
        <p:nvSpPr>
          <p:cNvPr id="137222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042988" y="981075"/>
            <a:ext cx="7793037" cy="3357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основания двух систем счисления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связаны соотношением  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некоторого натурального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т,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 такие системы счисления называются </a:t>
            </a:r>
            <a:r>
              <a:rPr lang="ru-RU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кратными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Перевод числа из одной с. с. в другую для таких систем можно выполнить проще.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Сгруппируем цифры в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-записи числа по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 точки влево и вправо (добавив при нехватке цифр нужное количество незначащих нулей):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000125" y="4786313"/>
          <a:ext cx="81438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4" imgW="3733560" imgH="431640" progId="Equation.DSMT4">
                  <p:embed/>
                </p:oleObj>
              </mc:Choice>
              <mc:Fallback>
                <p:oleObj name="Equation" r:id="rId4" imgW="373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786313"/>
                        <a:ext cx="814387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34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-- целые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С89 </a:t>
            </a:r>
          </a:p>
          <a:p>
            <a:pPr lvl="1"/>
            <a:r>
              <a:rPr lang="ru-RU" dirty="0"/>
              <a:t>спецификатор</a:t>
            </a:r>
            <a:r>
              <a:rPr lang="ru-RU" dirty="0" smtClean="0"/>
              <a:t>-целого-типа ::=</a:t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[</a:t>
            </a:r>
            <a:r>
              <a:rPr lang="en-US" dirty="0" err="1" smtClean="0"/>
              <a:t>signed|unsigned</a:t>
            </a:r>
            <a:r>
              <a:rPr lang="en-US" dirty="0"/>
              <a:t>] </a:t>
            </a:r>
            <a:r>
              <a:rPr lang="en-US" dirty="0" smtClean="0"/>
              <a:t>[</a:t>
            </a:r>
            <a:r>
              <a:rPr lang="en-US" dirty="0" err="1" smtClean="0"/>
              <a:t>short|long</a:t>
            </a:r>
            <a:r>
              <a:rPr lang="en-US" dirty="0" smtClean="0"/>
              <a:t>] </a:t>
            </a:r>
            <a:r>
              <a:rPr lang="ru-RU" dirty="0" smtClean="0"/>
              <a:t>int</a:t>
            </a:r>
          </a:p>
          <a:p>
            <a:r>
              <a:rPr lang="ru-RU" dirty="0" smtClean="0"/>
              <a:t>С99, С11</a:t>
            </a:r>
            <a:r>
              <a:rPr lang="en-US" dirty="0" smtClean="0"/>
              <a:t> (</a:t>
            </a:r>
            <a:r>
              <a:rPr lang="ru-RU" dirty="0" smtClean="0"/>
              <a:t>поддержка есть в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/>
              <a:t>4.6)</a:t>
            </a:r>
            <a:endParaRPr lang="ru-RU" dirty="0" smtClean="0"/>
          </a:p>
          <a:p>
            <a:pPr lvl="1"/>
            <a:r>
              <a:rPr lang="ru-RU" dirty="0"/>
              <a:t>спецификатор</a:t>
            </a:r>
            <a:r>
              <a:rPr lang="ru-RU" dirty="0" smtClean="0"/>
              <a:t>-целого-типа ::=</a:t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[</a:t>
            </a:r>
            <a:r>
              <a:rPr lang="en-US" dirty="0" err="1"/>
              <a:t>signed|unsigned</a:t>
            </a:r>
            <a:r>
              <a:rPr lang="en-US" dirty="0"/>
              <a:t>] [</a:t>
            </a:r>
            <a:r>
              <a:rPr lang="en-US" dirty="0" err="1"/>
              <a:t>short|long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[long]</a:t>
            </a:r>
            <a:r>
              <a:rPr lang="en-US" dirty="0"/>
              <a:t>] </a:t>
            </a:r>
            <a:r>
              <a:rPr lang="ru-RU" dirty="0" smtClean="0"/>
              <a:t>int</a:t>
            </a:r>
            <a:endParaRPr lang="en-US" dirty="0" smtClean="0"/>
          </a:p>
          <a:p>
            <a:r>
              <a:rPr lang="ru-RU" dirty="0" smtClean="0"/>
              <a:t>С</a:t>
            </a:r>
            <a:r>
              <a:rPr lang="en-US" dirty="0" smtClean="0"/>
              <a:t>89/C99/C11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smtClean="0"/>
              <a:t>определя</a:t>
            </a:r>
            <a:r>
              <a:rPr lang="ru-RU" dirty="0"/>
              <a:t>ю</a:t>
            </a:r>
            <a:r>
              <a:rPr lang="ru-RU" dirty="0" smtClean="0"/>
              <a:t>т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есть ли знак у </a:t>
            </a:r>
            <a:r>
              <a:rPr lang="en-US" dirty="0" err="1" smtClean="0"/>
              <a:t>int</a:t>
            </a:r>
            <a:endParaRPr lang="ru-RU" dirty="0" smtClean="0"/>
          </a:p>
          <a:p>
            <a:pPr lvl="1"/>
            <a:r>
              <a:rPr lang="ru-RU" dirty="0" smtClean="0"/>
              <a:t>Все известные компиляторы считают </a:t>
            </a:r>
            <a:r>
              <a:rPr lang="en-US" dirty="0" err="1" smtClean="0"/>
              <a:t>int</a:t>
            </a:r>
            <a:r>
              <a:rPr lang="en-US" dirty="0" smtClean="0"/>
              <a:t> =</a:t>
            </a:r>
            <a:r>
              <a:rPr lang="ru-RU" dirty="0" smtClean="0"/>
              <a:t> </a:t>
            </a:r>
            <a:r>
              <a:rPr lang="en-US" dirty="0" smtClean="0"/>
              <a:t>singed </a:t>
            </a:r>
            <a:r>
              <a:rPr lang="en-US" dirty="0" err="1" smtClean="0"/>
              <a:t>int</a:t>
            </a:r>
            <a:endParaRPr lang="ru-RU" dirty="0"/>
          </a:p>
          <a:p>
            <a:r>
              <a:rPr lang="ru-RU" dirty="0" smtClean="0"/>
              <a:t>Нестандартные целые типы</a:t>
            </a:r>
          </a:p>
          <a:p>
            <a:pPr lvl="1"/>
            <a:r>
              <a:rPr lang="en-US" dirty="0" smtClean="0"/>
              <a:t>__int16, __int32, __int64, __int128</a:t>
            </a:r>
            <a:endParaRPr lang="ru-RU" dirty="0" smtClean="0"/>
          </a:p>
          <a:p>
            <a:pPr lvl="1"/>
            <a:r>
              <a:rPr lang="ru-RU" dirty="0" smtClean="0"/>
              <a:t>Наличие и смысл зависят от компилятора</a:t>
            </a:r>
          </a:p>
        </p:txBody>
      </p:sp>
    </p:spTree>
    <p:extLst>
      <p:ext uri="{BB962C8B-B14F-4D97-AF65-F5344CB8AC3E}">
        <p14:creationId xmlns:p14="http://schemas.microsoft.com/office/powerpoint/2010/main" val="37448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000125" y="465138"/>
            <a:ext cx="7572375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200">
                <a:latin typeface="Times New Roman" pitchFamily="18" charset="0"/>
                <a:cs typeface="Times New Roman" pitchFamily="18" charset="0"/>
              </a:rPr>
              <a:t>затем также сгруппируем слагаемые в формуле (5) (они содержат множитель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в степени, равной индексу цифры), вынесем за скобки из каждой группы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общий множитель </a:t>
            </a:r>
          </a:p>
          <a:p>
            <a:pPr algn="ctr"/>
            <a:r>
              <a:rPr lang="ru-RU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baseline="30000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baseline="30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 baseline="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и обозначим для каждой группы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214438" y="2643188"/>
          <a:ext cx="67865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4" imgW="3009600" imgH="241200" progId="Equation.DSMT4">
                  <p:embed/>
                </p:oleObj>
              </mc:Choice>
              <mc:Fallback>
                <p:oleObj name="Equation" r:id="rId4" imgW="300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643188"/>
                        <a:ext cx="678656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8358188" y="2714625"/>
          <a:ext cx="428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6" imgW="215640" imgH="203040" progId="Equation.DSMT4">
                  <p:embed/>
                </p:oleObj>
              </mc:Choice>
              <mc:Fallback>
                <p:oleObj name="Equation" r:id="rId6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2714625"/>
                        <a:ext cx="4286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3630613"/>
            <a:ext cx="81248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2200">
                <a:latin typeface="Times New Roman" pitchFamily="18" charset="0"/>
                <a:cs typeface="Times New Roman" pitchFamily="18" charset="0"/>
              </a:rPr>
              <a:t>Тогда значение исходного числа может быть представлено в виде: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43000" y="4287838"/>
            <a:ext cx="800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baseline="-25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baseline="30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+ …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... +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+ … А</a:t>
            </a:r>
            <a:r>
              <a:rPr lang="ru-RU" sz="2200" i="1" baseline="-250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i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30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4721225"/>
            <a:ext cx="7500938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200">
                <a:latin typeface="Times New Roman" pitchFamily="18" charset="0"/>
                <a:cs typeface="Times New Roman" pitchFamily="18" charset="0"/>
              </a:rPr>
              <a:t>что по определению совпадает со значением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записи того же числа в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-с.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цифрами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2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если заметить, что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2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действительно могут принимать все значения от 0 до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baseline="30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1. </a:t>
            </a:r>
          </a:p>
        </p:txBody>
      </p:sp>
    </p:spTree>
    <p:extLst>
      <p:ext uri="{BB962C8B-B14F-4D97-AF65-F5344CB8AC3E}">
        <p14:creationId xmlns:p14="http://schemas.microsoft.com/office/powerpoint/2010/main" val="297903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build="p"/>
      <p:bldP spid="6" grpId="0"/>
      <p:bldP spid="7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0125" y="214313"/>
            <a:ext cx="5000625" cy="150018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ru-RU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Таблицы соответствия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последовательностей цифр кратных с.с.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4294967295"/>
          </p:nvPr>
        </p:nvGraphicFramePr>
        <p:xfrm>
          <a:off x="3429000" y="1857375"/>
          <a:ext cx="2071688" cy="3343275"/>
        </p:xfrm>
        <a:graphic>
          <a:graphicData uri="http://schemas.openxmlformats.org/drawingml/2006/table">
            <a:tbl>
              <a:tblPr/>
              <a:tblGrid>
                <a:gridCol w="1035050"/>
                <a:gridCol w="10366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8-с.с.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2-с.с.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096000" y="500063"/>
          <a:ext cx="2547938" cy="6217920"/>
        </p:xfrm>
        <a:graphic>
          <a:graphicData uri="http://schemas.openxmlformats.org/drawingml/2006/table">
            <a:tbl>
              <a:tblPr/>
              <a:tblGrid>
                <a:gridCol w="1274763"/>
                <a:gridCol w="12731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16-с.с.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2-с.с.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143000" y="1857375"/>
          <a:ext cx="1976438" cy="3714750"/>
        </p:xfrm>
        <a:graphic>
          <a:graphicData uri="http://schemas.openxmlformats.org/drawingml/2006/table">
            <a:tbl>
              <a:tblPr/>
              <a:tblGrid>
                <a:gridCol w="987425"/>
                <a:gridCol w="9890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9-c.c.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3-c.c.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20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21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22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0125" y="142875"/>
            <a:ext cx="8385175" cy="8810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А8: </a:t>
            </a:r>
            <a:r>
              <a:rPr lang="ru-RU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перевод из меньшей кратной с.с. в большую 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071563" y="1357313"/>
            <a:ext cx="7721600" cy="32146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smtClean="0">
                <a:latin typeface="Arial" charset="0"/>
                <a:cs typeface="Arial" charset="0"/>
              </a:rPr>
              <a:t>Вход: </a:t>
            </a:r>
            <a:r>
              <a:rPr lang="ru-RU" sz="2400" i="1" smtClean="0">
                <a:latin typeface="Arial" charset="0"/>
                <a:cs typeface="Arial" charset="0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&gt; 1,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baseline="-25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 представление числа;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•  разбить число на группы по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4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цифр, начиная от точки, в обе стороны (если в крайних группах цифр меньше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т,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добавить незначащие нули: в целой части спереди, в дробной сзади);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•  заменить каждую группу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-цифрой по формуле (8) или таблице.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smtClean="0">
                <a:latin typeface="Arial" charset="0"/>
                <a:cs typeface="Arial" charset="0"/>
              </a:rPr>
              <a:t>Выход: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-представление исходного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190727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1563" y="285750"/>
            <a:ext cx="8385175" cy="80803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А9: </a:t>
            </a:r>
            <a:r>
              <a:rPr lang="ru-RU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перевод из большей кратной с.с. в меньшую</a:t>
            </a:r>
          </a:p>
        </p:txBody>
      </p:sp>
      <p:sp>
        <p:nvSpPr>
          <p:cNvPr id="145410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35100" y="1447800"/>
            <a:ext cx="7499350" cy="313372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ru-RU" sz="2400" b="1" smtClean="0">
                <a:latin typeface="Arial" charset="0"/>
                <a:cs typeface="Arial" charset="0"/>
              </a:rPr>
              <a:t>Вход: </a:t>
            </a:r>
            <a:r>
              <a:rPr lang="ru-RU" sz="2400" i="1" smtClean="0">
                <a:latin typeface="Arial" charset="0"/>
                <a:cs typeface="Arial" charset="0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&gt; 1,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-представление числа;</a:t>
            </a:r>
          </a:p>
          <a:p>
            <a:pPr marL="0" indent="0">
              <a:buFont typeface="Wingdings 2" pitchFamily="18" charset="2"/>
              <a:buNone/>
            </a:pPr>
            <a:endParaRPr lang="ru-RU" sz="240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  заменить каждую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-цифру цепочкой из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4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-цифр по формуле (8) или таблице;</a:t>
            </a:r>
          </a:p>
          <a:p>
            <a:pPr marL="0" indent="0"/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  отбросить незначащие нули слева и справа.</a:t>
            </a:r>
          </a:p>
          <a:p>
            <a:pPr marL="0" indent="0">
              <a:buFont typeface="Wingdings 2" pitchFamily="18" charset="2"/>
              <a:buNone/>
            </a:pPr>
            <a:endParaRPr lang="ru-RU" sz="240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ru-RU" sz="2400" b="1" smtClean="0">
                <a:latin typeface="Arial" charset="0"/>
                <a:cs typeface="Arial" charset="0"/>
              </a:rPr>
              <a:t>Выход: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-представление исходного числа.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381772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0125" y="285750"/>
            <a:ext cx="8385175" cy="8810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Универсальные алгоритмы для арифметических операций</a:t>
            </a:r>
            <a:r>
              <a:rPr lang="ru-RU" sz="4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3843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000125" y="1214438"/>
            <a:ext cx="8007350" cy="41592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Все так называемые </a:t>
            </a:r>
            <a:r>
              <a:rPr lang="ru-RU" sz="2200" i="1" smtClean="0">
                <a:latin typeface="Times New Roman" pitchFamily="18" charset="0"/>
                <a:cs typeface="Times New Roman" pitchFamily="18" charset="0"/>
              </a:rPr>
              <a:t>численные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алгоритмы для арифметических операций сложения, вычитания, умножения и деления (в том числе, вычисления «столбиком») являются </a:t>
            </a:r>
            <a:r>
              <a:rPr lang="ru-RU" sz="22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символьными</a:t>
            </a:r>
            <a:r>
              <a:rPr lang="ru-RU" sz="2200" i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потому что оперируют входными, выходными и промежуточными данными как строками символов. </a:t>
            </a:r>
          </a:p>
          <a:p>
            <a:pPr>
              <a:lnSpc>
                <a:spcPct val="9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 Символьные вычисления являются </a:t>
            </a:r>
            <a:r>
              <a:rPr lang="ru-RU" sz="2200" i="1" smtClean="0">
                <a:latin typeface="Times New Roman" pitchFamily="18" charset="0"/>
                <a:cs typeface="Times New Roman" pitchFamily="18" charset="0"/>
              </a:rPr>
              <a:t>формальными в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том смысле, что манипулируют только знаками, не обращаясь к их значениям. </a:t>
            </a:r>
          </a:p>
          <a:p>
            <a:pPr>
              <a:lnSpc>
                <a:spcPct val="90000"/>
              </a:lnSpc>
            </a:pPr>
            <a:r>
              <a:rPr lang="ru-RU" sz="2200" i="1" smtClean="0">
                <a:latin typeface="Times New Roman" pitchFamily="18" charset="0"/>
                <a:cs typeface="Times New Roman" pitchFamily="18" charset="0"/>
              </a:rPr>
              <a:t> Абстрагирование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 от смысла данных различной природы и описание алгоритма в терминах чисто символьных преобразований является одним из основных методов программирования обработки данных произвольной природы. </a:t>
            </a:r>
          </a:p>
        </p:txBody>
      </p:sp>
    </p:spTree>
    <p:extLst>
      <p:ext uri="{BB962C8B-B14F-4D97-AF65-F5344CB8AC3E}">
        <p14:creationId xmlns:p14="http://schemas.microsoft.com/office/powerpoint/2010/main" val="534036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1563" y="214313"/>
            <a:ext cx="8385175" cy="6635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А10: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сложение двух чисел </a:t>
            </a:r>
          </a:p>
        </p:txBody>
      </p:sp>
      <p:sp>
        <p:nvSpPr>
          <p:cNvPr id="16589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000125" y="1071563"/>
            <a:ext cx="8007350" cy="507206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smtClean="0">
                <a:latin typeface="Times New Roman" pitchFamily="18" charset="0"/>
                <a:cs typeface="Arial" charset="0"/>
              </a:rPr>
              <a:t>Вход</a:t>
            </a:r>
            <a:r>
              <a:rPr lang="ru-RU" sz="2200" b="1" smtClean="0">
                <a:latin typeface="Arial" charset="0"/>
                <a:cs typeface="Arial" charset="0"/>
              </a:rPr>
              <a:t>: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две строки цифр, представляющие слагаемые;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выравнивание</a:t>
            </a: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 расположить слагаемые одно под другим в произвольном порядке так, чтобы разряды с одинаковым весом находились друг под другом; если какое-то число короче других слева или справа, дополнить его нулями;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начальные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установки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	обнулить цифру переноса в следующий разряд;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	установить результат равным пустой строке;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ru-RU" sz="2200" i="1" smtClean="0">
                <a:latin typeface="Times New Roman" pitchFamily="18" charset="0"/>
                <a:cs typeface="Arial" charset="0"/>
              </a:rPr>
              <a:t>цикл</a:t>
            </a:r>
            <a:r>
              <a:rPr lang="ru-RU" sz="22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по текущему разряду от младшего до старшего: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		определить сумму переноса и цифр в столбце текущего разряда чисел; 	младшую цифру суммы записать в текущий разряд результата, 	старшую — в перенос;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i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smtClean="0">
                <a:latin typeface="Arial" charset="0"/>
                <a:cs typeface="Arial" charset="0"/>
              </a:rPr>
              <a:t>конец цикла</a:t>
            </a:r>
            <a:r>
              <a:rPr lang="ru-RU" sz="2200" i="1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2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окончание</a:t>
            </a: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если перенос не равен 0, то дописать перенос в начало результата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smtClean="0">
                <a:latin typeface="Times New Roman" pitchFamily="18" charset="0"/>
                <a:cs typeface="Arial" charset="0"/>
              </a:rPr>
              <a:t>Выход</a:t>
            </a:r>
            <a:r>
              <a:rPr lang="ru-RU" sz="2200" b="1" smtClean="0">
                <a:latin typeface="Arial" charset="0"/>
                <a:cs typeface="Arial" charset="0"/>
              </a:rPr>
              <a:t>: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строка, представляющая результат. </a:t>
            </a:r>
          </a:p>
        </p:txBody>
      </p:sp>
    </p:spTree>
    <p:extLst>
      <p:ext uri="{BB962C8B-B14F-4D97-AF65-F5344CB8AC3E}">
        <p14:creationId xmlns:p14="http://schemas.microsoft.com/office/powerpoint/2010/main" val="1643763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4"/>
          <p:cNvSpPr>
            <a:spLocks noChangeArrowheads="1"/>
          </p:cNvSpPr>
          <p:nvPr/>
        </p:nvSpPr>
        <p:spPr bwMode="auto">
          <a:xfrm>
            <a:off x="1187450" y="906463"/>
            <a:ext cx="7705725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200">
                <a:latin typeface="Times New Roman" pitchFamily="18" charset="0"/>
                <a:cs typeface="Times New Roman" pitchFamily="18" charset="0"/>
              </a:rPr>
              <a:t>Единственное место в алгоритме, где присутствует обращение к значениям цифровых символов, — это поразрядное сложение в цикле. </a:t>
            </a:r>
          </a:p>
          <a:p>
            <a:pPr algn="just"/>
            <a:endParaRPr lang="ru-RU" sz="22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>
                <a:latin typeface="Times New Roman" pitchFamily="18" charset="0"/>
                <a:cs typeface="Times New Roman" pitchFamily="18" charset="0"/>
              </a:rPr>
              <a:t>Эти сведения можно задать, например, двумя таблицами сложения: в одной для каждой пары цифр записать младшую цифру результата, в другой — цифру переноса («0» или «1»); </a:t>
            </a: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>
                <a:latin typeface="Times New Roman" pitchFamily="18" charset="0"/>
                <a:cs typeface="Times New Roman" pitchFamily="18" charset="0"/>
              </a:rPr>
              <a:t>исчерпав таким образом все немногочисленные случаи, можно заменить операцию сложения значений операцией выборки знака из таблицы.</a:t>
            </a:r>
          </a:p>
          <a:p>
            <a:pPr algn="just"/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>
                <a:latin typeface="Times New Roman" pitchFamily="18" charset="0"/>
                <a:cs typeface="Times New Roman" pitchFamily="18" charset="0"/>
              </a:rPr>
              <a:t>Чтобы учесть сложение с переносом, можно завести две пары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таблиц или записать в каждую клетку по две цифры.</a:t>
            </a:r>
          </a:p>
        </p:txBody>
      </p:sp>
    </p:spTree>
    <p:extLst>
      <p:ext uri="{BB962C8B-B14F-4D97-AF65-F5344CB8AC3E}">
        <p14:creationId xmlns:p14="http://schemas.microsoft.com/office/powerpoint/2010/main" val="2736258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4"/>
          <p:cNvSpPr>
            <a:spLocks noChangeArrowheads="1"/>
          </p:cNvSpPr>
          <p:nvPr/>
        </p:nvSpPr>
        <p:spPr bwMode="auto">
          <a:xfrm>
            <a:off x="971550" y="1049338"/>
            <a:ext cx="750093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200">
                <a:latin typeface="Times New Roman" pitchFamily="18" charset="0"/>
                <a:cs typeface="Times New Roman" pitchFamily="18" charset="0"/>
              </a:rPr>
              <a:t>Алгоритм А10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применим к произвольной позиционной с. с. при соответствующей замене таблиц сложения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>
                <a:latin typeface="Times New Roman" pitchFamily="18" charset="0"/>
              </a:rPr>
              <a:t>Нетрудно обобщить алгоритм </a:t>
            </a:r>
            <a:r>
              <a:rPr lang="ru-RU" sz="2200" i="1">
                <a:latin typeface="Times New Roman" pitchFamily="18" charset="0"/>
              </a:rPr>
              <a:t>А</a:t>
            </a:r>
            <a:r>
              <a:rPr lang="ru-RU" sz="2200">
                <a:latin typeface="Times New Roman" pitchFamily="18" charset="0"/>
              </a:rPr>
              <a:t>10</a:t>
            </a:r>
            <a:r>
              <a:rPr lang="ru-RU" sz="2200" i="1">
                <a:latin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</a:rPr>
              <a:t>для одновременного сложения нескольких чисел, а также аналогичными рассуждениями показать, что алгоритмы вычисления «столбиком» для вычитания, умножения и деления универсально применимы к произвольной </a:t>
            </a:r>
            <a:endParaRPr lang="en-US" sz="2200">
              <a:latin typeface="Times New Roman" pitchFamily="18" charset="0"/>
            </a:endParaRPr>
          </a:p>
          <a:p>
            <a:r>
              <a:rPr lang="ru-RU" sz="2200">
                <a:latin typeface="Times New Roman" pitchFamily="18" charset="0"/>
              </a:rPr>
              <a:t>с. с. при замене соответствующих таблиц.</a:t>
            </a:r>
            <a:endParaRPr lang="ru-RU" sz="22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57313" y="2214563"/>
          <a:ext cx="1928812" cy="1097280"/>
        </p:xfrm>
        <a:graphic>
          <a:graphicData uri="http://schemas.openxmlformats.org/drawingml/2006/table">
            <a:tbl>
              <a:tblPr/>
              <a:tblGrid>
                <a:gridCol w="642937"/>
                <a:gridCol w="642938"/>
                <a:gridCol w="642937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657" name="Group 57"/>
          <p:cNvGraphicFramePr>
            <a:graphicFrameLocks noGrp="1"/>
          </p:cNvGraphicFramePr>
          <p:nvPr/>
        </p:nvGraphicFramePr>
        <p:xfrm>
          <a:off x="3500438" y="2214563"/>
          <a:ext cx="1928812" cy="1097280"/>
        </p:xfrm>
        <a:graphic>
          <a:graphicData uri="http://schemas.openxmlformats.org/drawingml/2006/table">
            <a:tbl>
              <a:tblPr/>
              <a:tblGrid>
                <a:gridCol w="639762"/>
                <a:gridCol w="646113"/>
                <a:gridCol w="642937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643563" y="2214563"/>
          <a:ext cx="1928812" cy="1097280"/>
        </p:xfrm>
        <a:graphic>
          <a:graphicData uri="http://schemas.openxmlformats.org/drawingml/2006/table">
            <a:tbl>
              <a:tblPr/>
              <a:tblGrid>
                <a:gridCol w="642937"/>
                <a:gridCol w="642938"/>
                <a:gridCol w="642937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635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b="1" smtClean="0">
                <a:effectLst/>
              </a:rPr>
              <a:t>Особенности умножения и деления на основание системы счисления</a:t>
            </a:r>
            <a:r>
              <a:rPr lang="ru-RU" sz="3900" smtClean="0">
                <a:effectLst/>
              </a:rPr>
              <a:t> </a:t>
            </a:r>
          </a:p>
        </p:txBody>
      </p:sp>
      <p:sp>
        <p:nvSpPr>
          <p:cNvPr id="155650" name="Rectangle 3"/>
          <p:cNvSpPr>
            <a:spLocks noGrp="1"/>
          </p:cNvSpPr>
          <p:nvPr>
            <p:ph type="body" idx="1"/>
          </p:nvPr>
        </p:nvSpPr>
        <p:spPr>
          <a:xfrm>
            <a:off x="1116013" y="1447800"/>
            <a:ext cx="8027987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В </a:t>
            </a:r>
            <a:r>
              <a:rPr lang="en-US" sz="2200" i="1" smtClean="0">
                <a:latin typeface="Corbel" pitchFamily="34" charset="0"/>
              </a:rPr>
              <a:t>b</a:t>
            </a:r>
            <a:r>
              <a:rPr lang="ru-RU" sz="2200" i="1" smtClean="0"/>
              <a:t>-с. с</a:t>
            </a:r>
            <a:r>
              <a:rPr lang="ru-RU" sz="2200" smtClean="0"/>
              <a:t>. число </a:t>
            </a:r>
            <a:r>
              <a:rPr lang="en-US" sz="2200" i="1" smtClean="0">
                <a:latin typeface="Corbel" pitchFamily="34" charset="0"/>
              </a:rPr>
              <a:t>b </a:t>
            </a:r>
            <a:r>
              <a:rPr lang="ru-RU" sz="2200" smtClean="0"/>
              <a:t>всегда имеет представление </a:t>
            </a:r>
            <a:r>
              <a:rPr lang="ru-RU" sz="2200" smtClean="0">
                <a:latin typeface="Courier New" pitchFamily="49" charset="0"/>
              </a:rPr>
              <a:t>«10</a:t>
            </a:r>
            <a:r>
              <a:rPr lang="ru-RU" sz="2200" baseline="-25000" smtClean="0">
                <a:latin typeface="Courier New" pitchFamily="49" charset="0"/>
              </a:rPr>
              <a:t>(</a:t>
            </a:r>
            <a:r>
              <a:rPr lang="en-US" sz="2200" i="1" baseline="-25000" smtClean="0">
                <a:latin typeface="Courier New" pitchFamily="49" charset="0"/>
              </a:rPr>
              <a:t>b</a:t>
            </a:r>
            <a:r>
              <a:rPr lang="ru-RU" sz="2200" i="1" baseline="-25000" smtClean="0">
                <a:latin typeface="Courier New" pitchFamily="49" charset="0"/>
              </a:rPr>
              <a:t>)</a:t>
            </a:r>
            <a:r>
              <a:rPr lang="ru-RU" sz="2200" smtClean="0">
                <a:latin typeface="Courier New" pitchFamily="49" charset="0"/>
              </a:rPr>
              <a:t>».</a:t>
            </a:r>
            <a:r>
              <a:rPr lang="ru-RU" sz="2200" smtClean="0"/>
              <a:t> 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Умножение на </a:t>
            </a:r>
            <a:r>
              <a:rPr lang="en-US" sz="2200" i="1" smtClean="0">
                <a:latin typeface="Corbel" pitchFamily="34" charset="0"/>
              </a:rPr>
              <a:t>b </a:t>
            </a:r>
            <a:r>
              <a:rPr lang="ru-RU" sz="2200" smtClean="0"/>
              <a:t>сводится к дописыванию  справа к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целому числу или (что то же), сдвигом </a:t>
            </a:r>
            <a:r>
              <a:rPr lang="en-US" sz="2200" i="1" smtClean="0">
                <a:latin typeface="Corbel" pitchFamily="34" charset="0"/>
              </a:rPr>
              <a:t>b</a:t>
            </a:r>
            <a:r>
              <a:rPr lang="ru-RU" sz="2200" smtClean="0"/>
              <a:t>-ичной точки на один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разряд влево. 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Деление на </a:t>
            </a:r>
            <a:r>
              <a:rPr lang="en-US" sz="2200" i="1" smtClean="0">
                <a:latin typeface="Corbel" pitchFamily="34" charset="0"/>
              </a:rPr>
              <a:t>b </a:t>
            </a:r>
            <a:r>
              <a:rPr lang="ru-RU" sz="2200" smtClean="0"/>
              <a:t>равносильно сдвигу точки на один разряд вправо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или отбрасыванию младшей цифры целого числа — при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делении</a:t>
            </a:r>
            <a:r>
              <a:rPr lang="en-US" sz="2200" smtClean="0">
                <a:latin typeface="Corbel" pitchFamily="34" charset="0"/>
              </a:rPr>
              <a:t> </a:t>
            </a:r>
            <a:r>
              <a:rPr lang="ru-RU" sz="2200" smtClean="0"/>
              <a:t>нацело.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Аналогично число </a:t>
            </a:r>
            <a:r>
              <a:rPr lang="en-US" sz="2200" i="1" smtClean="0">
                <a:latin typeface="Corbel" pitchFamily="34" charset="0"/>
              </a:rPr>
              <a:t>b </a:t>
            </a:r>
            <a:r>
              <a:rPr lang="ru-RU" sz="2200" smtClean="0"/>
              <a:t>всегда представляется единицей с </a:t>
            </a:r>
            <a:r>
              <a:rPr lang="en-US" sz="2200" i="1" smtClean="0">
                <a:latin typeface="Corbel" pitchFamily="34" charset="0"/>
              </a:rPr>
              <a:t>k</a:t>
            </a:r>
            <a:endParaRPr lang="ru-RU" sz="2200" i="1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нулями, а умножение (деление) на </a:t>
            </a:r>
            <a:r>
              <a:rPr lang="en-US" sz="2200" i="1" smtClean="0">
                <a:latin typeface="Corbel" pitchFamily="34" charset="0"/>
              </a:rPr>
              <a:t>b </a:t>
            </a:r>
            <a:r>
              <a:rPr lang="ru-RU" sz="2200" smtClean="0"/>
              <a:t>сводится к сдвигу точки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на </a:t>
            </a:r>
            <a:r>
              <a:rPr lang="en-US" sz="2200" i="1" smtClean="0">
                <a:latin typeface="Corbel" pitchFamily="34" charset="0"/>
              </a:rPr>
              <a:t>k </a:t>
            </a:r>
            <a:r>
              <a:rPr lang="ru-RU" sz="2200" smtClean="0"/>
              <a:t>позиций вправо (влево).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Остатком от деления целого числа нацело на </a:t>
            </a:r>
            <a:r>
              <a:rPr lang="en-US" sz="2200" i="1" smtClean="0">
                <a:latin typeface="Corbel" pitchFamily="34" charset="0"/>
              </a:rPr>
              <a:t>b </a:t>
            </a:r>
            <a:r>
              <a:rPr lang="ru-RU" sz="2200" smtClean="0"/>
              <a:t>является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число, составленное из </a:t>
            </a:r>
            <a:r>
              <a:rPr lang="en-US" sz="2200" i="1" smtClean="0">
                <a:latin typeface="Corbel" pitchFamily="34" charset="0"/>
              </a:rPr>
              <a:t>k </a:t>
            </a:r>
            <a:r>
              <a:rPr lang="ru-RU" sz="2200" smtClean="0"/>
              <a:t>младших цифр. Добавление </a:t>
            </a:r>
            <a:r>
              <a:rPr lang="en-US" sz="2200" i="1" smtClean="0">
                <a:latin typeface="Corbel" pitchFamily="34" charset="0"/>
              </a:rPr>
              <a:t>k </a:t>
            </a:r>
            <a:r>
              <a:rPr lang="ru-RU" sz="2200" smtClean="0"/>
              <a:t>нулей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справа и отбрасывание </a:t>
            </a:r>
            <a:r>
              <a:rPr lang="en-US" sz="2200" i="1" smtClean="0">
                <a:latin typeface="Corbel" pitchFamily="34" charset="0"/>
              </a:rPr>
              <a:t>k </a:t>
            </a:r>
            <a:r>
              <a:rPr lang="ru-RU" sz="2200" smtClean="0"/>
              <a:t>младших цифр можно  рассматривать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как две новые операции </a:t>
            </a:r>
            <a:r>
              <a:rPr lang="ru-RU" sz="2200" i="1" smtClean="0"/>
              <a:t>арифметического сдвига </a:t>
            </a:r>
            <a:r>
              <a:rPr lang="ru-RU" sz="2200" smtClean="0"/>
              <a:t>на </a:t>
            </a:r>
            <a:r>
              <a:rPr lang="en-US" sz="2200" i="1" smtClean="0">
                <a:latin typeface="Corbel" pitchFamily="34" charset="0"/>
              </a:rPr>
              <a:t>k </a:t>
            </a:r>
            <a:r>
              <a:rPr lang="ru-RU" sz="2200" smtClean="0"/>
              <a:t>позиций.</a:t>
            </a:r>
          </a:p>
        </p:txBody>
      </p:sp>
    </p:spTree>
    <p:extLst>
      <p:ext uri="{BB962C8B-B14F-4D97-AF65-F5344CB8AC3E}">
        <p14:creationId xmlns:p14="http://schemas.microsoft.com/office/powerpoint/2010/main" val="2970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435100" y="274638"/>
            <a:ext cx="7499350" cy="5111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200" dirty="0" smtClean="0"/>
              <a:t>Арифметические сдвиги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435100" y="785813"/>
            <a:ext cx="7499350" cy="546258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400" smtClean="0">
                <a:latin typeface="Calibri" pitchFamily="34" charset="0"/>
              </a:rPr>
              <a:t>Добавление </a:t>
            </a:r>
            <a:r>
              <a:rPr lang="en-US" sz="2400" i="1" smtClean="0">
                <a:latin typeface="Calibri" pitchFamily="34" charset="0"/>
              </a:rPr>
              <a:t>k</a:t>
            </a:r>
            <a:r>
              <a:rPr lang="en-US" sz="2400" smtClean="0">
                <a:latin typeface="Calibri" pitchFamily="34" charset="0"/>
              </a:rPr>
              <a:t> </a:t>
            </a:r>
            <a:r>
              <a:rPr lang="ru-RU" sz="2400" smtClean="0">
                <a:latin typeface="Calibri" pitchFamily="34" charset="0"/>
              </a:rPr>
              <a:t> нулей справа и отбрасывание </a:t>
            </a:r>
            <a:r>
              <a:rPr lang="en-US" sz="2400" i="1" smtClean="0">
                <a:latin typeface="Calibri" pitchFamily="34" charset="0"/>
              </a:rPr>
              <a:t>k</a:t>
            </a:r>
            <a:r>
              <a:rPr lang="ru-RU" sz="2400" smtClean="0">
                <a:latin typeface="Calibri" pitchFamily="34" charset="0"/>
              </a:rPr>
              <a:t> младших цифр можно рассматривать как операции арифметического сдвига на </a:t>
            </a:r>
            <a:r>
              <a:rPr lang="en-US" sz="2400" i="1" smtClean="0">
                <a:latin typeface="Calibri" pitchFamily="34" charset="0"/>
              </a:rPr>
              <a:t>k</a:t>
            </a:r>
            <a:r>
              <a:rPr lang="en-US" sz="2400" smtClean="0">
                <a:latin typeface="Calibri" pitchFamily="34" charset="0"/>
              </a:rPr>
              <a:t> </a:t>
            </a:r>
            <a:r>
              <a:rPr lang="ru-RU" sz="2400" smtClean="0">
                <a:latin typeface="Calibri" pitchFamily="34" charset="0"/>
              </a:rPr>
              <a:t>позиций.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smtClean="0">
                <a:latin typeface="Calibri" pitchFamily="34" charset="0"/>
              </a:rPr>
              <a:t>В Си определены операции арифметического сдвига</a:t>
            </a:r>
            <a:r>
              <a:rPr lang="en-US" sz="2400" smtClean="0">
                <a:latin typeface="Calibri" pitchFamily="34" charset="0"/>
              </a:rPr>
              <a:t> </a:t>
            </a:r>
            <a:r>
              <a:rPr lang="ru-RU" sz="2400" smtClean="0">
                <a:latin typeface="Calibri" pitchFamily="34" charset="0"/>
              </a:rPr>
              <a:t>на </a:t>
            </a:r>
            <a:r>
              <a:rPr lang="en-US" sz="2400" i="1" smtClean="0">
                <a:latin typeface="Calibri" pitchFamily="34" charset="0"/>
              </a:rPr>
              <a:t>k</a:t>
            </a:r>
            <a:r>
              <a:rPr lang="en-US" sz="2400" smtClean="0">
                <a:latin typeface="Calibri" pitchFamily="34" charset="0"/>
              </a:rPr>
              <a:t> </a:t>
            </a:r>
            <a:r>
              <a:rPr lang="ru-RU" sz="2400" smtClean="0">
                <a:latin typeface="Calibri" pitchFamily="34" charset="0"/>
              </a:rPr>
              <a:t>позиций, которые равносильны умножению или целочисленному делению на 2</a:t>
            </a:r>
            <a:r>
              <a:rPr lang="en-US" sz="2400" i="1" baseline="30000" smtClean="0">
                <a:latin typeface="Calibri" pitchFamily="34" charset="0"/>
              </a:rPr>
              <a:t>k</a:t>
            </a:r>
            <a:r>
              <a:rPr lang="en-US" sz="2400" smtClean="0">
                <a:latin typeface="Calibri" pitchFamily="34" charset="0"/>
              </a:rPr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alibri" pitchFamily="34" charset="0"/>
              </a:rPr>
              <a:t>&lt;&lt; — </a:t>
            </a:r>
            <a:r>
              <a:rPr lang="ru-RU" sz="2400" smtClean="0">
                <a:latin typeface="Calibri" pitchFamily="34" charset="0"/>
              </a:rPr>
              <a:t>сдвиг влево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alibri" pitchFamily="34" charset="0"/>
              </a:rPr>
              <a:t>&gt;&gt; — </a:t>
            </a:r>
            <a:r>
              <a:rPr lang="ru-RU" sz="2400" smtClean="0">
                <a:latin typeface="Calibri" pitchFamily="34" charset="0"/>
              </a:rPr>
              <a:t>сдвиг вправо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b="1" smtClean="0">
                <a:latin typeface="Calibri" pitchFamily="34" charset="0"/>
              </a:rPr>
              <a:t>Примеры: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alibri" pitchFamily="34" charset="0"/>
              </a:rPr>
              <a:t> </a:t>
            </a:r>
            <a:r>
              <a:rPr lang="en-US" sz="2400" i="1" smtClean="0">
                <a:latin typeface="Calibri" pitchFamily="34" charset="0"/>
              </a:rPr>
              <a:t>a </a:t>
            </a:r>
            <a:r>
              <a:rPr lang="en-US" sz="2400" smtClean="0">
                <a:latin typeface="Calibri" pitchFamily="34" charset="0"/>
              </a:rPr>
              <a:t>=</a:t>
            </a:r>
            <a:r>
              <a:rPr lang="en-US" sz="2400" i="1" smtClean="0">
                <a:latin typeface="Calibri" pitchFamily="34" charset="0"/>
              </a:rPr>
              <a:t> </a:t>
            </a:r>
            <a:r>
              <a:rPr lang="en-US" sz="2400" smtClean="0">
                <a:latin typeface="Calibri" pitchFamily="34" charset="0"/>
              </a:rPr>
              <a:t>5</a:t>
            </a:r>
            <a:r>
              <a:rPr lang="en-US" sz="2400" i="1" smtClean="0">
                <a:latin typeface="Calibri" pitchFamily="34" charset="0"/>
              </a:rPr>
              <a:t> &lt;&lt; </a:t>
            </a:r>
            <a:r>
              <a:rPr lang="en-US" sz="2400" smtClean="0">
                <a:latin typeface="Calibri" pitchFamily="34" charset="0"/>
              </a:rPr>
              <a:t>3; </a:t>
            </a:r>
            <a:r>
              <a:rPr lang="ru-RU" sz="2400" smtClean="0">
                <a:latin typeface="Calibri" pitchFamily="34" charset="0"/>
              </a:rPr>
              <a:t> </a:t>
            </a:r>
            <a:r>
              <a:rPr lang="en-US" sz="2400" smtClean="0">
                <a:latin typeface="Calibri" pitchFamily="34" charset="0"/>
              </a:rPr>
              <a:t>/</a:t>
            </a:r>
            <a:r>
              <a:rPr lang="ru-RU" sz="2400" smtClean="0">
                <a:latin typeface="Calibri" pitchFamily="34" charset="0"/>
              </a:rPr>
              <a:t>*</a:t>
            </a:r>
            <a:r>
              <a:rPr lang="en-US" sz="2400" smtClean="0">
                <a:latin typeface="Calibri" pitchFamily="34" charset="0"/>
              </a:rPr>
              <a:t> </a:t>
            </a:r>
            <a:r>
              <a:rPr lang="ru-RU" sz="2400" smtClean="0">
                <a:latin typeface="Calibri" pitchFamily="34" charset="0"/>
              </a:rPr>
              <a:t> после выполнения присваивания </a:t>
            </a:r>
            <a:r>
              <a:rPr lang="en-US" sz="2400" i="1" smtClean="0">
                <a:latin typeface="Calibri" pitchFamily="34" charset="0"/>
              </a:rPr>
              <a:t>a</a:t>
            </a:r>
            <a:r>
              <a:rPr lang="en-US" sz="2400" smtClean="0">
                <a:latin typeface="Calibri" pitchFamily="34" charset="0"/>
              </a:rPr>
              <a:t> </a:t>
            </a:r>
            <a:r>
              <a:rPr lang="ru-RU" sz="2400" smtClean="0">
                <a:latin typeface="Calibri" pitchFamily="34" charset="0"/>
              </a:rPr>
              <a:t>будет иметь 			значение 40 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i="1" smtClean="0">
                <a:latin typeface="Calibri" pitchFamily="34" charset="0"/>
              </a:rPr>
              <a:t>b</a:t>
            </a:r>
            <a:r>
              <a:rPr lang="en-US" sz="2400" smtClean="0">
                <a:latin typeface="Calibri" pitchFamily="34" charset="0"/>
              </a:rPr>
              <a:t> = 112</a:t>
            </a:r>
            <a:r>
              <a:rPr lang="ru-RU" sz="2400" smtClean="0">
                <a:latin typeface="Calibri" pitchFamily="34" charset="0"/>
              </a:rPr>
              <a:t> </a:t>
            </a:r>
            <a:r>
              <a:rPr lang="en-US" sz="2400" smtClean="0">
                <a:latin typeface="Calibri" pitchFamily="34" charset="0"/>
              </a:rPr>
              <a:t>&gt;&gt;</a:t>
            </a:r>
            <a:r>
              <a:rPr lang="ru-RU" sz="2400" smtClean="0">
                <a:latin typeface="Calibri" pitchFamily="34" charset="0"/>
              </a:rPr>
              <a:t> </a:t>
            </a:r>
            <a:r>
              <a:rPr lang="en-US" sz="2400" smtClean="0">
                <a:latin typeface="Calibri" pitchFamily="34" charset="0"/>
              </a:rPr>
              <a:t>4; /* </a:t>
            </a:r>
            <a:r>
              <a:rPr lang="en-US" sz="2400" i="1" smtClean="0">
                <a:latin typeface="Calibri" pitchFamily="34" charset="0"/>
              </a:rPr>
              <a:t>b</a:t>
            </a:r>
            <a:r>
              <a:rPr lang="en-US" sz="2400" smtClean="0">
                <a:latin typeface="Calibri" pitchFamily="34" charset="0"/>
              </a:rPr>
              <a:t> </a:t>
            </a:r>
            <a:r>
              <a:rPr lang="ru-RU" sz="2400" smtClean="0">
                <a:latin typeface="Calibri" pitchFamily="34" charset="0"/>
              </a:rPr>
              <a:t>будет равно 7 </a:t>
            </a:r>
            <a:r>
              <a:rPr lang="en-US" sz="2400" smtClean="0">
                <a:latin typeface="Calibri" pitchFamily="34" charset="0"/>
              </a:rPr>
              <a:t>*/</a:t>
            </a:r>
            <a:endParaRPr lang="ru-RU" sz="240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4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-- целые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4941168"/>
            <a:ext cx="7776864" cy="1584176"/>
          </a:xfrm>
        </p:spPr>
        <p:txBody>
          <a:bodyPr>
            <a:noAutofit/>
          </a:bodyPr>
          <a:lstStyle/>
          <a:p>
            <a:endParaRPr lang="ru-RU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38981"/>
              </p:ext>
            </p:extLst>
          </p:nvPr>
        </p:nvGraphicFramePr>
        <p:xfrm>
          <a:off x="899592" y="1196752"/>
          <a:ext cx="77768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Варианты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имени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Диапазон</a:t>
                      </a:r>
                      <a:r>
                        <a:rPr lang="ru-RU" baseline="0" dirty="0" smtClean="0"/>
                        <a:t> значений в </a:t>
                      </a:r>
                      <a:r>
                        <a:rPr lang="en-US" baseline="0" dirty="0" err="1" smtClean="0"/>
                        <a:t>limits.h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[signed] short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SHRT_MIN … SHRT_MAX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… USHRT_MAX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int|signed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INT_MIN … INT_MAX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[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UINT_MAX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[signed] long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LONG_MIN … LONG_MAX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unsigned long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ULONG_MAX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[signed]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LLONG_MIN … LLONG_MAX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ULLONG_MAX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99392"/>
              </p:ext>
            </p:extLst>
          </p:nvPr>
        </p:nvGraphicFramePr>
        <p:xfrm>
          <a:off x="467544" y="4653136"/>
          <a:ext cx="8640960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/>
                <a:gridCol w="720080"/>
                <a:gridCol w="4320480"/>
              </a:tblGrid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sizeof</a:t>
                      </a:r>
                      <a:r>
                        <a:rPr lang="en-US" sz="1400" dirty="0" smtClean="0"/>
                        <a:t>(char)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sizeof</a:t>
                      </a:r>
                      <a:r>
                        <a:rPr lang="en-US" sz="1400" dirty="0" smtClean="0"/>
                        <a:t>(unsigned char) &lt;=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 &lt;= </a:t>
                      </a:r>
                      <a:r>
                        <a:rPr lang="en-US" sz="1800" dirty="0" err="1" smtClean="0"/>
                        <a:t>sizeof</a:t>
                      </a:r>
                      <a:r>
                        <a:rPr lang="en-US" sz="1800" dirty="0" smtClean="0"/>
                        <a:t>(short) </a:t>
                      </a: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==</a:t>
                      </a: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sizeof</a:t>
                      </a:r>
                      <a:r>
                        <a:rPr lang="en-US" sz="1800" dirty="0" smtClean="0"/>
                        <a:t>(unsigned short) &lt;=</a:t>
                      </a:r>
                      <a:endParaRPr lang="ru-RU" sz="1800" dirty="0"/>
                    </a:p>
                  </a:txBody>
                  <a:tcPr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 &lt;= </a:t>
                      </a:r>
                      <a:r>
                        <a:rPr lang="en-US" sz="2000" dirty="0" err="1" smtClean="0"/>
                        <a:t>sizeof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) </a:t>
                      </a:r>
                      <a:endParaRPr lang="ru-RU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==</a:t>
                      </a:r>
                      <a:endParaRPr lang="ru-RU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sizeof</a:t>
                      </a:r>
                      <a:r>
                        <a:rPr lang="en-US" sz="2000" dirty="0" smtClean="0"/>
                        <a:t>(unsigned) &lt;=</a:t>
                      </a:r>
                      <a:endParaRPr lang="ru-RU" sz="2000" dirty="0"/>
                    </a:p>
                  </a:txBody>
                  <a:tcPr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 &lt;= </a:t>
                      </a:r>
                      <a:r>
                        <a:rPr lang="en-US" sz="2400" dirty="0" err="1" smtClean="0"/>
                        <a:t>sizeof</a:t>
                      </a:r>
                      <a:r>
                        <a:rPr lang="en-US" sz="2400" dirty="0" smtClean="0"/>
                        <a:t>(long)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sizeof</a:t>
                      </a:r>
                      <a:r>
                        <a:rPr lang="en-US" sz="2400" dirty="0" smtClean="0"/>
                        <a:t>(unsigned long) &lt;=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 &lt;= </a:t>
                      </a:r>
                      <a:r>
                        <a:rPr lang="en-US" sz="2800" dirty="0" err="1" smtClean="0"/>
                        <a:t>sizeof</a:t>
                      </a:r>
                      <a:r>
                        <a:rPr lang="en-US" sz="2800" dirty="0" smtClean="0"/>
                        <a:t>(long long) </a:t>
                      </a:r>
                      <a:endParaRPr lang="ru-R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==</a:t>
                      </a:r>
                      <a:endParaRPr lang="ru-R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sizeof</a:t>
                      </a:r>
                      <a:r>
                        <a:rPr lang="en-US" sz="2800" dirty="0" smtClean="0"/>
                        <a:t>(unsigned long long)</a:t>
                      </a:r>
                      <a:endParaRPr lang="ru-RU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/>
          </p:cNvSpPr>
          <p:nvPr>
            <p:ph type="title"/>
          </p:nvPr>
        </p:nvSpPr>
        <p:spPr bwMode="auto">
          <a:xfrm>
            <a:off x="1042988" y="-171450"/>
            <a:ext cx="7499350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b="1" smtClean="0">
                <a:effectLst/>
              </a:rPr>
              <a:t>Особенности двоичной арифметики</a:t>
            </a:r>
            <a:r>
              <a:rPr lang="ru-RU" sz="3900" smtClean="0">
                <a:effectLst/>
              </a:rPr>
              <a:t> </a:t>
            </a:r>
          </a:p>
        </p:txBody>
      </p:sp>
      <p:sp>
        <p:nvSpPr>
          <p:cNvPr id="159746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sz="1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800" smtClean="0"/>
          </a:p>
        </p:txBody>
      </p:sp>
      <p:graphicFrame>
        <p:nvGraphicFramePr>
          <p:cNvPr id="157766" name="Group 70"/>
          <p:cNvGraphicFramePr>
            <a:graphicFrameLocks noGrp="1"/>
          </p:cNvGraphicFramePr>
          <p:nvPr>
            <p:ph sz="quarter" idx="2"/>
          </p:nvPr>
        </p:nvGraphicFramePr>
        <p:xfrm>
          <a:off x="1042988" y="692150"/>
          <a:ext cx="2233612" cy="1134745"/>
        </p:xfrm>
        <a:graphic>
          <a:graphicData uri="http://schemas.openxmlformats.org/drawingml/2006/table">
            <a:tbl>
              <a:tblPr/>
              <a:tblGrid>
                <a:gridCol w="814387"/>
                <a:gridCol w="671513"/>
                <a:gridCol w="74771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5" name="Group 69"/>
          <p:cNvGraphicFramePr>
            <a:graphicFrameLocks noGrp="1"/>
          </p:cNvGraphicFramePr>
          <p:nvPr>
            <p:ph sz="quarter" idx="3"/>
          </p:nvPr>
        </p:nvGraphicFramePr>
        <p:xfrm>
          <a:off x="3708400" y="692150"/>
          <a:ext cx="2016125" cy="1140460"/>
        </p:xfrm>
        <a:graphic>
          <a:graphicData uri="http://schemas.openxmlformats.org/drawingml/2006/table">
            <a:tbl>
              <a:tblPr/>
              <a:tblGrid>
                <a:gridCol w="669925"/>
                <a:gridCol w="674688"/>
                <a:gridCol w="67151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9" name="Group 73"/>
          <p:cNvGraphicFramePr>
            <a:graphicFrameLocks noGrp="1"/>
          </p:cNvGraphicFramePr>
          <p:nvPr/>
        </p:nvGraphicFramePr>
        <p:xfrm>
          <a:off x="6011863" y="692150"/>
          <a:ext cx="2016125" cy="1111886"/>
        </p:xfrm>
        <a:graphic>
          <a:graphicData uri="http://schemas.openxmlformats.org/drawingml/2006/table">
            <a:tbl>
              <a:tblPr/>
              <a:tblGrid>
                <a:gridCol w="671512"/>
                <a:gridCol w="673100"/>
                <a:gridCol w="671513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801" name="Rectangle 68"/>
          <p:cNvSpPr>
            <a:spLocks noChangeArrowheads="1"/>
          </p:cNvSpPr>
          <p:nvPr/>
        </p:nvSpPr>
        <p:spPr bwMode="auto">
          <a:xfrm>
            <a:off x="1185863" y="1893888"/>
            <a:ext cx="7958137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49263"/>
            <a:r>
              <a:rPr lang="ru-RU" sz="2200">
                <a:latin typeface="Times New Roman" pitchFamily="18" charset="0"/>
              </a:rPr>
              <a:t>Если сопоставить нулю логическую «ложь», а единице — «истину»,  то таблица</a:t>
            </a:r>
            <a:r>
              <a:rPr lang="en-US" sz="2200">
                <a:latin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</a:rPr>
              <a:t> сложения совпадет с таблицей значений для логической операции «исключающее или»,</a:t>
            </a:r>
            <a:r>
              <a:rPr lang="en-US" sz="2200">
                <a:latin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</a:rPr>
              <a:t>а таблицы умножения и переноса при сложении — с операцией «и».</a:t>
            </a:r>
            <a:endParaRPr lang="en-US" sz="2200">
              <a:latin typeface="Times New Roman" pitchFamily="18" charset="0"/>
            </a:endParaRPr>
          </a:p>
          <a:p>
            <a:pPr indent="449263"/>
            <a:r>
              <a:rPr lang="ru-RU" sz="2200">
                <a:latin typeface="Times New Roman" pitchFamily="18" charset="0"/>
              </a:rPr>
              <a:t>На этом совпадении основана схемная реализация в компьютерах</a:t>
            </a:r>
            <a:r>
              <a:rPr lang="en-US" sz="2200">
                <a:latin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</a:rPr>
              <a:t>поразрядной двоичной арифметики с помощью примитивных</a:t>
            </a:r>
            <a:r>
              <a:rPr lang="en-US" sz="2200">
                <a:latin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</a:rPr>
              <a:t>логических элементов</a:t>
            </a:r>
            <a:r>
              <a:rPr lang="en-US" sz="2200">
                <a:latin typeface="Times New Roman" pitchFamily="18" charset="0"/>
              </a:rPr>
              <a:t> </a:t>
            </a:r>
            <a:r>
              <a:rPr lang="ru-RU" sz="2200">
                <a:latin typeface="Times New Roman" pitchFamily="18" charset="0"/>
              </a:rPr>
              <a:t>(вентилей). </a:t>
            </a:r>
            <a:endParaRPr lang="en-US" sz="2200">
              <a:latin typeface="Times New Roman" pitchFamily="18" charset="0"/>
            </a:endParaRPr>
          </a:p>
          <a:p>
            <a:pPr indent="449263"/>
            <a:endParaRPr lang="ru-RU" sz="2200">
              <a:latin typeface="Times New Roman" pitchFamily="18" charset="0"/>
            </a:endParaRPr>
          </a:p>
          <a:p>
            <a:pPr indent="449263"/>
            <a:r>
              <a:rPr lang="ru-RU" sz="2200">
                <a:latin typeface="Times New Roman" pitchFamily="18" charset="0"/>
              </a:rPr>
              <a:t>Другая аналогия — «минимаксная»: нетрудно видеть, что </a:t>
            </a:r>
            <a:endParaRPr lang="en-US" sz="2200">
              <a:latin typeface="Times New Roman" pitchFamily="18" charset="0"/>
            </a:endParaRPr>
          </a:p>
          <a:p>
            <a:pPr indent="449263"/>
            <a:r>
              <a:rPr lang="en-US" sz="2200" i="1">
                <a:latin typeface="Times New Roman" pitchFamily="18" charset="0"/>
              </a:rPr>
              <a:t>ab</a:t>
            </a:r>
            <a:r>
              <a:rPr lang="ru-RU" sz="2200" i="1">
                <a:latin typeface="Times New Roman" pitchFamily="18" charset="0"/>
              </a:rPr>
              <a:t> = </a:t>
            </a:r>
            <a:r>
              <a:rPr lang="en-US" sz="2200" i="1">
                <a:latin typeface="Times New Roman" pitchFamily="18" charset="0"/>
              </a:rPr>
              <a:t>min</a:t>
            </a:r>
            <a:r>
              <a:rPr lang="ru-RU" sz="2200" i="1">
                <a:latin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</a:rPr>
              <a:t>a</a:t>
            </a:r>
            <a:r>
              <a:rPr lang="ru-RU" sz="2200" i="1">
                <a:latin typeface="Times New Roman" pitchFamily="18" charset="0"/>
              </a:rPr>
              <a:t>,</a:t>
            </a:r>
            <a:r>
              <a:rPr lang="en-US" sz="2200" i="1">
                <a:latin typeface="Times New Roman" pitchFamily="18" charset="0"/>
              </a:rPr>
              <a:t>b</a:t>
            </a:r>
            <a:r>
              <a:rPr lang="ru-RU" sz="2200" i="1">
                <a:latin typeface="Times New Roman" pitchFamily="18" charset="0"/>
              </a:rPr>
              <a:t>), </a:t>
            </a:r>
            <a:r>
              <a:rPr lang="en-US" sz="2200" i="1">
                <a:latin typeface="Times New Roman" pitchFamily="18" charset="0"/>
              </a:rPr>
              <a:t> a</a:t>
            </a:r>
            <a:r>
              <a:rPr lang="ru-RU" sz="2200" i="1">
                <a:latin typeface="Times New Roman" pitchFamily="18" charset="0"/>
              </a:rPr>
              <a:t>+</a:t>
            </a:r>
            <a:r>
              <a:rPr lang="en-US" sz="2200" i="1">
                <a:latin typeface="Times New Roman" pitchFamily="18" charset="0"/>
              </a:rPr>
              <a:t>b</a:t>
            </a:r>
            <a:r>
              <a:rPr lang="ru-RU" sz="2200" i="1">
                <a:latin typeface="Times New Roman" pitchFamily="18" charset="0"/>
              </a:rPr>
              <a:t> = </a:t>
            </a:r>
            <a:r>
              <a:rPr lang="en-US" sz="2200" i="1">
                <a:latin typeface="Times New Roman" pitchFamily="18" charset="0"/>
              </a:rPr>
              <a:t>min</a:t>
            </a:r>
            <a:r>
              <a:rPr lang="ru-RU" sz="2200" i="1">
                <a:latin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</a:rPr>
              <a:t>a</a:t>
            </a:r>
            <a:r>
              <a:rPr lang="ru-RU" sz="2200" i="1">
                <a:latin typeface="Times New Roman" pitchFamily="18" charset="0"/>
              </a:rPr>
              <a:t>,</a:t>
            </a:r>
            <a:r>
              <a:rPr lang="en-US" sz="2200" i="1">
                <a:latin typeface="Times New Roman" pitchFamily="18" charset="0"/>
              </a:rPr>
              <a:t>b</a:t>
            </a:r>
            <a:r>
              <a:rPr lang="ru-RU" sz="2200" i="1">
                <a:latin typeface="Times New Roman" pitchFamily="18" charset="0"/>
              </a:rPr>
              <a:t>)+ </a:t>
            </a:r>
            <a:r>
              <a:rPr lang="en-US" sz="2200" i="1">
                <a:latin typeface="Times New Roman" pitchFamily="18" charset="0"/>
              </a:rPr>
              <a:t>max</a:t>
            </a:r>
            <a:r>
              <a:rPr lang="ru-RU" sz="2200" i="1">
                <a:latin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</a:rPr>
              <a:t>a</a:t>
            </a:r>
            <a:r>
              <a:rPr lang="ru-RU" sz="2200" i="1">
                <a:latin typeface="Times New Roman" pitchFamily="18" charset="0"/>
              </a:rPr>
              <a:t>,</a:t>
            </a:r>
            <a:r>
              <a:rPr lang="en-US" sz="2200" i="1">
                <a:latin typeface="Times New Roman" pitchFamily="18" charset="0"/>
              </a:rPr>
              <a:t>b</a:t>
            </a:r>
            <a:r>
              <a:rPr lang="ru-RU" sz="2200" i="1">
                <a:latin typeface="Times New Roman" pitchFamily="18" charset="0"/>
              </a:rPr>
              <a:t>).</a:t>
            </a:r>
            <a:endParaRPr lang="ru-RU" sz="2200">
              <a:latin typeface="Times New Roman" pitchFamily="18" charset="0"/>
            </a:endParaRPr>
          </a:p>
          <a:p>
            <a:pPr indent="449263"/>
            <a:endParaRPr lang="ru-RU" sz="2200">
              <a:latin typeface="Times New Roman" pitchFamily="18" charset="0"/>
            </a:endParaRPr>
          </a:p>
          <a:p>
            <a:pPr indent="449263"/>
            <a:r>
              <a:rPr lang="ru-RU" sz="2200">
                <a:latin typeface="Times New Roman" pitchFamily="18" charset="0"/>
              </a:rPr>
              <a:t>Умножение «столбиком» многозначных чисел в двоичной с. с. реализуется только с помощью операций сложения и сдвига.</a:t>
            </a:r>
          </a:p>
        </p:txBody>
      </p:sp>
    </p:spTree>
    <p:extLst>
      <p:ext uri="{BB962C8B-B14F-4D97-AF65-F5344CB8AC3E}">
        <p14:creationId xmlns:p14="http://schemas.microsoft.com/office/powerpoint/2010/main" val="40862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/>
          </p:cNvSpPr>
          <p:nvPr>
            <p:ph type="title"/>
          </p:nvPr>
        </p:nvSpPr>
        <p:spPr bwMode="auto">
          <a:xfrm>
            <a:off x="1116013" y="274638"/>
            <a:ext cx="7818437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b="1" smtClean="0">
                <a:effectLst/>
              </a:rPr>
              <a:t>Сложность арифметических алгоритмов</a:t>
            </a:r>
            <a:r>
              <a:rPr lang="ru-RU" sz="3900" smtClean="0">
                <a:effectLst/>
              </a:rPr>
              <a:t> </a:t>
            </a:r>
          </a:p>
        </p:txBody>
      </p:sp>
      <p:sp>
        <p:nvSpPr>
          <p:cNvPr id="161794" name="Rectangle 3"/>
          <p:cNvSpPr>
            <a:spLocks noGrp="1"/>
          </p:cNvSpPr>
          <p:nvPr>
            <p:ph type="body" idx="1"/>
          </p:nvPr>
        </p:nvSpPr>
        <p:spPr>
          <a:xfrm>
            <a:off x="900113" y="981075"/>
            <a:ext cx="8424862" cy="5256213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Затраты памяти на хранение чисел и времени на выполнение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операций с ними зависят</a:t>
            </a:r>
            <a:r>
              <a:rPr lang="en-US" sz="2200" smtClean="0">
                <a:latin typeface="Times New Roman" pitchFamily="18" charset="0"/>
              </a:rPr>
              <a:t> </a:t>
            </a:r>
            <a:r>
              <a:rPr lang="ru-RU" sz="2200" smtClean="0">
                <a:latin typeface="Times New Roman" pitchFamily="18" charset="0"/>
              </a:rPr>
              <a:t>от длины записи числа в цифрах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рабочей системы счисления. </a:t>
            </a:r>
            <a:endParaRPr lang="en-US" sz="22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Для заданной </a:t>
            </a:r>
            <a:r>
              <a:rPr lang="en-US" sz="2200" i="1" smtClean="0">
                <a:latin typeface="Times New Roman" pitchFamily="18" charset="0"/>
              </a:rPr>
              <a:t>b</a:t>
            </a:r>
            <a:r>
              <a:rPr lang="ru-RU" sz="2200" smtClean="0">
                <a:latin typeface="Times New Roman" pitchFamily="18" charset="0"/>
              </a:rPr>
              <a:t>-с. с. следующие величины: </a:t>
            </a:r>
            <a:endParaRPr lang="en-US" sz="22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200" i="1" smtClean="0">
                <a:latin typeface="Times New Roman" pitchFamily="18" charset="0"/>
              </a:rPr>
              <a:t>k</a:t>
            </a:r>
            <a:r>
              <a:rPr lang="en-US" sz="2200" i="1" baseline="-25000" smtClean="0">
                <a:latin typeface="Times New Roman" pitchFamily="18" charset="0"/>
              </a:rPr>
              <a:t>n</a:t>
            </a:r>
            <a:r>
              <a:rPr lang="en-US" sz="2200" i="1" smtClean="0">
                <a:latin typeface="Times New Roman" pitchFamily="18" charset="0"/>
              </a:rPr>
              <a:t> </a:t>
            </a:r>
            <a:r>
              <a:rPr lang="ru-RU" sz="2200" smtClean="0">
                <a:latin typeface="Times New Roman" pitchFamily="18" charset="0"/>
              </a:rPr>
              <a:t>— длина записи (натурального) числа </a:t>
            </a:r>
            <a:r>
              <a:rPr lang="ru-RU" sz="2200" b="1" i="1" smtClean="0">
                <a:latin typeface="Times New Roman" pitchFamily="18" charset="0"/>
              </a:rPr>
              <a:t>N</a:t>
            </a:r>
            <a:r>
              <a:rPr lang="ru-RU" sz="2200" i="1" smtClean="0">
                <a:latin typeface="Times New Roman" pitchFamily="18" charset="0"/>
              </a:rPr>
              <a:t>, </a:t>
            </a:r>
            <a:endParaRPr lang="en-US" sz="2200" i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200" i="1" smtClean="0">
                <a:latin typeface="Times New Roman" pitchFamily="18" charset="0"/>
              </a:rPr>
              <a:t>N</a:t>
            </a:r>
            <a:r>
              <a:rPr lang="en-US" sz="2200" i="1" baseline="-25000" smtClean="0">
                <a:latin typeface="Times New Roman" pitchFamily="18" charset="0"/>
              </a:rPr>
              <a:t>k</a:t>
            </a:r>
            <a:r>
              <a:rPr lang="en-US" sz="2200" i="1" smtClean="0">
                <a:latin typeface="Times New Roman" pitchFamily="18" charset="0"/>
              </a:rPr>
              <a:t> </a:t>
            </a:r>
            <a:r>
              <a:rPr lang="ru-RU" sz="2200" smtClean="0">
                <a:latin typeface="Times New Roman" pitchFamily="18" charset="0"/>
              </a:rPr>
              <a:t>— максимальное натуральное число, записываемое </a:t>
            </a:r>
            <a:r>
              <a:rPr lang="en-US" sz="2200" b="1" i="1" smtClean="0">
                <a:latin typeface="Times New Roman" pitchFamily="18" charset="0"/>
              </a:rPr>
              <a:t>k</a:t>
            </a:r>
            <a:r>
              <a:rPr lang="en-US" sz="2200" i="1" smtClean="0">
                <a:latin typeface="Times New Roman" pitchFamily="18" charset="0"/>
              </a:rPr>
              <a:t> </a:t>
            </a:r>
            <a:endParaRPr lang="ru-RU" sz="2200" i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цифрами, связаны соотношениями: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200" i="1" smtClean="0">
                <a:latin typeface="Times New Roman" pitchFamily="18" charset="0"/>
              </a:rPr>
              <a:t>k</a:t>
            </a:r>
            <a:r>
              <a:rPr lang="en-US" sz="2200" i="1" baseline="-25000" smtClean="0">
                <a:latin typeface="Times New Roman" pitchFamily="18" charset="0"/>
              </a:rPr>
              <a:t>n</a:t>
            </a:r>
            <a:r>
              <a:rPr lang="en-US" sz="2200" i="1" smtClean="0">
                <a:latin typeface="Times New Roman" pitchFamily="18" charset="0"/>
              </a:rPr>
              <a:t> </a:t>
            </a:r>
            <a:r>
              <a:rPr lang="ru-RU" sz="2200" i="1" smtClean="0">
                <a:latin typeface="Times New Roman" pitchFamily="18" charset="0"/>
              </a:rPr>
              <a:t>=</a:t>
            </a:r>
            <a:r>
              <a:rPr lang="ru-RU" sz="2200" smtClean="0">
                <a:latin typeface="Times New Roman" pitchFamily="18" charset="0"/>
              </a:rPr>
              <a:t> [</a:t>
            </a:r>
            <a:r>
              <a:rPr lang="en-US" sz="2200" i="1" smtClean="0">
                <a:latin typeface="Times New Roman" pitchFamily="18" charset="0"/>
              </a:rPr>
              <a:t>log</a:t>
            </a:r>
            <a:r>
              <a:rPr lang="en-US" sz="2200" i="1" baseline="-25000" smtClean="0">
                <a:latin typeface="Times New Roman" pitchFamily="18" charset="0"/>
              </a:rPr>
              <a:t>b</a:t>
            </a:r>
            <a:r>
              <a:rPr lang="en-US" sz="2200" i="1" smtClean="0">
                <a:latin typeface="Times New Roman" pitchFamily="18" charset="0"/>
              </a:rPr>
              <a:t>N</a:t>
            </a:r>
            <a:r>
              <a:rPr lang="ru-RU" sz="2200" smtClean="0">
                <a:latin typeface="Times New Roman" pitchFamily="18" charset="0"/>
              </a:rPr>
              <a:t>]</a:t>
            </a:r>
            <a:r>
              <a:rPr lang="ru-RU" sz="2200" i="1" smtClean="0">
                <a:latin typeface="Times New Roman" pitchFamily="18" charset="0"/>
              </a:rPr>
              <a:t> + </a:t>
            </a:r>
            <a:r>
              <a:rPr lang="ru-RU" sz="2200" smtClean="0">
                <a:latin typeface="Times New Roman" pitchFamily="18" charset="0"/>
              </a:rPr>
              <a:t>1,   где [</a:t>
            </a:r>
            <a:r>
              <a:rPr lang="en-US" sz="2200" i="1" smtClean="0">
                <a:latin typeface="Times New Roman" pitchFamily="18" charset="0"/>
              </a:rPr>
              <a:t>x</a:t>
            </a:r>
            <a:r>
              <a:rPr lang="ru-RU" sz="2200" smtClean="0">
                <a:latin typeface="Times New Roman" pitchFamily="18" charset="0"/>
              </a:rPr>
              <a:t>] — наибольшее целое, не превышающее </a:t>
            </a:r>
            <a:r>
              <a:rPr lang="en-US" sz="2200" b="1" i="1" smtClean="0">
                <a:latin typeface="Times New Roman" pitchFamily="18" charset="0"/>
              </a:rPr>
              <a:t>x</a:t>
            </a:r>
            <a:r>
              <a:rPr lang="ru-RU" sz="2200" smtClean="0">
                <a:latin typeface="Times New Roman" pitchFamily="18" charset="0"/>
              </a:rPr>
              <a:t>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 </a:t>
            </a:r>
            <a:r>
              <a:rPr lang="en-US" sz="2200" i="1" smtClean="0">
                <a:latin typeface="Times New Roman" pitchFamily="18" charset="0"/>
              </a:rPr>
              <a:t>N</a:t>
            </a:r>
            <a:r>
              <a:rPr lang="en-US" sz="2200" i="1" baseline="-25000" smtClean="0">
                <a:latin typeface="Times New Roman" pitchFamily="18" charset="0"/>
              </a:rPr>
              <a:t>k</a:t>
            </a:r>
            <a:r>
              <a:rPr lang="ru-RU" sz="2200" i="1" smtClean="0">
                <a:latin typeface="Times New Roman" pitchFamily="18" charset="0"/>
              </a:rPr>
              <a:t> = </a:t>
            </a:r>
            <a:r>
              <a:rPr lang="en-US" sz="2200" i="1" smtClean="0">
                <a:latin typeface="Times New Roman" pitchFamily="18" charset="0"/>
              </a:rPr>
              <a:t>b</a:t>
            </a:r>
            <a:r>
              <a:rPr lang="en-US" sz="2200" i="1" baseline="30000" smtClean="0">
                <a:latin typeface="Times New Roman" pitchFamily="18" charset="0"/>
              </a:rPr>
              <a:t>k</a:t>
            </a:r>
            <a:r>
              <a:rPr lang="ru-RU" sz="2200" smtClean="0">
                <a:latin typeface="Times New Roman" pitchFamily="18" charset="0"/>
              </a:rPr>
              <a:t> − 1</a:t>
            </a:r>
            <a:r>
              <a:rPr lang="ru-RU" sz="2200" i="1" smtClean="0">
                <a:latin typeface="Times New Roman" pitchFamily="18" charset="0"/>
              </a:rPr>
              <a:t>.</a:t>
            </a:r>
            <a:endParaRPr lang="ru-RU" sz="22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Верхние оценки для размера результата арифметической операции </a:t>
            </a:r>
            <a:endParaRPr lang="en-US" sz="22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над парой целых чисел </a:t>
            </a:r>
            <a:r>
              <a:rPr lang="en-US" sz="2200" i="1" smtClean="0">
                <a:latin typeface="Times New Roman" pitchFamily="18" charset="0"/>
              </a:rPr>
              <a:t>N</a:t>
            </a:r>
            <a:r>
              <a:rPr lang="ru-RU" sz="2200" smtClean="0">
                <a:latin typeface="Times New Roman" pitchFamily="18" charset="0"/>
              </a:rPr>
              <a:t>1 и </a:t>
            </a:r>
            <a:r>
              <a:rPr lang="ru-RU" sz="2200" i="1" smtClean="0">
                <a:latin typeface="Times New Roman" pitchFamily="18" charset="0"/>
              </a:rPr>
              <a:t>N</a:t>
            </a:r>
            <a:r>
              <a:rPr lang="ru-RU" sz="2200" smtClean="0">
                <a:latin typeface="Times New Roman" pitchFamily="18" charset="0"/>
              </a:rPr>
              <a:t>2</a:t>
            </a:r>
            <a:r>
              <a:rPr lang="ru-RU" sz="2200" i="1" smtClean="0">
                <a:latin typeface="Times New Roman" pitchFamily="18" charset="0"/>
              </a:rPr>
              <a:t> </a:t>
            </a:r>
            <a:r>
              <a:rPr lang="ru-RU" sz="2200" smtClean="0">
                <a:latin typeface="Times New Roman" pitchFamily="18" charset="0"/>
              </a:rPr>
              <a:t>(пусть </a:t>
            </a:r>
            <a:r>
              <a:rPr lang="en-US" sz="2200" i="1" smtClean="0">
                <a:latin typeface="Times New Roman" pitchFamily="18" charset="0"/>
              </a:rPr>
              <a:t>N</a:t>
            </a:r>
            <a:r>
              <a:rPr lang="ru-RU" sz="2200" smtClean="0">
                <a:latin typeface="Times New Roman" pitchFamily="18" charset="0"/>
              </a:rPr>
              <a:t>1</a:t>
            </a:r>
            <a:r>
              <a:rPr lang="ru-RU" sz="2200" i="1" smtClean="0">
                <a:latin typeface="Times New Roman" pitchFamily="18" charset="0"/>
              </a:rPr>
              <a:t> </a:t>
            </a:r>
            <a:r>
              <a:rPr lang="ru-RU" sz="2200" smtClean="0">
                <a:latin typeface="Times New Roman" pitchFamily="18" charset="0"/>
              </a:rPr>
              <a:t>&gt; </a:t>
            </a:r>
            <a:r>
              <a:rPr lang="ru-RU" sz="2200" i="1" smtClean="0">
                <a:latin typeface="Times New Roman" pitchFamily="18" charset="0"/>
              </a:rPr>
              <a:t>N</a:t>
            </a:r>
            <a:r>
              <a:rPr lang="ru-RU" sz="2200" smtClean="0">
                <a:latin typeface="Times New Roman" pitchFamily="18" charset="0"/>
              </a:rPr>
              <a:t>2</a:t>
            </a:r>
            <a:r>
              <a:rPr lang="ru-RU" sz="2200" i="1" smtClean="0">
                <a:latin typeface="Times New Roman" pitchFamily="18" charset="0"/>
              </a:rPr>
              <a:t>)</a:t>
            </a:r>
            <a:r>
              <a:rPr lang="ru-RU" sz="2200" smtClean="0">
                <a:latin typeface="Times New Roman" pitchFamily="18" charset="0"/>
              </a:rPr>
              <a:t>: </a:t>
            </a:r>
            <a:endParaRPr lang="en-US" sz="22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для сложения и вычитания — </a:t>
            </a:r>
            <a:r>
              <a:rPr lang="en-US" sz="2200" i="1" smtClean="0">
                <a:latin typeface="Times New Roman" pitchFamily="18" charset="0"/>
              </a:rPr>
              <a:t>k</a:t>
            </a:r>
            <a:r>
              <a:rPr lang="en-US" sz="2200" i="1" baseline="-25000" smtClean="0">
                <a:latin typeface="Times New Roman" pitchFamily="18" charset="0"/>
              </a:rPr>
              <a:t>N</a:t>
            </a:r>
            <a:r>
              <a:rPr lang="ru-RU" sz="2200" baseline="-25000" smtClean="0">
                <a:latin typeface="Times New Roman" pitchFamily="18" charset="0"/>
              </a:rPr>
              <a:t>1</a:t>
            </a:r>
            <a:r>
              <a:rPr lang="ru-RU" sz="2200" smtClean="0">
                <a:latin typeface="Times New Roman" pitchFamily="18" charset="0"/>
              </a:rPr>
              <a:t> +1,</a:t>
            </a:r>
            <a:endParaRPr lang="en-US" sz="22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для умножения — </a:t>
            </a:r>
            <a:r>
              <a:rPr lang="en-US" sz="2200" i="1" smtClean="0">
                <a:latin typeface="Times New Roman" pitchFamily="18" charset="0"/>
              </a:rPr>
              <a:t>k</a:t>
            </a:r>
            <a:r>
              <a:rPr lang="en-US" sz="2200" i="1" baseline="-25000" smtClean="0">
                <a:latin typeface="Times New Roman" pitchFamily="18" charset="0"/>
              </a:rPr>
              <a:t>N</a:t>
            </a:r>
            <a:r>
              <a:rPr lang="ru-RU" sz="2200" baseline="-25000" smtClean="0">
                <a:latin typeface="Times New Roman" pitchFamily="18" charset="0"/>
              </a:rPr>
              <a:t>1 </a:t>
            </a:r>
            <a:r>
              <a:rPr lang="ru-RU" sz="2200" smtClean="0">
                <a:latin typeface="Times New Roman" pitchFamily="18" charset="0"/>
              </a:rPr>
              <a:t>+ </a:t>
            </a:r>
            <a:r>
              <a:rPr lang="en-US" sz="2200" i="1" smtClean="0">
                <a:latin typeface="Times New Roman" pitchFamily="18" charset="0"/>
              </a:rPr>
              <a:t>k</a:t>
            </a:r>
            <a:r>
              <a:rPr lang="en-US" sz="2200" i="1" baseline="-25000" smtClean="0">
                <a:latin typeface="Times New Roman" pitchFamily="18" charset="0"/>
              </a:rPr>
              <a:t>N</a:t>
            </a:r>
            <a:r>
              <a:rPr lang="ru-RU" sz="2200" baseline="-25000" smtClean="0">
                <a:latin typeface="Times New Roman" pitchFamily="18" charset="0"/>
              </a:rPr>
              <a:t>2</a:t>
            </a:r>
            <a:r>
              <a:rPr lang="ru-RU" sz="2200" smtClean="0">
                <a:latin typeface="Times New Roman" pitchFamily="18" charset="0"/>
              </a:rPr>
              <a:t>, </a:t>
            </a:r>
            <a:endParaRPr lang="en-US" sz="22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>
                <a:latin typeface="Times New Roman" pitchFamily="18" charset="0"/>
              </a:rPr>
              <a:t>для деления  — </a:t>
            </a:r>
            <a:r>
              <a:rPr lang="en-US" sz="2200" i="1" smtClean="0">
                <a:latin typeface="Times New Roman" pitchFamily="18" charset="0"/>
              </a:rPr>
              <a:t>k</a:t>
            </a:r>
            <a:r>
              <a:rPr lang="en-US" sz="2200" i="1" baseline="-25000" smtClean="0">
                <a:latin typeface="Times New Roman" pitchFamily="18" charset="0"/>
              </a:rPr>
              <a:t>N</a:t>
            </a:r>
            <a:r>
              <a:rPr lang="ru-RU" sz="2200" baseline="-25000" smtClean="0">
                <a:latin typeface="Times New Roman" pitchFamily="18" charset="0"/>
              </a:rPr>
              <a:t>1</a:t>
            </a:r>
            <a:r>
              <a:rPr lang="ru-RU" sz="2200" smtClean="0">
                <a:latin typeface="Times New Roman" pitchFamily="18" charset="0"/>
              </a:rPr>
              <a:t> +1,  (так как </a:t>
            </a:r>
            <a:r>
              <a:rPr lang="ru-RU" sz="2200" i="1" smtClean="0">
                <a:latin typeface="Times New Roman" pitchFamily="18" charset="0"/>
              </a:rPr>
              <a:t>N</a:t>
            </a:r>
            <a:r>
              <a:rPr lang="ru-RU" sz="2200" smtClean="0">
                <a:latin typeface="Times New Roman" pitchFamily="18" charset="0"/>
              </a:rPr>
              <a:t>2</a:t>
            </a:r>
            <a:r>
              <a:rPr lang="ru-RU" sz="2200" i="1" smtClean="0">
                <a:latin typeface="Times New Roman" pitchFamily="18" charset="0"/>
              </a:rPr>
              <a:t> </a:t>
            </a:r>
            <a:r>
              <a:rPr lang="ru-RU" sz="2200" smtClean="0">
                <a:latin typeface="Times New Roman" pitchFamily="18" charset="0"/>
              </a:rPr>
              <a:t>&gt; 1).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499350" cy="5619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b="1" smtClean="0">
                <a:effectLst/>
              </a:rPr>
              <a:t>Время исполнения</a:t>
            </a:r>
            <a:r>
              <a:rPr lang="ru-RU" sz="3900" smtClean="0">
                <a:effectLst/>
              </a:rPr>
              <a:t> </a:t>
            </a:r>
          </a:p>
        </p:txBody>
      </p:sp>
      <p:sp>
        <p:nvSpPr>
          <p:cNvPr id="163842" name="Rectangle 3"/>
          <p:cNvSpPr>
            <a:spLocks noGrp="1"/>
          </p:cNvSpPr>
          <p:nvPr>
            <p:ph type="body" idx="1"/>
          </p:nvPr>
        </p:nvSpPr>
        <p:spPr>
          <a:xfrm>
            <a:off x="1116013" y="692150"/>
            <a:ext cx="7848600" cy="568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Алгоритмы сложения содержат один проход по всем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разрядам числа, причем каждый разряд обрабатывается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не более одного раза. Поэтому время работы алгоритма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сложения линейно по </a:t>
            </a:r>
            <a:r>
              <a:rPr lang="en-US" sz="2200" i="1" smtClean="0">
                <a:latin typeface="Corbel" pitchFamily="34" charset="0"/>
              </a:rPr>
              <a:t>k</a:t>
            </a:r>
            <a:r>
              <a:rPr lang="ru-RU" sz="2200" i="1" smtClean="0"/>
              <a:t>: Т</a:t>
            </a:r>
            <a:r>
              <a:rPr lang="ru-RU" sz="2200" i="1" baseline="-25000" smtClean="0"/>
              <a:t>слож</a:t>
            </a:r>
            <a:r>
              <a:rPr lang="ru-RU" sz="2200" i="1" smtClean="0"/>
              <a:t>(</a:t>
            </a:r>
            <a:r>
              <a:rPr lang="en-US" sz="2200" i="1" smtClean="0">
                <a:latin typeface="Corbel" pitchFamily="34" charset="0"/>
              </a:rPr>
              <a:t>k</a:t>
            </a:r>
            <a:r>
              <a:rPr lang="ru-RU" sz="2200" i="1" smtClean="0"/>
              <a:t>)~</a:t>
            </a:r>
            <a:r>
              <a:rPr lang="en-US" sz="2200" i="1" smtClean="0">
                <a:latin typeface="Corbel" pitchFamily="34" charset="0"/>
              </a:rPr>
              <a:t>k</a:t>
            </a:r>
            <a:r>
              <a:rPr lang="ru-RU" sz="2200" i="1" smtClean="0"/>
              <a:t>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2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Алгоритмы умножения и деления выполняют сложение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и вычитание несколько раз (не более, чем </a:t>
            </a:r>
            <a:r>
              <a:rPr lang="en-US" sz="2200" i="1" smtClean="0">
                <a:latin typeface="Corbel" pitchFamily="34" charset="0"/>
              </a:rPr>
              <a:t>k</a:t>
            </a:r>
            <a:r>
              <a:rPr lang="ru-RU" sz="2200" i="1" smtClean="0"/>
              <a:t>), </a:t>
            </a:r>
            <a:r>
              <a:rPr lang="ru-RU" sz="2200" smtClean="0"/>
              <a:t>со сдвигом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на одну позицию. Так как время сложения линейно,</a:t>
            </a:r>
            <a:r>
              <a:rPr lang="en-US" sz="2200" smtClean="0">
                <a:latin typeface="Corbel" pitchFamily="34" charset="0"/>
              </a:rPr>
              <a:t> </a:t>
            </a:r>
            <a:r>
              <a:rPr lang="ru-RU" sz="2200" smtClean="0"/>
              <a:t>время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умножения и деления квадратично по </a:t>
            </a:r>
            <a:r>
              <a:rPr lang="en-US" sz="2200" i="1" smtClean="0">
                <a:latin typeface="Corbel" pitchFamily="34" charset="0"/>
              </a:rPr>
              <a:t>k</a:t>
            </a:r>
            <a:r>
              <a:rPr lang="ru-RU" sz="2200" i="1" smtClean="0"/>
              <a:t>:</a:t>
            </a:r>
            <a:r>
              <a:rPr lang="en-US" sz="2200" i="1" smtClean="0">
                <a:latin typeface="Corbel" pitchFamily="34" charset="0"/>
              </a:rPr>
              <a:t> T</a:t>
            </a:r>
            <a:r>
              <a:rPr lang="en-US" sz="2200" i="1" baseline="-25000" smtClean="0">
                <a:latin typeface="Corbel" pitchFamily="34" charset="0"/>
              </a:rPr>
              <a:t>y</a:t>
            </a:r>
            <a:r>
              <a:rPr lang="ru-RU" sz="2200" i="1" baseline="-25000" smtClean="0"/>
              <a:t>мн</a:t>
            </a:r>
            <a:r>
              <a:rPr lang="ru-RU" sz="2200" i="1" smtClean="0"/>
              <a:t> ~</a:t>
            </a:r>
            <a:r>
              <a:rPr lang="en-US" sz="2200" i="1" smtClean="0">
                <a:latin typeface="Corbel" pitchFamily="34" charset="0"/>
              </a:rPr>
              <a:t>k</a:t>
            </a:r>
            <a:r>
              <a:rPr lang="ru-RU" sz="2200" i="1" smtClean="0"/>
              <a:t>2,, </a:t>
            </a:r>
            <a:r>
              <a:rPr lang="en-US" sz="2200" i="1" smtClean="0">
                <a:latin typeface="Corbel" pitchFamily="34" charset="0"/>
              </a:rPr>
              <a:t>T</a:t>
            </a:r>
            <a:r>
              <a:rPr lang="ru-RU" sz="2200" i="1" baseline="-25000" smtClean="0"/>
              <a:t>дел</a:t>
            </a:r>
            <a:r>
              <a:rPr lang="ru-RU" sz="2200" i="1" smtClean="0"/>
              <a:t> (</a:t>
            </a:r>
            <a:r>
              <a:rPr lang="en-US" sz="2200" i="1" smtClean="0">
                <a:latin typeface="Corbel" pitchFamily="34" charset="0"/>
              </a:rPr>
              <a:t>k</a:t>
            </a:r>
            <a:r>
              <a:rPr lang="ru-RU" sz="2200" i="1" smtClean="0"/>
              <a:t>) ~ </a:t>
            </a:r>
            <a:r>
              <a:rPr lang="en-US" sz="2200" i="1" smtClean="0">
                <a:latin typeface="Corbel" pitchFamily="34" charset="0"/>
              </a:rPr>
              <a:t>k</a:t>
            </a:r>
            <a:r>
              <a:rPr lang="ru-RU" sz="2200" i="1" smtClean="0"/>
              <a:t>2</a:t>
            </a:r>
            <a:r>
              <a:rPr lang="ru-RU" sz="2200" smtClean="0"/>
              <a:t>.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2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В системах команд компьютеров есть команды типа сложения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и умножения, которые работают не с отдельными битами, а с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байтами; они обычно рассматриваются как элементарные.</a:t>
            </a:r>
            <a:endParaRPr lang="en-US" sz="2200" smtClean="0">
              <a:latin typeface="Corbel" pitchFamily="34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Проведенные выше оценки сохраняют свою силу, если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заменить базовую с. с. кратной ей (со степенью кратности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smtClean="0"/>
              <a:t>равной длине слова). </a:t>
            </a:r>
          </a:p>
        </p:txBody>
      </p:sp>
    </p:spTree>
    <p:extLst>
      <p:ext uri="{BB962C8B-B14F-4D97-AF65-F5344CB8AC3E}">
        <p14:creationId xmlns:p14="http://schemas.microsoft.com/office/powerpoint/2010/main" val="20191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435100" y="274638"/>
            <a:ext cx="7499350" cy="43973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sz="39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Упражнения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435100" y="857250"/>
            <a:ext cx="7499350" cy="539115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1. Выразить целую часть 17.5 * </a:t>
            </a:r>
            <a:r>
              <a:rPr lang="en-US" sz="2000" smtClean="0">
                <a:latin typeface="Calibri" pitchFamily="34" charset="0"/>
              </a:rPr>
              <a:t>X</a:t>
            </a:r>
            <a:r>
              <a:rPr lang="ru-RU" sz="2000" smtClean="0">
                <a:latin typeface="Calibri" pitchFamily="34" charset="0"/>
              </a:rPr>
              <a:t> через сложение и операции поразрядных сдвигов числа </a:t>
            </a:r>
            <a:r>
              <a:rPr lang="en-US" sz="2000" smtClean="0">
                <a:latin typeface="Calibri" pitchFamily="34" charset="0"/>
              </a:rPr>
              <a:t>X</a:t>
            </a:r>
            <a:r>
              <a:rPr lang="ru-RU" sz="2000" smtClean="0">
                <a:latin typeface="Calibri" pitchFamily="34" charset="0"/>
              </a:rPr>
              <a:t> вправо и влево.      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17.5</a:t>
            </a:r>
            <a:r>
              <a:rPr lang="ru-RU" sz="2000" baseline="-25000" smtClean="0">
                <a:latin typeface="Calibri" pitchFamily="34" charset="0"/>
              </a:rPr>
              <a:t>(10)</a:t>
            </a:r>
            <a:r>
              <a:rPr lang="ru-RU" sz="2000" smtClean="0">
                <a:latin typeface="Calibri" pitchFamily="34" charset="0"/>
              </a:rPr>
              <a:t> = 16 + 1 + 0.5 = 2</a:t>
            </a:r>
            <a:r>
              <a:rPr lang="ru-RU" sz="2000" baseline="30000" smtClean="0">
                <a:latin typeface="Calibri" pitchFamily="34" charset="0"/>
              </a:rPr>
              <a:t>4 </a:t>
            </a:r>
            <a:r>
              <a:rPr lang="ru-RU" sz="2000" smtClean="0">
                <a:latin typeface="Calibri" pitchFamily="34" charset="0"/>
              </a:rPr>
              <a:t>+ 2</a:t>
            </a:r>
            <a:r>
              <a:rPr lang="ru-RU" sz="2000" baseline="30000" smtClean="0">
                <a:latin typeface="Calibri" pitchFamily="34" charset="0"/>
              </a:rPr>
              <a:t>0</a:t>
            </a:r>
            <a:r>
              <a:rPr lang="ru-RU" sz="2000" smtClean="0">
                <a:latin typeface="Calibri" pitchFamily="34" charset="0"/>
              </a:rPr>
              <a:t> + 2</a:t>
            </a:r>
            <a:r>
              <a:rPr lang="ru-RU" sz="2000" baseline="30000" smtClean="0">
                <a:latin typeface="Calibri" pitchFamily="34" charset="0"/>
              </a:rPr>
              <a:t>–1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= 10001.1</a:t>
            </a:r>
            <a:r>
              <a:rPr lang="en-US" sz="2000" baseline="-25000" smtClean="0">
                <a:latin typeface="Calibri" pitchFamily="34" charset="0"/>
              </a:rPr>
              <a:t>(2)</a:t>
            </a:r>
            <a:endParaRPr lang="ru-RU" sz="2000" smtClean="0">
              <a:latin typeface="Calibri" pitchFamily="34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17.5 *</a:t>
            </a:r>
            <a:r>
              <a:rPr lang="en-US" sz="2000" smtClean="0">
                <a:latin typeface="Calibri" pitchFamily="34" charset="0"/>
              </a:rPr>
              <a:t>X 	= X* (</a:t>
            </a:r>
            <a:r>
              <a:rPr lang="ru-RU" sz="2000" smtClean="0">
                <a:latin typeface="Calibri" pitchFamily="34" charset="0"/>
              </a:rPr>
              <a:t>2</a:t>
            </a:r>
            <a:r>
              <a:rPr lang="ru-RU" sz="2000" baseline="30000" smtClean="0">
                <a:latin typeface="Calibri" pitchFamily="34" charset="0"/>
              </a:rPr>
              <a:t>4 </a:t>
            </a:r>
            <a:r>
              <a:rPr lang="ru-RU" sz="2000" smtClean="0">
                <a:latin typeface="Calibri" pitchFamily="34" charset="0"/>
              </a:rPr>
              <a:t>+ 2</a:t>
            </a:r>
            <a:r>
              <a:rPr lang="ru-RU" sz="2000" baseline="30000" smtClean="0">
                <a:latin typeface="Calibri" pitchFamily="34" charset="0"/>
              </a:rPr>
              <a:t>0</a:t>
            </a:r>
            <a:r>
              <a:rPr lang="ru-RU" sz="2000" smtClean="0">
                <a:latin typeface="Calibri" pitchFamily="34" charset="0"/>
              </a:rPr>
              <a:t> + 2</a:t>
            </a:r>
            <a:r>
              <a:rPr lang="ru-RU" sz="2000" baseline="30000" smtClean="0">
                <a:latin typeface="Calibri" pitchFamily="34" charset="0"/>
              </a:rPr>
              <a:t>–1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) =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smtClean="0">
                <a:latin typeface="Calibri" pitchFamily="34" charset="0"/>
              </a:rPr>
              <a:t>	= X*</a:t>
            </a:r>
            <a:r>
              <a:rPr lang="ru-RU" sz="2000" smtClean="0">
                <a:latin typeface="Calibri" pitchFamily="34" charset="0"/>
              </a:rPr>
              <a:t>2</a:t>
            </a:r>
            <a:r>
              <a:rPr lang="ru-RU" sz="2000" baseline="30000" smtClean="0">
                <a:latin typeface="Calibri" pitchFamily="34" charset="0"/>
              </a:rPr>
              <a:t>4 </a:t>
            </a:r>
            <a:r>
              <a:rPr lang="ru-RU" sz="2000" smtClean="0">
                <a:latin typeface="Calibri" pitchFamily="34" charset="0"/>
              </a:rPr>
              <a:t>+ </a:t>
            </a:r>
            <a:r>
              <a:rPr lang="en-US" sz="2000" smtClean="0">
                <a:latin typeface="Calibri" pitchFamily="34" charset="0"/>
              </a:rPr>
              <a:t>X*</a:t>
            </a:r>
            <a:r>
              <a:rPr lang="ru-RU" sz="2000" smtClean="0">
                <a:latin typeface="Calibri" pitchFamily="34" charset="0"/>
              </a:rPr>
              <a:t>2</a:t>
            </a:r>
            <a:r>
              <a:rPr lang="ru-RU" sz="2000" baseline="30000" smtClean="0">
                <a:latin typeface="Calibri" pitchFamily="34" charset="0"/>
              </a:rPr>
              <a:t>0</a:t>
            </a:r>
            <a:r>
              <a:rPr lang="ru-RU" sz="2000" smtClean="0">
                <a:latin typeface="Calibri" pitchFamily="34" charset="0"/>
              </a:rPr>
              <a:t> + </a:t>
            </a:r>
            <a:r>
              <a:rPr lang="en-US" sz="2000" smtClean="0">
                <a:latin typeface="Calibri" pitchFamily="34" charset="0"/>
              </a:rPr>
              <a:t>X*</a:t>
            </a:r>
            <a:r>
              <a:rPr lang="ru-RU" sz="2000" smtClean="0">
                <a:latin typeface="Calibri" pitchFamily="34" charset="0"/>
              </a:rPr>
              <a:t>2</a:t>
            </a:r>
            <a:r>
              <a:rPr lang="ru-RU" sz="2000" baseline="30000" smtClean="0">
                <a:latin typeface="Calibri" pitchFamily="34" charset="0"/>
              </a:rPr>
              <a:t>–1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 =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smtClean="0">
                <a:latin typeface="Calibri" pitchFamily="34" charset="0"/>
              </a:rPr>
              <a:t>	= (X &lt;&lt; 4) + X + (X &gt;&gt; 1)</a:t>
            </a:r>
            <a:endParaRPr lang="ru-RU" sz="2000" smtClean="0">
              <a:latin typeface="Calibri" pitchFamily="34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ru-RU" sz="2000" u="sng" smtClean="0">
              <a:latin typeface="Calibri" pitchFamily="34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2. Если 120</a:t>
            </a:r>
            <a:r>
              <a:rPr lang="ru-RU" sz="2000" baseline="-25000" smtClean="0">
                <a:latin typeface="Calibri" pitchFamily="34" charset="0"/>
              </a:rPr>
              <a:t>(</a:t>
            </a:r>
            <a:r>
              <a:rPr lang="en-US" sz="2000" baseline="-25000" smtClean="0">
                <a:latin typeface="Calibri" pitchFamily="34" charset="0"/>
              </a:rPr>
              <a:t>x</a:t>
            </a:r>
            <a:r>
              <a:rPr lang="ru-RU" sz="2000" baseline="-25000" smtClean="0">
                <a:latin typeface="Calibri" pitchFamily="34" charset="0"/>
              </a:rPr>
              <a:t>)</a:t>
            </a:r>
            <a:r>
              <a:rPr lang="ru-RU" sz="2000" smtClean="0">
                <a:latin typeface="Calibri" pitchFamily="34" charset="0"/>
              </a:rPr>
              <a:t> делится на 11</a:t>
            </a:r>
            <a:r>
              <a:rPr lang="ru-RU" sz="2000" baseline="-25000" smtClean="0">
                <a:latin typeface="Calibri" pitchFamily="34" charset="0"/>
              </a:rPr>
              <a:t>(10)</a:t>
            </a:r>
            <a:r>
              <a:rPr lang="ru-RU" sz="2000" smtClean="0">
                <a:latin typeface="Calibri" pitchFamily="34" charset="0"/>
              </a:rPr>
              <a:t>,  то как выглядит (чему равно?) 3</a:t>
            </a:r>
            <a:r>
              <a:rPr lang="ru-RU" sz="2000" baseline="30000" smtClean="0">
                <a:latin typeface="Calibri" pitchFamily="34" charset="0"/>
              </a:rPr>
              <a:t>10</a:t>
            </a:r>
            <a:r>
              <a:rPr lang="ru-RU" sz="2000" smtClean="0">
                <a:latin typeface="Calibri" pitchFamily="34" charset="0"/>
              </a:rPr>
              <a:t> в системе счисления с основанием </a:t>
            </a:r>
            <a:r>
              <a:rPr lang="en-US" sz="2000" i="1" smtClean="0">
                <a:latin typeface="Calibri" pitchFamily="34" charset="0"/>
              </a:rPr>
              <a:t>x</a:t>
            </a:r>
            <a:r>
              <a:rPr lang="ru-RU" sz="2000" smtClean="0">
                <a:latin typeface="Calibri" pitchFamily="34" charset="0"/>
              </a:rPr>
              <a:t>?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Подбором можно определить, что </a:t>
            </a:r>
            <a:r>
              <a:rPr lang="en-US" sz="2000" smtClean="0">
                <a:latin typeface="Calibri" pitchFamily="34" charset="0"/>
              </a:rPr>
              <a:t>x = 9, </a:t>
            </a:r>
            <a:r>
              <a:rPr lang="ru-RU" sz="2000" smtClean="0">
                <a:latin typeface="Calibri" pitchFamily="34" charset="0"/>
              </a:rPr>
              <a:t>т.к. 120</a:t>
            </a:r>
            <a:r>
              <a:rPr lang="ru-RU" sz="2000" baseline="-25000" smtClean="0">
                <a:latin typeface="Calibri" pitchFamily="34" charset="0"/>
              </a:rPr>
              <a:t>(9)</a:t>
            </a:r>
            <a:r>
              <a:rPr lang="ru-RU" sz="2000" smtClean="0">
                <a:latin typeface="Calibri" pitchFamily="34" charset="0"/>
              </a:rPr>
              <a:t> = 99</a:t>
            </a:r>
            <a:r>
              <a:rPr lang="ru-RU" sz="2000" baseline="-25000" smtClean="0">
                <a:latin typeface="Calibri" pitchFamily="34" charset="0"/>
              </a:rPr>
              <a:t>(10)</a:t>
            </a:r>
            <a:r>
              <a:rPr lang="ru-RU" sz="2000" smtClean="0">
                <a:latin typeface="Calibri" pitchFamily="34" charset="0"/>
              </a:rPr>
              <a:t> – делится на 11 без остатка.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3</a:t>
            </a:r>
            <a:r>
              <a:rPr lang="ru-RU" sz="2000" baseline="30000" smtClean="0">
                <a:latin typeface="Calibri" pitchFamily="34" charset="0"/>
              </a:rPr>
              <a:t>10 </a:t>
            </a:r>
            <a:r>
              <a:rPr lang="ru-RU" sz="2000" smtClean="0">
                <a:latin typeface="Calibri" pitchFamily="34" charset="0"/>
              </a:rPr>
              <a:t>= 3</a:t>
            </a:r>
            <a:r>
              <a:rPr lang="ru-RU" sz="2000" baseline="30000" smtClean="0">
                <a:latin typeface="Calibri" pitchFamily="34" charset="0"/>
              </a:rPr>
              <a:t>2*5</a:t>
            </a:r>
            <a:r>
              <a:rPr lang="ru-RU" sz="2000" smtClean="0">
                <a:latin typeface="Calibri" pitchFamily="34" charset="0"/>
              </a:rPr>
              <a:t>= (3</a:t>
            </a:r>
            <a:r>
              <a:rPr lang="ru-RU" sz="2000" baseline="30000" smtClean="0">
                <a:latin typeface="Calibri" pitchFamily="34" charset="0"/>
              </a:rPr>
              <a:t>2</a:t>
            </a:r>
            <a:r>
              <a:rPr lang="ru-RU" sz="2000" smtClean="0">
                <a:latin typeface="Calibri" pitchFamily="34" charset="0"/>
              </a:rPr>
              <a:t>)</a:t>
            </a:r>
            <a:r>
              <a:rPr lang="ru-RU" sz="2000" baseline="30000" smtClean="0">
                <a:latin typeface="Calibri" pitchFamily="34" charset="0"/>
              </a:rPr>
              <a:t>5</a:t>
            </a:r>
            <a:r>
              <a:rPr lang="ru-RU" sz="2000" smtClean="0">
                <a:latin typeface="Calibri" pitchFamily="34" charset="0"/>
              </a:rPr>
              <a:t> = 9</a:t>
            </a:r>
            <a:r>
              <a:rPr lang="ru-RU" sz="2000" baseline="30000" smtClean="0">
                <a:latin typeface="Calibri" pitchFamily="34" charset="0"/>
              </a:rPr>
              <a:t>5</a:t>
            </a:r>
            <a:r>
              <a:rPr lang="ru-RU" sz="2000" smtClean="0">
                <a:latin typeface="Calibri" pitchFamily="34" charset="0"/>
              </a:rPr>
              <a:t> = 100000</a:t>
            </a:r>
            <a:r>
              <a:rPr lang="ru-RU" sz="2000" baseline="-25000" smtClean="0">
                <a:latin typeface="Calibri" pitchFamily="34" charset="0"/>
              </a:rPr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39507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инициализация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n-US" sz="1800" dirty="0" smtClean="0"/>
              <a:t>&lt;</a:t>
            </a:r>
            <a:r>
              <a:rPr lang="ru-RU" sz="1800" dirty="0" smtClean="0"/>
              <a:t>объявитель</a:t>
            </a:r>
            <a:r>
              <a:rPr lang="en-US" sz="1800" dirty="0" smtClean="0"/>
              <a:t>&gt; </a:t>
            </a:r>
            <a:r>
              <a:rPr lang="ru-RU" sz="1800" dirty="0" smtClean="0"/>
              <a:t>::=</a:t>
            </a:r>
            <a:r>
              <a:rPr lang="en-US" sz="1800" dirty="0" smtClean="0"/>
              <a:t> [&lt;</a:t>
            </a:r>
            <a:r>
              <a:rPr lang="ru-RU" sz="1800" dirty="0" smtClean="0">
                <a:solidFill>
                  <a:srgbClr val="92D050"/>
                </a:solidFill>
              </a:rPr>
              <a:t>указатель</a:t>
            </a:r>
            <a:r>
              <a:rPr lang="en-US" sz="1800" dirty="0" smtClean="0"/>
              <a:t>&gt;]</a:t>
            </a:r>
            <a:r>
              <a:rPr lang="ru-RU" sz="1800" dirty="0" smtClean="0"/>
              <a:t> </a:t>
            </a:r>
            <a:r>
              <a:rPr lang="en-US" sz="1800" dirty="0" smtClean="0"/>
              <a:t>&lt;</a:t>
            </a:r>
            <a:r>
              <a:rPr lang="ru-RU" sz="1800" dirty="0" smtClean="0">
                <a:solidFill>
                  <a:srgbClr val="FFC000"/>
                </a:solidFill>
              </a:rPr>
              <a:t>собственно-объявитель</a:t>
            </a:r>
            <a:r>
              <a:rPr lang="en-US" sz="1800" dirty="0" smtClean="0"/>
              <a:t>&gt;</a:t>
            </a:r>
          </a:p>
          <a:p>
            <a:pPr marL="68580" indent="0">
              <a:buNone/>
            </a:pPr>
            <a:r>
              <a:rPr lang="en-US" sz="1800" dirty="0" smtClean="0"/>
              <a:t>&lt;</a:t>
            </a:r>
            <a:r>
              <a:rPr lang="ru-RU" sz="1800" dirty="0" smtClean="0">
                <a:solidFill>
                  <a:srgbClr val="92D050"/>
                </a:solidFill>
              </a:rPr>
              <a:t>указатель</a:t>
            </a:r>
            <a:r>
              <a:rPr lang="en-US" sz="1800" dirty="0" smtClean="0"/>
              <a:t>&gt; :</a:t>
            </a:r>
            <a:r>
              <a:rPr lang="ru-RU" sz="1800" dirty="0" smtClean="0"/>
              <a:t>:</a:t>
            </a:r>
            <a:r>
              <a:rPr lang="en-US" sz="1800" dirty="0" smtClean="0"/>
              <a:t>= ( '</a:t>
            </a:r>
            <a:r>
              <a:rPr lang="ru-RU" sz="1800" dirty="0" smtClean="0"/>
              <a:t>*</a:t>
            </a:r>
            <a:r>
              <a:rPr lang="en-US" sz="1800" dirty="0" smtClean="0"/>
              <a:t>'</a:t>
            </a:r>
            <a:r>
              <a:rPr lang="ru-RU" sz="1800" dirty="0" smtClean="0"/>
              <a:t> </a:t>
            </a:r>
            <a:r>
              <a:rPr lang="en-US" sz="1800" dirty="0" smtClean="0"/>
              <a:t>[&lt;</a:t>
            </a:r>
            <a:r>
              <a:rPr lang="ru-RU" sz="1800" dirty="0" smtClean="0"/>
              <a:t>квалификаторов-типа</a:t>
            </a:r>
            <a:r>
              <a:rPr lang="en-US" sz="1800" dirty="0" smtClean="0"/>
              <a:t>&gt;</a:t>
            </a:r>
            <a:r>
              <a:rPr lang="ru-RU" sz="1800" dirty="0" smtClean="0"/>
              <a:t>*</a:t>
            </a:r>
            <a:r>
              <a:rPr lang="en-US" sz="1800" dirty="0" smtClean="0"/>
              <a:t>] )*</a:t>
            </a:r>
            <a:endParaRPr lang="ru-RU" sz="1800" dirty="0" smtClean="0"/>
          </a:p>
          <a:p>
            <a:pPr marL="68580" indent="0">
              <a:buNone/>
            </a:pPr>
            <a:r>
              <a:rPr lang="en-US" sz="1800" dirty="0" smtClean="0"/>
              <a:t>&lt;</a:t>
            </a:r>
            <a:r>
              <a:rPr lang="ru-RU" sz="1800" dirty="0" smtClean="0">
                <a:solidFill>
                  <a:srgbClr val="FFC000"/>
                </a:solidFill>
              </a:rPr>
              <a:t>собственно-объявитель</a:t>
            </a:r>
            <a:r>
              <a:rPr lang="en-US" sz="1800" dirty="0" smtClean="0"/>
              <a:t>&gt; ::=</a:t>
            </a:r>
            <a:br>
              <a:rPr lang="en-US" sz="1800" dirty="0" smtClean="0"/>
            </a:br>
            <a:r>
              <a:rPr lang="en-US" sz="1800" dirty="0" smtClean="0"/>
              <a:t>	&lt;</a:t>
            </a:r>
            <a:r>
              <a:rPr lang="ru-RU" sz="1800" dirty="0" smtClean="0"/>
              <a:t>идентификатор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|	'</a:t>
            </a:r>
            <a:r>
              <a:rPr lang="ru-RU" sz="1800" dirty="0" smtClean="0"/>
              <a:t>(</a:t>
            </a:r>
            <a:r>
              <a:rPr lang="en-US" sz="1800" dirty="0" smtClean="0"/>
              <a:t>'</a:t>
            </a:r>
            <a:r>
              <a:rPr lang="ru-RU" sz="1800" dirty="0" smtClean="0"/>
              <a:t> </a:t>
            </a:r>
            <a:r>
              <a:rPr lang="en-US" sz="1800" dirty="0" smtClean="0"/>
              <a:t>&lt;</a:t>
            </a:r>
            <a:r>
              <a:rPr lang="ru-RU" sz="1800" dirty="0" smtClean="0"/>
              <a:t>объявитель</a:t>
            </a:r>
            <a:r>
              <a:rPr lang="en-US" sz="1800" dirty="0" smtClean="0"/>
              <a:t>&gt;</a:t>
            </a:r>
            <a:r>
              <a:rPr lang="ru-RU" sz="1800" dirty="0" smtClean="0"/>
              <a:t> </a:t>
            </a:r>
            <a:r>
              <a:rPr lang="en-US" sz="1800" dirty="0" smtClean="0"/>
              <a:t>'</a:t>
            </a:r>
            <a:r>
              <a:rPr lang="ru-RU" sz="1800" dirty="0" smtClean="0"/>
              <a:t>)</a:t>
            </a:r>
            <a:r>
              <a:rPr lang="en-US" sz="1800" dirty="0" smtClean="0"/>
              <a:t>'</a:t>
            </a:r>
            <a:br>
              <a:rPr lang="en-US" sz="1800" dirty="0" smtClean="0"/>
            </a:br>
            <a:r>
              <a:rPr lang="en-US" sz="1800" dirty="0" smtClean="0"/>
              <a:t>|	&lt;</a:t>
            </a:r>
            <a:r>
              <a:rPr lang="ru-RU" sz="1800" dirty="0" smtClean="0"/>
              <a:t>собственно-объявитель</a:t>
            </a:r>
            <a:r>
              <a:rPr lang="en-US" sz="1800" dirty="0" smtClean="0"/>
              <a:t>&gt;</a:t>
            </a:r>
            <a:r>
              <a:rPr lang="ru-RU" sz="1800" dirty="0" smtClean="0"/>
              <a:t> </a:t>
            </a:r>
            <a:r>
              <a:rPr lang="en-US" sz="1800" dirty="0"/>
              <a:t>'</a:t>
            </a:r>
            <a:r>
              <a:rPr lang="ru-RU" sz="1800" dirty="0"/>
              <a:t>[</a:t>
            </a:r>
            <a:r>
              <a:rPr lang="en-US" sz="1800" dirty="0"/>
              <a:t>'</a:t>
            </a:r>
            <a:r>
              <a:rPr lang="ru-RU" sz="1800" dirty="0"/>
              <a:t> </a:t>
            </a:r>
            <a:r>
              <a:rPr lang="en-US" sz="1800" dirty="0"/>
              <a:t>[&lt;</a:t>
            </a:r>
            <a:r>
              <a:rPr lang="ru-RU" sz="1800" dirty="0"/>
              <a:t>константное-выражение</a:t>
            </a:r>
            <a:r>
              <a:rPr lang="en-US" sz="1800" dirty="0"/>
              <a:t>&gt;] '</a:t>
            </a:r>
            <a:r>
              <a:rPr lang="ru-RU" sz="1800" dirty="0"/>
              <a:t>]</a:t>
            </a:r>
            <a:r>
              <a:rPr lang="en-US" sz="1800" dirty="0" smtClean="0"/>
              <a:t>'</a:t>
            </a:r>
            <a:br>
              <a:rPr lang="en-US" sz="1800" dirty="0" smtClean="0"/>
            </a:br>
            <a:r>
              <a:rPr lang="en-US" sz="1800" dirty="0" smtClean="0"/>
              <a:t>|	&lt;</a:t>
            </a:r>
            <a:r>
              <a:rPr lang="ru-RU" sz="1800" dirty="0" smtClean="0"/>
              <a:t>собственно-объявитель</a:t>
            </a:r>
            <a:r>
              <a:rPr lang="en-US" sz="1800" dirty="0" smtClean="0"/>
              <a:t>&gt;</a:t>
            </a:r>
            <a:r>
              <a:rPr lang="ru-RU" sz="1800" dirty="0" smtClean="0"/>
              <a:t> </a:t>
            </a:r>
            <a:r>
              <a:rPr lang="en-US" sz="1800" dirty="0"/>
              <a:t>'</a:t>
            </a:r>
            <a:r>
              <a:rPr lang="ru-RU" sz="1800" dirty="0"/>
              <a:t>(</a:t>
            </a:r>
            <a:r>
              <a:rPr lang="en-US" sz="1800" dirty="0"/>
              <a:t>'</a:t>
            </a:r>
            <a:r>
              <a:rPr lang="ru-RU" sz="1800" dirty="0"/>
              <a:t> </a:t>
            </a:r>
            <a:r>
              <a:rPr lang="en-US" sz="1800" dirty="0"/>
              <a:t>&lt;</a:t>
            </a:r>
            <a:r>
              <a:rPr lang="ru-RU" sz="1800" dirty="0"/>
              <a:t>список-типов-параметров</a:t>
            </a:r>
            <a:r>
              <a:rPr lang="en-US" sz="1800" dirty="0"/>
              <a:t>&gt;</a:t>
            </a:r>
            <a:r>
              <a:rPr lang="ru-RU" sz="1800" dirty="0"/>
              <a:t> </a:t>
            </a:r>
            <a:r>
              <a:rPr lang="en-US" sz="1800" dirty="0"/>
              <a:t>'</a:t>
            </a:r>
            <a:r>
              <a:rPr lang="ru-RU" sz="1800" dirty="0"/>
              <a:t>)</a:t>
            </a:r>
            <a:r>
              <a:rPr lang="en-US" sz="1800" dirty="0" smtClean="0"/>
              <a:t>'</a:t>
            </a:r>
            <a:br>
              <a:rPr lang="en-US" sz="1800" dirty="0" smtClean="0"/>
            </a:br>
            <a:r>
              <a:rPr lang="en-US" sz="1800" dirty="0" smtClean="0"/>
              <a:t>|	&lt;</a:t>
            </a:r>
            <a:r>
              <a:rPr lang="ru-RU" sz="1800" dirty="0" smtClean="0"/>
              <a:t>собственно-объявитель</a:t>
            </a:r>
            <a:r>
              <a:rPr lang="en-US" sz="1800" dirty="0" smtClean="0"/>
              <a:t>&gt;</a:t>
            </a:r>
            <a:r>
              <a:rPr lang="ru-RU" sz="1800" dirty="0" smtClean="0"/>
              <a:t> </a:t>
            </a:r>
            <a:r>
              <a:rPr lang="en-US" sz="1800" dirty="0"/>
              <a:t>'</a:t>
            </a:r>
            <a:r>
              <a:rPr lang="ru-RU" sz="1800" dirty="0"/>
              <a:t>(</a:t>
            </a:r>
            <a:r>
              <a:rPr lang="en-US" sz="1800" dirty="0"/>
              <a:t>'</a:t>
            </a:r>
            <a:r>
              <a:rPr lang="ru-RU" sz="1800" dirty="0"/>
              <a:t> </a:t>
            </a:r>
            <a:r>
              <a:rPr lang="en-US" sz="1800" dirty="0"/>
              <a:t>[&lt;</a:t>
            </a:r>
            <a:r>
              <a:rPr lang="ru-RU" sz="1800" dirty="0"/>
              <a:t>список-идентификаторов</a:t>
            </a:r>
            <a:r>
              <a:rPr lang="en-US" sz="1800" dirty="0"/>
              <a:t>&gt;] '</a:t>
            </a:r>
            <a:r>
              <a:rPr lang="ru-RU" sz="1800" dirty="0"/>
              <a:t>)</a:t>
            </a:r>
            <a:r>
              <a:rPr lang="en-US" sz="1800" dirty="0"/>
              <a:t>'</a:t>
            </a:r>
            <a:endParaRPr lang="ru-RU" sz="1800" dirty="0"/>
          </a:p>
          <a:p>
            <a:pPr marL="68580" indent="0">
              <a:buNone/>
            </a:pPr>
            <a:r>
              <a:rPr lang="en-US" sz="1800" dirty="0"/>
              <a:t>&lt;</a:t>
            </a:r>
            <a:r>
              <a:rPr lang="ru-RU" sz="1800" dirty="0" smtClean="0"/>
              <a:t>список-типов-параметров</a:t>
            </a:r>
            <a:r>
              <a:rPr lang="en-US" sz="1800" dirty="0" smtClean="0"/>
              <a:t>&gt;</a:t>
            </a:r>
            <a:r>
              <a:rPr lang="ru-RU" sz="1800" dirty="0" smtClean="0"/>
              <a:t>:</a:t>
            </a:r>
            <a:r>
              <a:rPr lang="en-US" sz="1800" dirty="0" smtClean="0"/>
              <a:t>:= &lt;</a:t>
            </a:r>
            <a:r>
              <a:rPr lang="ru-RU" sz="1400" dirty="0" smtClean="0"/>
              <a:t>список-параметров</a:t>
            </a:r>
            <a:r>
              <a:rPr lang="en-US" sz="1400" dirty="0" smtClean="0"/>
              <a:t>&gt; | &lt;</a:t>
            </a:r>
            <a:r>
              <a:rPr lang="ru-RU" sz="1400" dirty="0" smtClean="0"/>
              <a:t>список-параметров</a:t>
            </a:r>
            <a:r>
              <a:rPr lang="en-US" sz="1400" dirty="0" smtClean="0"/>
              <a:t>&gt;</a:t>
            </a:r>
            <a:r>
              <a:rPr lang="ru-RU" sz="1400" dirty="0" smtClean="0"/>
              <a:t> </a:t>
            </a:r>
            <a:r>
              <a:rPr lang="en-US" sz="1400" dirty="0" smtClean="0"/>
              <a:t>'</a:t>
            </a:r>
            <a:r>
              <a:rPr lang="ru-RU" sz="1400" dirty="0" smtClean="0"/>
              <a:t>,</a:t>
            </a:r>
            <a:r>
              <a:rPr lang="en-US" sz="1400" dirty="0" smtClean="0"/>
              <a:t>'</a:t>
            </a:r>
            <a:r>
              <a:rPr lang="ru-RU" sz="1400" dirty="0" smtClean="0"/>
              <a:t> </a:t>
            </a:r>
            <a:r>
              <a:rPr lang="en-US" sz="1400" dirty="0" smtClean="0"/>
              <a:t>'</a:t>
            </a:r>
            <a:r>
              <a:rPr lang="ru-RU" sz="1400" dirty="0" smtClean="0"/>
              <a:t>...</a:t>
            </a:r>
            <a:r>
              <a:rPr lang="en-US" sz="1400" dirty="0" smtClean="0"/>
              <a:t>'</a:t>
            </a:r>
            <a:endParaRPr lang="ru-RU" sz="1400" dirty="0"/>
          </a:p>
          <a:p>
            <a:pPr marL="68580" indent="0">
              <a:buNone/>
            </a:pPr>
            <a:r>
              <a:rPr lang="ru-RU" sz="1800" dirty="0"/>
              <a:t>список-параметров</a:t>
            </a:r>
            <a:r>
              <a:rPr lang="ru-RU" sz="1800" dirty="0" smtClean="0"/>
              <a:t>:</a:t>
            </a:r>
            <a:r>
              <a:rPr lang="en-US" sz="1800" dirty="0" smtClean="0"/>
              <a:t>:= &lt;</a:t>
            </a:r>
            <a:r>
              <a:rPr lang="ru-RU" sz="1400" dirty="0" smtClean="0"/>
              <a:t>объявление-параметра</a:t>
            </a:r>
            <a:r>
              <a:rPr lang="en-US" sz="1400" dirty="0" smtClean="0"/>
              <a:t>&gt;*</a:t>
            </a:r>
            <a:endParaRPr lang="ru-RU" sz="1400" dirty="0"/>
          </a:p>
          <a:p>
            <a:pPr marL="68580" indent="0">
              <a:buNone/>
            </a:pPr>
            <a:r>
              <a:rPr lang="ru-RU" sz="1800" dirty="0"/>
              <a:t>объявление-параметра</a:t>
            </a:r>
            <a:r>
              <a:rPr lang="ru-RU" sz="1800" dirty="0" smtClean="0"/>
              <a:t>:</a:t>
            </a:r>
            <a:r>
              <a:rPr lang="en-US" sz="1800" dirty="0" smtClean="0"/>
              <a:t>:= </a:t>
            </a:r>
            <a:endParaRPr lang="ru-RU" sz="1800" dirty="0"/>
          </a:p>
          <a:p>
            <a:pPr lvl="1"/>
            <a:r>
              <a:rPr lang="ru-RU" sz="1400" dirty="0"/>
              <a:t>спецификаторы-объявления объявитель</a:t>
            </a:r>
          </a:p>
          <a:p>
            <a:pPr lvl="1"/>
            <a:r>
              <a:rPr lang="ru-RU" sz="1400" dirty="0"/>
              <a:t>спецификаторы-объявления абстрактный-объявительнеоб</a:t>
            </a:r>
          </a:p>
          <a:p>
            <a:r>
              <a:rPr lang="ru-RU" sz="1800" dirty="0" smtClean="0"/>
              <a:t>инициализатор</a:t>
            </a:r>
            <a:r>
              <a:rPr lang="ru-RU" sz="1800" dirty="0"/>
              <a:t>:</a:t>
            </a:r>
          </a:p>
          <a:p>
            <a:pPr lvl="1"/>
            <a:r>
              <a:rPr lang="ru-RU" sz="1400" dirty="0"/>
              <a:t>выражение-присваивания</a:t>
            </a:r>
          </a:p>
          <a:p>
            <a:pPr lvl="1"/>
            <a:r>
              <a:rPr lang="ru-RU" sz="1400" dirty="0"/>
              <a:t>{ список-инициализаторов }</a:t>
            </a:r>
          </a:p>
          <a:p>
            <a:pPr lvl="1"/>
            <a:r>
              <a:rPr lang="ru-RU" sz="1400" dirty="0"/>
              <a:t>{ список-инициализаторов , }</a:t>
            </a:r>
          </a:p>
          <a:p>
            <a:r>
              <a:rPr lang="ru-RU" sz="1800" dirty="0" smtClean="0"/>
              <a:t>имя-типа</a:t>
            </a:r>
            <a:r>
              <a:rPr lang="ru-RU" sz="1800" dirty="0"/>
              <a:t>:</a:t>
            </a:r>
          </a:p>
          <a:p>
            <a:pPr lvl="1"/>
            <a:r>
              <a:rPr lang="ru-RU" sz="1400" dirty="0"/>
              <a:t>список-спецификаторов-квалификаторов абстрактный-объявительнеоб</a:t>
            </a:r>
          </a:p>
          <a:p>
            <a:r>
              <a:rPr lang="ru-RU" sz="1800" dirty="0"/>
              <a:t>абстрактный-объявитель:</a:t>
            </a:r>
          </a:p>
          <a:p>
            <a:pPr lvl="1"/>
            <a:r>
              <a:rPr lang="ru-RU" sz="1400" dirty="0"/>
              <a:t>указатель</a:t>
            </a:r>
          </a:p>
          <a:p>
            <a:pPr lvl="1"/>
            <a:r>
              <a:rPr lang="ru-RU" sz="1400" dirty="0"/>
              <a:t>указательнеоб собственно-абстрактный-объявитель</a:t>
            </a:r>
          </a:p>
          <a:p>
            <a:r>
              <a:rPr lang="ru-RU" sz="1800" dirty="0"/>
              <a:t>собственно-абстрактный-объявитель:</a:t>
            </a:r>
          </a:p>
          <a:p>
            <a:pPr lvl="1"/>
            <a:r>
              <a:rPr lang="ru-RU" sz="1400" dirty="0"/>
              <a:t>( абстрактный-объявитель )</a:t>
            </a:r>
          </a:p>
          <a:p>
            <a:pPr lvl="1"/>
            <a:r>
              <a:rPr lang="ru-RU" sz="1400" dirty="0"/>
              <a:t>собственно-абстрактный-обьявительнеоб [ константное-выражениенеоб ]</a:t>
            </a:r>
          </a:p>
          <a:p>
            <a:pPr lvl="1"/>
            <a:r>
              <a:rPr lang="ru-RU" sz="1400" dirty="0"/>
              <a:t>собственно-аострактныи-объявительнеоб ( список-типов-параметровнеоб )</a:t>
            </a:r>
          </a:p>
          <a:p>
            <a:r>
              <a:rPr lang="en-US" sz="1800" dirty="0" err="1"/>
              <a:t>typedef</a:t>
            </a:r>
            <a:r>
              <a:rPr lang="en-US" sz="1800" dirty="0"/>
              <a:t>-</a:t>
            </a:r>
            <a:r>
              <a:rPr lang="ru-RU" sz="1800" dirty="0"/>
              <a:t>имя:</a:t>
            </a:r>
          </a:p>
          <a:p>
            <a:pPr lvl="1"/>
            <a:r>
              <a:rPr lang="ru-RU" sz="1400" dirty="0"/>
              <a:t>идентификатор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1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– числа с плавающей точкой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С89/С99/С11</a:t>
            </a:r>
          </a:p>
          <a:p>
            <a:pPr lvl="1"/>
            <a:r>
              <a:rPr lang="ru-RU" dirty="0" smtClean="0"/>
              <a:t>спецификатор-типа-с-плавающей ::=</a:t>
            </a:r>
            <a:br>
              <a:rPr lang="ru-RU" dirty="0" smtClean="0"/>
            </a:br>
            <a:r>
              <a:rPr lang="ru-RU" dirty="0" smtClean="0"/>
              <a:t>					float </a:t>
            </a:r>
            <a:r>
              <a:rPr lang="en-US" dirty="0" smtClean="0"/>
              <a:t>| [long] double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(float) &lt;= </a:t>
            </a:r>
            <a:r>
              <a:rPr lang="en-US" dirty="0" err="1" smtClean="0"/>
              <a:t>sizeof</a:t>
            </a:r>
            <a:r>
              <a:rPr lang="en-US" dirty="0" smtClean="0"/>
              <a:t>(double) &lt;= </a:t>
            </a:r>
            <a:r>
              <a:rPr lang="en-US" dirty="0" err="1" smtClean="0"/>
              <a:t>sizeof</a:t>
            </a:r>
            <a:r>
              <a:rPr lang="en-US" dirty="0" smtClean="0"/>
              <a:t>(long double)</a:t>
            </a:r>
          </a:p>
          <a:p>
            <a:r>
              <a:rPr lang="en-US" dirty="0" smtClean="0"/>
              <a:t>FLT_MIN, FLT_MAX, DBL_MIN, DBL_MAX, LDBL_MIN, LDBL_MAX </a:t>
            </a:r>
            <a:r>
              <a:rPr lang="ru-RU" dirty="0" smtClean="0"/>
              <a:t>и др. в файле </a:t>
            </a:r>
            <a:r>
              <a:rPr lang="en-US" dirty="0" err="1" smtClean="0"/>
              <a:t>float.h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62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ростые </a:t>
            </a:r>
            <a:r>
              <a:rPr lang="ru-RU" dirty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– </a:t>
            </a:r>
            <a:r>
              <a:rPr lang="ru-RU" dirty="0" smtClean="0"/>
              <a:t>перечислимые типы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С89/С99/С11</a:t>
            </a:r>
            <a:endParaRPr lang="ru-RU" dirty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-</a:t>
            </a:r>
            <a:r>
              <a:rPr lang="ru-RU" dirty="0" smtClean="0"/>
              <a:t>спецификатор</a:t>
            </a:r>
            <a:r>
              <a:rPr lang="en-US" dirty="0" smtClean="0"/>
              <a:t> ::=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'</a:t>
            </a:r>
            <a:r>
              <a:rPr lang="en-US" dirty="0" err="1" smtClean="0"/>
              <a:t>enum</a:t>
            </a:r>
            <a:r>
              <a:rPr lang="en-US" dirty="0" smtClean="0"/>
              <a:t>' [</a:t>
            </a:r>
            <a:r>
              <a:rPr lang="ru-RU" dirty="0" smtClean="0"/>
              <a:t>имя</a:t>
            </a:r>
            <a:r>
              <a:rPr lang="en-US" dirty="0" smtClean="0"/>
              <a:t>] '{' </a:t>
            </a:r>
            <a:r>
              <a:rPr lang="ru-RU" dirty="0" smtClean="0"/>
              <a:t>список-перечислителей</a:t>
            </a:r>
            <a:r>
              <a:rPr lang="en-US" dirty="0" smtClean="0"/>
              <a:t> '}'</a:t>
            </a:r>
            <a:br>
              <a:rPr lang="en-US" dirty="0" smtClean="0"/>
            </a:br>
            <a:r>
              <a:rPr lang="en-US" dirty="0" smtClean="0"/>
              <a:t>| 	'</a:t>
            </a:r>
            <a:r>
              <a:rPr lang="en-US" dirty="0" err="1" smtClean="0"/>
              <a:t>enum</a:t>
            </a:r>
            <a:r>
              <a:rPr lang="en-US" dirty="0" smtClean="0"/>
              <a:t>' [</a:t>
            </a:r>
            <a:r>
              <a:rPr lang="ru-RU" dirty="0" smtClean="0"/>
              <a:t>имя</a:t>
            </a:r>
            <a:r>
              <a:rPr lang="en-US" dirty="0" smtClean="0"/>
              <a:t>] '{' </a:t>
            </a:r>
            <a:r>
              <a:rPr lang="ru-RU" dirty="0"/>
              <a:t>список-перечислителей</a:t>
            </a:r>
            <a:r>
              <a:rPr lang="en-US" dirty="0" smtClean="0"/>
              <a:t> ',' '}'</a:t>
            </a:r>
            <a:br>
              <a:rPr lang="en-US" dirty="0" smtClean="0"/>
            </a:br>
            <a:r>
              <a:rPr lang="en-US" dirty="0" smtClean="0"/>
              <a:t>| 	'</a:t>
            </a:r>
            <a:r>
              <a:rPr lang="en-US" dirty="0" err="1" smtClean="0"/>
              <a:t>enum</a:t>
            </a:r>
            <a:r>
              <a:rPr lang="en-US" dirty="0" smtClean="0"/>
              <a:t>' </a:t>
            </a:r>
            <a:r>
              <a:rPr lang="ru-RU" dirty="0" smtClean="0"/>
              <a:t>имя</a:t>
            </a:r>
            <a:endParaRPr lang="en-US" dirty="0"/>
          </a:p>
          <a:p>
            <a:pPr lvl="1"/>
            <a:r>
              <a:rPr lang="ru-RU" dirty="0"/>
              <a:t>список-перечислителей</a:t>
            </a:r>
            <a:r>
              <a:rPr lang="en-US" dirty="0" smtClean="0"/>
              <a:t> ::= </a:t>
            </a:r>
            <a:r>
              <a:rPr lang="ru-RU" dirty="0" smtClean="0"/>
              <a:t>перечислитель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| </a:t>
            </a:r>
            <a:r>
              <a:rPr lang="ru-RU" dirty="0" smtClean="0"/>
              <a:t>	список-перечислителей</a:t>
            </a:r>
            <a:r>
              <a:rPr lang="en-US" dirty="0" smtClean="0"/>
              <a:t> ',' </a:t>
            </a:r>
            <a:r>
              <a:rPr lang="ru-RU" dirty="0"/>
              <a:t>перечислитель</a:t>
            </a:r>
            <a:endParaRPr lang="en-US" dirty="0"/>
          </a:p>
          <a:p>
            <a:pPr lvl="1"/>
            <a:r>
              <a:rPr lang="ru-RU" dirty="0"/>
              <a:t>перечислитель</a:t>
            </a:r>
            <a:r>
              <a:rPr lang="en-US" dirty="0" smtClean="0"/>
              <a:t> ::= </a:t>
            </a:r>
            <a:r>
              <a:rPr lang="ru-RU" dirty="0" smtClean="0"/>
              <a:t>перечислимая-константа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| </a:t>
            </a:r>
            <a:r>
              <a:rPr lang="ru-RU" dirty="0" smtClean="0"/>
              <a:t>	перечислимая-константа</a:t>
            </a:r>
            <a:r>
              <a:rPr lang="en-US" dirty="0" smtClean="0"/>
              <a:t> '='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	константное-выражение</a:t>
            </a:r>
          </a:p>
          <a:p>
            <a:pPr lvl="1"/>
            <a:r>
              <a:rPr lang="ru-RU" dirty="0" smtClean="0"/>
              <a:t>перечислимая-константа ::= имя</a:t>
            </a:r>
          </a:p>
          <a:p>
            <a:pPr lvl="1"/>
            <a:r>
              <a:rPr lang="ru-RU" i="1" dirty="0" smtClean="0"/>
              <a:t>константное-выражение на след. лекции</a:t>
            </a:r>
            <a:endParaRPr lang="en-US" i="1" dirty="0" smtClean="0"/>
          </a:p>
          <a:p>
            <a:r>
              <a:rPr lang="ru-RU" dirty="0" smtClean="0"/>
              <a:t>Тип, диапазон значений и размер в памяти такие же, как у </a:t>
            </a:r>
            <a:r>
              <a:rPr lang="en-US" dirty="0" err="1" smtClean="0"/>
              <a:t>int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68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8896</TotalTime>
  <Words>3507</Words>
  <Application>Microsoft Office PowerPoint</Application>
  <PresentationFormat>On-screen Show (4:3)</PresentationFormat>
  <Paragraphs>865</Paragraphs>
  <Slides>74</Slides>
  <Notes>39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Metro</vt:lpstr>
      <vt:lpstr>Equation</vt:lpstr>
      <vt:lpstr>Формула</vt:lpstr>
      <vt:lpstr>Простые типы данных языка С</vt:lpstr>
      <vt:lpstr>План лекции</vt:lpstr>
      <vt:lpstr>Простые типы данных </vt:lpstr>
      <vt:lpstr>Простые типы данных Си </vt:lpstr>
      <vt:lpstr>Простые типы данных -- символы </vt:lpstr>
      <vt:lpstr>Простые типы данных -- целые </vt:lpstr>
      <vt:lpstr>Простые типы данных -- целые </vt:lpstr>
      <vt:lpstr>Простые типы данных – числа с плавающей точкой </vt:lpstr>
      <vt:lpstr>Простые типы данных – перечислимые типы </vt:lpstr>
      <vt:lpstr>Простые типы данных – перечислимые типы </vt:lpstr>
      <vt:lpstr>Машинное представление данных простых типов</vt:lpstr>
      <vt:lpstr>Машинное представление значений типа char, signed char, unsigned char</vt:lpstr>
      <vt:lpstr>Машинное представление значений типа char, signed char, unsigned char</vt:lpstr>
      <vt:lpstr>Машинное представление значений типа char, signed char, unsigned char</vt:lpstr>
      <vt:lpstr>Машинное представление беззнаковых (unsigned) целых</vt:lpstr>
      <vt:lpstr>Машинное представление целых со знаком (signed)</vt:lpstr>
      <vt:lpstr>Машинное представление целых со знаком (signed)</vt:lpstr>
      <vt:lpstr>Машинное представление чисел с плавающей точкой</vt:lpstr>
      <vt:lpstr>Машинное представление значений типа double – стандарт IEEE 754</vt:lpstr>
      <vt:lpstr>Машинное представление значений типа float – стандарт IEEE 754</vt:lpstr>
      <vt:lpstr>Машинное представление данных простых типов -- разное</vt:lpstr>
      <vt:lpstr>Системы счисления </vt:lpstr>
      <vt:lpstr>Значение и обозначение числа</vt:lpstr>
      <vt:lpstr>Система счисления (с.с.)</vt:lpstr>
      <vt:lpstr>Представление целых чисел в позиционных системах счисления с произвольным основанием</vt:lpstr>
      <vt:lpstr>Запись целого числа </vt:lpstr>
      <vt:lpstr>Соотношение записи целого числа со значением</vt:lpstr>
      <vt:lpstr>Соотношение записи целого числа со значением – схема Горнера</vt:lpstr>
      <vt:lpstr>Примеры</vt:lpstr>
      <vt:lpstr>Теорема 1</vt:lpstr>
      <vt:lpstr>Алгоритм перевода b-ичной записи значение</vt:lpstr>
      <vt:lpstr>Схема Горнера </vt:lpstr>
      <vt:lpstr>Построение записи в b-ичной с.с.</vt:lpstr>
      <vt:lpstr>Пример – построение 2-ной записи</vt:lpstr>
      <vt:lpstr>Перевод числа из b1-с.с. в b2-с.с.</vt:lpstr>
      <vt:lpstr>Представление действительных чисел </vt:lpstr>
      <vt:lpstr>Связь дробной части числа со значением</vt:lpstr>
      <vt:lpstr>Примеры</vt:lpstr>
      <vt:lpstr>Окончание лекции</vt:lpstr>
      <vt:lpstr>Алгоритм (построения) записи дробной части в b-с.с</vt:lpstr>
      <vt:lpstr>Пример построения 2-ичной записи дробного числа</vt:lpstr>
      <vt:lpstr>Конечная представимость рациональных чисел</vt:lpstr>
      <vt:lpstr>Вычисление значения по b-ичной записи</vt:lpstr>
      <vt:lpstr>Вычисление значения по b-ичной записи по схеме Горнера</vt:lpstr>
      <vt:lpstr>Кратные системы счисления</vt:lpstr>
      <vt:lpstr>Объявление и инициализация переменных простых типов</vt:lpstr>
      <vt:lpstr>Объявление и инициализация переменных простых типов</vt:lpstr>
      <vt:lpstr>Объявление и инициализация переменных простых типов</vt:lpstr>
      <vt:lpstr>Объявление и инициализация переменных простых типов</vt:lpstr>
      <vt:lpstr>Объявление и инициализация переменных простых типов</vt:lpstr>
      <vt:lpstr>Объявление и инициализация переменных простых типов</vt:lpstr>
      <vt:lpstr>Объявление и инициализация переменных простых типов</vt:lpstr>
      <vt:lpstr>Объявление и инициализация переменных простых типов</vt:lpstr>
      <vt:lpstr>Примеры объявлений переменных простых типов</vt:lpstr>
      <vt:lpstr>Примеры объявлений переменных простых типов</vt:lpstr>
      <vt:lpstr>Заключение</vt:lpstr>
      <vt:lpstr>PowerPoint Presentation</vt:lpstr>
      <vt:lpstr>Пример</vt:lpstr>
      <vt:lpstr>Кратные системы счисления </vt:lpstr>
      <vt:lpstr>PowerPoint Presentation</vt:lpstr>
      <vt:lpstr>Таблицы соответствия последовательностей цифр кратных с.с.</vt:lpstr>
      <vt:lpstr>Алгоритм А8: перевод из меньшей кратной с.с. в большую </vt:lpstr>
      <vt:lpstr>Алгоритм А9: перевод из большей кратной с.с. в меньшую</vt:lpstr>
      <vt:lpstr>Универсальные алгоритмы для арифметических операций </vt:lpstr>
      <vt:lpstr>Алгоритм А10: сложение двух чисел </vt:lpstr>
      <vt:lpstr>PowerPoint Presentation</vt:lpstr>
      <vt:lpstr>PowerPoint Presentation</vt:lpstr>
      <vt:lpstr>Особенности умножения и деления на основание системы счисления </vt:lpstr>
      <vt:lpstr>Арифметические сдвиги</vt:lpstr>
      <vt:lpstr>Особенности двоичной арифметики </vt:lpstr>
      <vt:lpstr>Сложность арифметических алгоритмов </vt:lpstr>
      <vt:lpstr>Время исполнения </vt:lpstr>
      <vt:lpstr>Упражнения</vt:lpstr>
      <vt:lpstr>Объявление и инициализация переменных простых типов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Petrov, Evgueni S</cp:lastModifiedBy>
  <cp:revision>159</cp:revision>
  <dcterms:created xsi:type="dcterms:W3CDTF">2012-09-17T07:39:46Z</dcterms:created>
  <dcterms:modified xsi:type="dcterms:W3CDTF">2012-09-27T07:41:34Z</dcterms:modified>
</cp:coreProperties>
</file>