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8" r:id="rId4"/>
    <p:sldId id="277" r:id="rId5"/>
    <p:sldId id="267" r:id="rId6"/>
    <p:sldId id="264" r:id="rId7"/>
    <p:sldId id="269" r:id="rId8"/>
    <p:sldId id="265" r:id="rId9"/>
    <p:sldId id="266" r:id="rId10"/>
    <p:sldId id="270" r:id="rId11"/>
    <p:sldId id="261" r:id="rId12"/>
    <p:sldId id="272" r:id="rId13"/>
    <p:sldId id="276" r:id="rId14"/>
    <p:sldId id="275" r:id="rId15"/>
    <p:sldId id="273" r:id="rId16"/>
    <p:sldId id="278" r:id="rId17"/>
    <p:sldId id="279" r:id="rId18"/>
    <p:sldId id="274" r:id="rId19"/>
    <p:sldId id="322" r:id="rId20"/>
    <p:sldId id="324" r:id="rId21"/>
    <p:sldId id="271" r:id="rId22"/>
    <p:sldId id="325" r:id="rId23"/>
    <p:sldId id="333" r:id="rId24"/>
    <p:sldId id="334" r:id="rId25"/>
    <p:sldId id="328" r:id="rId26"/>
    <p:sldId id="327" r:id="rId27"/>
    <p:sldId id="263" r:id="rId28"/>
    <p:sldId id="329" r:id="rId29"/>
    <p:sldId id="330" r:id="rId30"/>
    <p:sldId id="332" r:id="rId31"/>
    <p:sldId id="336" r:id="rId32"/>
    <p:sldId id="258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5E8346-1AE4-4D18-AE08-A571B45FDA13}" type="datetimeFigureOut">
              <a:rPr lang="ru-RU" smtClean="0"/>
              <a:t>18.09.2013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Простые типы данных языка С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ростые </a:t>
            </a:r>
            <a:r>
              <a:rPr lang="ru-RU" dirty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– </a:t>
            </a:r>
            <a:r>
              <a:rPr lang="ru-RU" dirty="0" smtClean="0"/>
              <a:t>перечислимые типы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my_boolean_t</a:t>
            </a:r>
            <a:r>
              <a:rPr lang="en-US" dirty="0" smtClean="0"/>
              <a:t> {</a:t>
            </a:r>
            <a:r>
              <a:rPr lang="ru-RU" dirty="0" smtClean="0"/>
              <a:t> </a:t>
            </a:r>
            <a:r>
              <a:rPr lang="en-US" dirty="0" err="1" smtClean="0"/>
              <a:t>my_false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my_true</a:t>
            </a:r>
            <a:r>
              <a:rPr lang="en-US" dirty="0" smtClean="0"/>
              <a:t> = 1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my_boolean_t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err="1" smtClean="0"/>
              <a:t>my_false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my_true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</a:p>
          <a:p>
            <a:pPr lvl="2"/>
            <a:r>
              <a:rPr lang="en-US" dirty="0" err="1" smtClean="0"/>
              <a:t>my_false</a:t>
            </a:r>
            <a:r>
              <a:rPr lang="ru-RU" dirty="0" smtClean="0"/>
              <a:t> = 0</a:t>
            </a:r>
            <a:endParaRPr lang="en-US" dirty="0" smtClean="0"/>
          </a:p>
          <a:p>
            <a:pPr lvl="2"/>
            <a:r>
              <a:rPr lang="en-US" dirty="0" err="1" smtClean="0"/>
              <a:t>my_true</a:t>
            </a:r>
            <a:r>
              <a:rPr lang="ru-RU" dirty="0" smtClean="0"/>
              <a:t> = </a:t>
            </a:r>
            <a:r>
              <a:rPr lang="en-US" dirty="0" err="1" smtClean="0"/>
              <a:t>my_false</a:t>
            </a:r>
            <a:r>
              <a:rPr lang="ru-RU" dirty="0" smtClean="0"/>
              <a:t>+1 = 1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my_boolean_t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err="1" smtClean="0"/>
              <a:t>my_false</a:t>
            </a:r>
            <a:r>
              <a:rPr lang="en-US" dirty="0" smtClean="0"/>
              <a:t> </a:t>
            </a:r>
            <a:r>
              <a:rPr lang="en-US" dirty="0"/>
              <a:t>= 0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my_true</a:t>
            </a:r>
            <a:r>
              <a:rPr lang="en-US" dirty="0"/>
              <a:t> = </a:t>
            </a:r>
            <a:r>
              <a:rPr lang="ru-RU" dirty="0" smtClean="0"/>
              <a:t>0 </a:t>
            </a:r>
            <a:r>
              <a:rPr lang="en-US" dirty="0" smtClean="0"/>
              <a:t>}</a:t>
            </a:r>
            <a:endParaRPr lang="ru-RU" dirty="0" smtClean="0"/>
          </a:p>
          <a:p>
            <a:pPr lvl="2"/>
            <a:r>
              <a:rPr lang="en-US" dirty="0" err="1"/>
              <a:t>my_false</a:t>
            </a:r>
            <a:r>
              <a:rPr lang="ru-RU" dirty="0"/>
              <a:t> = </a:t>
            </a:r>
            <a:r>
              <a:rPr lang="en-US" dirty="0" err="1" smtClean="0"/>
              <a:t>my_true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</a:t>
            </a:r>
            <a:endParaRPr lang="en-US" dirty="0" smtClean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my_day_t</a:t>
            </a:r>
            <a:r>
              <a:rPr lang="en-US" dirty="0" smtClean="0"/>
              <a:t> { </a:t>
            </a:r>
            <a:r>
              <a:rPr lang="en-US" dirty="0" err="1" smtClean="0"/>
              <a:t>mon</a:t>
            </a:r>
            <a:r>
              <a:rPr lang="en-US" dirty="0" smtClean="0"/>
              <a:t>, </a:t>
            </a:r>
            <a:r>
              <a:rPr lang="en-US" dirty="0" err="1" smtClean="0"/>
              <a:t>tue</a:t>
            </a:r>
            <a:r>
              <a:rPr lang="en-US" dirty="0" smtClean="0"/>
              <a:t>, wed,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fri</a:t>
            </a:r>
            <a:r>
              <a:rPr lang="en-US" dirty="0" smtClean="0"/>
              <a:t>, sat, sun }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805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</a:t>
            </a:r>
            <a:r>
              <a:rPr lang="ru-RU" dirty="0"/>
              <a:t>данных </a:t>
            </a:r>
            <a:r>
              <a:rPr lang="ru-RU" dirty="0" smtClean="0"/>
              <a:t>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Символы, 8-битовые целые</a:t>
            </a:r>
          </a:p>
          <a:p>
            <a:r>
              <a:rPr lang="ru-RU" sz="4400" dirty="0" smtClean="0"/>
              <a:t>Целые</a:t>
            </a:r>
          </a:p>
          <a:p>
            <a:r>
              <a:rPr lang="ru-RU" sz="4400" dirty="0" smtClean="0"/>
              <a:t>Числа с плавающей точкой</a:t>
            </a:r>
          </a:p>
        </p:txBody>
      </p:sp>
    </p:spTree>
    <p:extLst>
      <p:ext uri="{BB962C8B-B14F-4D97-AF65-F5344CB8AC3E}">
        <p14:creationId xmlns:p14="http://schemas.microsoft.com/office/powerpoint/2010/main" val="25440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значений типа </a:t>
            </a:r>
            <a:r>
              <a:rPr lang="en-US" dirty="0" smtClean="0"/>
              <a:t>char</a:t>
            </a:r>
            <a:r>
              <a:rPr lang="ru-RU" dirty="0" smtClean="0"/>
              <a:t>, </a:t>
            </a:r>
            <a:r>
              <a:rPr lang="en-US" dirty="0" smtClean="0"/>
              <a:t>signed char, unsigned char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 байт памяти</a:t>
            </a:r>
            <a:r>
              <a:rPr lang="en-US" dirty="0" smtClean="0"/>
              <a:t>, </a:t>
            </a:r>
            <a:endParaRPr lang="ru-RU" dirty="0" smtClean="0"/>
          </a:p>
          <a:p>
            <a:pPr lvl="1"/>
            <a:r>
              <a:rPr lang="en-US" dirty="0"/>
              <a:t>signed char </a:t>
            </a:r>
            <a:r>
              <a:rPr lang="ru-RU" dirty="0" smtClean="0"/>
              <a:t>целые числа от -128 до 127</a:t>
            </a:r>
            <a:endParaRPr lang="en-US" dirty="0" smtClean="0"/>
          </a:p>
          <a:p>
            <a:pPr lvl="1"/>
            <a:r>
              <a:rPr lang="en-US" dirty="0"/>
              <a:t>unsigned </a:t>
            </a:r>
            <a:r>
              <a:rPr lang="en-US" dirty="0" smtClean="0"/>
              <a:t>char </a:t>
            </a:r>
            <a:r>
              <a:rPr lang="ru-RU" dirty="0"/>
              <a:t>целые числа </a:t>
            </a:r>
            <a:r>
              <a:rPr lang="ru-RU" dirty="0" smtClean="0"/>
              <a:t>от 0 до 25</a:t>
            </a:r>
            <a:r>
              <a:rPr lang="en-US" dirty="0" smtClean="0"/>
              <a:t>5</a:t>
            </a:r>
            <a:endParaRPr lang="ru-RU" dirty="0" smtClean="0"/>
          </a:p>
          <a:p>
            <a:r>
              <a:rPr lang="ru-RU" dirty="0" smtClean="0"/>
              <a:t>Программы </a:t>
            </a:r>
            <a:r>
              <a:rPr lang="ru-RU" dirty="0"/>
              <a:t>на Си </a:t>
            </a:r>
            <a:r>
              <a:rPr lang="ru-RU" dirty="0" smtClean="0"/>
              <a:t>используют значения типов </a:t>
            </a:r>
            <a:r>
              <a:rPr lang="en-US" dirty="0"/>
              <a:t>char</a:t>
            </a:r>
            <a:r>
              <a:rPr lang="ru-RU" dirty="0"/>
              <a:t>, </a:t>
            </a:r>
            <a:r>
              <a:rPr lang="en-US" dirty="0"/>
              <a:t>signed char, unsigned char </a:t>
            </a:r>
            <a:r>
              <a:rPr lang="ru-RU" dirty="0" smtClean="0"/>
              <a:t>для печати текстовых сообщений на экране, бумаге и т.п.</a:t>
            </a:r>
          </a:p>
          <a:p>
            <a:r>
              <a:rPr lang="ru-RU" dirty="0" smtClean="0"/>
              <a:t>Соответствие значений и символов определяется кодировкой ОС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представление значений типа </a:t>
            </a:r>
            <a:r>
              <a:rPr lang="en-US" dirty="0"/>
              <a:t>char</a:t>
            </a:r>
            <a:r>
              <a:rPr lang="ru-RU" dirty="0"/>
              <a:t>, </a:t>
            </a:r>
            <a:r>
              <a:rPr lang="en-US" dirty="0"/>
              <a:t>signed char, unsigned char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Кодировка </a:t>
            </a:r>
            <a:r>
              <a:rPr lang="en-US" dirty="0" smtClean="0"/>
              <a:t>CP866 (MS DOS)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28" y="2276872"/>
            <a:ext cx="3384376" cy="4095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76872"/>
            <a:ext cx="3355816" cy="40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представление значений типа </a:t>
            </a:r>
            <a:r>
              <a:rPr lang="en-US" dirty="0"/>
              <a:t>char</a:t>
            </a:r>
            <a:r>
              <a:rPr lang="ru-RU" dirty="0"/>
              <a:t>, </a:t>
            </a:r>
            <a:r>
              <a:rPr lang="en-US" dirty="0"/>
              <a:t>signed char, unsigned char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</a:t>
            </a:r>
            <a:r>
              <a:rPr lang="en-US" dirty="0" smtClean="0"/>
              <a:t>(</a:t>
            </a:r>
            <a:r>
              <a:rPr lang="ru-RU" dirty="0" smtClean="0"/>
              <a:t>КОИ8</a:t>
            </a:r>
            <a:r>
              <a:rPr lang="en-US" dirty="0" smtClean="0"/>
              <a:t>)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 </a:t>
            </a:r>
            <a:r>
              <a:rPr lang="en-US" dirty="0" smtClean="0"/>
              <a:t>1251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Mac </a:t>
            </a:r>
            <a:r>
              <a:rPr lang="en-US" dirty="0" smtClean="0"/>
              <a:t>OS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38" y="3501009"/>
            <a:ext cx="5200749" cy="1457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88" y="5229200"/>
            <a:ext cx="5232599" cy="1466619"/>
          </a:xfrm>
          <a:prstGeom prst="rect">
            <a:avLst/>
          </a:prstGeom>
        </p:spPr>
      </p:pic>
      <p:pic>
        <p:nvPicPr>
          <p:cNvPr id="1026" name="Picture 2" descr="KOI8-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37" y="1772816"/>
            <a:ext cx="5200749" cy="14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2420888"/>
            <a:ext cx="3208510" cy="1323439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Если </a:t>
            </a:r>
            <a:r>
              <a:rPr lang="ru-RU" sz="1600" dirty="0"/>
              <a:t>в </a:t>
            </a:r>
            <a:r>
              <a:rPr lang="ru-RU" sz="1600" dirty="0" smtClean="0"/>
              <a:t>тексте</a:t>
            </a:r>
            <a:r>
              <a:rPr lang="en-US" sz="1600" dirty="0" smtClean="0"/>
              <a:t> </a:t>
            </a:r>
            <a:r>
              <a:rPr lang="ru-RU" sz="1600" dirty="0" smtClean="0"/>
              <a:t>в КОИ-8 </a:t>
            </a:r>
            <a:r>
              <a:rPr lang="ru-RU" sz="1600" dirty="0"/>
              <a:t>убирать восьмой бит каждого символа, то получается </a:t>
            </a:r>
            <a:r>
              <a:rPr lang="ru-RU" sz="1600" dirty="0" smtClean="0"/>
              <a:t>текст</a:t>
            </a:r>
            <a:r>
              <a:rPr lang="ru-RU" sz="1600" dirty="0"/>
              <a:t>, подобный транслиту. Например, </a:t>
            </a:r>
            <a:r>
              <a:rPr lang="ru-RU" sz="1600" dirty="0" smtClean="0"/>
              <a:t>«</a:t>
            </a:r>
            <a:r>
              <a:rPr lang="ru-RU" sz="1600" dirty="0"/>
              <a:t>Русский Текст» </a:t>
            </a:r>
            <a:r>
              <a:rPr lang="ru-RU" sz="1600" dirty="0" smtClean="0"/>
              <a:t>--</a:t>
            </a:r>
            <a:r>
              <a:rPr lang="en-US" sz="1600" dirty="0" smtClean="0"/>
              <a:t>&gt; </a:t>
            </a:r>
            <a:r>
              <a:rPr lang="ru-RU" sz="1600" dirty="0" smtClean="0"/>
              <a:t>«</a:t>
            </a:r>
            <a:r>
              <a:rPr lang="ru-RU" sz="1600" dirty="0"/>
              <a:t>rUSSKIJ tEKST</a:t>
            </a:r>
            <a:r>
              <a:rPr lang="ru-RU" sz="1600" dirty="0" smtClean="0"/>
              <a:t>».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965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беззнаковых </a:t>
            </a:r>
            <a:r>
              <a:rPr lang="ru-RU" dirty="0"/>
              <a:t>(</a:t>
            </a:r>
            <a:r>
              <a:rPr lang="en-US" dirty="0"/>
              <a:t>unsigned</a:t>
            </a:r>
            <a:r>
              <a:rPr lang="ru-RU" dirty="0"/>
              <a:t>) </a:t>
            </a:r>
            <a:r>
              <a:rPr lang="ru-RU" dirty="0" smtClean="0"/>
              <a:t>целых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Двоичная запись </a:t>
            </a:r>
            <a:r>
              <a:rPr lang="ru-RU" dirty="0" smtClean="0"/>
              <a:t>числа Ч -- набор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/>
              <a:t>… </a:t>
            </a:r>
            <a:r>
              <a:rPr lang="en-US" dirty="0" smtClean="0"/>
              <a:t>b</a:t>
            </a:r>
            <a:r>
              <a:rPr lang="en-US" baseline="-25000" dirty="0" smtClean="0"/>
              <a:t>1 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ru-RU" dirty="0" smtClean="0"/>
              <a:t> такой, что Ч</a:t>
            </a:r>
            <a:r>
              <a:rPr lang="en-US" dirty="0" smtClean="0"/>
              <a:t> = b</a:t>
            </a:r>
            <a:r>
              <a:rPr lang="en-US" baseline="-25000" dirty="0" smtClean="0"/>
              <a:t>0</a:t>
            </a:r>
            <a:r>
              <a:rPr lang="en-US" dirty="0" smtClean="0"/>
              <a:t>∙</a:t>
            </a:r>
            <a:r>
              <a:rPr lang="en-US" dirty="0"/>
              <a:t>2</a:t>
            </a:r>
            <a:r>
              <a:rPr lang="en-US" baseline="30000" dirty="0" smtClean="0"/>
              <a:t>0 </a:t>
            </a:r>
            <a:r>
              <a:rPr lang="en-US" dirty="0" smtClean="0"/>
              <a:t>+ b</a:t>
            </a:r>
            <a:r>
              <a:rPr lang="en-US" baseline="-25000" dirty="0" smtClean="0"/>
              <a:t>1</a:t>
            </a:r>
            <a:r>
              <a:rPr lang="en-US" dirty="0"/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1 </a:t>
            </a:r>
            <a:r>
              <a:rPr lang="en-US" dirty="0" smtClean="0"/>
              <a:t>+ …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/>
              <a:t> ∙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ru-RU" dirty="0" smtClean="0"/>
              <a:t>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М.П. </a:t>
            </a:r>
            <a:r>
              <a:rPr lang="en-US" dirty="0" smtClean="0"/>
              <a:t>unsigned</a:t>
            </a:r>
            <a:r>
              <a:rPr lang="ru-RU" dirty="0" smtClean="0"/>
              <a:t> числа </a:t>
            </a:r>
            <a:r>
              <a:rPr lang="en-US" dirty="0" smtClean="0"/>
              <a:t>x – </a:t>
            </a:r>
            <a:r>
              <a:rPr lang="ru-RU" dirty="0" smtClean="0"/>
              <a:t>это </a:t>
            </a:r>
            <a:r>
              <a:rPr lang="ru-RU" i="1" dirty="0" smtClean="0"/>
              <a:t>двоичная запись </a:t>
            </a:r>
            <a:r>
              <a:rPr lang="ru-RU" dirty="0" smtClean="0"/>
              <a:t>числа </a:t>
            </a:r>
            <a:r>
              <a:rPr lang="en-US" dirty="0" smtClean="0"/>
              <a:t>x mod 2</a:t>
            </a:r>
            <a:r>
              <a:rPr lang="en-US" baseline="30000" dirty="0"/>
              <a:t>8</a:t>
            </a:r>
            <a:r>
              <a:rPr lang="en-US" baseline="30000" dirty="0" smtClean="0"/>
              <a:t>∙sizeof(T</a:t>
            </a:r>
            <a:r>
              <a:rPr lang="en-US" baseline="30000" dirty="0"/>
              <a:t>)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413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</a:t>
            </a:r>
            <a:r>
              <a:rPr lang="ru-RU" dirty="0"/>
              <a:t>целых </a:t>
            </a:r>
            <a:r>
              <a:rPr lang="ru-RU" dirty="0" smtClean="0"/>
              <a:t>со знаком (</a:t>
            </a:r>
            <a:r>
              <a:rPr lang="en-US" dirty="0" smtClean="0"/>
              <a:t>signed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4" y="1783560"/>
            <a:ext cx="7772400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М.П. </a:t>
            </a:r>
            <a:r>
              <a:rPr lang="en-US" dirty="0" smtClean="0"/>
              <a:t>signed </a:t>
            </a:r>
            <a:r>
              <a:rPr lang="ru-RU" dirty="0" smtClean="0"/>
              <a:t>числа </a:t>
            </a:r>
            <a:r>
              <a:rPr lang="en-US" dirty="0" smtClean="0"/>
              <a:t>x</a:t>
            </a:r>
          </a:p>
          <a:p>
            <a:pPr lvl="1"/>
            <a:r>
              <a:rPr lang="ru-RU" dirty="0" smtClean="0"/>
              <a:t>двоичная запись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mod 2</a:t>
            </a:r>
            <a:r>
              <a:rPr lang="en-US" baseline="30000" dirty="0" smtClean="0"/>
              <a:t>8∙</a:t>
            </a:r>
            <a:r>
              <a:rPr lang="en-US" baseline="30000" dirty="0"/>
              <a:t>sizeof(T</a:t>
            </a:r>
            <a:r>
              <a:rPr lang="en-US" baseline="30000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x &gt;= 0</a:t>
            </a:r>
          </a:p>
          <a:p>
            <a:pPr lvl="1"/>
            <a:r>
              <a:rPr lang="ru-RU" i="1" dirty="0"/>
              <a:t>дополнительный код</a:t>
            </a:r>
            <a:r>
              <a:rPr lang="en-US" dirty="0"/>
              <a:t> |x| </a:t>
            </a:r>
            <a:r>
              <a:rPr lang="ru-RU" dirty="0" smtClean="0"/>
              <a:t>-- двоичная запись</a:t>
            </a:r>
            <a:r>
              <a:rPr lang="en-US" dirty="0" smtClean="0"/>
              <a:t> 2</a:t>
            </a:r>
            <a:r>
              <a:rPr lang="en-US" baseline="30000" dirty="0" smtClean="0"/>
              <a:t>8∙sizeof(T</a:t>
            </a:r>
            <a:r>
              <a:rPr lang="en-US" baseline="30000" dirty="0"/>
              <a:t>) 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smtClean="0"/>
              <a:t>x| </a:t>
            </a:r>
            <a:r>
              <a:rPr lang="en-US" dirty="0"/>
              <a:t>mod </a:t>
            </a:r>
            <a:r>
              <a:rPr lang="en-US" dirty="0" smtClean="0"/>
              <a:t>2</a:t>
            </a:r>
            <a:r>
              <a:rPr lang="en-US" baseline="30000" dirty="0" smtClean="0"/>
              <a:t>8∙sizeof(T</a:t>
            </a:r>
            <a:r>
              <a:rPr lang="en-US" baseline="30000" dirty="0"/>
              <a:t>)</a:t>
            </a:r>
            <a:r>
              <a:rPr lang="en-US" dirty="0" smtClean="0"/>
              <a:t>, </a:t>
            </a:r>
            <a:r>
              <a:rPr lang="ru-RU" dirty="0"/>
              <a:t>если </a:t>
            </a:r>
            <a:r>
              <a:rPr lang="en-US" dirty="0"/>
              <a:t>x </a:t>
            </a:r>
            <a:r>
              <a:rPr lang="en-US" dirty="0" smtClean="0"/>
              <a:t>&lt; 0</a:t>
            </a:r>
            <a:endParaRPr lang="ru-RU" i="1" dirty="0" smtClean="0"/>
          </a:p>
          <a:p>
            <a:endParaRPr lang="ru-RU" dirty="0" smtClean="0"/>
          </a:p>
          <a:p>
            <a:r>
              <a:rPr lang="ru-RU" dirty="0" smtClean="0"/>
              <a:t>Свойство дополнительного </a:t>
            </a:r>
            <a:r>
              <a:rPr lang="ru-RU" dirty="0" smtClean="0"/>
              <a:t>кода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Вычисление на компьютере </a:t>
            </a:r>
            <a:r>
              <a:rPr lang="ru-RU" dirty="0" smtClean="0"/>
              <a:t>М.П</a:t>
            </a:r>
            <a:r>
              <a:rPr lang="ru-RU" dirty="0" smtClean="0"/>
              <a:t>.(х) + М.П.(-х) </a:t>
            </a:r>
            <a:r>
              <a:rPr lang="ru-RU" dirty="0" smtClean="0"/>
              <a:t>дает </a:t>
            </a:r>
            <a:r>
              <a:rPr lang="ru-RU" dirty="0" smtClean="0"/>
              <a:t>М.П.(0)</a:t>
            </a:r>
          </a:p>
        </p:txBody>
      </p:sp>
    </p:spTree>
    <p:extLst>
      <p:ext uri="{BB962C8B-B14F-4D97-AF65-F5344CB8AC3E}">
        <p14:creationId xmlns:p14="http://schemas.microsoft.com/office/powerpoint/2010/main" val="19981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</a:t>
            </a:r>
            <a:r>
              <a:rPr lang="ru-RU" dirty="0"/>
              <a:t>целых </a:t>
            </a:r>
            <a:r>
              <a:rPr lang="ru-RU" dirty="0" smtClean="0"/>
              <a:t>со знаком (</a:t>
            </a:r>
            <a:r>
              <a:rPr lang="en-US" dirty="0" smtClean="0"/>
              <a:t>signed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4" y="1783560"/>
            <a:ext cx="7772400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Построение дополнительного кода </a:t>
            </a:r>
            <a:r>
              <a:rPr lang="en-US" dirty="0" smtClean="0"/>
              <a:t>|x|</a:t>
            </a:r>
          </a:p>
          <a:p>
            <a:r>
              <a:rPr lang="en-US" dirty="0" smtClean="0"/>
              <a:t>b[n] </a:t>
            </a:r>
            <a:r>
              <a:rPr lang="ru-RU" dirty="0" smtClean="0"/>
              <a:t>– двоичная запись </a:t>
            </a:r>
            <a:r>
              <a:rPr lang="en-US" dirty="0"/>
              <a:t>|x</a:t>
            </a:r>
            <a:r>
              <a:rPr lang="en-US" dirty="0" smtClean="0"/>
              <a:t>|</a:t>
            </a:r>
            <a:endParaRPr lang="ru-RU" dirty="0" smtClean="0"/>
          </a:p>
          <a:p>
            <a:r>
              <a:rPr lang="en-US" dirty="0"/>
              <a:t>d</a:t>
            </a:r>
            <a:r>
              <a:rPr lang="en-US" dirty="0" smtClean="0"/>
              <a:t>[n] – </a:t>
            </a:r>
            <a:r>
              <a:rPr lang="ru-RU" dirty="0" smtClean="0"/>
              <a:t>дополнительный код </a:t>
            </a:r>
            <a:r>
              <a:rPr lang="en-US" dirty="0"/>
              <a:t>|x</a:t>
            </a:r>
            <a:r>
              <a:rPr lang="en-US" dirty="0" smtClean="0"/>
              <a:t>|</a:t>
            </a:r>
            <a:endParaRPr lang="ru-RU" dirty="0" smtClean="0"/>
          </a:p>
          <a:p>
            <a:r>
              <a:rPr lang="ru-RU" dirty="0" smtClean="0"/>
              <a:t>Алгоритм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(i = 0; i &lt; n; i = i+1) d[i] = 1-b[i];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(i = 0; i &lt; </a:t>
            </a:r>
            <a:r>
              <a:rPr lang="en-US" dirty="0" smtClean="0"/>
              <a:t>n &amp;&amp; d[i] == 1; </a:t>
            </a:r>
            <a:r>
              <a:rPr lang="en-US" dirty="0"/>
              <a:t>i = i+1) d[i] </a:t>
            </a:r>
            <a:r>
              <a:rPr lang="en-US" dirty="0" smtClean="0"/>
              <a:t>= 0;</a:t>
            </a:r>
            <a:br>
              <a:rPr lang="en-US" dirty="0" smtClean="0"/>
            </a:br>
            <a:r>
              <a:rPr lang="en-US" dirty="0" smtClean="0"/>
              <a:t>if (i &lt; n) d[i] = 1;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чисел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+mj-lt"/>
              </a:rPr>
              <a:t>Числа вида </a:t>
            </a:r>
            <a:r>
              <a:rPr lang="en-US" dirty="0" smtClean="0">
                <a:latin typeface="+mj-lt"/>
              </a:rPr>
              <a:t>S</a:t>
            </a:r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∙</a:t>
            </a:r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</a:t>
            </a:r>
            <a:r>
              <a:rPr lang="en-US" dirty="0" smtClean="0"/>
              <a:t> </a:t>
            </a:r>
            <a:r>
              <a:rPr lang="en-US" dirty="0"/>
              <a:t>∙ </a:t>
            </a:r>
            <a:r>
              <a:rPr lang="en-US" dirty="0" smtClean="0"/>
              <a:t>2</a:t>
            </a:r>
            <a:r>
              <a:rPr lang="en-US" baseline="30000" dirty="0" smtClean="0"/>
              <a:t>P</a:t>
            </a:r>
            <a:r>
              <a:rPr lang="en-US" dirty="0" smtClean="0">
                <a:latin typeface="+mj-lt"/>
              </a:rPr>
              <a:t> </a:t>
            </a:r>
          </a:p>
          <a:p>
            <a:r>
              <a:rPr lang="en-US" dirty="0" smtClean="0">
                <a:latin typeface="+mj-lt"/>
              </a:rPr>
              <a:t>S – </a:t>
            </a:r>
            <a:r>
              <a:rPr lang="ru-RU" dirty="0" smtClean="0">
                <a:latin typeface="+mj-lt"/>
              </a:rPr>
              <a:t>знак +1 или -1, 1 бит</a:t>
            </a:r>
          </a:p>
          <a:p>
            <a:r>
              <a:rPr lang="en-US" dirty="0" smtClean="0">
                <a:latin typeface="+mj-lt"/>
              </a:rPr>
              <a:t>M – </a:t>
            </a:r>
            <a:r>
              <a:rPr lang="ru-RU" i="1" dirty="0" smtClean="0">
                <a:latin typeface="+mj-lt"/>
              </a:rPr>
              <a:t>мантисса</a:t>
            </a:r>
            <a:r>
              <a:rPr lang="en-US" dirty="0" smtClean="0">
                <a:latin typeface="+mj-lt"/>
              </a:rPr>
              <a:t>, </a:t>
            </a:r>
            <a:r>
              <a:rPr lang="en-US" sz="2800" dirty="0"/>
              <a:t>x/2</a:t>
            </a:r>
            <a:r>
              <a:rPr lang="en-US" baseline="30000" dirty="0"/>
              <a:t>mb</a:t>
            </a:r>
            <a:r>
              <a:rPr lang="ru-RU" dirty="0" smtClean="0">
                <a:latin typeface="+mj-lt"/>
              </a:rPr>
              <a:t> от 0 до 1</a:t>
            </a:r>
          </a:p>
          <a:p>
            <a:pPr lvl="1"/>
            <a:r>
              <a:rPr lang="en-US" dirty="0" err="1" smtClean="0">
                <a:latin typeface="+mj-lt"/>
              </a:rPr>
              <a:t>mb</a:t>
            </a:r>
            <a:r>
              <a:rPr lang="en-US" dirty="0" smtClean="0">
                <a:latin typeface="+mj-lt"/>
              </a:rPr>
              <a:t> – </a:t>
            </a:r>
            <a:r>
              <a:rPr lang="ru-RU" dirty="0" smtClean="0">
                <a:latin typeface="+mj-lt"/>
              </a:rPr>
              <a:t>число битов в мантиссе</a:t>
            </a:r>
          </a:p>
          <a:p>
            <a:pPr lvl="2"/>
            <a:r>
              <a:rPr lang="en-US" dirty="0" smtClean="0">
                <a:latin typeface="+mj-lt"/>
              </a:rPr>
              <a:t>Intel, AMD, ARM -- </a:t>
            </a:r>
            <a:r>
              <a:rPr lang="ru-RU" dirty="0" smtClean="0">
                <a:latin typeface="+mj-lt"/>
              </a:rPr>
              <a:t>23 для </a:t>
            </a:r>
            <a:r>
              <a:rPr lang="en-US" dirty="0" smtClean="0">
                <a:latin typeface="+mj-lt"/>
              </a:rPr>
              <a:t>float, </a:t>
            </a:r>
            <a:r>
              <a:rPr lang="ru-RU" dirty="0" smtClean="0">
                <a:latin typeface="+mj-lt"/>
              </a:rPr>
              <a:t>52 для </a:t>
            </a:r>
            <a:r>
              <a:rPr lang="en-US" dirty="0" smtClean="0">
                <a:latin typeface="+mj-lt"/>
              </a:rPr>
              <a:t>double</a:t>
            </a:r>
            <a:endParaRPr lang="ru-RU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x – </a:t>
            </a:r>
            <a:r>
              <a:rPr lang="ru-RU" dirty="0" smtClean="0">
                <a:latin typeface="+mj-lt"/>
              </a:rPr>
              <a:t>целое от 0 до </a:t>
            </a:r>
            <a:r>
              <a:rPr lang="en-US" dirty="0" smtClean="0">
                <a:latin typeface="+mj-lt"/>
              </a:rPr>
              <a:t>2</a:t>
            </a:r>
            <a:r>
              <a:rPr lang="en-US" baseline="30000" dirty="0" smtClean="0"/>
              <a:t>mb</a:t>
            </a:r>
            <a:r>
              <a:rPr lang="ru-RU" dirty="0" smtClean="0"/>
              <a:t>-1</a:t>
            </a:r>
          </a:p>
          <a:p>
            <a:r>
              <a:rPr lang="en-US" sz="2800" dirty="0" smtClean="0">
                <a:latin typeface="+mj-lt"/>
              </a:rPr>
              <a:t>P – </a:t>
            </a:r>
            <a:r>
              <a:rPr lang="ru-RU" sz="2800" dirty="0" smtClean="0">
                <a:latin typeface="+mj-lt"/>
              </a:rPr>
              <a:t>порядок</a:t>
            </a:r>
          </a:p>
          <a:p>
            <a:pPr lvl="2"/>
            <a:r>
              <a:rPr lang="en-US" dirty="0" smtClean="0"/>
              <a:t>Intel</a:t>
            </a:r>
            <a:r>
              <a:rPr lang="en-US" dirty="0"/>
              <a:t>, AMD, ARM </a:t>
            </a:r>
            <a:r>
              <a:rPr lang="en-US" dirty="0" smtClean="0"/>
              <a:t>– </a:t>
            </a:r>
            <a:r>
              <a:rPr lang="ru-RU" dirty="0" smtClean="0"/>
              <a:t>8 битов </a:t>
            </a:r>
            <a:r>
              <a:rPr lang="ru-RU" dirty="0"/>
              <a:t>для </a:t>
            </a:r>
            <a:r>
              <a:rPr lang="en-US" dirty="0"/>
              <a:t>float, </a:t>
            </a:r>
            <a:r>
              <a:rPr lang="ru-RU" dirty="0" smtClean="0"/>
              <a:t>11 битов </a:t>
            </a:r>
            <a:r>
              <a:rPr lang="ru-RU" dirty="0"/>
              <a:t>для </a:t>
            </a:r>
            <a:r>
              <a:rPr lang="en-US" dirty="0"/>
              <a:t>double</a:t>
            </a:r>
            <a:endParaRPr lang="ru-RU" dirty="0"/>
          </a:p>
          <a:p>
            <a:r>
              <a:rPr lang="en-US" dirty="0" smtClean="0"/>
              <a:t>float </a:t>
            </a:r>
            <a:r>
              <a:rPr lang="ru-RU" dirty="0" smtClean="0"/>
              <a:t>занимает</a:t>
            </a:r>
            <a:r>
              <a:rPr lang="en-US" dirty="0" smtClean="0"/>
              <a:t> 1+8+23 = 32 </a:t>
            </a:r>
            <a:r>
              <a:rPr lang="ru-RU" dirty="0" smtClean="0"/>
              <a:t>бита</a:t>
            </a:r>
          </a:p>
          <a:p>
            <a:r>
              <a:rPr lang="en-US" dirty="0" smtClean="0"/>
              <a:t>double </a:t>
            </a:r>
            <a:r>
              <a:rPr lang="ru-RU" dirty="0" smtClean="0"/>
              <a:t>занимает 1+11+52 = 64 бита</a:t>
            </a:r>
          </a:p>
          <a:p>
            <a:r>
              <a:rPr lang="en-US" dirty="0" smtClean="0"/>
              <a:t>long double </a:t>
            </a:r>
            <a:r>
              <a:rPr lang="ru-RU" dirty="0" smtClean="0"/>
              <a:t>обычно совпадает с </a:t>
            </a:r>
            <a:r>
              <a:rPr lang="en-US" dirty="0" smtClean="0"/>
              <a:t>double </a:t>
            </a:r>
            <a:r>
              <a:rPr lang="ru-RU" dirty="0" smtClean="0"/>
              <a:t>или эмулируется</a:t>
            </a:r>
          </a:p>
          <a:p>
            <a:pPr lvl="1"/>
            <a:endParaRPr lang="ru-R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5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значений типа </a:t>
            </a:r>
            <a:r>
              <a:rPr lang="en-US" dirty="0" smtClean="0"/>
              <a:t>double</a:t>
            </a:r>
            <a:r>
              <a:rPr lang="ru-RU" dirty="0"/>
              <a:t> – стандарт </a:t>
            </a:r>
            <a:r>
              <a:rPr lang="en-US" dirty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9534"/>
              </p:ext>
            </p:extLst>
          </p:nvPr>
        </p:nvGraphicFramePr>
        <p:xfrm>
          <a:off x="539552" y="1916832"/>
          <a:ext cx="8450176" cy="1356126"/>
        </p:xfrm>
        <a:graphic>
          <a:graphicData uri="http://schemas.openxmlformats.org/drawingml/2006/table">
            <a:tbl>
              <a:tblPr/>
              <a:tblGrid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  <a:gridCol w="132034"/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(11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(52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</a:tr>
              <a:tr h="213267"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63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56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55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47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39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32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31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24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23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 dirty="0">
                          <a:effectLst/>
                        </a:rPr>
                        <a:t>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0508"/>
              </p:ext>
            </p:extLst>
          </p:nvPr>
        </p:nvGraphicFramePr>
        <p:xfrm>
          <a:off x="539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531807"/>
                <a:gridCol w="1838168"/>
                <a:gridCol w="336997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порядок-1022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 … 0x7fe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порядок-1023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2780"/>
              </p:ext>
            </p:extLst>
          </p:nvPr>
        </p:nvGraphicFramePr>
        <p:xfrm>
          <a:off x="539552" y="5733256"/>
          <a:ext cx="842493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/>
                <a:gridCol w="2808312"/>
                <a:gridCol w="28083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=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indent="0">
                        <a:buNone/>
                      </a:pPr>
                      <a:r>
                        <a:rPr lang="ru-RU" sz="1600" dirty="0" smtClean="0"/>
                        <a:t>0000 0000 0000 0000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7ff0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∞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0001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≈ 1.0000000000000002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8000 0000 0000 0000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–0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fff0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−∞</a:t>
                      </a:r>
                    </a:p>
                    <a:p>
                      <a:r>
                        <a:rPr lang="nl-NL" sz="1600" dirty="0" smtClean="0">
                          <a:effectLst/>
                        </a:rPr>
                        <a:t>3fd5 5555 5555 5555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nl-NL" sz="1600" dirty="0" smtClean="0">
                          <a:effectLst/>
                        </a:rPr>
                        <a:t> ≈ 1/3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6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</a:t>
            </a:r>
            <a:endParaRPr lang="ru-RU" dirty="0"/>
          </a:p>
          <a:p>
            <a:pPr lvl="1"/>
            <a:r>
              <a:rPr lang="ru-RU" dirty="0"/>
              <a:t>Ограничения на </a:t>
            </a:r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</a:t>
            </a:r>
            <a:endParaRPr lang="ru-RU" dirty="0"/>
          </a:p>
          <a:p>
            <a:r>
              <a:rPr lang="ru-RU" dirty="0"/>
              <a:t>Машинное </a:t>
            </a:r>
            <a:r>
              <a:rPr lang="ru-RU" dirty="0" smtClean="0"/>
              <a:t>представление простых типов данных </a:t>
            </a:r>
            <a:endParaRPr lang="ru-RU" dirty="0"/>
          </a:p>
          <a:p>
            <a:r>
              <a:rPr lang="ru-RU" dirty="0" smtClean="0"/>
              <a:t>Общая структура программы на Си</a:t>
            </a:r>
          </a:p>
          <a:p>
            <a:r>
              <a:rPr lang="ru-RU" dirty="0" smtClean="0"/>
              <a:t>Объявление </a:t>
            </a:r>
            <a:r>
              <a:rPr lang="ru-RU" dirty="0" smtClean="0"/>
              <a:t>переменных простых типов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значений типа </a:t>
            </a:r>
            <a:r>
              <a:rPr lang="en-US" dirty="0" smtClean="0"/>
              <a:t>float </a:t>
            </a:r>
            <a:r>
              <a:rPr lang="ru-RU" dirty="0" smtClean="0"/>
              <a:t>– стандарт </a:t>
            </a:r>
            <a:r>
              <a:rPr lang="en-US" dirty="0" smtClean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8076"/>
              </p:ext>
            </p:extLst>
          </p:nvPr>
        </p:nvGraphicFramePr>
        <p:xfrm>
          <a:off x="539552" y="1916832"/>
          <a:ext cx="8424928" cy="1356126"/>
        </p:xfrm>
        <a:graphic>
          <a:graphicData uri="http://schemas.openxmlformats.org/drawingml/2006/table">
            <a:tbl>
              <a:tblPr/>
              <a:tblGrid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  <a:gridCol w="263279"/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</a:tr>
              <a:tr h="213267"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9526"/>
              </p:ext>
            </p:extLst>
          </p:nvPr>
        </p:nvGraphicFramePr>
        <p:xfrm>
          <a:off x="539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531807"/>
                <a:gridCol w="1838168"/>
                <a:gridCol w="336997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0x01 … 0xfe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7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</a:t>
            </a:r>
            <a:r>
              <a:rPr lang="ru-RU" dirty="0"/>
              <a:t>данных </a:t>
            </a:r>
            <a:r>
              <a:rPr lang="ru-RU" dirty="0" smtClean="0"/>
              <a:t>простых типов -- разное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 значения переменной простого типа 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ru-RU" i="1" dirty="0" smtClean="0"/>
              <a:t>выровнен </a:t>
            </a:r>
            <a:r>
              <a:rPr lang="ru-RU" dirty="0" smtClean="0"/>
              <a:t>(кратен)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31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структура программы на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/>
              <a:t>Для </a:t>
            </a:r>
            <a:r>
              <a:rPr lang="ru-RU" sz="2800" dirty="0" smtClean="0"/>
              <a:t>РБНФ </a:t>
            </a:r>
            <a:r>
              <a:rPr lang="en-US" sz="2800" dirty="0"/>
              <a:t>&lt;</a:t>
            </a:r>
            <a:r>
              <a:rPr lang="ru-RU" sz="2800" dirty="0"/>
              <a:t>Х</a:t>
            </a:r>
            <a:r>
              <a:rPr lang="en-US" sz="2800" dirty="0"/>
              <a:t>&gt;</a:t>
            </a:r>
            <a:r>
              <a:rPr lang="ru-RU" sz="2800" dirty="0"/>
              <a:t> обозначим </a:t>
            </a:r>
            <a:r>
              <a:rPr lang="en-US" sz="2800" dirty="0"/>
              <a:t>&lt;</a:t>
            </a:r>
            <a:r>
              <a:rPr lang="ru-RU" sz="2800" dirty="0"/>
              <a:t>Х</a:t>
            </a:r>
            <a:r>
              <a:rPr lang="en-US" sz="2800" dirty="0"/>
              <a:t>&gt;*</a:t>
            </a:r>
            <a:r>
              <a:rPr lang="ru-RU" sz="2800" dirty="0"/>
              <a:t> РБНФ </a:t>
            </a:r>
            <a:r>
              <a:rPr lang="en-US" sz="2800" dirty="0"/>
              <a:t>&lt;</a:t>
            </a:r>
            <a:r>
              <a:rPr lang="ru-RU" sz="2800" dirty="0"/>
              <a:t>список Х</a:t>
            </a:r>
            <a:r>
              <a:rPr lang="en-US" sz="2800" dirty="0"/>
              <a:t>&gt;</a:t>
            </a:r>
            <a:r>
              <a:rPr lang="ru-RU" sz="2800" dirty="0"/>
              <a:t>, заданную правилом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	</a:t>
            </a:r>
            <a:r>
              <a:rPr lang="en-US" sz="2800" dirty="0"/>
              <a:t>&lt;</a:t>
            </a:r>
            <a:r>
              <a:rPr lang="ru-RU" sz="2800" dirty="0"/>
              <a:t>список Х</a:t>
            </a:r>
            <a:r>
              <a:rPr lang="en-US" sz="2800" dirty="0"/>
              <a:t>&gt; </a:t>
            </a:r>
            <a:r>
              <a:rPr lang="ru-RU" sz="2800" dirty="0"/>
              <a:t>::= </a:t>
            </a:r>
            <a:r>
              <a:rPr lang="en-US" sz="2800" dirty="0"/>
              <a:t>&lt;X&gt; | &lt;</a:t>
            </a:r>
            <a:r>
              <a:rPr lang="ru-RU" sz="2800" dirty="0"/>
              <a:t>список Х</a:t>
            </a:r>
            <a:r>
              <a:rPr lang="en-US" sz="2800" dirty="0"/>
              <a:t>&gt; &lt;X&gt;</a:t>
            </a:r>
          </a:p>
          <a:p>
            <a:pPr marL="6858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546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программы на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&lt;</a:t>
            </a:r>
            <a:r>
              <a:rPr lang="ru-RU" sz="2400" dirty="0" smtClean="0"/>
              <a:t>единица-трансляции</a:t>
            </a:r>
            <a:r>
              <a:rPr lang="en-US" sz="2400" dirty="0" smtClean="0"/>
              <a:t>&gt; 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внешнее-объявление</a:t>
            </a:r>
            <a:r>
              <a:rPr lang="en-US" sz="2400" dirty="0" smtClean="0"/>
              <a:t>&gt;*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внешнее-объявление</a:t>
            </a:r>
            <a:r>
              <a:rPr lang="en-US" sz="2400" dirty="0" smtClean="0"/>
              <a:t>&gt; 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&lt;</a:t>
            </a:r>
            <a:r>
              <a:rPr lang="ru-RU" sz="2400" dirty="0" smtClean="0"/>
              <a:t>определение-функции</a:t>
            </a:r>
            <a:r>
              <a:rPr lang="en-US" sz="2400" dirty="0" smtClean="0"/>
              <a:t>&gt; | &lt;</a:t>
            </a:r>
            <a:r>
              <a:rPr lang="ru-RU" sz="2400" dirty="0" smtClean="0"/>
              <a:t>объявление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определение-функции</a:t>
            </a:r>
            <a:r>
              <a:rPr lang="en-US" sz="2400" dirty="0" smtClean="0"/>
              <a:t>&gt; ::=</a:t>
            </a:r>
            <a:br>
              <a:rPr lang="en-US" sz="2400" dirty="0" smtClean="0"/>
            </a:br>
            <a:r>
              <a:rPr lang="en-US" sz="2400" dirty="0" smtClean="0"/>
              <a:t>	[&lt;</a:t>
            </a:r>
            <a:r>
              <a:rPr lang="ru-RU" sz="2400" dirty="0" smtClean="0"/>
              <a:t>спецификаторы-объявления</a:t>
            </a:r>
            <a:r>
              <a:rPr lang="en-US" sz="2400" dirty="0" smtClean="0"/>
              <a:t>&gt;] &lt;</a:t>
            </a:r>
            <a:r>
              <a:rPr lang="ru-RU" sz="2400" dirty="0" smtClean="0"/>
              <a:t>объявитель</a:t>
            </a:r>
            <a:r>
              <a:rPr lang="en-US" sz="2400" dirty="0" smtClean="0"/>
              <a:t>&gt; 	[&lt;</a:t>
            </a:r>
            <a:r>
              <a:rPr lang="ru-RU" sz="2400" dirty="0" smtClean="0"/>
              <a:t>список-объявлений</a:t>
            </a:r>
            <a:r>
              <a:rPr lang="en-US" sz="2400" dirty="0" smtClean="0"/>
              <a:t>&gt;]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составная-инструкция</a:t>
            </a:r>
            <a:r>
              <a:rPr lang="en-US" sz="2400" dirty="0" smtClean="0"/>
              <a:t>&gt;</a:t>
            </a:r>
          </a:p>
          <a:p>
            <a:pPr marL="68580" indent="0">
              <a:buNone/>
            </a:pPr>
            <a:r>
              <a:rPr lang="en-US" sz="2400" dirty="0"/>
              <a:t>&lt;</a:t>
            </a:r>
            <a:r>
              <a:rPr lang="ru-RU" sz="2400" dirty="0"/>
              <a:t>объявление</a:t>
            </a:r>
            <a:r>
              <a:rPr lang="en-US" sz="2400" dirty="0" smtClean="0"/>
              <a:t>&gt; ::=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smtClean="0"/>
              <a:t>&lt;</a:t>
            </a:r>
            <a:r>
              <a:rPr lang="ru-RU" sz="2400" dirty="0" smtClean="0"/>
              <a:t>простое-объявление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| &lt;</a:t>
            </a:r>
            <a:r>
              <a:rPr lang="ru-RU" sz="2400" dirty="0" smtClean="0"/>
              <a:t>составное-объявление</a:t>
            </a:r>
            <a:r>
              <a:rPr lang="en-US" sz="2400" dirty="0" smtClean="0"/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программы на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помеченная-инструкция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инструкция-выражение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составная-инструкция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инструкция-выбора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циклическая-инструкция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|	&lt;</a:t>
            </a:r>
            <a:r>
              <a:rPr lang="ru-RU" sz="2400" dirty="0" smtClean="0"/>
              <a:t>инструкция-перехода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инструкция-выражение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r>
              <a:rPr lang="en-US" sz="2400" dirty="0"/>
              <a:t> </a:t>
            </a:r>
            <a:r>
              <a:rPr lang="en-US" sz="2400" dirty="0" smtClean="0"/>
              <a:t>[&lt;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&gt;]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;</a:t>
            </a:r>
            <a:r>
              <a:rPr lang="en-US" sz="2400" dirty="0" smtClean="0"/>
              <a:t>'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составная-инструкция</a:t>
            </a:r>
            <a:r>
              <a:rPr lang="en-US" sz="2400" dirty="0" smtClean="0"/>
              <a:t>&gt;:</a:t>
            </a:r>
            <a:r>
              <a:rPr lang="ru-RU" sz="2400" dirty="0" smtClean="0"/>
              <a:t>:</a:t>
            </a:r>
            <a:r>
              <a:rPr lang="en-US" sz="2400" dirty="0" smtClean="0"/>
              <a:t>=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</a:t>
            </a:r>
            <a:r>
              <a:rPr lang="en-US" sz="2400" dirty="0" smtClean="0"/>
              <a:t>	'</a:t>
            </a:r>
            <a:r>
              <a:rPr lang="ru-RU" sz="2400" dirty="0" smtClean="0"/>
              <a:t>{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[&lt;</a:t>
            </a:r>
            <a:r>
              <a:rPr lang="ru-RU" sz="2400" dirty="0" smtClean="0"/>
              <a:t>объявлени</a:t>
            </a:r>
            <a:r>
              <a:rPr lang="ru-RU" sz="2400" dirty="0"/>
              <a:t>е</a:t>
            </a:r>
            <a:r>
              <a:rPr lang="en-US" sz="2400" dirty="0" smtClean="0"/>
              <a:t>&gt;</a:t>
            </a:r>
            <a:r>
              <a:rPr lang="ru-RU" sz="2400" dirty="0" smtClean="0"/>
              <a:t>*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 smtClean="0"/>
              <a:t>[&lt;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>*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}</a:t>
            </a:r>
            <a:r>
              <a:rPr lang="en-US" sz="2400" dirty="0" smtClean="0"/>
              <a:t>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30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/>
              <a:t>простое-объявление</a:t>
            </a:r>
            <a:r>
              <a:rPr lang="en-US" sz="2800" dirty="0" smtClean="0"/>
              <a:t>&gt; </a:t>
            </a:r>
            <a:r>
              <a:rPr lang="ru-RU" sz="2800" dirty="0" smtClean="0"/>
              <a:t>:</a:t>
            </a:r>
            <a:r>
              <a:rPr lang="en-US" sz="2800" dirty="0" smtClean="0"/>
              <a:t>:=</a:t>
            </a:r>
            <a:br>
              <a:rPr lang="en-US" sz="2800" dirty="0" smtClean="0"/>
            </a:br>
            <a:r>
              <a:rPr lang="ru-RU" sz="2800" dirty="0" smtClean="0"/>
              <a:t>	</a:t>
            </a: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92D050"/>
                </a:solidFill>
              </a:rPr>
              <a:t>спецификаторы-объявления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[&lt;</a:t>
            </a:r>
            <a:r>
              <a:rPr lang="ru-RU" sz="2800" dirty="0" smtClean="0">
                <a:solidFill>
                  <a:srgbClr val="FFC000"/>
                </a:solidFill>
              </a:rPr>
              <a:t>простой-объявитель-инициализатор</a:t>
            </a:r>
            <a:r>
              <a:rPr lang="en-US" sz="2800" dirty="0" smtClean="0"/>
              <a:t>&gt;</a:t>
            </a:r>
            <a:r>
              <a:rPr lang="ru-RU" sz="2800" dirty="0" smtClean="0"/>
              <a:t>*</a:t>
            </a:r>
            <a:r>
              <a:rPr lang="en-US" sz="2800" dirty="0" smtClean="0"/>
              <a:t>]</a:t>
            </a:r>
          </a:p>
          <a:p>
            <a:endParaRPr lang="en-US" sz="2800" dirty="0" smtClean="0"/>
          </a:p>
          <a:p>
            <a:pPr marL="68580" indent="0">
              <a:buNone/>
            </a:pPr>
            <a:r>
              <a:rPr lang="ru-RU" sz="2800" dirty="0" smtClean="0"/>
              <a:t>Объявления переменных встречаются либо вне самого внешнего </a:t>
            </a:r>
            <a:r>
              <a:rPr lang="ru-RU" sz="2800" dirty="0"/>
              <a:t>блока </a:t>
            </a:r>
            <a:r>
              <a:rPr lang="en-US" sz="2800" dirty="0" smtClean="0"/>
              <a:t>{ }</a:t>
            </a:r>
            <a:r>
              <a:rPr lang="ru-RU" sz="2800" dirty="0" smtClean="0"/>
              <a:t>, либо сразу же после </a:t>
            </a:r>
            <a:r>
              <a:rPr lang="en-US" sz="2800" dirty="0" smtClean="0"/>
              <a:t>{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7881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8050088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>
                <a:solidFill>
                  <a:srgbClr val="FFC000"/>
                </a:solidFill>
              </a:rPr>
              <a:t>простой-</a:t>
            </a:r>
            <a:r>
              <a:rPr lang="ru-RU" sz="2800" dirty="0" smtClean="0">
                <a:solidFill>
                  <a:srgbClr val="FFC000"/>
                </a:solidFill>
              </a:rPr>
              <a:t>объявитель-инициализатор</a:t>
            </a:r>
            <a:r>
              <a:rPr lang="en-US" sz="2800" dirty="0"/>
              <a:t>&gt; :</a:t>
            </a:r>
            <a:r>
              <a:rPr lang="ru-RU" sz="2800" dirty="0"/>
              <a:t>: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&lt;</a:t>
            </a:r>
            <a:r>
              <a:rPr lang="ru-RU" sz="2800" dirty="0"/>
              <a:t>простой-объявитель</a:t>
            </a:r>
            <a:r>
              <a:rPr lang="en-US" sz="2800" dirty="0" smtClean="0"/>
              <a:t>&gt;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&lt;</a:t>
            </a:r>
            <a:r>
              <a:rPr lang="ru-RU" sz="2800" dirty="0"/>
              <a:t>простой-</a:t>
            </a:r>
            <a:r>
              <a:rPr lang="ru-RU" sz="2800" dirty="0" smtClean="0"/>
              <a:t>объявитель</a:t>
            </a:r>
            <a:r>
              <a:rPr lang="en-US" sz="2800" dirty="0"/>
              <a:t>&gt;</a:t>
            </a:r>
            <a:r>
              <a:rPr lang="ru-RU" sz="2800" dirty="0"/>
              <a:t> </a:t>
            </a:r>
            <a:r>
              <a:rPr lang="en-US" sz="2800" dirty="0"/>
              <a:t>'</a:t>
            </a:r>
            <a:r>
              <a:rPr lang="ru-RU" sz="2800" dirty="0"/>
              <a:t>=</a:t>
            </a:r>
            <a:r>
              <a:rPr lang="en-US" sz="2800" dirty="0"/>
              <a:t>'</a:t>
            </a:r>
            <a:r>
              <a:rPr lang="ru-RU" sz="2800" dirty="0"/>
              <a:t> </a:t>
            </a:r>
            <a:r>
              <a:rPr lang="en-US" sz="2800" dirty="0"/>
              <a:t>&lt;</a:t>
            </a:r>
            <a:r>
              <a:rPr lang="ru-RU" sz="2800" dirty="0"/>
              <a:t>инициализатор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endParaRPr lang="ru-RU" sz="2800" dirty="0" smtClean="0"/>
          </a:p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/>
              <a:t>простой-</a:t>
            </a:r>
            <a:r>
              <a:rPr lang="ru-RU" sz="2800" dirty="0" smtClean="0"/>
              <a:t>объявитель</a:t>
            </a:r>
            <a:r>
              <a:rPr lang="en-US" sz="2800" dirty="0"/>
              <a:t>&gt; </a:t>
            </a:r>
            <a:r>
              <a:rPr lang="en-US" sz="2800" dirty="0" smtClean="0"/>
              <a:t> ::=</a:t>
            </a:r>
            <a:r>
              <a:rPr lang="ru-RU" sz="2800" dirty="0" smtClean="0"/>
              <a:t> </a:t>
            </a:r>
            <a:r>
              <a:rPr lang="en-US" sz="2800" dirty="0" smtClean="0"/>
              <a:t>&lt;</a:t>
            </a:r>
            <a:r>
              <a:rPr lang="ru-RU" sz="2800" dirty="0"/>
              <a:t>идентификатор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endParaRPr lang="ru-RU" sz="2800" dirty="0" smtClean="0"/>
          </a:p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/>
              <a:t>инициализатор</a:t>
            </a:r>
            <a:r>
              <a:rPr lang="en-US" sz="2800" dirty="0" smtClean="0"/>
              <a:t>&gt;</a:t>
            </a:r>
            <a:r>
              <a:rPr lang="ru-RU" sz="2800" dirty="0" smtClean="0"/>
              <a:t> ::= </a:t>
            </a:r>
            <a:r>
              <a:rPr lang="en-US" sz="2800" dirty="0" smtClean="0"/>
              <a:t>&lt;</a:t>
            </a:r>
            <a:r>
              <a:rPr lang="ru-RU" sz="2800" dirty="0" smtClean="0"/>
              <a:t>выражение-присваивания</a:t>
            </a:r>
            <a:r>
              <a:rPr lang="en-US" sz="2800" dirty="0" smtClean="0"/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36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92D050"/>
                </a:solidFill>
              </a:rPr>
              <a:t>спецификаторы-объявления</a:t>
            </a:r>
            <a:r>
              <a:rPr lang="en-US" sz="2800" dirty="0" smtClean="0"/>
              <a:t>&gt; :</a:t>
            </a:r>
            <a:r>
              <a:rPr lang="ru-RU" sz="2800" dirty="0" smtClean="0"/>
              <a:t>:</a:t>
            </a:r>
            <a:r>
              <a:rPr lang="en-US" sz="2800" dirty="0" smtClean="0"/>
              <a:t>=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(</a:t>
            </a:r>
            <a:br>
              <a:rPr lang="ru-RU" sz="2800" dirty="0" smtClean="0"/>
            </a:br>
            <a:r>
              <a:rPr lang="ru-RU" sz="2800" dirty="0" smtClean="0"/>
              <a:t>			</a:t>
            </a: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FF0000"/>
                </a:solidFill>
              </a:rPr>
              <a:t>спецификатор-класса-памяти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|</a:t>
            </a:r>
            <a:r>
              <a:rPr lang="ru-RU" sz="2800" dirty="0" smtClean="0"/>
              <a:t> 	</a:t>
            </a: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00B0F0"/>
                </a:solidFill>
              </a:rPr>
              <a:t>спецификатор-простого-типа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FFC000"/>
                </a:solidFill>
              </a:rPr>
              <a:t>квалификатор-типа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)*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90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FF0000"/>
                </a:solidFill>
              </a:rPr>
              <a:t>спецификатор-класса-памяти</a:t>
            </a:r>
            <a:r>
              <a:rPr lang="en-US" sz="2800" dirty="0" smtClean="0"/>
              <a:t>&gt; </a:t>
            </a:r>
            <a:r>
              <a:rPr lang="ru-RU" sz="2800" dirty="0" smtClean="0"/>
              <a:t>:</a:t>
            </a:r>
            <a:r>
              <a:rPr lang="en-US" sz="2800" dirty="0" smtClean="0"/>
              <a:t>:=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auto</a:t>
            </a:r>
            <a:r>
              <a:rPr lang="en-US" sz="2800" dirty="0" smtClean="0"/>
              <a:t>'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register</a:t>
            </a:r>
            <a:r>
              <a:rPr lang="en-US" sz="2800" dirty="0" smtClean="0"/>
              <a:t>'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|</a:t>
            </a:r>
            <a:r>
              <a:rPr lang="ru-RU" sz="2800" dirty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static</a:t>
            </a:r>
            <a:r>
              <a:rPr lang="en-US" sz="2800" dirty="0" smtClean="0"/>
              <a:t>'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|</a:t>
            </a:r>
            <a:r>
              <a:rPr lang="ru-RU" sz="2800" dirty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extern</a:t>
            </a:r>
            <a:r>
              <a:rPr lang="en-US" sz="2800" dirty="0" smtClean="0"/>
              <a:t>'</a:t>
            </a:r>
            <a:br>
              <a:rPr lang="en-US" sz="2800" dirty="0" smtClean="0"/>
            </a:br>
            <a:r>
              <a:rPr lang="en-US" sz="2800" dirty="0" smtClean="0"/>
              <a:t>|</a:t>
            </a:r>
            <a:r>
              <a:rPr lang="ru-RU" sz="2800" dirty="0" smtClean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typedef</a:t>
            </a:r>
            <a:r>
              <a:rPr lang="en-US" sz="2800" dirty="0" smtClean="0"/>
              <a:t>'</a:t>
            </a:r>
            <a:endParaRPr lang="ru-RU" sz="2800" dirty="0" smtClean="0"/>
          </a:p>
          <a:p>
            <a:r>
              <a:rPr lang="en-US" sz="2800" dirty="0" smtClean="0"/>
              <a:t>auto</a:t>
            </a:r>
            <a:endParaRPr lang="ru-RU" sz="2800" dirty="0" smtClean="0"/>
          </a:p>
          <a:p>
            <a:pPr lvl="1"/>
            <a:r>
              <a:rPr lang="ru-RU" sz="2400" dirty="0" smtClean="0"/>
              <a:t>На стеке (по умолчанию)</a:t>
            </a:r>
          </a:p>
          <a:p>
            <a:r>
              <a:rPr lang="en-US" sz="2800" dirty="0" smtClean="0"/>
              <a:t>register</a:t>
            </a:r>
            <a:endParaRPr lang="ru-RU" sz="2800" dirty="0" smtClean="0"/>
          </a:p>
          <a:p>
            <a:pPr lvl="1"/>
            <a:r>
              <a:rPr lang="ru-RU" sz="2400" dirty="0" smtClean="0"/>
              <a:t>В регистре </a:t>
            </a:r>
            <a:endParaRPr lang="en-US" sz="2400" dirty="0" smtClean="0"/>
          </a:p>
          <a:p>
            <a:r>
              <a:rPr lang="en-US" sz="2800" dirty="0" smtClean="0"/>
              <a:t>static</a:t>
            </a:r>
            <a:endParaRPr lang="ru-RU" sz="2800" dirty="0" smtClean="0"/>
          </a:p>
          <a:p>
            <a:pPr lvl="1"/>
            <a:r>
              <a:rPr lang="ru-RU" sz="2400" dirty="0" smtClean="0"/>
              <a:t>В статической памяти</a:t>
            </a:r>
            <a:r>
              <a:rPr lang="en-US" sz="2400" dirty="0" smtClean="0"/>
              <a:t> </a:t>
            </a:r>
            <a:r>
              <a:rPr lang="ru-RU" sz="2400" dirty="0" smtClean="0"/>
              <a:t>единицы компиляции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r>
              <a:rPr lang="en-US" sz="2800" dirty="0" smtClean="0"/>
              <a:t>extern</a:t>
            </a:r>
            <a:endParaRPr lang="ru-RU" sz="2800" dirty="0" smtClean="0"/>
          </a:p>
          <a:p>
            <a:pPr lvl="1"/>
            <a:r>
              <a:rPr lang="ru-RU" sz="2400" dirty="0" smtClean="0"/>
              <a:t>В </a:t>
            </a:r>
            <a:r>
              <a:rPr lang="ru-RU" sz="2400" dirty="0"/>
              <a:t>статической </a:t>
            </a:r>
            <a:r>
              <a:rPr lang="ru-RU" sz="2400" dirty="0" smtClean="0"/>
              <a:t>памяти программы</a:t>
            </a:r>
          </a:p>
          <a:p>
            <a:r>
              <a:rPr lang="en-US" sz="2800" dirty="0" err="1" smtClean="0"/>
              <a:t>typedef</a:t>
            </a:r>
            <a:endParaRPr lang="en-US" sz="2800" dirty="0"/>
          </a:p>
          <a:p>
            <a:pPr lvl="1"/>
            <a:r>
              <a:rPr lang="ru-RU" sz="2400" dirty="0" smtClean="0"/>
              <a:t>Вне памяти, объявляемый идентификатор далее обозначает тип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01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инициализация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00B0F0"/>
                </a:solidFill>
              </a:rPr>
              <a:t>спецификатор-простого-типа</a:t>
            </a:r>
            <a:r>
              <a:rPr lang="en-US" sz="2800" dirty="0" smtClean="0"/>
              <a:t>&gt; :</a:t>
            </a:r>
            <a:r>
              <a:rPr lang="ru-RU" sz="2800" dirty="0" smtClean="0"/>
              <a:t>: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ru-RU" sz="2800" dirty="0"/>
              <a:t>	</a:t>
            </a:r>
            <a:r>
              <a:rPr lang="en-US" sz="2800" dirty="0" smtClean="0"/>
              <a:t>'</a:t>
            </a:r>
            <a:r>
              <a:rPr lang="ru-RU" sz="2800" dirty="0" smtClean="0"/>
              <a:t>void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 smtClean="0"/>
              <a:t>| '</a:t>
            </a:r>
            <a:r>
              <a:rPr lang="ru-RU" sz="2800" dirty="0" smtClean="0"/>
              <a:t>char</a:t>
            </a:r>
            <a:r>
              <a:rPr lang="en-US" sz="2800" dirty="0" smtClean="0"/>
              <a:t>' |</a:t>
            </a:r>
            <a:r>
              <a:rPr lang="ru-RU" sz="2800" dirty="0" smtClean="0"/>
              <a:t> </a:t>
            </a:r>
            <a:r>
              <a:rPr lang="en-US" sz="2800" dirty="0" smtClean="0"/>
              <a:t>'</a:t>
            </a:r>
            <a:r>
              <a:rPr lang="ru-RU" sz="2800" dirty="0" smtClean="0"/>
              <a:t>short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 smtClean="0"/>
              <a:t>| '</a:t>
            </a:r>
            <a:r>
              <a:rPr lang="ru-RU" sz="2800" dirty="0" smtClean="0"/>
              <a:t>int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/>
              <a:t>| </a:t>
            </a:r>
            <a:r>
              <a:rPr lang="en-US" sz="2800" dirty="0" smtClean="0"/>
              <a:t>'</a:t>
            </a:r>
            <a:r>
              <a:rPr lang="ru-RU" sz="2800" dirty="0" smtClean="0"/>
              <a:t>long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/>
              <a:t>| </a:t>
            </a:r>
            <a:r>
              <a:rPr lang="en-US" sz="2800" dirty="0" smtClean="0"/>
              <a:t>'</a:t>
            </a:r>
            <a:r>
              <a:rPr lang="ru-RU" sz="2800" dirty="0" smtClean="0"/>
              <a:t>float</a:t>
            </a:r>
            <a:r>
              <a:rPr lang="en-US" sz="2800" dirty="0" smtClean="0"/>
              <a:t>'</a:t>
            </a:r>
            <a:br>
              <a:rPr lang="en-US" sz="2800" dirty="0" smtClean="0"/>
            </a:br>
            <a:r>
              <a:rPr lang="en-US" sz="2800" dirty="0" smtClean="0"/>
              <a:t>|	'</a:t>
            </a:r>
            <a:r>
              <a:rPr lang="ru-RU" sz="2800" dirty="0" smtClean="0"/>
              <a:t>double</a:t>
            </a:r>
            <a:r>
              <a:rPr lang="en-US" sz="2800" dirty="0" smtClean="0"/>
              <a:t>' | '</a:t>
            </a:r>
            <a:r>
              <a:rPr lang="ru-RU" sz="2800" dirty="0" smtClean="0"/>
              <a:t>signed</a:t>
            </a:r>
            <a:r>
              <a:rPr lang="en-US" sz="2800" dirty="0" smtClean="0"/>
              <a:t>' | '</a:t>
            </a:r>
            <a:r>
              <a:rPr lang="ru-RU" sz="2800" dirty="0" smtClean="0"/>
              <a:t>unsigned</a:t>
            </a:r>
            <a:r>
              <a:rPr lang="en-US" sz="2800" dirty="0" smtClean="0"/>
              <a:t>'</a:t>
            </a:r>
            <a:br>
              <a:rPr lang="en-US" sz="2800" dirty="0" smtClean="0"/>
            </a:br>
            <a:r>
              <a:rPr lang="en-US" sz="2800" dirty="0" smtClean="0"/>
              <a:t>| 	&lt;</a:t>
            </a:r>
            <a:r>
              <a:rPr lang="ru-RU" sz="2800" dirty="0" smtClean="0"/>
              <a:t>спецификатор-</a:t>
            </a:r>
            <a:r>
              <a:rPr lang="en-US" sz="2800" dirty="0" err="1" smtClean="0"/>
              <a:t>enum</a:t>
            </a:r>
            <a:r>
              <a:rPr lang="en-US" sz="2800" dirty="0" smtClean="0"/>
              <a:t>&gt;</a:t>
            </a:r>
            <a:r>
              <a:rPr lang="ru-RU" sz="2800" dirty="0" smtClean="0"/>
              <a:t> -- было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| 	&lt;</a:t>
            </a:r>
            <a:r>
              <a:rPr lang="ru-RU" sz="2800" dirty="0" smtClean="0"/>
              <a:t>typedef-имя</a:t>
            </a:r>
            <a:r>
              <a:rPr lang="en-US" sz="2800" dirty="0" smtClean="0"/>
              <a:t>&gt;</a:t>
            </a:r>
          </a:p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typedef</a:t>
            </a:r>
            <a:r>
              <a:rPr lang="en-US" sz="2800" dirty="0" smtClean="0"/>
              <a:t>-</a:t>
            </a:r>
            <a:r>
              <a:rPr lang="ru-RU" sz="2800" dirty="0" smtClean="0"/>
              <a:t>имя&gt; </a:t>
            </a:r>
            <a:r>
              <a:rPr lang="en-US" sz="2800" dirty="0" smtClean="0"/>
              <a:t>::= &lt;</a:t>
            </a:r>
            <a:r>
              <a:rPr lang="ru-RU" sz="2800" dirty="0" smtClean="0"/>
              <a:t>идентификатор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68580" indent="0">
              <a:buNone/>
            </a:pPr>
            <a:r>
              <a:rPr lang="en-US" sz="2800" dirty="0" smtClean="0"/>
              <a:t>&lt;</a:t>
            </a:r>
            <a:r>
              <a:rPr lang="ru-RU" sz="2800" dirty="0" smtClean="0">
                <a:solidFill>
                  <a:srgbClr val="FFC000"/>
                </a:solidFill>
              </a:rPr>
              <a:t>квалификатор-типа</a:t>
            </a:r>
            <a:r>
              <a:rPr lang="en-US" sz="2800" dirty="0" smtClean="0"/>
              <a:t>&gt; </a:t>
            </a:r>
            <a:r>
              <a:rPr lang="ru-RU" sz="2800" dirty="0" smtClean="0"/>
              <a:t>:</a:t>
            </a:r>
            <a:r>
              <a:rPr lang="en-US" sz="2800" dirty="0" smtClean="0"/>
              <a:t>:=</a:t>
            </a:r>
            <a:r>
              <a:rPr lang="ru-RU" sz="2800" dirty="0" smtClean="0"/>
              <a:t> </a:t>
            </a:r>
            <a:r>
              <a:rPr lang="en-US" sz="2800" dirty="0" smtClean="0"/>
              <a:t>'</a:t>
            </a:r>
            <a:r>
              <a:rPr lang="ru-RU" sz="2800" dirty="0" smtClean="0"/>
              <a:t>const</a:t>
            </a:r>
            <a:r>
              <a:rPr lang="en-US" sz="2800" dirty="0" smtClean="0"/>
              <a:t>'</a:t>
            </a:r>
            <a:r>
              <a:rPr lang="ru-RU" sz="2800" dirty="0" smtClean="0"/>
              <a:t> </a:t>
            </a:r>
            <a:r>
              <a:rPr lang="en-US" sz="2800" dirty="0" smtClean="0"/>
              <a:t>| '</a:t>
            </a:r>
            <a:r>
              <a:rPr lang="ru-RU" sz="2800" dirty="0" smtClean="0"/>
              <a:t>volatile</a:t>
            </a:r>
            <a:r>
              <a:rPr lang="en-US" sz="2800" dirty="0" smtClean="0"/>
              <a:t>'</a:t>
            </a:r>
            <a:endParaRPr lang="ru-RU" sz="2800" dirty="0" smtClean="0"/>
          </a:p>
          <a:p>
            <a:pPr marL="68580" indent="0">
              <a:buNone/>
            </a:pPr>
            <a:endParaRPr lang="ru-RU" sz="2800" dirty="0" smtClean="0"/>
          </a:p>
          <a:p>
            <a:r>
              <a:rPr lang="en-US" sz="2800" dirty="0" err="1" smtClean="0"/>
              <a:t>const</a:t>
            </a:r>
            <a:endParaRPr lang="ru-RU" sz="2800" dirty="0" smtClean="0"/>
          </a:p>
          <a:p>
            <a:pPr lvl="1"/>
            <a:r>
              <a:rPr lang="ru-RU" sz="2400" dirty="0" smtClean="0"/>
              <a:t>Неизменяемое значение</a:t>
            </a:r>
          </a:p>
          <a:p>
            <a:r>
              <a:rPr lang="en-US" sz="2800" dirty="0" smtClean="0"/>
              <a:t>volatile</a:t>
            </a:r>
            <a:endParaRPr lang="ru-RU" sz="2800" dirty="0" smtClean="0"/>
          </a:p>
          <a:p>
            <a:pPr lvl="1"/>
            <a:r>
              <a:rPr lang="ru-RU" sz="2400" dirty="0" smtClean="0"/>
              <a:t>Значение может асинхронно изменяться – например, в многопоточной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3962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данных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000" i="1" dirty="0" smtClean="0"/>
              <a:t>Тип данных </a:t>
            </a:r>
            <a:r>
              <a:rPr lang="ru-RU" sz="4000" dirty="0" smtClean="0"/>
              <a:t>– это пара, состоящая из множества значений и набора операций над ними</a:t>
            </a:r>
          </a:p>
          <a:p>
            <a:r>
              <a:rPr lang="ru-RU" sz="4000" dirty="0" smtClean="0"/>
              <a:t>Языки программирования позволяют строить одни типы данных из других типов данных</a:t>
            </a:r>
          </a:p>
          <a:p>
            <a:r>
              <a:rPr lang="ru-RU" sz="4000" i="1" dirty="0" smtClean="0"/>
              <a:t>Простые </a:t>
            </a:r>
            <a:r>
              <a:rPr lang="ru-RU" sz="4000" dirty="0" smtClean="0"/>
              <a:t>типы данных – это типы данных, которые нельзя построить из других типов данных</a:t>
            </a:r>
          </a:p>
          <a:p>
            <a:r>
              <a:rPr lang="ru-RU" sz="4000" i="1" dirty="0" smtClean="0"/>
              <a:t>Составные </a:t>
            </a:r>
            <a:r>
              <a:rPr lang="ru-RU" sz="4000" dirty="0" smtClean="0"/>
              <a:t>типы данных – это типы данных, которые строятся из других типов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279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объявлений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auto </a:t>
            </a:r>
            <a:r>
              <a:rPr lang="en-US" dirty="0" err="1" smtClean="0"/>
              <a:t>int</a:t>
            </a:r>
            <a:r>
              <a:rPr lang="en-US" dirty="0" smtClean="0"/>
              <a:t> x; // </a:t>
            </a:r>
            <a:r>
              <a:rPr lang="ru-RU" dirty="0" smtClean="0"/>
              <a:t>то же, что выше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x; 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dirty="0" smtClean="0"/>
              <a:t>как задать начальное 				// значение?!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double x = 1.234567;</a:t>
            </a:r>
          </a:p>
          <a:p>
            <a:r>
              <a:rPr lang="en-US" dirty="0" smtClean="0"/>
              <a:t>float x = 0, y = x+1;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r>
              <a:rPr lang="en-US" dirty="0" smtClean="0"/>
              <a:t>extern unsigned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global_uuid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97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объявлений переменных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my_int</a:t>
            </a:r>
            <a:r>
              <a:rPr lang="en-US" dirty="0" smtClean="0"/>
              <a:t>; // </a:t>
            </a:r>
            <a:r>
              <a:rPr lang="en-US" dirty="0" err="1" smtClean="0"/>
              <a:t>my_int</a:t>
            </a:r>
            <a:r>
              <a:rPr lang="en-US" dirty="0" smtClean="0"/>
              <a:t> – </a:t>
            </a:r>
            <a:r>
              <a:rPr lang="ru-RU" dirty="0" smtClean="0"/>
              <a:t>синоним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my_int</a:t>
            </a:r>
            <a:r>
              <a:rPr lang="en-US" dirty="0" smtClean="0"/>
              <a:t> x = 0, y = x+1;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1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Простые типы данных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Ограничения на простые типы данных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Машинное представление простых типов данных 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Представление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целых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вещественных чисел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Объявление и инициализация переменных простых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Си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Символы</a:t>
            </a:r>
            <a:r>
              <a:rPr lang="en-US" sz="4000" dirty="0" smtClean="0"/>
              <a:t>, </a:t>
            </a:r>
            <a:r>
              <a:rPr lang="ru-RU" sz="4000" dirty="0" smtClean="0"/>
              <a:t>8-битовые целые</a:t>
            </a:r>
          </a:p>
          <a:p>
            <a:r>
              <a:rPr lang="ru-RU" sz="4000" dirty="0" smtClean="0"/>
              <a:t>Целые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4400" dirty="0" smtClean="0"/>
              <a:t>Числа </a:t>
            </a:r>
            <a:r>
              <a:rPr lang="ru-RU" sz="4400" dirty="0"/>
              <a:t>с плавающей </a:t>
            </a:r>
            <a:r>
              <a:rPr lang="ru-RU" sz="4400" dirty="0" smtClean="0"/>
              <a:t>точкой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4400" dirty="0" smtClean="0"/>
              <a:t>Перечислимые типы</a:t>
            </a:r>
          </a:p>
        </p:txBody>
      </p:sp>
    </p:spTree>
    <p:extLst>
      <p:ext uri="{BB962C8B-B14F-4D97-AF65-F5344CB8AC3E}">
        <p14:creationId xmlns:p14="http://schemas.microsoft.com/office/powerpoint/2010/main" val="20086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-- символы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С89</a:t>
            </a:r>
          </a:p>
          <a:p>
            <a:pPr lvl="1"/>
            <a:r>
              <a:rPr lang="ru-RU" dirty="0"/>
              <a:t>спецификатор</a:t>
            </a:r>
            <a:r>
              <a:rPr lang="ru-RU" dirty="0" smtClean="0"/>
              <a:t>-символьного-типа ::= 						</a:t>
            </a:r>
            <a:r>
              <a:rPr lang="en-US" dirty="0" smtClean="0"/>
              <a:t>[</a:t>
            </a:r>
            <a:r>
              <a:rPr lang="en-US" dirty="0" err="1" smtClean="0"/>
              <a:t>signed|unsigned</a:t>
            </a:r>
            <a:r>
              <a:rPr lang="en-US" dirty="0" smtClean="0"/>
              <a:t>] </a:t>
            </a:r>
            <a:r>
              <a:rPr lang="ru-RU" dirty="0" smtClean="0"/>
              <a:t>char</a:t>
            </a:r>
            <a:endParaRPr lang="en-US" dirty="0" smtClean="0"/>
          </a:p>
          <a:p>
            <a:pPr lvl="1"/>
            <a:r>
              <a:rPr lang="ru-RU" dirty="0" smtClean="0"/>
              <a:t>Символы и 8-битовые целые со знаком </a:t>
            </a:r>
            <a:r>
              <a:rPr lang="en-US" dirty="0" smtClean="0"/>
              <a:t>(signed) </a:t>
            </a:r>
            <a:r>
              <a:rPr lang="ru-RU" dirty="0" smtClean="0"/>
              <a:t>или без знака</a:t>
            </a:r>
            <a:r>
              <a:rPr lang="en-US" dirty="0" smtClean="0"/>
              <a:t> (unsigned)</a:t>
            </a:r>
          </a:p>
          <a:p>
            <a:r>
              <a:rPr lang="en-US" dirty="0" smtClean="0"/>
              <a:t>CHAR_MIN, CHAR_MAX, UCHAR_MAX</a:t>
            </a:r>
            <a:r>
              <a:rPr lang="ru-RU" dirty="0" smtClean="0"/>
              <a:t> и др. в </a:t>
            </a:r>
            <a:r>
              <a:rPr lang="en-US" dirty="0" err="1" smtClean="0"/>
              <a:t>limits.h</a:t>
            </a:r>
            <a:endParaRPr lang="en-US" dirty="0" smtClean="0"/>
          </a:p>
          <a:p>
            <a:r>
              <a:rPr lang="ru-RU" dirty="0" smtClean="0"/>
              <a:t>Стандарт не определяет, есть ли знак у значений типа </a:t>
            </a:r>
            <a:r>
              <a:rPr lang="en-US" dirty="0" smtClean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33654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-- целые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С89 </a:t>
            </a:r>
          </a:p>
          <a:p>
            <a:pPr lvl="1"/>
            <a:r>
              <a:rPr lang="ru-RU" dirty="0"/>
              <a:t>спецификатор</a:t>
            </a:r>
            <a:r>
              <a:rPr lang="ru-RU" dirty="0" smtClean="0"/>
              <a:t>-целого-типа ::=</a:t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[</a:t>
            </a:r>
            <a:r>
              <a:rPr lang="en-US" dirty="0" err="1" smtClean="0"/>
              <a:t>signed|unsigned</a:t>
            </a:r>
            <a:r>
              <a:rPr lang="en-US" dirty="0"/>
              <a:t>] </a:t>
            </a:r>
            <a:r>
              <a:rPr lang="en-US" dirty="0" smtClean="0"/>
              <a:t>[</a:t>
            </a:r>
            <a:r>
              <a:rPr lang="en-US" dirty="0" err="1" smtClean="0"/>
              <a:t>short|long</a:t>
            </a:r>
            <a:r>
              <a:rPr lang="en-US" dirty="0" smtClean="0"/>
              <a:t>] </a:t>
            </a:r>
            <a:r>
              <a:rPr lang="ru-RU" dirty="0" smtClean="0"/>
              <a:t>int</a:t>
            </a:r>
          </a:p>
          <a:p>
            <a:r>
              <a:rPr lang="ru-RU" dirty="0" smtClean="0"/>
              <a:t>С99, С11</a:t>
            </a:r>
            <a:r>
              <a:rPr lang="en-US" dirty="0" smtClean="0"/>
              <a:t> (</a:t>
            </a:r>
            <a:r>
              <a:rPr lang="ru-RU" dirty="0" smtClean="0"/>
              <a:t>поддержка есть в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/>
              <a:t>4.6)</a:t>
            </a:r>
            <a:endParaRPr lang="ru-RU" dirty="0" smtClean="0"/>
          </a:p>
          <a:p>
            <a:pPr lvl="1"/>
            <a:r>
              <a:rPr lang="ru-RU" dirty="0"/>
              <a:t>спецификатор</a:t>
            </a:r>
            <a:r>
              <a:rPr lang="ru-RU" dirty="0" smtClean="0"/>
              <a:t>-целого-типа ::=</a:t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[</a:t>
            </a:r>
            <a:r>
              <a:rPr lang="en-US" dirty="0" err="1"/>
              <a:t>signed|unsigned</a:t>
            </a:r>
            <a:r>
              <a:rPr lang="en-US" dirty="0"/>
              <a:t>] [</a:t>
            </a:r>
            <a:r>
              <a:rPr lang="en-US" dirty="0" err="1"/>
              <a:t>short|long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[long]</a:t>
            </a:r>
            <a:r>
              <a:rPr lang="en-US" dirty="0"/>
              <a:t>] </a:t>
            </a:r>
            <a:r>
              <a:rPr lang="ru-RU" dirty="0" smtClean="0"/>
              <a:t>int</a:t>
            </a:r>
            <a:endParaRPr lang="en-US" dirty="0" smtClean="0"/>
          </a:p>
          <a:p>
            <a:r>
              <a:rPr lang="ru-RU" dirty="0" smtClean="0"/>
              <a:t>С</a:t>
            </a:r>
            <a:r>
              <a:rPr lang="en-US" dirty="0" smtClean="0"/>
              <a:t>89/C99/C11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smtClean="0"/>
              <a:t>определя</a:t>
            </a:r>
            <a:r>
              <a:rPr lang="ru-RU" dirty="0"/>
              <a:t>ю</a:t>
            </a:r>
            <a:r>
              <a:rPr lang="ru-RU" dirty="0" smtClean="0"/>
              <a:t>т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есть ли знак у </a:t>
            </a:r>
            <a:r>
              <a:rPr lang="en-US" dirty="0" err="1" smtClean="0"/>
              <a:t>int</a:t>
            </a:r>
            <a:endParaRPr lang="ru-RU" dirty="0" smtClean="0"/>
          </a:p>
          <a:p>
            <a:pPr lvl="1"/>
            <a:r>
              <a:rPr lang="ru-RU" dirty="0" smtClean="0"/>
              <a:t>Все известные компиляторы считают </a:t>
            </a:r>
            <a:r>
              <a:rPr lang="en-US" dirty="0" err="1" smtClean="0"/>
              <a:t>int</a:t>
            </a:r>
            <a:r>
              <a:rPr lang="en-US" dirty="0" smtClean="0"/>
              <a:t> =</a:t>
            </a:r>
            <a:r>
              <a:rPr lang="ru-RU" dirty="0" smtClean="0"/>
              <a:t> </a:t>
            </a:r>
            <a:r>
              <a:rPr lang="en-US" dirty="0" smtClean="0"/>
              <a:t>singed </a:t>
            </a:r>
            <a:r>
              <a:rPr lang="en-US" dirty="0" err="1" smtClean="0"/>
              <a:t>int</a:t>
            </a:r>
            <a:endParaRPr lang="ru-RU" dirty="0"/>
          </a:p>
          <a:p>
            <a:r>
              <a:rPr lang="ru-RU" dirty="0" smtClean="0"/>
              <a:t>Нестандартные целые типы</a:t>
            </a:r>
          </a:p>
          <a:p>
            <a:pPr lvl="1"/>
            <a:r>
              <a:rPr lang="en-US" dirty="0" smtClean="0"/>
              <a:t>__int16, __int32, __int64, __int128</a:t>
            </a:r>
            <a:endParaRPr lang="ru-RU" dirty="0" smtClean="0"/>
          </a:p>
          <a:p>
            <a:pPr lvl="1"/>
            <a:r>
              <a:rPr lang="ru-RU" dirty="0" smtClean="0"/>
              <a:t>Наличие и смысл зависят от компилятора</a:t>
            </a:r>
          </a:p>
        </p:txBody>
      </p:sp>
    </p:spTree>
    <p:extLst>
      <p:ext uri="{BB962C8B-B14F-4D97-AF65-F5344CB8AC3E}">
        <p14:creationId xmlns:p14="http://schemas.microsoft.com/office/powerpoint/2010/main" val="37448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-- целые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4941168"/>
            <a:ext cx="7776864" cy="1584176"/>
          </a:xfrm>
        </p:spPr>
        <p:txBody>
          <a:bodyPr>
            <a:noAutofit/>
          </a:bodyPr>
          <a:lstStyle/>
          <a:p>
            <a:endParaRPr lang="ru-RU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38981"/>
              </p:ext>
            </p:extLst>
          </p:nvPr>
        </p:nvGraphicFramePr>
        <p:xfrm>
          <a:off x="899592" y="1196752"/>
          <a:ext cx="77768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Варианты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имени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Диапазон</a:t>
                      </a:r>
                      <a:r>
                        <a:rPr lang="ru-RU" baseline="0" dirty="0" smtClean="0"/>
                        <a:t> значений в </a:t>
                      </a:r>
                      <a:r>
                        <a:rPr lang="en-US" baseline="0" dirty="0" err="1" smtClean="0"/>
                        <a:t>limits.h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[signed] short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SHRT_MIN … SHRT_MAX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… USHRT_MAX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int|signed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INT_MIN … INT_MAX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[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UINT_MAX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[signed] long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LONG_MIN … LONG_MAX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unsigned long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ULONG_MAX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[signed]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LLONG_MIN … LLONG_MAX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ULLONG_MAX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99392"/>
              </p:ext>
            </p:extLst>
          </p:nvPr>
        </p:nvGraphicFramePr>
        <p:xfrm>
          <a:off x="467544" y="4653136"/>
          <a:ext cx="8640960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/>
                <a:gridCol w="720080"/>
                <a:gridCol w="4320480"/>
              </a:tblGrid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sizeof</a:t>
                      </a:r>
                      <a:r>
                        <a:rPr lang="en-US" sz="1400" dirty="0" smtClean="0"/>
                        <a:t>(char)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sizeof</a:t>
                      </a:r>
                      <a:r>
                        <a:rPr lang="en-US" sz="1400" dirty="0" smtClean="0"/>
                        <a:t>(unsigned char) &lt;=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 &lt;= </a:t>
                      </a:r>
                      <a:r>
                        <a:rPr lang="en-US" sz="1800" dirty="0" err="1" smtClean="0"/>
                        <a:t>sizeof</a:t>
                      </a:r>
                      <a:r>
                        <a:rPr lang="en-US" sz="1800" dirty="0" smtClean="0"/>
                        <a:t>(short) </a:t>
                      </a: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==</a:t>
                      </a: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sizeof</a:t>
                      </a:r>
                      <a:r>
                        <a:rPr lang="en-US" sz="1800" dirty="0" smtClean="0"/>
                        <a:t>(unsigned short) &lt;=</a:t>
                      </a:r>
                      <a:endParaRPr lang="ru-RU" sz="1800" dirty="0"/>
                    </a:p>
                  </a:txBody>
                  <a:tcPr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 &lt;= </a:t>
                      </a:r>
                      <a:r>
                        <a:rPr lang="en-US" sz="2000" dirty="0" err="1" smtClean="0"/>
                        <a:t>sizeof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) </a:t>
                      </a:r>
                      <a:endParaRPr lang="ru-RU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==</a:t>
                      </a:r>
                      <a:endParaRPr lang="ru-RU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sizeof</a:t>
                      </a:r>
                      <a:r>
                        <a:rPr lang="en-US" sz="2000" dirty="0" smtClean="0"/>
                        <a:t>(unsigned) &lt;=</a:t>
                      </a:r>
                      <a:endParaRPr lang="ru-RU" sz="2000" dirty="0"/>
                    </a:p>
                  </a:txBody>
                  <a:tcPr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 &lt;= </a:t>
                      </a:r>
                      <a:r>
                        <a:rPr lang="en-US" sz="2400" dirty="0" err="1" smtClean="0"/>
                        <a:t>sizeof</a:t>
                      </a:r>
                      <a:r>
                        <a:rPr lang="en-US" sz="2400" dirty="0" smtClean="0"/>
                        <a:t>(long)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sizeof</a:t>
                      </a:r>
                      <a:r>
                        <a:rPr lang="en-US" sz="2400" dirty="0" smtClean="0"/>
                        <a:t>(unsigned long) &lt;=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 &lt;= </a:t>
                      </a:r>
                      <a:r>
                        <a:rPr lang="en-US" sz="2800" dirty="0" err="1" smtClean="0"/>
                        <a:t>sizeof</a:t>
                      </a:r>
                      <a:r>
                        <a:rPr lang="en-US" sz="2800" dirty="0" smtClean="0"/>
                        <a:t>(long long) </a:t>
                      </a:r>
                      <a:endParaRPr lang="ru-R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==</a:t>
                      </a:r>
                      <a:endParaRPr lang="ru-R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sizeof</a:t>
                      </a:r>
                      <a:r>
                        <a:rPr lang="en-US" sz="2800" dirty="0" smtClean="0"/>
                        <a:t>(unsigned long long)</a:t>
                      </a:r>
                      <a:endParaRPr lang="ru-RU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– числа с плавающей точкой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С89/С99/С11</a:t>
            </a:r>
          </a:p>
          <a:p>
            <a:pPr lvl="1"/>
            <a:r>
              <a:rPr lang="ru-RU" dirty="0" smtClean="0"/>
              <a:t>спецификатор-типа-с-плавающей ::=</a:t>
            </a:r>
            <a:br>
              <a:rPr lang="ru-RU" dirty="0" smtClean="0"/>
            </a:br>
            <a:r>
              <a:rPr lang="ru-RU" dirty="0" smtClean="0"/>
              <a:t>					float </a:t>
            </a:r>
            <a:r>
              <a:rPr lang="en-US" dirty="0" smtClean="0"/>
              <a:t>| [long] double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(float) &lt;= </a:t>
            </a:r>
            <a:r>
              <a:rPr lang="en-US" dirty="0" err="1" smtClean="0"/>
              <a:t>sizeof</a:t>
            </a:r>
            <a:r>
              <a:rPr lang="en-US" dirty="0" smtClean="0"/>
              <a:t>(double) &lt;= </a:t>
            </a:r>
            <a:r>
              <a:rPr lang="en-US" dirty="0" err="1" smtClean="0"/>
              <a:t>sizeof</a:t>
            </a:r>
            <a:r>
              <a:rPr lang="en-US" dirty="0" smtClean="0"/>
              <a:t>(long double)</a:t>
            </a:r>
          </a:p>
          <a:p>
            <a:r>
              <a:rPr lang="en-US" dirty="0" smtClean="0"/>
              <a:t>FLT_MIN, FLT_MAX, DBL_MIN, DBL_MAX, LDBL_MIN, LDBL_MAX </a:t>
            </a:r>
            <a:r>
              <a:rPr lang="ru-RU" dirty="0" smtClean="0"/>
              <a:t>и др. в файле </a:t>
            </a:r>
            <a:r>
              <a:rPr lang="en-US" dirty="0" err="1" smtClean="0"/>
              <a:t>float.h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62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ростые </a:t>
            </a:r>
            <a:r>
              <a:rPr lang="ru-RU" dirty="0"/>
              <a:t>типы </a:t>
            </a:r>
            <a:r>
              <a:rPr lang="ru-RU" dirty="0" smtClean="0"/>
              <a:t>данных</a:t>
            </a:r>
            <a:r>
              <a:rPr lang="en-US" dirty="0" smtClean="0"/>
              <a:t> – </a:t>
            </a:r>
            <a:r>
              <a:rPr lang="ru-RU" dirty="0" smtClean="0"/>
              <a:t>перечислимые типы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С89/С99/С11</a:t>
            </a:r>
            <a:endParaRPr lang="ru-RU" dirty="0"/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-</a:t>
            </a:r>
            <a:r>
              <a:rPr lang="ru-RU" dirty="0" smtClean="0"/>
              <a:t>спецификатор</a:t>
            </a:r>
            <a:r>
              <a:rPr lang="en-US" dirty="0" smtClean="0"/>
              <a:t> ::=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'</a:t>
            </a:r>
            <a:r>
              <a:rPr lang="en-US" dirty="0" err="1" smtClean="0"/>
              <a:t>enum</a:t>
            </a:r>
            <a:r>
              <a:rPr lang="en-US" dirty="0" smtClean="0"/>
              <a:t>' [</a:t>
            </a:r>
            <a:r>
              <a:rPr lang="ru-RU" dirty="0" smtClean="0"/>
              <a:t>имя</a:t>
            </a:r>
            <a:r>
              <a:rPr lang="en-US" dirty="0" smtClean="0"/>
              <a:t>] '{' </a:t>
            </a:r>
            <a:r>
              <a:rPr lang="ru-RU" dirty="0" smtClean="0"/>
              <a:t>список-перечислителей</a:t>
            </a:r>
            <a:r>
              <a:rPr lang="en-US" dirty="0" smtClean="0"/>
              <a:t> '}'</a:t>
            </a:r>
            <a:br>
              <a:rPr lang="en-US" dirty="0" smtClean="0"/>
            </a:br>
            <a:r>
              <a:rPr lang="en-US" dirty="0" smtClean="0"/>
              <a:t>| 	'</a:t>
            </a:r>
            <a:r>
              <a:rPr lang="en-US" dirty="0" err="1" smtClean="0"/>
              <a:t>enum</a:t>
            </a:r>
            <a:r>
              <a:rPr lang="en-US" dirty="0" smtClean="0"/>
              <a:t>' [</a:t>
            </a:r>
            <a:r>
              <a:rPr lang="ru-RU" dirty="0" smtClean="0"/>
              <a:t>имя</a:t>
            </a:r>
            <a:r>
              <a:rPr lang="en-US" dirty="0" smtClean="0"/>
              <a:t>] '{' </a:t>
            </a:r>
            <a:r>
              <a:rPr lang="ru-RU" dirty="0"/>
              <a:t>список-перечислителей</a:t>
            </a:r>
            <a:r>
              <a:rPr lang="en-US" dirty="0" smtClean="0"/>
              <a:t> ',' '}'</a:t>
            </a:r>
            <a:br>
              <a:rPr lang="en-US" dirty="0" smtClean="0"/>
            </a:br>
            <a:r>
              <a:rPr lang="en-US" dirty="0" smtClean="0"/>
              <a:t>| 	'</a:t>
            </a:r>
            <a:r>
              <a:rPr lang="en-US" dirty="0" err="1" smtClean="0"/>
              <a:t>enum</a:t>
            </a:r>
            <a:r>
              <a:rPr lang="en-US" dirty="0" smtClean="0"/>
              <a:t>' </a:t>
            </a:r>
            <a:r>
              <a:rPr lang="ru-RU" dirty="0" smtClean="0"/>
              <a:t>имя</a:t>
            </a:r>
            <a:endParaRPr lang="en-US" dirty="0"/>
          </a:p>
          <a:p>
            <a:pPr lvl="1"/>
            <a:r>
              <a:rPr lang="ru-RU" dirty="0"/>
              <a:t>список-перечислителей</a:t>
            </a:r>
            <a:r>
              <a:rPr lang="en-US" dirty="0" smtClean="0"/>
              <a:t> ::= </a:t>
            </a:r>
            <a:r>
              <a:rPr lang="ru-RU" dirty="0" smtClean="0"/>
              <a:t>перечислитель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| </a:t>
            </a:r>
            <a:r>
              <a:rPr lang="ru-RU" dirty="0" smtClean="0"/>
              <a:t>	список-перечислителей</a:t>
            </a:r>
            <a:r>
              <a:rPr lang="en-US" dirty="0" smtClean="0"/>
              <a:t> ',' </a:t>
            </a:r>
            <a:r>
              <a:rPr lang="ru-RU" dirty="0"/>
              <a:t>перечислитель</a:t>
            </a:r>
            <a:endParaRPr lang="en-US" dirty="0"/>
          </a:p>
          <a:p>
            <a:pPr lvl="1"/>
            <a:r>
              <a:rPr lang="ru-RU" dirty="0"/>
              <a:t>перечислитель</a:t>
            </a:r>
            <a:r>
              <a:rPr lang="en-US" dirty="0" smtClean="0"/>
              <a:t> ::= </a:t>
            </a:r>
            <a:r>
              <a:rPr lang="ru-RU" dirty="0" smtClean="0"/>
              <a:t>перечислимая-константа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| </a:t>
            </a:r>
            <a:r>
              <a:rPr lang="ru-RU" dirty="0" smtClean="0"/>
              <a:t>	перечислимая-константа</a:t>
            </a:r>
            <a:r>
              <a:rPr lang="en-US" dirty="0" smtClean="0"/>
              <a:t> '='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	константное-выражение</a:t>
            </a:r>
          </a:p>
          <a:p>
            <a:pPr lvl="1"/>
            <a:r>
              <a:rPr lang="ru-RU" dirty="0" smtClean="0"/>
              <a:t>перечислимая-константа ::= имя</a:t>
            </a:r>
          </a:p>
          <a:p>
            <a:pPr lvl="1"/>
            <a:r>
              <a:rPr lang="ru-RU" i="1" dirty="0" smtClean="0"/>
              <a:t>константное-выражение на след. лекции</a:t>
            </a:r>
            <a:endParaRPr lang="en-US" i="1" dirty="0" smtClean="0"/>
          </a:p>
          <a:p>
            <a:r>
              <a:rPr lang="ru-RU" dirty="0" smtClean="0"/>
              <a:t>Тип, диапазон значений и размер в памяти такие же, как у </a:t>
            </a:r>
            <a:r>
              <a:rPr lang="en-US" dirty="0" err="1" smtClean="0"/>
              <a:t>int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68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9939</TotalTime>
  <Words>1115</Words>
  <Application>Microsoft Office PowerPoint</Application>
  <PresentationFormat>On-screen Show (4:3)</PresentationFormat>
  <Paragraphs>363</Paragraphs>
  <Slides>32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Metro</vt:lpstr>
      <vt:lpstr>Простые типы данных языка С</vt:lpstr>
      <vt:lpstr>План лекции</vt:lpstr>
      <vt:lpstr>Простые типы данных </vt:lpstr>
      <vt:lpstr>Простые типы данных Си </vt:lpstr>
      <vt:lpstr>Простые типы данных -- символы </vt:lpstr>
      <vt:lpstr>Простые типы данных -- целые </vt:lpstr>
      <vt:lpstr>Простые типы данных -- целые </vt:lpstr>
      <vt:lpstr>Простые типы данных – числа с плавающей точкой </vt:lpstr>
      <vt:lpstr>Простые типы данных – перечислимые типы </vt:lpstr>
      <vt:lpstr>Простые типы данных – перечислимые типы </vt:lpstr>
      <vt:lpstr>Машинное представление данных простых типов</vt:lpstr>
      <vt:lpstr>Машинное представление значений типа char, signed char, unsigned char</vt:lpstr>
      <vt:lpstr>Машинное представление значений типа char, signed char, unsigned char</vt:lpstr>
      <vt:lpstr>Машинное представление значений типа char, signed char, unsigned char</vt:lpstr>
      <vt:lpstr>Машинное представление беззнаковых (unsigned) целых</vt:lpstr>
      <vt:lpstr>Машинное представление целых со знаком (signed)</vt:lpstr>
      <vt:lpstr>Машинное представление целых со знаком (signed)</vt:lpstr>
      <vt:lpstr>Машинное представление чисел с плавающей точкой</vt:lpstr>
      <vt:lpstr>Машинное представление значений типа double – стандарт IEEE 754</vt:lpstr>
      <vt:lpstr>Машинное представление значений типа float – стандарт IEEE 754</vt:lpstr>
      <vt:lpstr>Машинное представление данных простых типов -- разное</vt:lpstr>
      <vt:lpstr>Общая структура программы на Си</vt:lpstr>
      <vt:lpstr>Общая структура программы на Си</vt:lpstr>
      <vt:lpstr>Общая структура программы на Си</vt:lpstr>
      <vt:lpstr>Объявление и инициализация переменных простых типов</vt:lpstr>
      <vt:lpstr>Объявление и инициализация переменных простых типов</vt:lpstr>
      <vt:lpstr>Объявление и инициализация переменных простых типов</vt:lpstr>
      <vt:lpstr>Объявление и инициализация переменных простых типов</vt:lpstr>
      <vt:lpstr>Объявление и инициализация переменных простых типов</vt:lpstr>
      <vt:lpstr>Примеры объявлений переменных простых типов</vt:lpstr>
      <vt:lpstr>Примеры объявлений переменных простых типов</vt:lpstr>
      <vt:lpstr>Заключение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Petrov, Evgueni S</cp:lastModifiedBy>
  <cp:revision>168</cp:revision>
  <dcterms:created xsi:type="dcterms:W3CDTF">2012-09-17T07:39:46Z</dcterms:created>
  <dcterms:modified xsi:type="dcterms:W3CDTF">2013-09-19T05:14:02Z</dcterms:modified>
</cp:coreProperties>
</file>