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28" r:id="rId4"/>
    <p:sldId id="325" r:id="rId5"/>
    <p:sldId id="326" r:id="rId6"/>
    <p:sldId id="327" r:id="rId7"/>
    <p:sldId id="329" r:id="rId8"/>
    <p:sldId id="335" r:id="rId9"/>
    <p:sldId id="330" r:id="rId10"/>
    <p:sldId id="331" r:id="rId11"/>
    <p:sldId id="332" r:id="rId12"/>
    <p:sldId id="336" r:id="rId13"/>
    <p:sldId id="337" r:id="rId14"/>
    <p:sldId id="338" r:id="rId15"/>
    <p:sldId id="349" r:id="rId16"/>
    <p:sldId id="350" r:id="rId17"/>
    <p:sldId id="340" r:id="rId18"/>
    <p:sldId id="341" r:id="rId19"/>
    <p:sldId id="342" r:id="rId20"/>
    <p:sldId id="339" r:id="rId21"/>
    <p:sldId id="354" r:id="rId22"/>
    <p:sldId id="353" r:id="rId23"/>
    <p:sldId id="343" r:id="rId24"/>
    <p:sldId id="352" r:id="rId25"/>
    <p:sldId id="344" r:id="rId26"/>
    <p:sldId id="355" r:id="rId27"/>
    <p:sldId id="356" r:id="rId28"/>
    <p:sldId id="357" r:id="rId29"/>
    <p:sldId id="359" r:id="rId30"/>
    <p:sldId id="358" r:id="rId31"/>
    <p:sldId id="362" r:id="rId32"/>
    <p:sldId id="370" r:id="rId33"/>
    <p:sldId id="363" r:id="rId34"/>
    <p:sldId id="367" r:id="rId35"/>
    <p:sldId id="368" r:id="rId36"/>
    <p:sldId id="369" r:id="rId37"/>
    <p:sldId id="364" r:id="rId38"/>
    <p:sldId id="371" r:id="rId39"/>
    <p:sldId id="372" r:id="rId40"/>
    <p:sldId id="373" r:id="rId41"/>
    <p:sldId id="374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u="sng" dirty="0" smtClean="0"/>
              <a:t>Операции с указателями!!!</a:t>
            </a:r>
            <a:endParaRPr lang="ru-RU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23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5E8346-1AE4-4D18-AE08-A571B45FDA1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Выражения языка С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83560"/>
            <a:ext cx="7772400" cy="45720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выражение-приведенное-к-типу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унарное-выражение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имя-типа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выражение-приведенное-к-типу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ru-RU" sz="2400" dirty="0" smtClean="0"/>
              <a:t>унарное-выражение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постфиксное-выражение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'</a:t>
            </a:r>
            <a:r>
              <a:rPr lang="ru-RU" sz="2400" dirty="0" smtClean="0"/>
              <a:t>++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унарное-выражение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'--'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унарное-выражение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унарный-оператор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выражение-приведенное-к-типу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'</a:t>
            </a:r>
            <a:r>
              <a:rPr lang="ru-RU" sz="2400" dirty="0" smtClean="0"/>
              <a:t>sizeof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унарное-выражение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'</a:t>
            </a:r>
            <a:r>
              <a:rPr lang="ru-RU" sz="2400" dirty="0" smtClean="0"/>
              <a:t>sizeof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имя-типа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унарный-оператор</a:t>
            </a:r>
            <a:r>
              <a:rPr lang="en-US" sz="2400" dirty="0" smtClean="0"/>
              <a:t>&gt;: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&amp;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| '</a:t>
            </a:r>
            <a:r>
              <a:rPr lang="ru-RU" sz="2400" dirty="0" smtClean="0"/>
              <a:t>*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| '</a:t>
            </a:r>
            <a:r>
              <a:rPr lang="ru-RU" sz="2400" dirty="0" smtClean="0"/>
              <a:t>+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| '</a:t>
            </a:r>
            <a:r>
              <a:rPr lang="ru-RU" sz="2400" dirty="0" smtClean="0"/>
              <a:t>-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| '</a:t>
            </a:r>
            <a:r>
              <a:rPr lang="ru-RU" sz="2400" dirty="0" smtClean="0"/>
              <a:t>~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| '</a:t>
            </a:r>
            <a:r>
              <a:rPr lang="ru-RU" sz="2400" dirty="0" smtClean="0"/>
              <a:t>!</a:t>
            </a:r>
            <a:r>
              <a:rPr lang="en-US" sz="2400" dirty="0" smtClean="0"/>
              <a:t>'</a:t>
            </a: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2095688"/>
            <a:ext cx="15606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&amp;x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>
                <a:solidFill>
                  <a:srgbClr val="FFC000"/>
                </a:solidFill>
              </a:rPr>
              <a:t>*) &amp;x</a:t>
            </a:r>
          </a:p>
          <a:p>
            <a:pPr marL="68580" indent="0"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x++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++(x--)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--(x++)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* (</a:t>
            </a: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>
                <a:solidFill>
                  <a:srgbClr val="FFC000"/>
                </a:solidFill>
              </a:rPr>
              <a:t>*) &amp;x</a:t>
            </a:r>
          </a:p>
          <a:p>
            <a:pPr marL="68580" indent="0"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sizeof</a:t>
            </a:r>
            <a:r>
              <a:rPr lang="en-US" sz="2400" dirty="0" smtClean="0">
                <a:solidFill>
                  <a:srgbClr val="FFC000"/>
                </a:solidFill>
              </a:rPr>
              <a:t>(x)</a:t>
            </a:r>
          </a:p>
          <a:p>
            <a:pPr marL="68580" indent="0"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sizeof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16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8356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&lt;</a:t>
            </a:r>
            <a:r>
              <a:rPr lang="ru-RU" sz="2400" dirty="0" smtClean="0"/>
              <a:t>постфиксное-выражение</a:t>
            </a:r>
            <a:r>
              <a:rPr lang="en-US" sz="2400" dirty="0" smtClean="0"/>
              <a:t>&gt;: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первичное-выражение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постфиксное-выражение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[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]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постфиксное-выражение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[&lt;</a:t>
            </a:r>
            <a:r>
              <a:rPr lang="ru-RU" sz="2400" dirty="0" smtClean="0"/>
              <a:t>список-аргументов-выражений</a:t>
            </a:r>
            <a:r>
              <a:rPr lang="en-US" sz="2400" dirty="0" smtClean="0"/>
              <a:t>&gt;]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постфиксное-выражение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.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идентификатор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постфиксное-выражение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-&gt;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идентификатор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постфиксное-выражение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++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постфиксное-выражение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--</a:t>
            </a:r>
            <a:r>
              <a:rPr lang="en-US" sz="2400" dirty="0" smtClean="0"/>
              <a:t>'</a:t>
            </a:r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740352" y="2095688"/>
            <a:ext cx="12913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A[x]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f (x, y)</a:t>
            </a:r>
          </a:p>
          <a:p>
            <a:pPr marL="68580" indent="0"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point.x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point-&gt;x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i++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i--</a:t>
            </a:r>
            <a:endParaRPr lang="ru-RU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первичное-выражение</a:t>
            </a:r>
            <a:r>
              <a:rPr lang="en-US" dirty="0" smtClean="0"/>
              <a:t>&gt;</a:t>
            </a:r>
            <a:r>
              <a:rPr lang="ru-RU" dirty="0" smtClean="0"/>
              <a:t>:</a:t>
            </a:r>
            <a:r>
              <a:rPr lang="en-US" dirty="0" smtClean="0"/>
              <a:t>:=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ru-RU" dirty="0" smtClean="0"/>
              <a:t>идентификатор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константа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строка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'</a:t>
            </a:r>
            <a:r>
              <a:rPr lang="ru-RU" dirty="0" smtClean="0"/>
              <a:t>(</a:t>
            </a:r>
            <a:r>
              <a:rPr lang="en-US" dirty="0" smtClean="0"/>
              <a:t>'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выражение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ru-RU" dirty="0" smtClean="0"/>
              <a:t>)</a:t>
            </a:r>
            <a:r>
              <a:rPr lang="en-US" dirty="0" smtClean="0"/>
              <a:t>'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2405206"/>
            <a:ext cx="16982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x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1.25f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"ABCDEF"</a:t>
            </a:r>
            <a:endParaRPr lang="en-US" sz="2800" dirty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(</a:t>
            </a:r>
            <a:r>
              <a:rPr lang="en-US" sz="2800" dirty="0" err="1" smtClean="0">
                <a:solidFill>
                  <a:srgbClr val="FFC000"/>
                </a:solidFill>
              </a:rPr>
              <a:t>x+y</a:t>
            </a:r>
            <a:r>
              <a:rPr lang="en-US" sz="2800" dirty="0" smtClean="0">
                <a:solidFill>
                  <a:srgbClr val="FFC000"/>
                </a:solidFill>
              </a:rPr>
              <a:t>)</a:t>
            </a:r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константа</a:t>
            </a:r>
            <a:r>
              <a:rPr lang="en-US" dirty="0" smtClean="0"/>
              <a:t>&gt;</a:t>
            </a:r>
            <a:r>
              <a:rPr lang="ru-RU" dirty="0" smtClean="0"/>
              <a:t>:</a:t>
            </a:r>
            <a:r>
              <a:rPr lang="en-US" dirty="0" smtClean="0"/>
              <a:t>:=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ru-RU" dirty="0" smtClean="0"/>
              <a:t>целая-константа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символьная-константа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константа-с-плавающей-точкой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константа-перечисление</a:t>
            </a:r>
            <a:r>
              <a:rPr lang="en-US" dirty="0" smtClean="0"/>
              <a:t>&gt;</a:t>
            </a:r>
            <a:endParaRPr lang="ru-RU" dirty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972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список-аргументов-выражений</a:t>
            </a:r>
            <a:r>
              <a:rPr lang="en-US" dirty="0" smtClean="0"/>
              <a:t>&gt;</a:t>
            </a:r>
            <a:r>
              <a:rPr lang="ru-RU" dirty="0" smtClean="0"/>
              <a:t>:</a:t>
            </a:r>
            <a:r>
              <a:rPr lang="en-US" dirty="0" smtClean="0"/>
              <a:t>:=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ru-RU" dirty="0" smtClean="0"/>
              <a:t>выражение-присваивания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список-аргументов-выражений</a:t>
            </a:r>
            <a:r>
              <a:rPr lang="en-US" dirty="0"/>
              <a:t>&gt;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ru-RU" dirty="0" smtClean="0"/>
              <a:t>,</a:t>
            </a:r>
            <a:r>
              <a:rPr lang="en-US" dirty="0" smtClean="0"/>
              <a:t>'</a:t>
            </a:r>
            <a:br>
              <a:rPr lang="en-US" dirty="0" smtClean="0"/>
            </a:br>
            <a:r>
              <a:rPr lang="en-US" dirty="0" smtClean="0"/>
              <a:t>			&lt;</a:t>
            </a:r>
            <a:r>
              <a:rPr lang="ru-RU" dirty="0" smtClean="0"/>
              <a:t>выражение-присваивания</a:t>
            </a:r>
            <a:r>
              <a:rPr lang="en-US" dirty="0" smtClean="0"/>
              <a:t>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834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Классы, приоритеты и ассоциативность операций языка Си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Операции Си делятся на 5 классов по числу и расположению аргументов</a:t>
            </a:r>
          </a:p>
          <a:p>
            <a:r>
              <a:rPr lang="ru-RU" dirty="0" smtClean="0"/>
              <a:t>Запись одной операции состоит из одной или </a:t>
            </a:r>
            <a:r>
              <a:rPr lang="ru-RU" i="1" dirty="0" smtClean="0"/>
              <a:t>нескольких </a:t>
            </a:r>
            <a:r>
              <a:rPr lang="ru-RU" dirty="0" smtClean="0"/>
              <a:t>лексем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12958"/>
              </p:ext>
            </p:extLst>
          </p:nvPr>
        </p:nvGraphicFramePr>
        <p:xfrm>
          <a:off x="1187623" y="3861048"/>
          <a:ext cx="698477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4"/>
                <a:gridCol w="2310183"/>
                <a:gridCol w="29973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аргументов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Положение операции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отн. аргументов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Атомарные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Префиксные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Постфиксные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После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Между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Тернарные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Между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Классы, приоритеты и ассоциативность операций языка Си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сложных выражениях </a:t>
            </a:r>
            <a:r>
              <a:rPr lang="ru-RU" dirty="0" smtClean="0"/>
              <a:t>операции связываются с аргументами по убыванию их </a:t>
            </a:r>
            <a:r>
              <a:rPr lang="ru-RU" i="1" dirty="0" smtClean="0"/>
              <a:t>приоритетов </a:t>
            </a:r>
          </a:p>
          <a:p>
            <a:pPr lvl="1"/>
            <a:r>
              <a:rPr lang="ru-RU" dirty="0" smtClean="0"/>
              <a:t>Приоритеты задаются целыми числами</a:t>
            </a:r>
            <a:endParaRPr lang="en-US" dirty="0" smtClean="0"/>
          </a:p>
          <a:p>
            <a:pPr lvl="1"/>
            <a:r>
              <a:rPr lang="ru-RU" dirty="0" smtClean="0"/>
              <a:t>Пример</a:t>
            </a:r>
          </a:p>
          <a:p>
            <a:pPr lvl="2"/>
            <a:r>
              <a:rPr lang="ru-RU" dirty="0" smtClean="0"/>
              <a:t>Приоритет * = 13, приоритет + = 12 ==</a:t>
            </a:r>
            <a:r>
              <a:rPr lang="en-US" dirty="0" smtClean="0"/>
              <a:t>&gt; x*</a:t>
            </a:r>
            <a:r>
              <a:rPr lang="en-US" dirty="0" err="1" smtClean="0"/>
              <a:t>x+y</a:t>
            </a:r>
            <a:r>
              <a:rPr lang="en-US" dirty="0" smtClean="0"/>
              <a:t>*y </a:t>
            </a:r>
            <a:r>
              <a:rPr lang="ru-RU" dirty="0" smtClean="0"/>
              <a:t>-- это</a:t>
            </a:r>
            <a:r>
              <a:rPr lang="en-US" dirty="0" smtClean="0"/>
              <a:t> (x*x)+(y*y)</a:t>
            </a:r>
            <a:r>
              <a:rPr lang="ru-RU" dirty="0" smtClean="0"/>
              <a:t>, а не </a:t>
            </a:r>
            <a:r>
              <a:rPr lang="en-US" dirty="0" smtClean="0"/>
              <a:t>x*</a:t>
            </a:r>
            <a:r>
              <a:rPr lang="ru-RU" dirty="0" smtClean="0"/>
              <a:t>(</a:t>
            </a:r>
            <a:r>
              <a:rPr lang="en-US" dirty="0" err="1" smtClean="0"/>
              <a:t>x+y</a:t>
            </a:r>
            <a:r>
              <a:rPr lang="ru-RU" dirty="0" smtClean="0"/>
              <a:t>)</a:t>
            </a:r>
            <a:r>
              <a:rPr lang="en-US" dirty="0" smtClean="0"/>
              <a:t>*y</a:t>
            </a:r>
            <a:r>
              <a:rPr lang="ru-RU" dirty="0" smtClean="0"/>
              <a:t> и не (</a:t>
            </a:r>
            <a:r>
              <a:rPr lang="en-US" dirty="0" smtClean="0"/>
              <a:t>x*</a:t>
            </a:r>
            <a:r>
              <a:rPr lang="en-US" dirty="0" err="1" smtClean="0"/>
              <a:t>x+y</a:t>
            </a:r>
            <a:r>
              <a:rPr lang="ru-RU" dirty="0" smtClean="0"/>
              <a:t>)</a:t>
            </a:r>
            <a:r>
              <a:rPr lang="en-US" dirty="0" smtClean="0"/>
              <a:t>*y </a:t>
            </a:r>
            <a:r>
              <a:rPr lang="ru-RU" dirty="0" smtClean="0"/>
              <a:t>и не </a:t>
            </a:r>
            <a:r>
              <a:rPr lang="en-US" dirty="0" smtClean="0"/>
              <a:t>x*</a:t>
            </a:r>
            <a:r>
              <a:rPr lang="ru-RU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*y</a:t>
            </a:r>
            <a:r>
              <a:rPr lang="ru-RU" dirty="0" smtClean="0"/>
              <a:t>)</a:t>
            </a:r>
          </a:p>
          <a:p>
            <a:pPr lvl="1"/>
            <a:r>
              <a:rPr lang="ru-RU" i="1" dirty="0" smtClean="0">
                <a:solidFill>
                  <a:srgbClr val="FFC000"/>
                </a:solidFill>
              </a:rPr>
              <a:t>Порядок связывания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 аргументами </a:t>
            </a:r>
            <a:r>
              <a:rPr lang="ru-RU" i="1" dirty="0" smtClean="0">
                <a:solidFill>
                  <a:srgbClr val="FFC000"/>
                </a:solidFill>
              </a:rPr>
              <a:t>может отличаться от порядка выполнения операций </a:t>
            </a:r>
            <a:r>
              <a:rPr lang="ru-RU" dirty="0" smtClean="0"/>
              <a:t>из-за компиляторных оптимизирующих преобразований</a:t>
            </a:r>
          </a:p>
          <a:p>
            <a:r>
              <a:rPr lang="ru-RU" i="1" dirty="0" smtClean="0"/>
              <a:t>Ассоциативность операции </a:t>
            </a:r>
            <a:r>
              <a:rPr lang="ru-RU" dirty="0" smtClean="0"/>
              <a:t>– порядок связывания с аргументами для операций одного приоритета</a:t>
            </a:r>
          </a:p>
          <a:p>
            <a:pPr lvl="1"/>
            <a:r>
              <a:rPr lang="ru-RU" dirty="0" smtClean="0"/>
              <a:t>Слева направо, справа налево, без ассоциативности</a:t>
            </a:r>
          </a:p>
          <a:p>
            <a:pPr lvl="1"/>
            <a:r>
              <a:rPr lang="ru-RU" dirty="0" smtClean="0"/>
              <a:t>Пример</a:t>
            </a:r>
          </a:p>
          <a:p>
            <a:pPr lvl="2"/>
            <a:r>
              <a:rPr lang="ru-RU" dirty="0" smtClean="0"/>
              <a:t>Так как ассоциативность / "слева направо", </a:t>
            </a:r>
            <a:r>
              <a:rPr lang="en-US" dirty="0" smtClean="0"/>
              <a:t>x</a:t>
            </a:r>
            <a:r>
              <a:rPr lang="ru-RU" dirty="0" smtClean="0"/>
              <a:t>/</a:t>
            </a:r>
            <a:r>
              <a:rPr lang="en-US" dirty="0" smtClean="0"/>
              <a:t>y</a:t>
            </a:r>
            <a:r>
              <a:rPr lang="ru-RU" dirty="0" smtClean="0"/>
              <a:t>*</a:t>
            </a:r>
            <a:r>
              <a:rPr lang="en-US" dirty="0" smtClean="0"/>
              <a:t>z – </a:t>
            </a:r>
            <a:r>
              <a:rPr lang="ru-RU" dirty="0" smtClean="0"/>
              <a:t>это </a:t>
            </a:r>
            <a:r>
              <a:rPr lang="en-US" dirty="0" smtClean="0"/>
              <a:t>(x</a:t>
            </a:r>
            <a:r>
              <a:rPr lang="ru-RU" dirty="0" smtClean="0"/>
              <a:t>/</a:t>
            </a:r>
            <a:r>
              <a:rPr lang="en-US" dirty="0" smtClean="0"/>
              <a:t>y)</a:t>
            </a:r>
            <a:r>
              <a:rPr lang="ru-RU" dirty="0" smtClean="0"/>
              <a:t>*</a:t>
            </a:r>
            <a:r>
              <a:rPr lang="en-US" dirty="0" smtClean="0"/>
              <a:t>z</a:t>
            </a:r>
            <a:r>
              <a:rPr lang="ru-RU" dirty="0" smtClean="0"/>
              <a:t>, а не </a:t>
            </a:r>
            <a:r>
              <a:rPr lang="en-US" dirty="0" smtClean="0"/>
              <a:t>x</a:t>
            </a:r>
            <a:r>
              <a:rPr lang="ru-RU" dirty="0" smtClean="0"/>
              <a:t>/(</a:t>
            </a:r>
            <a:r>
              <a:rPr lang="en-US" dirty="0" smtClean="0"/>
              <a:t>y</a:t>
            </a:r>
            <a:r>
              <a:rPr lang="ru-RU" dirty="0" smtClean="0"/>
              <a:t>*</a:t>
            </a:r>
            <a:r>
              <a:rPr lang="en-US" dirty="0" smtClean="0"/>
              <a:t>z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Операция без ассоциативности подряд + что-то ещё -- синтаксическая ошибка – например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smtClean="0"/>
              <a:t>k++ k--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2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операций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647915"/>
              </p:ext>
            </p:extLst>
          </p:nvPr>
        </p:nvGraphicFramePr>
        <p:xfrm>
          <a:off x="539551" y="1268760"/>
          <a:ext cx="8424935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/>
                <a:gridCol w="3773706"/>
                <a:gridCol w="1213762"/>
                <a:gridCol w="856773"/>
                <a:gridCol w="135655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Операция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Ассоц-ность</a:t>
                      </a:r>
                      <a:endParaRPr lang="ru-RU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Переменные</a:t>
                      </a:r>
                    </a:p>
                    <a:p>
                      <a:r>
                        <a:rPr lang="ru-RU" sz="1400" dirty="0" smtClean="0"/>
                        <a:t>Константы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Значение константы или доступ к переменной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атомарный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элементу массива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</a:t>
                      </a:r>
                      <a:r>
                        <a:rPr lang="ru-RU" sz="1400" dirty="0" smtClean="0"/>
                        <a:t>ызов </a:t>
                      </a:r>
                      <a:r>
                        <a:rPr lang="ru-RU" sz="1400" dirty="0"/>
                        <a:t>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полю структуры или объединения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полю структуры или объединения через</a:t>
                      </a:r>
                      <a:r>
                        <a:rPr lang="ru-RU" sz="1400" baseline="0" dirty="0" smtClean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++ </a:t>
                      </a:r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--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значению </a:t>
                      </a:r>
                      <a:r>
                        <a:rPr lang="en-US" sz="1400" dirty="0" smtClean="0"/>
                        <a:t>k </a:t>
                      </a:r>
                      <a:r>
                        <a:rPr lang="ru-RU" sz="1400" dirty="0" smtClean="0"/>
                        <a:t>и</a:t>
                      </a:r>
                      <a:r>
                        <a:rPr lang="ru-RU" sz="1400" baseline="0" dirty="0" smtClean="0"/>
                        <a:t> послед. у</a:t>
                      </a:r>
                      <a:r>
                        <a:rPr lang="ru-RU" sz="1400" dirty="0" smtClean="0"/>
                        <a:t>величение или уменьшение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k </a:t>
                      </a:r>
                      <a:r>
                        <a:rPr lang="ru-RU" sz="1400" baseline="0" dirty="0" smtClean="0"/>
                        <a:t>на 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++</a:t>
                      </a:r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 --</a:t>
                      </a:r>
                      <a:r>
                        <a:rPr lang="en-US" sz="1400" dirty="0" smtClean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Увеличение или уменьшение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k </a:t>
                      </a:r>
                      <a:r>
                        <a:rPr lang="ru-RU" sz="1400" baseline="0" dirty="0" smtClean="0"/>
                        <a:t>на 1 и послед. д</a:t>
                      </a:r>
                      <a:r>
                        <a:rPr lang="ru-RU" sz="1400" dirty="0" smtClean="0"/>
                        <a:t>оступ к полученному значению </a:t>
                      </a:r>
                      <a:r>
                        <a:rPr lang="en-US" sz="1400" dirty="0" smtClean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sizeof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Размер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значения</a:t>
                      </a:r>
                      <a:r>
                        <a:rPr lang="ru-RU" sz="1400" baseline="0" dirty="0" smtClean="0"/>
                        <a:t> или типа </a:t>
                      </a:r>
                      <a:r>
                        <a:rPr lang="ru-RU" sz="1400" dirty="0" smtClean="0"/>
                        <a:t>в</a:t>
                      </a:r>
                      <a:r>
                        <a:rPr lang="ru-RU" sz="1400" baseline="0" dirty="0" smtClean="0"/>
                        <a:t> байтах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</a:t>
                      </a:r>
                      <a:r>
                        <a:rPr lang="ru-RU" sz="1400" dirty="0" smtClean="0"/>
                        <a:t>огическое </a:t>
                      </a:r>
                      <a:r>
                        <a:rPr lang="ru-RU" sz="14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-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Смена знака числа (-) или НОП (+)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адреса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операций в языке Си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225001"/>
              </p:ext>
            </p:extLst>
          </p:nvPr>
        </p:nvGraphicFramePr>
        <p:xfrm>
          <a:off x="539553" y="1412776"/>
          <a:ext cx="842493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93"/>
                <a:gridCol w="3374342"/>
                <a:gridCol w="1152128"/>
                <a:gridCol w="864096"/>
                <a:gridCol w="158417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Операция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Ассоциативность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через</a:t>
                      </a:r>
                      <a:r>
                        <a:rPr lang="ru-RU" sz="1400" baseline="0" dirty="0" smtClean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(имя типа)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Явное изменение (</a:t>
                      </a:r>
                      <a:r>
                        <a:rPr lang="ru-RU" sz="1400" i="1" dirty="0" smtClean="0"/>
                        <a:t>преобразование</a:t>
                      </a:r>
                      <a:r>
                        <a:rPr lang="ru-RU" sz="1400" dirty="0" smtClean="0"/>
                        <a:t>) типа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* /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Умножение, деление, остаток от деления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Сложение, вычитание чисел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&lt;&lt; 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Сдвиг </a:t>
                      </a:r>
                      <a:r>
                        <a:rPr lang="ru-RU" sz="1400" dirty="0"/>
                        <a:t>влево </a:t>
                      </a:r>
                      <a:r>
                        <a:rPr lang="ru-RU" sz="1400" dirty="0" smtClean="0"/>
                        <a:t>или вправо в 2 с.с.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&lt; &gt; &lt;=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Сравнение чисел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Проверка равенства и различия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исключающее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Логическое </a:t>
                      </a:r>
                      <a:r>
                        <a:rPr lang="ru-RU" sz="1400" dirty="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Логическое </a:t>
                      </a:r>
                      <a:r>
                        <a:rPr lang="ru-RU" sz="1400" dirty="0"/>
                        <a:t>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 ? в1 : в2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в1 (если с != 0) или в2 (если с == 0)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тернарный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операций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015627"/>
              </p:ext>
            </p:extLst>
          </p:nvPr>
        </p:nvGraphicFramePr>
        <p:xfrm>
          <a:off x="539553" y="2885936"/>
          <a:ext cx="8424935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88"/>
                <a:gridCol w="2598052"/>
                <a:gridCol w="983047"/>
                <a:gridCol w="842612"/>
                <a:gridCol w="126273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Операция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Ассоц-ность</a:t>
                      </a:r>
                      <a:endParaRPr lang="ru-RU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= += -= *= /= %= &lt;&lt;= &gt;&gt;= &amp;= ^= 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Вычисление</a:t>
                      </a:r>
                      <a:r>
                        <a:rPr lang="ru-RU" sz="1400" baseline="0" dirty="0" smtClean="0"/>
                        <a:t> правого аргумента и послед. запись полученного значения в ячеку памяти, определяемую левым аргументом (п</a:t>
                      </a:r>
                      <a:r>
                        <a:rPr lang="ru-RU" sz="1400" dirty="0" smtClean="0"/>
                        <a:t>рисваивание)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Последовательное вычисление аргументов 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Выражения и подвыражения</a:t>
            </a:r>
          </a:p>
          <a:p>
            <a:r>
              <a:rPr lang="ru-RU" dirty="0"/>
              <a:t>Классы, приоритеты и ассоциативность операций языка Си</a:t>
            </a:r>
          </a:p>
          <a:p>
            <a:r>
              <a:rPr lang="ru-RU" dirty="0" smtClean="0"/>
              <a:t>Выражения </a:t>
            </a:r>
            <a:r>
              <a:rPr lang="en-US" dirty="0" smtClean="0"/>
              <a:t>l-value</a:t>
            </a:r>
            <a:endParaRPr lang="ru-RU" dirty="0"/>
          </a:p>
          <a:p>
            <a:r>
              <a:rPr lang="ru-RU" dirty="0"/>
              <a:t>Порядок вычисления </a:t>
            </a:r>
            <a:r>
              <a:rPr lang="ru-RU" dirty="0" smtClean="0"/>
              <a:t>выражений, </a:t>
            </a:r>
            <a:r>
              <a:rPr lang="ru-RU" dirty="0"/>
              <a:t>точки следования, побочные эффекты</a:t>
            </a:r>
          </a:p>
          <a:p>
            <a:r>
              <a:rPr lang="ru-RU" dirty="0"/>
              <a:t>Неявные преобразования </a:t>
            </a:r>
            <a:r>
              <a:rPr lang="ru-RU" dirty="0" smtClean="0"/>
              <a:t>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Выражения 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подвыражения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Классы, приоритеты и ассоциативность операций языка Си</a:t>
            </a:r>
          </a:p>
          <a:p>
            <a:r>
              <a:rPr lang="ru-RU" dirty="0" smtClean="0"/>
              <a:t>Далее</a:t>
            </a:r>
          </a:p>
          <a:p>
            <a:pPr lvl="1"/>
            <a:r>
              <a:rPr lang="ru-RU" dirty="0"/>
              <a:t>Выражения</a:t>
            </a:r>
            <a:r>
              <a:rPr lang="ru-RU" dirty="0" smtClean="0"/>
              <a:t>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/>
              <a:t>Порядок вычисления </a:t>
            </a:r>
            <a:r>
              <a:rPr lang="ru-RU" dirty="0" smtClean="0"/>
              <a:t>выражений, точки следования, побочные эффекты</a:t>
            </a:r>
            <a:endParaRPr lang="ru-RU" dirty="0"/>
          </a:p>
          <a:p>
            <a:pPr lvl="1"/>
            <a:r>
              <a:rPr lang="ru-RU" dirty="0" smtClean="0"/>
              <a:t>Неявные </a:t>
            </a:r>
            <a:r>
              <a:rPr lang="ru-RU" dirty="0"/>
              <a:t>преобразования типов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9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r>
              <a:rPr lang="ru-RU" dirty="0" smtClean="0"/>
              <a:t>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Ошибка или нет:</a:t>
            </a:r>
          </a:p>
          <a:p>
            <a:pPr lvl="1"/>
            <a:r>
              <a:rPr lang="ru-RU" sz="2000" dirty="0" smtClean="0"/>
              <a:t>(</a:t>
            </a:r>
            <a:r>
              <a:rPr lang="en-US" sz="2000" dirty="0" smtClean="0"/>
              <a:t>A[i] &lt; A[j] ? A[i] : A[j]</a:t>
            </a:r>
            <a:r>
              <a:rPr lang="ru-RU" sz="2000" dirty="0" smtClean="0"/>
              <a:t>)</a:t>
            </a:r>
            <a:r>
              <a:rPr lang="en-US" sz="2000" dirty="0" smtClean="0"/>
              <a:t> = 1 // min(A[i], A[j]) </a:t>
            </a:r>
            <a:r>
              <a:rPr lang="ru-RU" sz="2000" dirty="0" smtClean="0"/>
              <a:t>заменить на 1</a:t>
            </a:r>
          </a:p>
          <a:p>
            <a:pPr lvl="1"/>
            <a:r>
              <a:rPr lang="en-US" sz="2000" dirty="0" smtClean="0"/>
              <a:t>A[ A[i</a:t>
            </a:r>
            <a:r>
              <a:rPr lang="en-US" sz="2000" dirty="0"/>
              <a:t>] &lt; A[j] ? </a:t>
            </a:r>
            <a:r>
              <a:rPr lang="en-US" sz="2000" dirty="0" smtClean="0"/>
              <a:t>i </a:t>
            </a:r>
            <a:r>
              <a:rPr lang="en-US" sz="2000" dirty="0"/>
              <a:t>: </a:t>
            </a:r>
            <a:r>
              <a:rPr lang="en-US" sz="2000" dirty="0" smtClean="0"/>
              <a:t>j ] = 1</a:t>
            </a:r>
          </a:p>
          <a:p>
            <a:endParaRPr lang="ru-RU" sz="2400" dirty="0" smtClean="0"/>
          </a:p>
          <a:p>
            <a:r>
              <a:rPr lang="ru-RU" sz="2400" dirty="0" smtClean="0"/>
              <a:t>Выражения языка Си, значениям которых </a:t>
            </a:r>
            <a:r>
              <a:rPr lang="ru-RU" sz="2400" i="1" dirty="0" smtClean="0"/>
              <a:t>гарантированно</a:t>
            </a:r>
            <a:r>
              <a:rPr lang="ru-RU" sz="2400" dirty="0" smtClean="0"/>
              <a:t> соответствует ячейка памяти, называются </a:t>
            </a:r>
            <a:r>
              <a:rPr lang="en-US" sz="2400" i="1" dirty="0" smtClean="0"/>
              <a:t>l-value</a:t>
            </a:r>
            <a:endParaRPr lang="ru-RU" sz="2400" i="1" dirty="0" smtClean="0"/>
          </a:p>
          <a:p>
            <a:endParaRPr lang="ru-RU" sz="2400" dirty="0" smtClean="0"/>
          </a:p>
          <a:p>
            <a:r>
              <a:rPr lang="ru-RU" sz="2400" dirty="0" smtClean="0"/>
              <a:t>Значениям, которые хранятся только в регистрах процессора, не соответствует никакая ячейка памяти</a:t>
            </a:r>
          </a:p>
          <a:p>
            <a:endParaRPr lang="ru-RU" sz="2400" dirty="0"/>
          </a:p>
          <a:p>
            <a:r>
              <a:rPr lang="ru-RU" sz="2400" dirty="0" smtClean="0"/>
              <a:t>Только 5 видов выражений в </a:t>
            </a:r>
            <a:r>
              <a:rPr lang="ru-RU" sz="2400" dirty="0"/>
              <a:t>языке Си </a:t>
            </a:r>
            <a:r>
              <a:rPr lang="ru-RU" sz="2400" dirty="0" smtClean="0"/>
              <a:t>являются </a:t>
            </a:r>
            <a:r>
              <a:rPr lang="en-US" sz="2400" dirty="0" smtClean="0"/>
              <a:t>l-value</a:t>
            </a:r>
            <a:r>
              <a:rPr lang="ru-RU" sz="2400" dirty="0" smtClean="0"/>
              <a:t> – см. след. слайд</a:t>
            </a:r>
          </a:p>
          <a:p>
            <a:pPr lvl="1"/>
            <a:r>
              <a:rPr lang="ru-RU" sz="2000" dirty="0" smtClean="0"/>
              <a:t>Остальные виды выражений – не </a:t>
            </a:r>
            <a:r>
              <a:rPr lang="en-US" sz="2000" dirty="0" smtClean="0"/>
              <a:t>l-value</a:t>
            </a:r>
          </a:p>
        </p:txBody>
      </p:sp>
    </p:spTree>
    <p:extLst>
      <p:ext uri="{BB962C8B-B14F-4D97-AF65-F5344CB8AC3E}">
        <p14:creationId xmlns:p14="http://schemas.microsoft.com/office/powerpoint/2010/main" val="1162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r>
              <a:rPr lang="ru-RU" dirty="0" smtClean="0"/>
              <a:t>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l-value</a:t>
            </a:r>
            <a:r>
              <a:rPr lang="ru-RU" sz="2800" dirty="0" smtClean="0"/>
              <a:t> получаются при следующих операциях</a:t>
            </a:r>
          </a:p>
          <a:p>
            <a:pPr lvl="1"/>
            <a:r>
              <a:rPr lang="ru-RU" sz="2400" dirty="0" smtClean="0"/>
              <a:t>Доступ к значению переменной</a:t>
            </a:r>
            <a:endParaRPr lang="en-US" sz="2400" dirty="0" smtClean="0"/>
          </a:p>
          <a:p>
            <a:pPr lvl="1"/>
            <a:r>
              <a:rPr lang="ru-RU" sz="2400" dirty="0" smtClean="0"/>
              <a:t>Доступ </a:t>
            </a:r>
            <a:r>
              <a:rPr lang="ru-RU" sz="2400" dirty="0"/>
              <a:t>через указатель </a:t>
            </a:r>
            <a:r>
              <a:rPr lang="ru-RU" sz="2400" dirty="0" smtClean="0"/>
              <a:t>*</a:t>
            </a:r>
          </a:p>
          <a:p>
            <a:pPr lvl="1"/>
            <a:r>
              <a:rPr lang="ru-RU" sz="2400" dirty="0" smtClean="0"/>
              <a:t>Доступ к элементу массива </a:t>
            </a:r>
            <a:r>
              <a:rPr lang="en-US" sz="2400" dirty="0" smtClean="0"/>
              <a:t>a[k]</a:t>
            </a:r>
            <a:endParaRPr lang="ru-RU" sz="2400" dirty="0" smtClean="0"/>
          </a:p>
          <a:p>
            <a:pPr lvl="1"/>
            <a:r>
              <a:rPr lang="ru-RU" sz="2400" dirty="0" smtClean="0"/>
              <a:t>Доступ к полю структуры или объединения</a:t>
            </a:r>
            <a:r>
              <a:rPr lang="en-US" sz="2400" dirty="0" smtClean="0"/>
              <a:t> student.name</a:t>
            </a:r>
            <a:endParaRPr lang="ru-RU" sz="2400" dirty="0" smtClean="0"/>
          </a:p>
          <a:p>
            <a:pPr lvl="1"/>
            <a:r>
              <a:rPr lang="ru-RU" sz="2400" dirty="0" smtClean="0"/>
              <a:t>Доступ </a:t>
            </a:r>
            <a:r>
              <a:rPr lang="ru-RU" sz="2400" dirty="0"/>
              <a:t>к полю структуры или </a:t>
            </a:r>
            <a:r>
              <a:rPr lang="ru-RU" sz="2400" dirty="0" smtClean="0"/>
              <a:t>объединения через указатель</a:t>
            </a:r>
            <a:r>
              <a:rPr lang="en-US" sz="2400" dirty="0" smtClean="0"/>
              <a:t> </a:t>
            </a:r>
            <a:r>
              <a:rPr lang="en-US" sz="2400" dirty="0" err="1" smtClean="0"/>
              <a:t>pstudent</a:t>
            </a:r>
            <a:r>
              <a:rPr lang="en-US" sz="2400" dirty="0" smtClean="0"/>
              <a:t>-&gt;name</a:t>
            </a:r>
            <a:endParaRPr lang="ru-RU" sz="2400" dirty="0" smtClean="0"/>
          </a:p>
          <a:p>
            <a:endParaRPr lang="ru-RU" sz="2800" dirty="0" smtClean="0"/>
          </a:p>
          <a:p>
            <a:r>
              <a:rPr lang="ru-RU" sz="2800" dirty="0" smtClean="0"/>
              <a:t>Все остальные операции дают выражения</a:t>
            </a:r>
            <a:r>
              <a:rPr lang="en-US" sz="2800" dirty="0"/>
              <a:t>,</a:t>
            </a:r>
            <a:r>
              <a:rPr lang="ru-RU" sz="2800" dirty="0" smtClean="0"/>
              <a:t> не являющиеся </a:t>
            </a:r>
            <a:r>
              <a:rPr lang="en-US" sz="2800" dirty="0" smtClean="0"/>
              <a:t>l-value</a:t>
            </a:r>
          </a:p>
        </p:txBody>
      </p:sp>
    </p:spTree>
    <p:extLst>
      <p:ext uri="{BB962C8B-B14F-4D97-AF65-F5344CB8AC3E}">
        <p14:creationId xmlns:p14="http://schemas.microsoft.com/office/powerpoint/2010/main" val="12705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r>
              <a:rPr lang="ru-RU" dirty="0" smtClean="0"/>
              <a:t>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Операции, требующие </a:t>
            </a:r>
            <a:r>
              <a:rPr lang="en-US" sz="2800" dirty="0" smtClean="0"/>
              <a:t>l-value</a:t>
            </a:r>
          </a:p>
          <a:p>
            <a:pPr lvl="1"/>
            <a:r>
              <a:rPr lang="ru-RU" sz="2400" dirty="0"/>
              <a:t>Левый аргумент во всех видах присваивания</a:t>
            </a:r>
            <a:r>
              <a:rPr lang="en-US" sz="2400" dirty="0"/>
              <a:t> =, </a:t>
            </a:r>
            <a:r>
              <a:rPr lang="en-US" sz="2400" dirty="0" smtClean="0"/>
              <a:t>+=</a:t>
            </a:r>
            <a:r>
              <a:rPr lang="ru-RU" sz="2400" dirty="0" smtClean="0"/>
              <a:t> </a:t>
            </a:r>
            <a:r>
              <a:rPr lang="ru-RU" sz="2400" dirty="0"/>
              <a:t>и т.п.</a:t>
            </a:r>
          </a:p>
          <a:p>
            <a:pPr lvl="1"/>
            <a:r>
              <a:rPr lang="ru-RU" sz="2400" dirty="0" smtClean="0"/>
              <a:t>Взятие адреса </a:t>
            </a:r>
            <a:r>
              <a:rPr lang="en-US" sz="2400" dirty="0" smtClean="0"/>
              <a:t>&amp;</a:t>
            </a:r>
            <a:endParaRPr lang="ru-RU" sz="2400" dirty="0" smtClean="0"/>
          </a:p>
          <a:p>
            <a:pPr lvl="1"/>
            <a:r>
              <a:rPr lang="ru-RU" sz="2400" dirty="0" smtClean="0"/>
              <a:t>Префиксные и постфиксные ++ и --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8233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r>
              <a:rPr lang="ru-RU" dirty="0" smtClean="0"/>
              <a:t>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Пример 1</a:t>
            </a:r>
          </a:p>
          <a:p>
            <a:pPr marL="6858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x; x = 2; // x – l-value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A[10]; A[5] = 5+x; // A[5] – l-value, 5+x – </a:t>
            </a:r>
            <a:r>
              <a:rPr lang="ru-RU" sz="2400" dirty="0" smtClean="0"/>
              <a:t>не </a:t>
            </a:r>
            <a:r>
              <a:rPr lang="en-US" sz="2400" dirty="0" smtClean="0"/>
              <a:t>l-value</a:t>
            </a:r>
          </a:p>
          <a:p>
            <a:endParaRPr lang="ru-RU" sz="2400" dirty="0" smtClean="0"/>
          </a:p>
          <a:p>
            <a:r>
              <a:rPr lang="ru-RU" sz="2400" dirty="0" smtClean="0"/>
              <a:t>Пример 2</a:t>
            </a:r>
          </a:p>
          <a:p>
            <a:pPr marL="6858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x, y;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x &lt; y ? </a:t>
            </a:r>
            <a:r>
              <a:rPr lang="en-US" sz="2400" dirty="0" smtClean="0"/>
              <a:t>x </a:t>
            </a:r>
            <a:r>
              <a:rPr lang="en-US" sz="2400" dirty="0"/>
              <a:t>: </a:t>
            </a:r>
            <a:r>
              <a:rPr lang="en-US" sz="2400" dirty="0" smtClean="0"/>
              <a:t>y</a:t>
            </a:r>
            <a:r>
              <a:rPr lang="en-US" sz="2400" dirty="0"/>
              <a:t>) = 1</a:t>
            </a:r>
            <a:r>
              <a:rPr lang="en-US" sz="2400" dirty="0" smtClean="0"/>
              <a:t>;</a:t>
            </a:r>
            <a:r>
              <a:rPr lang="ru-RU" sz="2400" dirty="0" smtClean="0"/>
              <a:t>	</a:t>
            </a:r>
            <a:r>
              <a:rPr lang="en-US" sz="2400" dirty="0" smtClean="0"/>
              <a:t>//  </a:t>
            </a:r>
            <a:r>
              <a:rPr lang="ru-RU" sz="2400" dirty="0"/>
              <a:t>ошибка, т.к. </a:t>
            </a:r>
            <a:r>
              <a:rPr lang="en-US" sz="2400" dirty="0" smtClean="0"/>
              <a:t>(</a:t>
            </a:r>
            <a:r>
              <a:rPr lang="en-US" sz="2400" dirty="0"/>
              <a:t>x &lt; y ? </a:t>
            </a:r>
            <a:r>
              <a:rPr lang="en-US" sz="2400" dirty="0" smtClean="0"/>
              <a:t>x </a:t>
            </a:r>
            <a:r>
              <a:rPr lang="en-US" sz="2400" dirty="0"/>
              <a:t>: </a:t>
            </a:r>
            <a:r>
              <a:rPr lang="en-US" sz="2400" dirty="0" smtClean="0"/>
              <a:t>y</a:t>
            </a:r>
            <a:r>
              <a:rPr lang="en-US" sz="2400" dirty="0"/>
              <a:t>) </a:t>
            </a:r>
            <a:r>
              <a:rPr lang="ru-RU" sz="2400" dirty="0" smtClean="0"/>
              <a:t>не </a:t>
            </a:r>
            <a:r>
              <a:rPr lang="en-US" sz="2400" dirty="0" smtClean="0"/>
              <a:t>l-value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*(x &lt; y ? &amp;x : &amp;y) = 1; </a:t>
            </a:r>
            <a:r>
              <a:rPr lang="ru-RU" sz="2400" dirty="0" smtClean="0"/>
              <a:t>	</a:t>
            </a:r>
            <a:r>
              <a:rPr lang="en-US" sz="2400" dirty="0" smtClean="0"/>
              <a:t>// </a:t>
            </a:r>
            <a:r>
              <a:rPr lang="ru-RU" sz="2400" dirty="0" smtClean="0"/>
              <a:t>ОК, т.к. </a:t>
            </a:r>
            <a:r>
              <a:rPr lang="en-US" sz="2400" dirty="0" smtClean="0"/>
              <a:t>*(</a:t>
            </a:r>
            <a:r>
              <a:rPr lang="en-US" sz="2400" dirty="0"/>
              <a:t>x &lt; y ? &amp;x : &amp;y</a:t>
            </a:r>
            <a:r>
              <a:rPr lang="en-US" sz="2400" dirty="0" smtClean="0"/>
              <a:t>) </a:t>
            </a:r>
            <a:r>
              <a:rPr lang="en-US" sz="2400" dirty="0"/>
              <a:t>– </a:t>
            </a:r>
            <a:r>
              <a:rPr lang="en-US" sz="2400" dirty="0" smtClean="0"/>
              <a:t>l-value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Пример 3</a:t>
            </a:r>
          </a:p>
          <a:p>
            <a:pPr marL="68580" indent="0">
              <a:buNone/>
            </a:pPr>
            <a:r>
              <a:rPr lang="ru-RU" sz="2400" dirty="0"/>
              <a:t>(</a:t>
            </a:r>
            <a:r>
              <a:rPr lang="en-US" sz="2400" dirty="0"/>
              <a:t>A[i] &lt; A[j] ? A[i] : A[j]</a:t>
            </a:r>
            <a:r>
              <a:rPr lang="ru-RU" sz="2400" dirty="0"/>
              <a:t>)</a:t>
            </a:r>
            <a:r>
              <a:rPr lang="en-US" sz="2400" dirty="0"/>
              <a:t> = </a:t>
            </a:r>
            <a:r>
              <a:rPr lang="en-US" sz="2400" dirty="0" smtClean="0"/>
              <a:t>1</a:t>
            </a:r>
            <a:r>
              <a:rPr lang="ru-RU" sz="2400" dirty="0" smtClean="0"/>
              <a:t>;</a:t>
            </a:r>
            <a:r>
              <a:rPr lang="en-US" sz="2400" dirty="0" smtClean="0"/>
              <a:t> </a:t>
            </a:r>
            <a:r>
              <a:rPr lang="ru-RU" sz="2400" dirty="0" smtClean="0"/>
              <a:t>	</a:t>
            </a:r>
            <a:r>
              <a:rPr lang="en-US" sz="2400" dirty="0" smtClean="0"/>
              <a:t>// </a:t>
            </a:r>
            <a:r>
              <a:rPr lang="ru-RU" sz="2400" dirty="0" smtClean="0"/>
              <a:t>ошибка</a:t>
            </a:r>
            <a:br>
              <a:rPr lang="ru-RU" sz="2400" dirty="0" smtClean="0"/>
            </a:br>
            <a:r>
              <a:rPr lang="en-US" sz="2400" dirty="0" smtClean="0"/>
              <a:t>A</a:t>
            </a:r>
            <a:r>
              <a:rPr lang="en-US" sz="2400" dirty="0"/>
              <a:t>[ A[i] &lt; A[j] ? i : j ] = </a:t>
            </a:r>
            <a:r>
              <a:rPr lang="en-US" sz="2400" dirty="0" smtClean="0"/>
              <a:t>1</a:t>
            </a:r>
            <a:r>
              <a:rPr lang="ru-RU" sz="2400" dirty="0" smtClean="0"/>
              <a:t>; 		// ОК </a:t>
            </a:r>
            <a:endParaRPr lang="en-US" sz="2400" dirty="0"/>
          </a:p>
          <a:p>
            <a:pPr marL="6858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30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Побочный эффект </a:t>
            </a:r>
            <a:r>
              <a:rPr lang="ru-RU" dirty="0" smtClean="0"/>
              <a:t>вычисления выражения – это факт изменения содержимого ячеек памяти в процессе вычисления выражения</a:t>
            </a:r>
          </a:p>
          <a:p>
            <a:pPr lvl="1"/>
            <a:r>
              <a:rPr lang="ru-RU" dirty="0" smtClean="0"/>
              <a:t>Присваивание</a:t>
            </a:r>
          </a:p>
          <a:p>
            <a:pPr lvl="2"/>
            <a:r>
              <a:rPr lang="en-US" dirty="0" smtClean="0"/>
              <a:t>x = 1;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Сложный побочный </a:t>
            </a:r>
            <a:r>
              <a:rPr lang="ru-RU" dirty="0"/>
              <a:t>эффект </a:t>
            </a:r>
            <a:endParaRPr lang="ru-RU" dirty="0" smtClean="0"/>
          </a:p>
          <a:p>
            <a:pPr lvl="2"/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0; A[i++]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i++; // </a:t>
            </a:r>
            <a:r>
              <a:rPr lang="ru-RU" dirty="0" smtClean="0"/>
              <a:t>чему равно </a:t>
            </a:r>
            <a:r>
              <a:rPr lang="en-US" dirty="0" smtClean="0"/>
              <a:t>i – 0 </a:t>
            </a:r>
            <a:r>
              <a:rPr lang="ru-RU" dirty="0" smtClean="0"/>
              <a:t>или 1</a:t>
            </a:r>
            <a:r>
              <a:rPr lang="en-US" dirty="0" smtClean="0"/>
              <a:t>?</a:t>
            </a:r>
            <a:endParaRPr lang="ru-RU" dirty="0" smtClean="0"/>
          </a:p>
          <a:p>
            <a:pPr lvl="2"/>
            <a:r>
              <a:rPr lang="ru-RU" dirty="0" smtClean="0"/>
              <a:t>В каком порядке выполнятся </a:t>
            </a:r>
            <a:r>
              <a:rPr lang="en-US" dirty="0" smtClean="0"/>
              <a:t>= </a:t>
            </a:r>
            <a:r>
              <a:rPr lang="ru-RU" dirty="0" smtClean="0"/>
              <a:t>и ++?</a:t>
            </a:r>
          </a:p>
        </p:txBody>
      </p:sp>
    </p:spTree>
    <p:extLst>
      <p:ext uri="{BB962C8B-B14F-4D97-AF65-F5344CB8AC3E}">
        <p14:creationId xmlns:p14="http://schemas.microsoft.com/office/powerpoint/2010/main" val="36225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Точка </a:t>
            </a:r>
            <a:r>
              <a:rPr lang="ru-RU" dirty="0"/>
              <a:t>следования </a:t>
            </a:r>
            <a:r>
              <a:rPr lang="ru-RU" dirty="0" smtClean="0"/>
              <a:t>(</a:t>
            </a:r>
            <a:r>
              <a:rPr lang="en-US" dirty="0"/>
              <a:t>s</a:t>
            </a:r>
            <a:r>
              <a:rPr lang="ru-RU" dirty="0" smtClean="0"/>
              <a:t>equence </a:t>
            </a:r>
            <a:r>
              <a:rPr lang="ru-RU" dirty="0"/>
              <a:t>point</a:t>
            </a:r>
            <a:r>
              <a:rPr lang="ru-RU" dirty="0" smtClean="0"/>
              <a:t>)</a:t>
            </a:r>
            <a:r>
              <a:rPr lang="en-US" dirty="0" smtClean="0"/>
              <a:t> -- </a:t>
            </a:r>
            <a:r>
              <a:rPr lang="ru-RU" dirty="0" smtClean="0"/>
              <a:t>точка </a:t>
            </a:r>
            <a:r>
              <a:rPr lang="ru-RU" dirty="0"/>
              <a:t>программы, в которой гарантируется, что все побочные эффекты предыдущих вычислений уже проявились, а побочные эффекты последующих </a:t>
            </a:r>
            <a:r>
              <a:rPr lang="ru-RU" dirty="0" smtClean="0"/>
              <a:t>ещ</a:t>
            </a:r>
            <a:r>
              <a:rPr lang="ru-RU" dirty="0"/>
              <a:t>ё</a:t>
            </a:r>
            <a:r>
              <a:rPr lang="ru-RU" dirty="0" smtClean="0"/>
              <a:t> отсутствуют</a:t>
            </a:r>
          </a:p>
        </p:txBody>
      </p:sp>
    </p:spTree>
    <p:extLst>
      <p:ext uri="{BB962C8B-B14F-4D97-AF65-F5344CB8AC3E}">
        <p14:creationId xmlns:p14="http://schemas.microsoft.com/office/powerpoint/2010/main" val="26744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Между </a:t>
            </a:r>
            <a:r>
              <a:rPr lang="ru-RU" sz="2800" dirty="0"/>
              <a:t>вычислением левого и правого </a:t>
            </a:r>
            <a:r>
              <a:rPr lang="ru-RU" sz="2800" dirty="0" smtClean="0"/>
              <a:t>аргументов в операциях &amp;&amp;, </a:t>
            </a:r>
            <a:r>
              <a:rPr lang="ru-RU" sz="2800" dirty="0"/>
              <a:t>|| </a:t>
            </a:r>
            <a:r>
              <a:rPr lang="ru-RU" sz="2800" dirty="0" smtClean="0"/>
              <a:t>и , (запятая)</a:t>
            </a:r>
            <a:endParaRPr lang="en-US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Между </a:t>
            </a:r>
            <a:r>
              <a:rPr lang="ru-RU" sz="2800" dirty="0"/>
              <a:t>вычислением первого и второго или третьего </a:t>
            </a:r>
            <a:r>
              <a:rPr lang="ru-RU" sz="2800" dirty="0" smtClean="0"/>
              <a:t>аргументов в операции </a:t>
            </a:r>
            <a:r>
              <a:rPr lang="en-US" sz="2800" dirty="0" smtClean="0"/>
              <a:t>?:</a:t>
            </a: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</a:t>
            </a:r>
            <a:r>
              <a:rPr lang="ru-RU" sz="2800" dirty="0"/>
              <a:t>конце всего </a:t>
            </a:r>
            <a:r>
              <a:rPr lang="ru-RU" sz="2800" dirty="0" smtClean="0"/>
              <a:t>выражения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Перед </a:t>
            </a:r>
            <a:r>
              <a:rPr lang="ru-RU" sz="2800" dirty="0"/>
              <a:t>входом в вызываемую </a:t>
            </a:r>
            <a:r>
              <a:rPr lang="ru-RU" sz="2800" dirty="0" smtClean="0"/>
              <a:t>функцию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</a:t>
            </a:r>
            <a:r>
              <a:rPr lang="ru-RU" sz="2800" dirty="0"/>
              <a:t>объявлении с инициализацией на момент завершения вычисления инициализирующего </a:t>
            </a:r>
            <a:r>
              <a:rPr lang="ru-RU" sz="2800" dirty="0" smtClean="0"/>
              <a:t>значения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остальном порядок выполнения операций определяет компилятор</a:t>
            </a:r>
          </a:p>
        </p:txBody>
      </p:sp>
    </p:spTree>
    <p:extLst>
      <p:ext uri="{BB962C8B-B14F-4D97-AF65-F5344CB8AC3E}">
        <p14:creationId xmlns:p14="http://schemas.microsoft.com/office/powerpoint/2010/main" val="16866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 1</a:t>
            </a:r>
          </a:p>
          <a:p>
            <a:pPr marL="12573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while (</a:t>
            </a:r>
            <a:r>
              <a:rPr lang="ru-RU" dirty="0" smtClean="0"/>
              <a:t>*</a:t>
            </a:r>
            <a:r>
              <a:rPr lang="ru-RU" dirty="0"/>
              <a:t>p++ != 0 &amp;&amp; *q++ != </a:t>
            </a:r>
            <a:r>
              <a:rPr lang="ru-RU" dirty="0" smtClean="0"/>
              <a:t>0</a:t>
            </a:r>
            <a:r>
              <a:rPr lang="en-US" dirty="0" smtClean="0"/>
              <a:t>) *p = *q;</a:t>
            </a:r>
          </a:p>
          <a:p>
            <a:pPr marL="125730" indent="0">
              <a:buNone/>
            </a:pPr>
            <a:endParaRPr lang="en-US" dirty="0"/>
          </a:p>
          <a:p>
            <a:pPr marL="582930" indent="-457200"/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побочные эффекты </a:t>
            </a:r>
            <a:r>
              <a:rPr lang="ru-RU" dirty="0" smtClean="0"/>
              <a:t>*</a:t>
            </a:r>
            <a:r>
              <a:rPr lang="ru-RU" dirty="0"/>
              <a:t>p++ != 0 проявятся до начала </a:t>
            </a:r>
            <a:r>
              <a:rPr lang="ru-RU" dirty="0" smtClean="0"/>
              <a:t>вычисления </a:t>
            </a:r>
            <a:r>
              <a:rPr lang="ru-RU" dirty="0"/>
              <a:t>*q++ != </a:t>
            </a:r>
            <a:r>
              <a:rPr lang="ru-RU" dirty="0" smtClean="0"/>
              <a:t>0</a:t>
            </a:r>
          </a:p>
          <a:p>
            <a:pPr marL="912114" lvl="1" indent="-457200"/>
            <a:r>
              <a:rPr lang="ru-RU" dirty="0" smtClean="0"/>
              <a:t>Правило 1</a:t>
            </a:r>
          </a:p>
          <a:p>
            <a:pPr marL="582930" indent="-457200"/>
            <a:r>
              <a:rPr lang="ru-RU" dirty="0" smtClean="0"/>
              <a:t>Все </a:t>
            </a:r>
            <a:r>
              <a:rPr lang="ru-RU" dirty="0"/>
              <a:t>побочные эффекты *p++ != 0 </a:t>
            </a:r>
            <a:r>
              <a:rPr lang="ru-RU" dirty="0" smtClean="0"/>
              <a:t>и </a:t>
            </a:r>
            <a:r>
              <a:rPr lang="ru-RU" dirty="0"/>
              <a:t>*q++ != 0 </a:t>
            </a:r>
            <a:r>
              <a:rPr lang="ru-RU" dirty="0" smtClean="0"/>
              <a:t>проявятся </a:t>
            </a:r>
            <a:r>
              <a:rPr lang="ru-RU" dirty="0"/>
              <a:t>до начала </a:t>
            </a:r>
            <a:r>
              <a:rPr lang="ru-RU" dirty="0" smtClean="0"/>
              <a:t>вычисления </a:t>
            </a:r>
            <a:r>
              <a:rPr lang="en-US" dirty="0" smtClean="0"/>
              <a:t>*p = *q</a:t>
            </a:r>
            <a:endParaRPr lang="ru-RU" dirty="0" smtClean="0"/>
          </a:p>
          <a:p>
            <a:pPr marL="912114" lvl="1" indent="-457200"/>
            <a:r>
              <a:rPr lang="ru-RU" dirty="0" smtClean="0"/>
              <a:t>Правило 3</a:t>
            </a:r>
          </a:p>
          <a:p>
            <a:pPr marL="582930" indent="-457200"/>
            <a:r>
              <a:rPr lang="ru-RU" dirty="0" smtClean="0"/>
              <a:t>Что делает этот цикл </a:t>
            </a:r>
            <a:r>
              <a:rPr lang="en-US" dirty="0" smtClean="0"/>
              <a:t>while?</a:t>
            </a:r>
            <a:endParaRPr lang="ru-RU" dirty="0"/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0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Пример 2</a:t>
            </a:r>
          </a:p>
          <a:p>
            <a:pPr marL="6858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A[3] = {1,0,2}, *p = A;</a:t>
            </a:r>
          </a:p>
          <a:p>
            <a:pPr marL="6858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a </a:t>
            </a:r>
            <a:r>
              <a:rPr lang="ru-RU" sz="2800" dirty="0" smtClean="0"/>
              <a:t>= </a:t>
            </a:r>
            <a:r>
              <a:rPr lang="ru-RU" sz="2800" dirty="0"/>
              <a:t>(*p++) ? (*p++) : </a:t>
            </a:r>
            <a:r>
              <a:rPr lang="ru-RU" sz="2800" dirty="0" smtClean="0"/>
              <a:t>0</a:t>
            </a:r>
            <a:r>
              <a:rPr lang="en-US" sz="2800" dirty="0" smtClean="0"/>
              <a:t>; // </a:t>
            </a:r>
            <a:r>
              <a:rPr lang="ru-RU" sz="2800" dirty="0" smtClean="0"/>
              <a:t>чему равно </a:t>
            </a:r>
            <a:r>
              <a:rPr lang="en-US" sz="2800" dirty="0" smtClean="0"/>
              <a:t>a?</a:t>
            </a:r>
            <a:endParaRPr lang="ru-RU" sz="2800" dirty="0" smtClean="0"/>
          </a:p>
          <a:p>
            <a:pPr lvl="1"/>
            <a:endParaRPr lang="en-US" sz="2400" dirty="0" smtClean="0"/>
          </a:p>
          <a:p>
            <a:r>
              <a:rPr lang="ru-RU" sz="2800" dirty="0" smtClean="0"/>
              <a:t>Точка следования находится </a:t>
            </a:r>
            <a:r>
              <a:rPr lang="ru-RU" sz="2800" dirty="0"/>
              <a:t>после первого </a:t>
            </a:r>
            <a:r>
              <a:rPr lang="ru-RU" sz="2800" dirty="0" smtClean="0"/>
              <a:t>*</a:t>
            </a:r>
            <a:r>
              <a:rPr lang="ru-RU" sz="2800" dirty="0"/>
              <a:t>p</a:t>
            </a:r>
            <a:r>
              <a:rPr lang="ru-RU" sz="2800" dirty="0" smtClean="0"/>
              <a:t>++</a:t>
            </a:r>
          </a:p>
          <a:p>
            <a:r>
              <a:rPr lang="ru-RU" sz="2800" dirty="0" smtClean="0"/>
              <a:t>p </a:t>
            </a:r>
            <a:r>
              <a:rPr lang="ru-RU" sz="2800" dirty="0"/>
              <a:t>уже увеличена на </a:t>
            </a:r>
            <a:r>
              <a:rPr lang="ru-RU" sz="2800" dirty="0" smtClean="0"/>
              <a:t>1 </a:t>
            </a:r>
            <a:r>
              <a:rPr lang="ru-RU" sz="2800" dirty="0"/>
              <a:t>при </a:t>
            </a:r>
            <a:r>
              <a:rPr lang="ru-RU" sz="2800" dirty="0" smtClean="0"/>
              <a:t>вычислении </a:t>
            </a:r>
            <a:r>
              <a:rPr lang="ru-RU" sz="2800" dirty="0"/>
              <a:t>второго *p++ </a:t>
            </a:r>
          </a:p>
        </p:txBody>
      </p:sp>
    </p:spTree>
    <p:extLst>
      <p:ext uri="{BB962C8B-B14F-4D97-AF65-F5344CB8AC3E}">
        <p14:creationId xmlns:p14="http://schemas.microsoft.com/office/powerpoint/2010/main" val="17964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	&lt;</a:t>
            </a:r>
            <a:r>
              <a:rPr lang="ru-RU" sz="2400" dirty="0" smtClean="0"/>
              <a:t>выражение-присваивания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| 	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,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выражение-присваивания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выражение-присваивания</a:t>
            </a:r>
            <a:r>
              <a:rPr lang="en-US" sz="2400" dirty="0" smtClean="0"/>
              <a:t>&gt; 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	&lt;</a:t>
            </a:r>
            <a:r>
              <a:rPr lang="ru-RU" sz="2400" dirty="0" smtClean="0"/>
              <a:t>условное-выражение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| 	&lt;</a:t>
            </a:r>
            <a:r>
              <a:rPr lang="ru-RU" sz="2400" dirty="0" smtClean="0"/>
              <a:t>унарное-выражение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оператор-присваивания</a:t>
            </a:r>
            <a:r>
              <a:rPr lang="en-US" sz="2400" dirty="0" smtClean="0"/>
              <a:t>&gt; 		&lt;</a:t>
            </a:r>
            <a:r>
              <a:rPr lang="ru-RU" sz="2400" dirty="0" smtClean="0"/>
              <a:t>выражение-присваивания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оператор-присваивания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 '=' | '</a:t>
            </a:r>
            <a:r>
              <a:rPr lang="ru-RU" sz="2400" dirty="0" smtClean="0"/>
              <a:t>*=</a:t>
            </a:r>
            <a:r>
              <a:rPr lang="en-US" sz="2400" dirty="0" smtClean="0"/>
              <a:t>' |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/=</a:t>
            </a:r>
            <a:r>
              <a:rPr lang="en-US" sz="2400" dirty="0" smtClean="0"/>
              <a:t>' |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%=</a:t>
            </a:r>
            <a:r>
              <a:rPr lang="en-US" sz="2400" dirty="0" smtClean="0"/>
              <a:t>' |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+=</a:t>
            </a:r>
            <a:r>
              <a:rPr lang="en-US" sz="2400" dirty="0" smtClean="0"/>
              <a:t>' |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-=</a:t>
            </a:r>
            <a:r>
              <a:rPr lang="en-US" sz="2400" dirty="0" smtClean="0"/>
              <a:t>' | '</a:t>
            </a:r>
            <a:r>
              <a:rPr lang="ru-RU" sz="2400" dirty="0" smtClean="0"/>
              <a:t>&lt;&lt;=</a:t>
            </a:r>
            <a:r>
              <a:rPr lang="en-US" sz="2400" dirty="0" smtClean="0"/>
              <a:t>' |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&gt;&gt;=</a:t>
            </a:r>
            <a:r>
              <a:rPr lang="en-US" sz="2400" dirty="0" smtClean="0"/>
              <a:t>' |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&amp;=</a:t>
            </a:r>
            <a:r>
              <a:rPr lang="en-US" sz="2400" dirty="0" smtClean="0"/>
              <a:t>' |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^=</a:t>
            </a:r>
            <a:r>
              <a:rPr lang="en-US" sz="2400" dirty="0" smtClean="0"/>
              <a:t>' |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|=</a:t>
            </a:r>
            <a:r>
              <a:rPr lang="en-US" sz="2400" dirty="0" smtClean="0"/>
              <a:t>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1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Пример 3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 = 0, j = i++, k = i++;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ru-RU" dirty="0" smtClean="0"/>
              <a:t>f(i</a:t>
            </a:r>
            <a:r>
              <a:rPr lang="ru-RU" dirty="0"/>
              <a:t>++) + g(j++) + h(k</a:t>
            </a:r>
            <a:r>
              <a:rPr lang="ru-RU" dirty="0" smtClean="0"/>
              <a:t>++)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Каждая </a:t>
            </a:r>
            <a:r>
              <a:rPr lang="ru-RU" dirty="0"/>
              <a:t>из </a:t>
            </a:r>
            <a:r>
              <a:rPr lang="ru-RU" dirty="0" smtClean="0"/>
              <a:t>переменных </a:t>
            </a:r>
            <a:r>
              <a:rPr lang="ru-RU" dirty="0"/>
              <a:t>i, j и </a:t>
            </a:r>
            <a:r>
              <a:rPr lang="ru-RU" dirty="0" smtClean="0"/>
              <a:t>k </a:t>
            </a:r>
            <a:r>
              <a:rPr lang="ru-RU" dirty="0"/>
              <a:t>принимает новое значение перед входом в f, g и h </a:t>
            </a:r>
            <a:r>
              <a:rPr lang="ru-RU" dirty="0" smtClean="0"/>
              <a:t>соответственно</a:t>
            </a:r>
          </a:p>
          <a:p>
            <a:r>
              <a:rPr lang="ru-RU" dirty="0" smtClean="0"/>
              <a:t>Порядок </a:t>
            </a:r>
            <a:r>
              <a:rPr lang="ru-RU" dirty="0"/>
              <a:t>вызова функций f(), g(), h() </a:t>
            </a:r>
            <a:r>
              <a:rPr lang="ru-RU" dirty="0" smtClean="0"/>
              <a:t>неопределён</a:t>
            </a:r>
          </a:p>
          <a:p>
            <a:r>
              <a:rPr lang="ru-RU" dirty="0" smtClean="0"/>
              <a:t>Порядок </a:t>
            </a:r>
            <a:r>
              <a:rPr lang="ru-RU" dirty="0"/>
              <a:t>инкремента i, j, </a:t>
            </a:r>
            <a:r>
              <a:rPr lang="ru-RU" dirty="0" smtClean="0"/>
              <a:t>k неопределён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i, </a:t>
            </a:r>
            <a:r>
              <a:rPr lang="ru-RU" dirty="0" smtClean="0"/>
              <a:t>j </a:t>
            </a:r>
            <a:r>
              <a:rPr lang="ru-RU" dirty="0"/>
              <a:t>и k </a:t>
            </a:r>
            <a:r>
              <a:rPr lang="ru-RU" dirty="0" smtClean="0"/>
              <a:t>– глобальные переменные, то значения </a:t>
            </a:r>
            <a:r>
              <a:rPr lang="ru-RU" dirty="0"/>
              <a:t>j и k </a:t>
            </a:r>
            <a:r>
              <a:rPr lang="ru-RU" dirty="0" smtClean="0"/>
              <a:t>неопределены внутри f, </a:t>
            </a:r>
            <a:r>
              <a:rPr lang="ru-RU" dirty="0"/>
              <a:t>значения </a:t>
            </a:r>
            <a:r>
              <a:rPr lang="en-US" dirty="0"/>
              <a:t>i</a:t>
            </a:r>
            <a:r>
              <a:rPr lang="ru-RU" dirty="0" smtClean="0"/>
              <a:t> </a:t>
            </a:r>
            <a:r>
              <a:rPr lang="ru-RU" dirty="0"/>
              <a:t>и k неопределены </a:t>
            </a:r>
            <a:r>
              <a:rPr lang="ru-RU" dirty="0" smtClean="0"/>
              <a:t>внутри </a:t>
            </a:r>
            <a:r>
              <a:rPr lang="en-US" dirty="0" smtClean="0"/>
              <a:t>g</a:t>
            </a:r>
            <a:r>
              <a:rPr lang="ru-RU" dirty="0" smtClean="0"/>
              <a:t>, </a:t>
            </a:r>
            <a:r>
              <a:rPr lang="ru-RU" dirty="0"/>
              <a:t>значения </a:t>
            </a:r>
            <a:r>
              <a:rPr lang="en-US" dirty="0" smtClean="0"/>
              <a:t>i </a:t>
            </a:r>
            <a:r>
              <a:rPr lang="ru-RU" dirty="0" smtClean="0"/>
              <a:t>и j неопределены внутри </a:t>
            </a:r>
            <a:r>
              <a:rPr lang="en-US" dirty="0" smtClean="0"/>
              <a:t>h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7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преобразования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 числами</a:t>
            </a:r>
          </a:p>
          <a:p>
            <a:r>
              <a:rPr lang="ru-RU" dirty="0" smtClean="0"/>
              <a:t>Над указателями</a:t>
            </a:r>
          </a:p>
          <a:p>
            <a:r>
              <a:rPr lang="ru-RU" dirty="0" smtClean="0"/>
              <a:t>Других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1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преобразования чисел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400600"/>
          </a:xfrm>
        </p:spPr>
        <p:txBody>
          <a:bodyPr>
            <a:normAutofit/>
          </a:bodyPr>
          <a:lstStyle/>
          <a:p>
            <a:r>
              <a:rPr lang="ru-RU" sz="1600" dirty="0"/>
              <a:t>Если какой-либо из </a:t>
            </a:r>
            <a:r>
              <a:rPr lang="ru-RU" sz="1600" dirty="0" smtClean="0"/>
              <a:t>аргументов </a:t>
            </a:r>
            <a:r>
              <a:rPr lang="ru-RU" sz="1600" dirty="0"/>
              <a:t>имеет тип long double, то другой приводится к long </a:t>
            </a:r>
            <a:r>
              <a:rPr lang="ru-RU" sz="1600" dirty="0" smtClean="0"/>
              <a:t>double</a:t>
            </a:r>
            <a:endParaRPr lang="ru-RU" sz="1600" dirty="0"/>
          </a:p>
          <a:p>
            <a:r>
              <a:rPr lang="ru-RU" sz="1600" dirty="0" smtClean="0"/>
              <a:t>В </a:t>
            </a:r>
            <a:r>
              <a:rPr lang="ru-RU" sz="1600" dirty="0"/>
              <a:t>противном случае, если какой-либо из аргументов </a:t>
            </a:r>
            <a:r>
              <a:rPr lang="ru-RU" sz="1600" dirty="0" smtClean="0"/>
              <a:t>имеет </a:t>
            </a:r>
            <a:r>
              <a:rPr lang="ru-RU" sz="1600" dirty="0"/>
              <a:t>тип double, то другой приводится </a:t>
            </a:r>
            <a:r>
              <a:rPr lang="ru-RU" sz="1600" dirty="0" smtClean="0"/>
              <a:t>к </a:t>
            </a:r>
            <a:r>
              <a:rPr lang="en-US" sz="1600" dirty="0" smtClean="0"/>
              <a:t>double</a:t>
            </a:r>
            <a:endParaRPr lang="en-US" sz="1600" dirty="0"/>
          </a:p>
          <a:p>
            <a:r>
              <a:rPr lang="ru-RU" sz="1600" dirty="0" smtClean="0"/>
              <a:t>В </a:t>
            </a:r>
            <a:r>
              <a:rPr lang="ru-RU" sz="1600" dirty="0"/>
              <a:t>противном случае, если какой-либо из аргументов </a:t>
            </a:r>
            <a:r>
              <a:rPr lang="ru-RU" sz="1600" dirty="0" smtClean="0"/>
              <a:t>имеет </a:t>
            </a:r>
            <a:r>
              <a:rPr lang="ru-RU" sz="1600" dirty="0"/>
              <a:t>тип float, то другой приводится к </a:t>
            </a:r>
            <a:r>
              <a:rPr lang="ru-RU" sz="1600" dirty="0" smtClean="0"/>
              <a:t>float</a:t>
            </a:r>
            <a:endParaRPr lang="ru-RU" sz="1600" dirty="0"/>
          </a:p>
          <a:p>
            <a:r>
              <a:rPr lang="ru-RU" sz="1600" dirty="0" smtClean="0"/>
              <a:t>В </a:t>
            </a:r>
            <a:r>
              <a:rPr lang="ru-RU" sz="1600" dirty="0"/>
              <a:t>противном случае для обоих аргументов </a:t>
            </a:r>
            <a:r>
              <a:rPr lang="ru-RU" sz="1600" dirty="0" smtClean="0"/>
              <a:t>осуществляется </a:t>
            </a:r>
            <a:r>
              <a:rPr lang="ru-RU" sz="1600" dirty="0"/>
              <a:t>целочисленное повышение; затем, </a:t>
            </a:r>
            <a:r>
              <a:rPr lang="ru-RU" sz="1600" dirty="0" smtClean="0"/>
              <a:t>если один </a:t>
            </a:r>
            <a:r>
              <a:rPr lang="ru-RU" sz="1600" dirty="0"/>
              <a:t>из аргументов </a:t>
            </a:r>
            <a:r>
              <a:rPr lang="ru-RU" sz="1600" dirty="0" smtClean="0"/>
              <a:t>имеет </a:t>
            </a:r>
            <a:r>
              <a:rPr lang="ru-RU" sz="1600" dirty="0"/>
              <a:t>тип unsigned long int, той другой преобразуется в unsigned </a:t>
            </a:r>
            <a:r>
              <a:rPr lang="ru-RU" sz="1600" dirty="0" smtClean="0"/>
              <a:t>long </a:t>
            </a:r>
            <a:r>
              <a:rPr lang="en-US" sz="1600" dirty="0" err="1" smtClean="0"/>
              <a:t>int</a:t>
            </a:r>
            <a:endParaRPr lang="en-US" sz="1600" dirty="0"/>
          </a:p>
          <a:p>
            <a:r>
              <a:rPr lang="ru-RU" sz="1600" dirty="0" smtClean="0"/>
              <a:t>В </a:t>
            </a:r>
            <a:r>
              <a:rPr lang="ru-RU" sz="1600" dirty="0"/>
              <a:t>противном случае, если один из аргументов </a:t>
            </a:r>
            <a:r>
              <a:rPr lang="ru-RU" sz="1600" dirty="0" smtClean="0"/>
              <a:t>принадлежит </a:t>
            </a:r>
            <a:r>
              <a:rPr lang="ru-RU" sz="1600" dirty="0"/>
              <a:t>типу long int, а другой </a:t>
            </a:r>
            <a:r>
              <a:rPr lang="en-US" sz="1600" dirty="0" smtClean="0"/>
              <a:t>--</a:t>
            </a:r>
            <a:r>
              <a:rPr lang="ru-RU" sz="1600" dirty="0" smtClean="0"/>
              <a:t> unsigned int</a:t>
            </a:r>
            <a:r>
              <a:rPr lang="ru-RU" sz="1600" dirty="0"/>
              <a:t>, то результат зависит от того, покрывает ли long int все значения unsigned </a:t>
            </a:r>
            <a:r>
              <a:rPr lang="ru-RU" sz="1600" dirty="0" smtClean="0"/>
              <a:t>int</a:t>
            </a:r>
          </a:p>
          <a:p>
            <a:pPr lvl="1"/>
            <a:r>
              <a:rPr lang="ru-RU" sz="1400" dirty="0" smtClean="0"/>
              <a:t>Если это так</a:t>
            </a:r>
            <a:r>
              <a:rPr lang="ru-RU" sz="1400" dirty="0"/>
              <a:t>, то unsigned int приводится к long </a:t>
            </a:r>
            <a:r>
              <a:rPr lang="ru-RU" sz="1400" dirty="0" smtClean="0"/>
              <a:t>int</a:t>
            </a:r>
          </a:p>
          <a:p>
            <a:pPr lvl="1"/>
            <a:r>
              <a:rPr lang="ru-RU" sz="1400" dirty="0" smtClean="0"/>
              <a:t>Если </a:t>
            </a:r>
            <a:r>
              <a:rPr lang="ru-RU" sz="1400" dirty="0"/>
              <a:t>нет, то оба </a:t>
            </a:r>
            <a:r>
              <a:rPr lang="ru-RU" sz="1400" dirty="0" smtClean="0"/>
              <a:t>аргумента преобразуются в </a:t>
            </a:r>
            <a:r>
              <a:rPr lang="en-US" sz="1400" dirty="0" smtClean="0"/>
              <a:t>unsigned </a:t>
            </a:r>
            <a:r>
              <a:rPr lang="en-US" sz="1400" dirty="0"/>
              <a:t>long </a:t>
            </a:r>
            <a:r>
              <a:rPr lang="en-US" sz="1400" dirty="0" err="1" smtClean="0"/>
              <a:t>int</a:t>
            </a:r>
            <a:endParaRPr lang="en-US" sz="1400" dirty="0"/>
          </a:p>
          <a:p>
            <a:r>
              <a:rPr lang="ru-RU" sz="1600" dirty="0" smtClean="0"/>
              <a:t>В </a:t>
            </a:r>
            <a:r>
              <a:rPr lang="ru-RU" sz="1600" dirty="0"/>
              <a:t>противном случае, если один из аргументов </a:t>
            </a:r>
            <a:r>
              <a:rPr lang="ru-RU" sz="1600" dirty="0" smtClean="0"/>
              <a:t>имеет </a:t>
            </a:r>
            <a:r>
              <a:rPr lang="ru-RU" sz="1600" dirty="0"/>
              <a:t>тип long int, то другой приводится к </a:t>
            </a:r>
            <a:r>
              <a:rPr lang="ru-RU" sz="1600" dirty="0" smtClean="0"/>
              <a:t>long </a:t>
            </a:r>
            <a:r>
              <a:rPr lang="en-US" sz="1600" dirty="0" err="1" smtClean="0"/>
              <a:t>int</a:t>
            </a:r>
            <a:endParaRPr lang="en-US" sz="1600" dirty="0"/>
          </a:p>
          <a:p>
            <a:r>
              <a:rPr lang="ru-RU" sz="1600" dirty="0" smtClean="0"/>
              <a:t>В </a:t>
            </a:r>
            <a:r>
              <a:rPr lang="ru-RU" sz="1600" dirty="0"/>
              <a:t>противном случае, если один из аргументов </a:t>
            </a:r>
            <a:r>
              <a:rPr lang="en-US" sz="1600" smtClean="0"/>
              <a:t>--</a:t>
            </a:r>
            <a:r>
              <a:rPr lang="ru-RU" sz="1600" smtClean="0"/>
              <a:t> </a:t>
            </a:r>
            <a:r>
              <a:rPr lang="ru-RU" sz="1600" dirty="0"/>
              <a:t>unsigned int, то другой приводится к </a:t>
            </a:r>
            <a:r>
              <a:rPr lang="ru-RU" sz="1600" dirty="0" smtClean="0"/>
              <a:t>unsigned </a:t>
            </a:r>
            <a:r>
              <a:rPr lang="en-US" sz="1600" dirty="0" err="1" smtClean="0"/>
              <a:t>int</a:t>
            </a:r>
            <a:endParaRPr lang="en-US" sz="1600" dirty="0"/>
          </a:p>
          <a:p>
            <a:r>
              <a:rPr lang="ru-RU" sz="1600" dirty="0" smtClean="0"/>
              <a:t>В </a:t>
            </a:r>
            <a:r>
              <a:rPr lang="ru-RU" sz="1600" dirty="0"/>
              <a:t>противном случае оба </a:t>
            </a:r>
            <a:r>
              <a:rPr lang="ru-RU" sz="1600" dirty="0" smtClean="0"/>
              <a:t>аргумента имеют </a:t>
            </a:r>
            <a:r>
              <a:rPr lang="ru-RU" sz="1600" dirty="0"/>
              <a:t>тип </a:t>
            </a:r>
            <a:r>
              <a:rPr lang="ru-RU" sz="1600" dirty="0" smtClean="0"/>
              <a:t>int</a:t>
            </a:r>
          </a:p>
          <a:p>
            <a:r>
              <a:rPr lang="ru-RU" sz="1600" b="1" dirty="0" smtClean="0">
                <a:solidFill>
                  <a:srgbClr val="92D050"/>
                </a:solidFill>
              </a:rPr>
              <a:t>Подробно о каждом преобразовании см. след. слайды</a:t>
            </a:r>
            <a:endParaRPr lang="ru-RU" sz="1400" b="1" dirty="0" smtClean="0">
              <a:solidFill>
                <a:srgbClr val="92D050"/>
              </a:solidFill>
            </a:endParaRPr>
          </a:p>
          <a:p>
            <a:pPr lvl="1"/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16628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преобразования чисел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Целочисленное повышение</a:t>
            </a:r>
          </a:p>
          <a:p>
            <a:endParaRPr lang="ru-RU" dirty="0" smtClean="0"/>
          </a:p>
          <a:p>
            <a:r>
              <a:rPr lang="ru-RU" dirty="0" smtClean="0"/>
              <a:t>Значения типов </a:t>
            </a:r>
            <a:r>
              <a:rPr lang="en-US" dirty="0" err="1" smtClean="0"/>
              <a:t>enum</a:t>
            </a:r>
            <a:r>
              <a:rPr lang="en-US" dirty="0" smtClean="0"/>
              <a:t>, signed char, short </a:t>
            </a:r>
            <a:r>
              <a:rPr lang="en-US" dirty="0" err="1" smtClean="0"/>
              <a:t>int</a:t>
            </a:r>
            <a:r>
              <a:rPr lang="en-US" dirty="0" smtClean="0"/>
              <a:t>, unsigned char, unsigned short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автоматически преобразуются в </a:t>
            </a:r>
            <a:r>
              <a:rPr lang="en-US" dirty="0" err="1" smtClean="0"/>
              <a:t>int</a:t>
            </a:r>
            <a:r>
              <a:rPr lang="ru-RU" dirty="0" smtClean="0"/>
              <a:t> (если значение представимо как 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ru-RU" dirty="0" smtClean="0"/>
              <a:t>или в 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ru-RU" dirty="0" smtClean="0"/>
              <a:t>в противном случае)</a:t>
            </a:r>
          </a:p>
          <a:p>
            <a:endParaRPr lang="ru-RU" dirty="0" smtClean="0"/>
          </a:p>
          <a:p>
            <a:r>
              <a:rPr lang="ru-RU" dirty="0" smtClean="0"/>
              <a:t>Для всех известных компиляторов</a:t>
            </a:r>
            <a:r>
              <a:rPr lang="ru-RU" dirty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, char, short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представимы как </a:t>
            </a:r>
            <a:r>
              <a:rPr lang="en-US" dirty="0" err="1" smtClean="0"/>
              <a:t>int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36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преобразования </a:t>
            </a:r>
            <a:r>
              <a:rPr lang="ru-RU" dirty="0"/>
              <a:t>чисел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Целочисленные преобразования из типа со знаком </a:t>
            </a:r>
            <a:r>
              <a:rPr lang="en-US" dirty="0" smtClean="0"/>
              <a:t>ST </a:t>
            </a:r>
            <a:r>
              <a:rPr lang="ru-RU" dirty="0" smtClean="0"/>
              <a:t>в тип без знака </a:t>
            </a:r>
            <a:r>
              <a:rPr lang="en-US" dirty="0" smtClean="0"/>
              <a:t>UT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err="1" smtClean="0"/>
              <a:t>sizeof</a:t>
            </a:r>
            <a:r>
              <a:rPr lang="en-US" dirty="0" smtClean="0"/>
              <a:t>(ST) == </a:t>
            </a:r>
            <a:r>
              <a:rPr lang="en-US" dirty="0" err="1" smtClean="0"/>
              <a:t>sizeof</a:t>
            </a:r>
            <a:r>
              <a:rPr lang="en-US" dirty="0" smtClean="0"/>
              <a:t>(UT), </a:t>
            </a:r>
            <a:r>
              <a:rPr lang="ru-RU" dirty="0" smtClean="0"/>
              <a:t>то битовое представление не меняется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err="1"/>
              <a:t>sizeof</a:t>
            </a:r>
            <a:r>
              <a:rPr lang="en-US" dirty="0"/>
              <a:t>(ST) </a:t>
            </a:r>
            <a:r>
              <a:rPr lang="en-US" dirty="0" smtClean="0"/>
              <a:t>&lt; </a:t>
            </a:r>
            <a:r>
              <a:rPr lang="en-US" dirty="0" err="1"/>
              <a:t>sizeof</a:t>
            </a:r>
            <a:r>
              <a:rPr lang="en-US" dirty="0"/>
              <a:t>(UT), </a:t>
            </a:r>
            <a:r>
              <a:rPr lang="ru-RU" dirty="0"/>
              <a:t>то битовое </a:t>
            </a:r>
            <a:r>
              <a:rPr lang="ru-RU" dirty="0" smtClean="0"/>
              <a:t>представление со знаком дополняется старшими нулями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 err="1"/>
              <a:t>sizeof</a:t>
            </a:r>
            <a:r>
              <a:rPr lang="en-US" dirty="0"/>
              <a:t>(ST) &gt;</a:t>
            </a:r>
            <a:r>
              <a:rPr lang="en-US" dirty="0" smtClean="0"/>
              <a:t> </a:t>
            </a:r>
            <a:r>
              <a:rPr lang="en-US" dirty="0" err="1"/>
              <a:t>sizeof</a:t>
            </a:r>
            <a:r>
              <a:rPr lang="en-US" dirty="0"/>
              <a:t>(UT),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старшие разряды отбрасываются</a:t>
            </a:r>
            <a:endParaRPr lang="ru-RU" dirty="0"/>
          </a:p>
          <a:p>
            <a:r>
              <a:rPr lang="ru-RU" dirty="0"/>
              <a:t>Целочисленные преобразования из типа без знака </a:t>
            </a:r>
            <a:r>
              <a:rPr lang="en-US" dirty="0"/>
              <a:t>UT </a:t>
            </a:r>
            <a:r>
              <a:rPr lang="ru-RU" dirty="0" smtClean="0"/>
              <a:t>в тип </a:t>
            </a:r>
            <a:r>
              <a:rPr lang="ru-RU" dirty="0"/>
              <a:t>со знаком </a:t>
            </a:r>
            <a:r>
              <a:rPr lang="en-US" dirty="0"/>
              <a:t>ST 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 err="1"/>
              <a:t>sizeof</a:t>
            </a:r>
            <a:r>
              <a:rPr lang="en-US" dirty="0"/>
              <a:t>(ST) </a:t>
            </a:r>
            <a:r>
              <a:rPr lang="en-US" dirty="0" smtClean="0"/>
              <a:t>&gt;= </a:t>
            </a:r>
            <a:r>
              <a:rPr lang="en-US" dirty="0" err="1"/>
              <a:t>sizeof</a:t>
            </a:r>
            <a:r>
              <a:rPr lang="en-US" dirty="0"/>
              <a:t>(UT), </a:t>
            </a:r>
            <a:r>
              <a:rPr lang="ru-RU" dirty="0"/>
              <a:t>то битовое представление не </a:t>
            </a:r>
            <a:r>
              <a:rPr lang="ru-RU" dirty="0" smtClean="0"/>
              <a:t>меняется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err="1" smtClean="0"/>
              <a:t>sizeof</a:t>
            </a:r>
            <a:r>
              <a:rPr lang="en-US" dirty="0" smtClean="0"/>
              <a:t>(ST) &lt; </a:t>
            </a:r>
            <a:r>
              <a:rPr lang="en-US" dirty="0" err="1" smtClean="0"/>
              <a:t>sizeof</a:t>
            </a:r>
            <a:r>
              <a:rPr lang="en-US" dirty="0" smtClean="0"/>
              <a:t>(UT),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результат зависит от компилятора</a:t>
            </a:r>
          </a:p>
        </p:txBody>
      </p:sp>
    </p:spTree>
    <p:extLst>
      <p:ext uri="{BB962C8B-B14F-4D97-AF65-F5344CB8AC3E}">
        <p14:creationId xmlns:p14="http://schemas.microsoft.com/office/powerpoint/2010/main" val="19202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преобразования </a:t>
            </a:r>
            <a:r>
              <a:rPr lang="ru-RU" dirty="0"/>
              <a:t>чисел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Преобразования целые </a:t>
            </a:r>
            <a:r>
              <a:rPr lang="en-US" dirty="0" smtClean="0"/>
              <a:t>&lt;--&gt; </a:t>
            </a:r>
            <a:r>
              <a:rPr lang="ru-RU" dirty="0" smtClean="0"/>
              <a:t>числа с плавающей точкой</a:t>
            </a:r>
          </a:p>
          <a:p>
            <a:pPr lvl="1"/>
            <a:r>
              <a:rPr lang="ru-RU" dirty="0" smtClean="0"/>
              <a:t>С плавающей точкой </a:t>
            </a:r>
            <a:r>
              <a:rPr lang="en-US" dirty="0" smtClean="0"/>
              <a:t>--&gt; </a:t>
            </a:r>
            <a:r>
              <a:rPr lang="ru-RU" dirty="0" smtClean="0"/>
              <a:t>целое</a:t>
            </a:r>
          </a:p>
          <a:p>
            <a:pPr lvl="2"/>
            <a:r>
              <a:rPr lang="ru-RU" dirty="0" smtClean="0"/>
              <a:t>Дробная часть отбрасывается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 x = (</a:t>
            </a:r>
            <a:r>
              <a:rPr lang="en-US" dirty="0" err="1" smtClean="0"/>
              <a:t>int</a:t>
            </a:r>
            <a:r>
              <a:rPr lang="en-US" dirty="0" smtClean="0"/>
              <a:t>)1.25; // x == 1</a:t>
            </a:r>
            <a:endParaRPr lang="ru-RU" dirty="0" smtClean="0"/>
          </a:p>
          <a:p>
            <a:pPr lvl="2"/>
            <a:r>
              <a:rPr lang="ru-RU" dirty="0" smtClean="0"/>
              <a:t>Если полученное значение выходит из диапазона целого типа, то результат неопределен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 x = (</a:t>
            </a:r>
            <a:r>
              <a:rPr lang="en-US" dirty="0" err="1" smtClean="0"/>
              <a:t>int</a:t>
            </a:r>
            <a:r>
              <a:rPr lang="en-US" dirty="0" smtClean="0"/>
              <a:t>)1e20; // </a:t>
            </a:r>
            <a:r>
              <a:rPr lang="ru-RU" dirty="0" smtClean="0"/>
              <a:t>рез-т неопределён</a:t>
            </a:r>
          </a:p>
          <a:p>
            <a:pPr lvl="1"/>
            <a:r>
              <a:rPr lang="ru-RU" dirty="0" smtClean="0"/>
              <a:t>Целое </a:t>
            </a:r>
            <a:r>
              <a:rPr lang="en-US" dirty="0" smtClean="0"/>
              <a:t>--&gt; </a:t>
            </a:r>
            <a:r>
              <a:rPr lang="ru-RU" dirty="0" smtClean="0"/>
              <a:t>с плавающей точкой</a:t>
            </a:r>
          </a:p>
          <a:p>
            <a:pPr lvl="2"/>
            <a:r>
              <a:rPr lang="ru-RU" dirty="0" smtClean="0"/>
              <a:t>Если целое входит в диапазон типа с плавающей, но представляется неточно, то одно из двух ближайших значений с плавающей</a:t>
            </a:r>
          </a:p>
          <a:p>
            <a:pPr lvl="2"/>
            <a:r>
              <a:rPr lang="ru-RU" dirty="0" smtClean="0"/>
              <a:t>Если выходит из диапазона типа с плавающей, то результат неопределен</a:t>
            </a:r>
          </a:p>
        </p:txBody>
      </p:sp>
    </p:spTree>
    <p:extLst>
      <p:ext uri="{BB962C8B-B14F-4D97-AF65-F5344CB8AC3E}">
        <p14:creationId xmlns:p14="http://schemas.microsoft.com/office/powerpoint/2010/main" val="15567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преобразования </a:t>
            </a:r>
            <a:r>
              <a:rPr lang="ru-RU" dirty="0"/>
              <a:t>чисел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 чисел с плавающей точкой из типа </a:t>
            </a:r>
            <a:r>
              <a:rPr lang="en-US" dirty="0" smtClean="0"/>
              <a:t>F1 </a:t>
            </a:r>
            <a:r>
              <a:rPr lang="ru-RU" dirty="0" smtClean="0"/>
              <a:t>в </a:t>
            </a:r>
            <a:r>
              <a:rPr lang="en-US" dirty="0" smtClean="0"/>
              <a:t>F2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err="1" smtClean="0"/>
              <a:t>sizeof</a:t>
            </a:r>
            <a:r>
              <a:rPr lang="en-US" dirty="0" smtClean="0"/>
              <a:t>(F1) &lt;= </a:t>
            </a:r>
            <a:r>
              <a:rPr lang="en-US" dirty="0" err="1" smtClean="0"/>
              <a:t>sizeof</a:t>
            </a:r>
            <a:r>
              <a:rPr lang="en-US" dirty="0" smtClean="0"/>
              <a:t>(F2)</a:t>
            </a:r>
            <a:r>
              <a:rPr lang="ru-RU" dirty="0" smtClean="0"/>
              <a:t>, то значение не меняется (но может измениться битовое представление)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err="1"/>
              <a:t>sizeof</a:t>
            </a:r>
            <a:r>
              <a:rPr lang="en-US" dirty="0"/>
              <a:t>(F1) </a:t>
            </a:r>
            <a:r>
              <a:rPr lang="en-US" dirty="0" smtClean="0"/>
              <a:t>&gt; </a:t>
            </a:r>
            <a:r>
              <a:rPr lang="en-US" dirty="0" err="1" smtClean="0"/>
              <a:t>sizeof</a:t>
            </a:r>
            <a:r>
              <a:rPr lang="en-US" dirty="0" smtClean="0"/>
              <a:t>(F2) </a:t>
            </a:r>
            <a:r>
              <a:rPr lang="ru-RU" dirty="0" smtClean="0"/>
              <a:t>и входит в диапазон </a:t>
            </a:r>
            <a:r>
              <a:rPr lang="en-US" dirty="0" smtClean="0"/>
              <a:t>F2, </a:t>
            </a:r>
            <a:r>
              <a:rPr lang="ru-RU" dirty="0" smtClean="0"/>
              <a:t>то одно из двух ближайших значений</a:t>
            </a:r>
          </a:p>
          <a:p>
            <a:pPr lvl="1"/>
            <a:r>
              <a:rPr lang="ru-RU" dirty="0"/>
              <a:t>Если </a:t>
            </a:r>
            <a:r>
              <a:rPr lang="en-US" dirty="0" err="1"/>
              <a:t>sizeof</a:t>
            </a:r>
            <a:r>
              <a:rPr lang="en-US" dirty="0"/>
              <a:t>(F1) &gt; </a:t>
            </a:r>
            <a:r>
              <a:rPr lang="en-US" dirty="0" err="1"/>
              <a:t>sizeof</a:t>
            </a:r>
            <a:r>
              <a:rPr lang="en-US" dirty="0"/>
              <a:t>(F2) </a:t>
            </a:r>
            <a:r>
              <a:rPr lang="ru-RU" dirty="0"/>
              <a:t>и </a:t>
            </a:r>
            <a:r>
              <a:rPr lang="ru-RU" dirty="0" smtClean="0"/>
              <a:t>не входит </a:t>
            </a:r>
            <a:r>
              <a:rPr lang="ru-RU" dirty="0"/>
              <a:t>в диапазон </a:t>
            </a:r>
            <a:r>
              <a:rPr lang="en-US" dirty="0"/>
              <a:t>F2, </a:t>
            </a:r>
            <a:r>
              <a:rPr lang="ru-RU" dirty="0" smtClean="0"/>
              <a:t>то неопределено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79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операциях присваивания и сравнения </a:t>
            </a:r>
            <a:r>
              <a:rPr lang="ru-RU" sz="2800" dirty="0" smtClean="0"/>
              <a:t>целочисленное </a:t>
            </a:r>
            <a:r>
              <a:rPr lang="ru-RU" sz="2800" dirty="0"/>
              <a:t>константное выражение со значением 0 </a:t>
            </a:r>
            <a:r>
              <a:rPr lang="ru-RU" sz="2800" dirty="0" smtClean="0"/>
              <a:t>автоматически преобразуется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Результатом </a:t>
            </a:r>
            <a:r>
              <a:rPr lang="ru-RU" sz="2800" dirty="0" smtClean="0"/>
              <a:t>преобразования 0 в указатель является NULL, отличный от всех остальных указателей</a:t>
            </a:r>
          </a:p>
          <a:p>
            <a:pPr lvl="1"/>
            <a:r>
              <a:rPr lang="en-US" sz="2400" dirty="0" smtClean="0"/>
              <a:t>NULL </a:t>
            </a:r>
            <a:r>
              <a:rPr lang="ru-RU" sz="2400" dirty="0" smtClean="0"/>
              <a:t>не соответствует ни одной ячейке памяти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25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операциях присваивания и сравнения указатель </a:t>
            </a:r>
            <a:r>
              <a:rPr lang="ru-RU" dirty="0" smtClean="0"/>
              <a:t>на значение типа </a:t>
            </a:r>
            <a:r>
              <a:rPr lang="en-US" dirty="0" smtClean="0"/>
              <a:t>T </a:t>
            </a:r>
            <a:r>
              <a:rPr lang="ru-RU" dirty="0" smtClean="0"/>
              <a:t>автоматически преобразуется в указатель на значение типа </a:t>
            </a:r>
            <a:r>
              <a:rPr lang="en-US" dirty="0" err="1" smtClean="0"/>
              <a:t>const</a:t>
            </a:r>
            <a:r>
              <a:rPr lang="en-US" dirty="0" smtClean="0"/>
              <a:t> T </a:t>
            </a:r>
            <a:r>
              <a:rPr lang="ru-RU" dirty="0" smtClean="0"/>
              <a:t>и </a:t>
            </a:r>
            <a:r>
              <a:rPr lang="ru-RU" dirty="0"/>
              <a:t>на значение типа </a:t>
            </a:r>
            <a:r>
              <a:rPr lang="en-US" dirty="0" smtClean="0"/>
              <a:t>volatile </a:t>
            </a:r>
            <a:r>
              <a:rPr lang="en-US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73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Указатель типа </a:t>
            </a:r>
            <a:r>
              <a:rPr lang="ru-RU" dirty="0"/>
              <a:t>void * </a:t>
            </a:r>
            <a:r>
              <a:rPr lang="ru-RU" dirty="0" smtClean="0"/>
              <a:t>автоматически преобразуется к указателю любого типа</a:t>
            </a:r>
            <a:endParaRPr lang="ru-RU" dirty="0" smtClean="0"/>
          </a:p>
          <a:p>
            <a:pPr lvl="1"/>
            <a:r>
              <a:rPr lang="ru-RU" dirty="0" smtClean="0"/>
              <a:t>Если результат подвергнуть явному обратному </a:t>
            </a:r>
            <a:r>
              <a:rPr lang="ru-RU" dirty="0"/>
              <a:t>преобразованию, то мы получим прежний </a:t>
            </a:r>
            <a:r>
              <a:rPr lang="ru-RU" dirty="0" smtClean="0"/>
              <a:t>указатель</a:t>
            </a:r>
          </a:p>
          <a:p>
            <a:r>
              <a:rPr lang="ru-RU" dirty="0" smtClean="0"/>
              <a:t>Значение типа функция автоматически преобразуется к типу указатель на функцию</a:t>
            </a:r>
          </a:p>
          <a:p>
            <a:r>
              <a:rPr lang="ru-RU" dirty="0"/>
              <a:t>Значение типа указатель на функцию </a:t>
            </a:r>
            <a:r>
              <a:rPr lang="ru-RU" dirty="0" smtClean="0"/>
              <a:t>автоматически </a:t>
            </a:r>
            <a:r>
              <a:rPr lang="ru-RU" dirty="0"/>
              <a:t>преобразуется к </a:t>
            </a:r>
            <a:r>
              <a:rPr lang="ru-RU" dirty="0" smtClean="0"/>
              <a:t>типу функция</a:t>
            </a:r>
            <a:endParaRPr lang="ru-RU" dirty="0"/>
          </a:p>
          <a:p>
            <a:endParaRPr lang="ru-RU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9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/>
              <a:t>&lt;</a:t>
            </a:r>
            <a:r>
              <a:rPr lang="ru-RU" sz="2400" dirty="0" smtClean="0"/>
              <a:t>условное-выражение</a:t>
            </a:r>
            <a:r>
              <a:rPr lang="en-US" sz="2400" dirty="0" smtClean="0"/>
              <a:t>&gt; 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	&lt;</a:t>
            </a:r>
            <a:r>
              <a:rPr lang="ru-RU" sz="2400" dirty="0" smtClean="0"/>
              <a:t>логическое-ИЛИ-выражение</a:t>
            </a:r>
            <a:r>
              <a:rPr lang="en-US" sz="2400" dirty="0"/>
              <a:t>&gt;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|	&lt;</a:t>
            </a:r>
            <a:r>
              <a:rPr lang="ru-RU" sz="2400" dirty="0" smtClean="0"/>
              <a:t>логическое-ИЛИ-выражение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?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: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условное-выражение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константное-выражение</a:t>
            </a:r>
            <a:r>
              <a:rPr lang="en-US" sz="2400" dirty="0" smtClean="0"/>
              <a:t>&gt; </a:t>
            </a:r>
            <a:r>
              <a:rPr lang="ru-RU" sz="2400" dirty="0" smtClean="0"/>
              <a:t>:</a:t>
            </a:r>
            <a:r>
              <a:rPr lang="en-US" sz="2400" dirty="0" smtClean="0"/>
              <a:t>:= &lt;</a:t>
            </a:r>
            <a:r>
              <a:rPr lang="ru-RU" sz="2400" dirty="0" smtClean="0"/>
              <a:t>условное-выражение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логическое-ИЛИ-выражение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	&lt;</a:t>
            </a:r>
            <a:r>
              <a:rPr lang="ru-RU" sz="2400" dirty="0" smtClean="0"/>
              <a:t>логическое-И-выражение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| 	&lt;</a:t>
            </a:r>
            <a:r>
              <a:rPr lang="ru-RU" sz="2400" dirty="0" smtClean="0"/>
              <a:t>логическое-ИЛИ-выражение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||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	&lt;</a:t>
            </a:r>
            <a:r>
              <a:rPr lang="ru-RU" sz="2400" dirty="0" smtClean="0"/>
              <a:t>логическое-И-выражение</a:t>
            </a:r>
            <a:r>
              <a:rPr lang="en-US" sz="2400" dirty="0" smtClean="0"/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79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Явные 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Для указателей допускаются и другие преобразования, но в связи с ними возникает проблема зависимости результата от реализации. Эти преобразования должны быть специфицированы явным оператором преобразования типа или оператором </a:t>
            </a:r>
            <a:r>
              <a:rPr lang="ru-RU" dirty="0" smtClean="0"/>
              <a:t>приведения</a:t>
            </a:r>
            <a:endParaRPr lang="ru-RU" dirty="0"/>
          </a:p>
          <a:p>
            <a:r>
              <a:rPr lang="ru-RU" dirty="0"/>
              <a:t>Указатель можно привести к целочисленному типу, достаточно большому для его хранения; требуемый размер зависит от реализации. Функция преобразования также зависит от реализации</a:t>
            </a:r>
          </a:p>
          <a:p>
            <a:r>
              <a:rPr lang="ru-RU" dirty="0" smtClean="0"/>
              <a:t>Объект </a:t>
            </a:r>
            <a:r>
              <a:rPr lang="ru-RU" dirty="0"/>
              <a:t>целочисленного типа можно явно преобразовать в указатель. Если целое получено из указателя </a:t>
            </a:r>
            <a:r>
              <a:rPr lang="ru-RU" dirty="0" smtClean="0"/>
              <a:t>и имеет </a:t>
            </a:r>
            <a:r>
              <a:rPr lang="ru-RU" dirty="0"/>
              <a:t>достаточно большой размер, это преобразование даст тот же указатель; в противном случае </a:t>
            </a:r>
            <a:r>
              <a:rPr lang="ru-RU" dirty="0" smtClean="0"/>
              <a:t>результат зависит </a:t>
            </a:r>
            <a:r>
              <a:rPr lang="ru-RU" dirty="0"/>
              <a:t>от </a:t>
            </a:r>
            <a:r>
              <a:rPr lang="ru-RU" dirty="0" smtClean="0"/>
              <a:t>реализации</a:t>
            </a:r>
            <a:endParaRPr lang="ru-RU" dirty="0"/>
          </a:p>
          <a:p>
            <a:r>
              <a:rPr lang="ru-RU" dirty="0"/>
              <a:t>Указатель на один тип можно преобразовать в указатель на другой тип. Если исходный указатель ссылается </a:t>
            </a:r>
            <a:r>
              <a:rPr lang="ru-RU" dirty="0" smtClean="0"/>
              <a:t>на объект</a:t>
            </a:r>
            <a:r>
              <a:rPr lang="ru-RU" dirty="0"/>
              <a:t>, должным образом не выровненный по границам слов памяти, то в результате может </a:t>
            </a:r>
            <a:r>
              <a:rPr lang="ru-RU" dirty="0" smtClean="0"/>
              <a:t>произойти ошибка </a:t>
            </a:r>
            <a:r>
              <a:rPr lang="ru-RU" dirty="0"/>
              <a:t>адресации. Если требования на выравнивание у нового типа меньше или совпадают с </a:t>
            </a:r>
            <a:r>
              <a:rPr lang="ru-RU" dirty="0" smtClean="0"/>
              <a:t>требованиями на </a:t>
            </a:r>
            <a:r>
              <a:rPr lang="ru-RU" dirty="0"/>
              <a:t>выравнивание первоначального типа, то гарантируется, что преобразование указателя в другой тип </a:t>
            </a:r>
            <a:r>
              <a:rPr lang="ru-RU" dirty="0" smtClean="0"/>
              <a:t>и обратно </a:t>
            </a:r>
            <a:r>
              <a:rPr lang="ru-RU" dirty="0"/>
              <a:t>его не изменит; понятие "выравнивание" зависит от реализации, однако в любой </a:t>
            </a:r>
            <a:r>
              <a:rPr lang="ru-RU" dirty="0" smtClean="0"/>
              <a:t>реализации объекты </a:t>
            </a:r>
            <a:r>
              <a:rPr lang="ru-RU" dirty="0"/>
              <a:t>типа char предъявляют минимальные требования на выравнивание. </a:t>
            </a:r>
          </a:p>
          <a:p>
            <a:r>
              <a:rPr lang="ru-RU" dirty="0"/>
              <a:t>Указатель может быть преобразован в другой указатель того же типа с добавлением или </a:t>
            </a:r>
            <a:r>
              <a:rPr lang="ru-RU" dirty="0" smtClean="0"/>
              <a:t>удалением квалификаторов того </a:t>
            </a:r>
            <a:r>
              <a:rPr lang="ru-RU" dirty="0"/>
              <a:t>типа объекта, на который этот указатель показывает. Новый указатель</a:t>
            </a:r>
            <a:r>
              <a:rPr lang="ru-RU" dirty="0" smtClean="0"/>
              <a:t>, полученный </a:t>
            </a:r>
            <a:r>
              <a:rPr lang="ru-RU" dirty="0"/>
              <a:t>добавлением квалификатора, имеет то же значение, но с дополнительными ограничениями</a:t>
            </a:r>
            <a:r>
              <a:rPr lang="ru-RU" dirty="0" smtClean="0"/>
              <a:t>, внесенными </a:t>
            </a:r>
            <a:r>
              <a:rPr lang="ru-RU" dirty="0"/>
              <a:t>новыми квалификаторами. Операция по удалению квалификатора у объекта приводит к тому</a:t>
            </a:r>
            <a:r>
              <a:rPr lang="ru-RU" dirty="0" smtClean="0"/>
              <a:t>, что </a:t>
            </a:r>
            <a:r>
              <a:rPr lang="ru-RU" dirty="0"/>
              <a:t>восстанавливается действие его начальных квалификаторов, заданных в объявлении этого объекта.</a:t>
            </a:r>
          </a:p>
          <a:p>
            <a:r>
              <a:rPr lang="ru-RU" dirty="0"/>
              <a:t>Наконец, указатель на функцию может быть преобразован в указатель на функцию другого типа. </a:t>
            </a:r>
            <a:r>
              <a:rPr lang="ru-RU" dirty="0" smtClean="0"/>
              <a:t>Вызов функции </a:t>
            </a:r>
            <a:r>
              <a:rPr lang="ru-RU" dirty="0"/>
              <a:t>по преобразованному указателю зависит от реализации; однако, если указатель еще </a:t>
            </a:r>
            <a:r>
              <a:rPr lang="ru-RU" dirty="0" smtClean="0"/>
              <a:t>раз преобразовать </a:t>
            </a:r>
            <a:r>
              <a:rPr lang="ru-RU" dirty="0"/>
              <a:t>к его исходному типу, результат будет идентичен вызову по первоначальному указателю.</a:t>
            </a:r>
          </a:p>
        </p:txBody>
      </p:sp>
    </p:spTree>
    <p:extLst>
      <p:ext uri="{BB962C8B-B14F-4D97-AF65-F5344CB8AC3E}">
        <p14:creationId xmlns:p14="http://schemas.microsoft.com/office/powerpoint/2010/main" val="37579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Выражения 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подвыражения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Классы, приоритеты и ассоциативность операций языка Си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Выражения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l-value</a:t>
            </a: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Порядок вычисления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выражений, точки следования, побочные эффекты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Неявные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преобразования типов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логическое-И-выражение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ИЛИ-выражение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логическое-И-выражение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&amp;&amp;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		&lt;</a:t>
            </a:r>
            <a:r>
              <a:rPr lang="ru-RU" sz="2400" dirty="0" smtClean="0"/>
              <a:t>ИЛИ-выражение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ИЛИ-выражение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исключающее-ИЛИ-выражение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ИЛИ-выражение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|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исключающее-ИЛИ-выражение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исключающее-ИЛИ-выражение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И-выражение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исключающее-ИЛИ-выражение</a:t>
            </a:r>
            <a:r>
              <a:rPr lang="en-US" sz="2400" dirty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^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			&lt;</a:t>
            </a:r>
            <a:r>
              <a:rPr lang="ru-RU" sz="2400" dirty="0" smtClean="0"/>
              <a:t>И-выражение</a:t>
            </a:r>
            <a:r>
              <a:rPr lang="en-US" sz="2400" dirty="0" smtClean="0"/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77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8356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выражение-равенства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&amp;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выражение-равенства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выражение-равенства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выражение-отношения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выражение-равенства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==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	&lt;</a:t>
            </a:r>
            <a:r>
              <a:rPr lang="ru-RU" sz="2400" dirty="0" smtClean="0"/>
              <a:t>выражение-отношения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выражение-равенства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!=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	&lt;</a:t>
            </a:r>
            <a:r>
              <a:rPr lang="ru-RU" sz="2400" dirty="0" smtClean="0"/>
              <a:t>выражение-отношения</a:t>
            </a:r>
            <a:r>
              <a:rPr lang="en-US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0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8356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выражение-отношения</a:t>
            </a:r>
            <a:r>
              <a:rPr lang="en-US" sz="2400" dirty="0" smtClean="0"/>
              <a:t>&gt;: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сдвиговое-выражение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выражение-отношения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&lt;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сдвиговое-выражение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выражение-отношения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&gt;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сдвиговое-выражение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выражение-отношения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&lt;=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сдвиговое-выражение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выражение-отношения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&gt;=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сдвиговое-выражение</a:t>
            </a:r>
            <a:r>
              <a:rPr lang="en-US" sz="2400" dirty="0" smtClean="0"/>
              <a:t>&gt;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2132856"/>
            <a:ext cx="2204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 &gt;&gt; 2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 &lt; y &lt; z &lt;&lt; 2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(x &lt; y) &lt; (z &lt;&lt; 2)</a:t>
            </a:r>
          </a:p>
          <a:p>
            <a:pPr marL="68580" indent="0">
              <a:buNone/>
            </a:pPr>
            <a:endParaRPr lang="en-US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8356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сдвиговое-выражение</a:t>
            </a:r>
            <a:r>
              <a:rPr lang="en-US" sz="2400" dirty="0" smtClean="0"/>
              <a:t>&gt;: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аддитивное-выражение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сдвиговое-выражение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&gt;&gt;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	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аддитивное-выражение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сдвиговое-выражение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&lt;&lt;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&lt;</a:t>
            </a:r>
            <a:r>
              <a:rPr lang="ru-RU" sz="2400" dirty="0" smtClean="0"/>
              <a:t>аддитивное-выражение</a:t>
            </a:r>
            <a:r>
              <a:rPr lang="en-US" sz="2400" dirty="0" smtClean="0"/>
              <a:t>&gt;</a:t>
            </a:r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аддитивное-выражение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мультипликативное-выражение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аддитивное-выражение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+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мультипликативное-выражение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аддитивное-выражение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-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мультипликативное-выражение</a:t>
            </a:r>
            <a:r>
              <a:rPr lang="en-US" sz="2400" dirty="0" smtClean="0"/>
              <a:t>&gt;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2095688"/>
            <a:ext cx="143372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 + y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 &gt;&gt; </a:t>
            </a:r>
            <a:r>
              <a:rPr lang="en-US" sz="2400" dirty="0" err="1" smtClean="0">
                <a:solidFill>
                  <a:srgbClr val="FFC000"/>
                </a:solidFill>
              </a:rPr>
              <a:t>y+z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6858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 &lt;&lt; (</a:t>
            </a:r>
            <a:r>
              <a:rPr lang="en-US" sz="2400" dirty="0" err="1" smtClean="0">
                <a:solidFill>
                  <a:srgbClr val="FFC000"/>
                </a:solidFill>
              </a:rPr>
              <a:t>y+z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</a:p>
          <a:p>
            <a:pPr marL="68580" indent="0"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x * 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x + y + z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x - y - z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и подвыражения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8356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мультипликативное-выражение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выражение-приведенное-к-типу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мультипликативное-выражение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*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выражение-приведенное-к-типу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мультипликативное-выражение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/</a:t>
            </a:r>
            <a:r>
              <a:rPr lang="en-US" sz="2400" dirty="0" smtClean="0"/>
              <a:t>'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		&lt;</a:t>
            </a:r>
            <a:r>
              <a:rPr lang="ru-RU" sz="2400" dirty="0" smtClean="0"/>
              <a:t>выражение-приведенное-к-типу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мулътипликативное-выражение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%</a:t>
            </a:r>
            <a:r>
              <a:rPr lang="en-US" sz="2400" dirty="0" smtClean="0"/>
              <a:t>'</a:t>
            </a:r>
            <a:br>
              <a:rPr lang="en-US" sz="2400" dirty="0" smtClean="0"/>
            </a:br>
            <a:r>
              <a:rPr lang="en-US" sz="2400" dirty="0" smtClean="0"/>
              <a:t>			&lt;</a:t>
            </a:r>
            <a:r>
              <a:rPr lang="ru-RU" sz="2400" dirty="0" smtClean="0"/>
              <a:t>выражение-приведенное-к-типу</a:t>
            </a:r>
            <a:r>
              <a:rPr lang="en-US" sz="2400" dirty="0" smtClean="0"/>
              <a:t>&gt;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2095688"/>
            <a:ext cx="1444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(double)x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 * y</a:t>
            </a:r>
          </a:p>
          <a:p>
            <a:pPr marL="6858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(x / y) / z</a:t>
            </a:r>
          </a:p>
          <a:p>
            <a:pPr marL="6858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 % y</a:t>
            </a:r>
          </a:p>
        </p:txBody>
      </p:sp>
    </p:spTree>
    <p:extLst>
      <p:ext uri="{BB962C8B-B14F-4D97-AF65-F5344CB8AC3E}">
        <p14:creationId xmlns:p14="http://schemas.microsoft.com/office/powerpoint/2010/main" val="4196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67726</TotalTime>
  <Words>2077</Words>
  <Application>Microsoft Office PowerPoint</Application>
  <PresentationFormat>On-screen Show (4:3)</PresentationFormat>
  <Paragraphs>433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Metro</vt:lpstr>
      <vt:lpstr>Выражения языка С</vt:lpstr>
      <vt:lpstr>План лекции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Выражения и подвыражения</vt:lpstr>
      <vt:lpstr>Классы, приоритеты и ассоциативность операций языка Си </vt:lpstr>
      <vt:lpstr>Классы, приоритеты и ассоциативность операций языка Си </vt:lpstr>
      <vt:lpstr>Приоритеты операций в языке Си</vt:lpstr>
      <vt:lpstr>Приоритеты операций в языке Си</vt:lpstr>
      <vt:lpstr>Приоритеты операций в языке Си</vt:lpstr>
      <vt:lpstr>PowerPoint Presentation</vt:lpstr>
      <vt:lpstr>Выражения l-value</vt:lpstr>
      <vt:lpstr>Выражения l-value</vt:lpstr>
      <vt:lpstr>Выражения l-value</vt:lpstr>
      <vt:lpstr>Выражения l-value</vt:lpstr>
      <vt:lpstr>Точки следования, побочные эффекты </vt:lpstr>
      <vt:lpstr>Точки следования, побочные эффекты </vt:lpstr>
      <vt:lpstr>Точки следования, побочные эффекты </vt:lpstr>
      <vt:lpstr>Точки следования, побочные эффекты </vt:lpstr>
      <vt:lpstr>Точки следования, побочные эффекты </vt:lpstr>
      <vt:lpstr>Точки следования, побочные эффекты </vt:lpstr>
      <vt:lpstr>Неявные преобразования типов</vt:lpstr>
      <vt:lpstr>Неявные преобразования чисел</vt:lpstr>
      <vt:lpstr>Неявные преобразования чисел</vt:lpstr>
      <vt:lpstr>Неявные преобразования чисел</vt:lpstr>
      <vt:lpstr>Неявные преобразования чисел</vt:lpstr>
      <vt:lpstr>Неявные преобразования чисел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Явные преобразования указателей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Petrov, Evgueni S</cp:lastModifiedBy>
  <cp:revision>239</cp:revision>
  <dcterms:created xsi:type="dcterms:W3CDTF">2012-09-17T07:39:46Z</dcterms:created>
  <dcterms:modified xsi:type="dcterms:W3CDTF">2013-10-17T10:26:55Z</dcterms:modified>
</cp:coreProperties>
</file>