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82" r:id="rId4"/>
    <p:sldId id="375" r:id="rId5"/>
    <p:sldId id="383" r:id="rId6"/>
    <p:sldId id="395" r:id="rId7"/>
    <p:sldId id="396" r:id="rId8"/>
    <p:sldId id="381" r:id="rId9"/>
    <p:sldId id="390" r:id="rId10"/>
    <p:sldId id="387" r:id="rId11"/>
    <p:sldId id="394" r:id="rId12"/>
    <p:sldId id="385" r:id="rId13"/>
    <p:sldId id="388" r:id="rId14"/>
    <p:sldId id="392" r:id="rId15"/>
    <p:sldId id="391" r:id="rId16"/>
    <p:sldId id="399" r:id="rId17"/>
    <p:sldId id="397" r:id="rId18"/>
    <p:sldId id="398" r:id="rId19"/>
    <p:sldId id="400" r:id="rId20"/>
    <p:sldId id="401" r:id="rId21"/>
    <p:sldId id="402" r:id="rId22"/>
    <p:sldId id="379" r:id="rId23"/>
    <p:sldId id="406" r:id="rId24"/>
    <p:sldId id="403" r:id="rId25"/>
    <p:sldId id="407" r:id="rId26"/>
    <p:sldId id="405" r:id="rId27"/>
    <p:sldId id="408" r:id="rId28"/>
    <p:sldId id="410" r:id="rId29"/>
    <p:sldId id="41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23.10.2013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В языкЕ 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описание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83560"/>
            <a:ext cx="792088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&lt;</a:t>
            </a:r>
            <a:r>
              <a:rPr lang="ru-RU" sz="2000" dirty="0" smtClean="0"/>
              <a:t>список-типов-параметров</a:t>
            </a:r>
            <a:r>
              <a:rPr lang="en-US" sz="2000" dirty="0" smtClean="0"/>
              <a:t>&gt; ::=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ru-RU" sz="2000" dirty="0" smtClean="0"/>
              <a:t>список-параметров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|	&lt;</a:t>
            </a:r>
            <a:r>
              <a:rPr lang="ru-RU" sz="2000" dirty="0" smtClean="0"/>
              <a:t>список-параметров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'</a:t>
            </a:r>
            <a:r>
              <a:rPr lang="ru-RU" sz="2000" dirty="0" smtClean="0"/>
              <a:t>,</a:t>
            </a:r>
            <a:r>
              <a:rPr lang="en-US" sz="2000" dirty="0" smtClean="0"/>
              <a:t>'</a:t>
            </a:r>
            <a:r>
              <a:rPr lang="ru-RU" sz="2000" dirty="0" smtClean="0"/>
              <a:t> </a:t>
            </a:r>
            <a:r>
              <a:rPr lang="en-US" sz="2000" dirty="0" smtClean="0"/>
              <a:t>'</a:t>
            </a:r>
            <a:r>
              <a:rPr lang="ru-RU" sz="2000" dirty="0" smtClean="0"/>
              <a:t>...</a:t>
            </a:r>
            <a:r>
              <a:rPr lang="en-US" sz="2000" dirty="0" smtClean="0"/>
              <a:t>'</a:t>
            </a:r>
            <a:endParaRPr lang="ru-RU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&lt;</a:t>
            </a:r>
            <a:r>
              <a:rPr lang="ru-RU" sz="2000" dirty="0" smtClean="0"/>
              <a:t>список-параметров</a:t>
            </a:r>
            <a:r>
              <a:rPr lang="en-US" sz="2000" dirty="0" smtClean="0"/>
              <a:t>&gt; </a:t>
            </a:r>
            <a:r>
              <a:rPr lang="ru-RU" sz="2000" dirty="0" smtClean="0"/>
              <a:t>:</a:t>
            </a:r>
            <a:r>
              <a:rPr lang="en-US" sz="2000" dirty="0" smtClean="0"/>
              <a:t>:=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ru-RU" sz="2000" dirty="0" smtClean="0"/>
              <a:t>объявление-параметра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|	&lt;</a:t>
            </a:r>
            <a:r>
              <a:rPr lang="ru-RU" sz="2000" dirty="0" smtClean="0"/>
              <a:t>список-параметров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'</a:t>
            </a:r>
            <a:r>
              <a:rPr lang="ru-RU" sz="2000" dirty="0" smtClean="0"/>
              <a:t>,</a:t>
            </a:r>
            <a:r>
              <a:rPr lang="en-US" sz="2000" dirty="0" smtClean="0"/>
              <a:t>'</a:t>
            </a:r>
            <a:r>
              <a:rPr lang="ru-RU" sz="2000" dirty="0" smtClean="0"/>
              <a:t> </a:t>
            </a:r>
            <a:r>
              <a:rPr lang="en-US" sz="2000" dirty="0" smtClean="0"/>
              <a:t>&lt;</a:t>
            </a:r>
            <a:r>
              <a:rPr lang="ru-RU" sz="2000" dirty="0" smtClean="0"/>
              <a:t>объявление-параметра</a:t>
            </a:r>
            <a:r>
              <a:rPr lang="en-US" sz="2000" dirty="0" smtClean="0"/>
              <a:t>&gt;</a:t>
            </a:r>
            <a:endParaRPr lang="ru-RU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r>
              <a:rPr lang="en-US" sz="2000" dirty="0" smtClean="0"/>
              <a:t>&lt;</a:t>
            </a:r>
            <a:r>
              <a:rPr lang="ru-RU" sz="2000" dirty="0" smtClean="0"/>
              <a:t>объявление-параметра</a:t>
            </a:r>
            <a:r>
              <a:rPr lang="en-US" sz="2000" dirty="0" smtClean="0"/>
              <a:t>&gt; </a:t>
            </a:r>
            <a:r>
              <a:rPr lang="ru-RU" sz="2000" dirty="0" smtClean="0"/>
              <a:t>:</a:t>
            </a:r>
            <a:r>
              <a:rPr lang="en-US" sz="2000" dirty="0" smtClean="0"/>
              <a:t>:=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ru-RU" sz="2000" dirty="0" smtClean="0"/>
              <a:t>спецификаторы-объявления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&lt;</a:t>
            </a:r>
            <a:r>
              <a:rPr lang="ru-RU" sz="2000" dirty="0" smtClean="0"/>
              <a:t>объявитель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|	&lt;</a:t>
            </a:r>
            <a:r>
              <a:rPr lang="ru-RU" sz="2000" dirty="0" smtClean="0"/>
              <a:t>спецификаторы-объявления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[&lt;</a:t>
            </a:r>
            <a:r>
              <a:rPr lang="ru-RU" sz="2000" dirty="0" smtClean="0"/>
              <a:t>абстрактный-объявитель</a:t>
            </a:r>
            <a:r>
              <a:rPr lang="en-US" sz="2000" dirty="0" smtClean="0"/>
              <a:t>&gt;]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4450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описание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Работа функци</a:t>
            </a:r>
            <a:r>
              <a:rPr lang="ru-RU" sz="2400" dirty="0"/>
              <a:t>й</a:t>
            </a:r>
            <a:r>
              <a:rPr lang="ru-RU" sz="2400" dirty="0" smtClean="0"/>
              <a:t> типа </a:t>
            </a:r>
            <a:r>
              <a:rPr lang="en-US" sz="2400" dirty="0" smtClean="0"/>
              <a:t>void </a:t>
            </a:r>
            <a:r>
              <a:rPr lang="ru-RU" sz="2400" dirty="0" smtClean="0"/>
              <a:t>завершается</a:t>
            </a:r>
          </a:p>
          <a:p>
            <a:pPr lvl="1"/>
            <a:r>
              <a:rPr lang="ru-RU" sz="2000" dirty="0" smtClean="0"/>
              <a:t>Исполнением инструкции </a:t>
            </a:r>
            <a:r>
              <a:rPr lang="en-US" sz="2000" dirty="0" smtClean="0"/>
              <a:t>return;</a:t>
            </a:r>
            <a:endParaRPr lang="ru-RU" sz="2000" dirty="0" smtClean="0"/>
          </a:p>
          <a:p>
            <a:pPr lvl="1"/>
            <a:r>
              <a:rPr lang="ru-RU" sz="2000" dirty="0" smtClean="0"/>
              <a:t>Исполнением последней инструкции тела функции</a:t>
            </a:r>
          </a:p>
          <a:p>
            <a:endParaRPr lang="ru-RU" sz="2400" dirty="0" smtClean="0"/>
          </a:p>
          <a:p>
            <a:r>
              <a:rPr lang="ru-RU" sz="2400" dirty="0" smtClean="0"/>
              <a:t>Работа </a:t>
            </a:r>
            <a:r>
              <a:rPr lang="ru-RU" sz="2400" dirty="0"/>
              <a:t>функций </a:t>
            </a:r>
            <a:r>
              <a:rPr lang="ru-RU" sz="2400" dirty="0" smtClean="0"/>
              <a:t>других типов завершается</a:t>
            </a:r>
          </a:p>
          <a:p>
            <a:pPr lvl="1"/>
            <a:r>
              <a:rPr lang="ru-RU" sz="2000" dirty="0"/>
              <a:t>Исполнением инструкции </a:t>
            </a:r>
            <a:r>
              <a:rPr lang="en-US" sz="2000" dirty="0" smtClean="0"/>
              <a:t>return </a:t>
            </a:r>
            <a:r>
              <a:rPr lang="ru-RU" sz="2000" dirty="0" smtClean="0"/>
              <a:t>выражение;</a:t>
            </a:r>
          </a:p>
          <a:p>
            <a:pPr lvl="2"/>
            <a:r>
              <a:rPr lang="ru-RU" sz="1800" dirty="0" smtClean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/>
              <a:t>Значение </a:t>
            </a:r>
            <a:r>
              <a:rPr lang="ru-RU" sz="1800" dirty="0"/>
              <a:t>выражения </a:t>
            </a:r>
            <a:r>
              <a:rPr lang="ru-RU" sz="1800" dirty="0" smtClean="0"/>
              <a:t>будет преобразовано к типу результата функции с помощью неявных преобразований (см. Лекцию 4) или компиляция функции закончится ошибкой</a:t>
            </a:r>
          </a:p>
          <a:p>
            <a:pPr lvl="1"/>
            <a:r>
              <a:rPr lang="ru-RU" sz="2000" dirty="0"/>
              <a:t>Исполнением </a:t>
            </a:r>
            <a:r>
              <a:rPr lang="ru-RU" sz="2000" dirty="0" smtClean="0"/>
              <a:t>последней </a:t>
            </a:r>
            <a:r>
              <a:rPr lang="ru-RU" sz="2000" dirty="0"/>
              <a:t>инструкции тела </a:t>
            </a:r>
            <a:r>
              <a:rPr lang="ru-RU" sz="2000" dirty="0" smtClean="0"/>
              <a:t>функции</a:t>
            </a:r>
          </a:p>
          <a:p>
            <a:pPr lvl="2"/>
            <a:r>
              <a:rPr lang="ru-RU" sz="1800" dirty="0" smtClean="0"/>
              <a:t>Результат работы функции в этом случае неопределён – возможно мы получим сообщение об этом от компилятора </a:t>
            </a:r>
          </a:p>
        </p:txBody>
      </p:sp>
    </p:spTree>
    <p:extLst>
      <p:ext uri="{BB962C8B-B14F-4D97-AF65-F5344CB8AC3E}">
        <p14:creationId xmlns:p14="http://schemas.microsoft.com/office/powerpoint/2010/main" val="12275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вызов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8496944" cy="4572000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smtClean="0"/>
              <a:t>Вызов функции имеет вид</a:t>
            </a:r>
            <a:br>
              <a:rPr lang="ru-RU" sz="1800" dirty="0" smtClean="0"/>
            </a:br>
            <a:r>
              <a:rPr lang="ru-RU" sz="1600" dirty="0" smtClean="0"/>
              <a:t>постфиксное-выражение ( список-аргументов-выражений )</a:t>
            </a:r>
          </a:p>
          <a:p>
            <a:r>
              <a:rPr lang="ru-RU" sz="1800" dirty="0" smtClean="0"/>
              <a:t>постфиксное-выражение</a:t>
            </a:r>
          </a:p>
          <a:p>
            <a:pPr lvl="1"/>
            <a:r>
              <a:rPr lang="ru-RU" sz="1600" dirty="0" smtClean="0"/>
              <a:t>Объявленный и/или описанный идентификатор функции</a:t>
            </a:r>
          </a:p>
          <a:p>
            <a:pPr lvl="1"/>
            <a:r>
              <a:rPr lang="ru-RU" sz="1600" dirty="0" smtClean="0"/>
              <a:t>Переменная типа указатель на функцию</a:t>
            </a:r>
            <a:r>
              <a:rPr lang="en-US" sz="1600" dirty="0" smtClean="0"/>
              <a:t> </a:t>
            </a:r>
            <a:r>
              <a:rPr lang="ru-RU" sz="1600" dirty="0" smtClean="0"/>
              <a:t>или выражение </a:t>
            </a:r>
            <a:r>
              <a:rPr lang="ru-RU" sz="1600" dirty="0"/>
              <a:t>типа указатель на функцию</a:t>
            </a:r>
            <a:r>
              <a:rPr lang="en-US" sz="1600" dirty="0"/>
              <a:t> </a:t>
            </a:r>
            <a:endParaRPr lang="ru-RU" sz="1600" dirty="0" smtClean="0"/>
          </a:p>
          <a:p>
            <a:pPr lvl="1"/>
            <a:r>
              <a:rPr lang="ru-RU" sz="1600" dirty="0" smtClean="0"/>
              <a:t>Ранее необъявленный идентификатор</a:t>
            </a:r>
          </a:p>
          <a:p>
            <a:pPr lvl="2"/>
            <a:r>
              <a:rPr lang="ru-RU" sz="1600" dirty="0" smtClean="0"/>
              <a:t>Автоматически объявляет </a:t>
            </a:r>
            <a:r>
              <a:rPr lang="ru-RU" sz="1400" dirty="0" smtClean="0"/>
              <a:t>идентификатор как функцию, возвращающую </a:t>
            </a:r>
            <a:r>
              <a:rPr lang="en-US" sz="1400" dirty="0" err="1" smtClean="0"/>
              <a:t>int</a:t>
            </a:r>
            <a:r>
              <a:rPr lang="ru-RU" sz="1400" dirty="0" smtClean="0"/>
              <a:t> с неизвестным числом и типами параметров</a:t>
            </a:r>
            <a:endParaRPr lang="en-US" sz="1400" dirty="0" smtClean="0"/>
          </a:p>
          <a:p>
            <a:pPr lvl="2"/>
            <a:r>
              <a:rPr lang="ru-RU" sz="1400" dirty="0" smtClean="0"/>
              <a:t>Источник ошибок</a:t>
            </a:r>
          </a:p>
          <a:p>
            <a:r>
              <a:rPr lang="ru-RU" sz="1800" dirty="0" smtClean="0"/>
              <a:t>список-аргументов-выражений</a:t>
            </a:r>
          </a:p>
          <a:p>
            <a:pPr lvl="1"/>
            <a:r>
              <a:rPr lang="ru-RU" sz="1800" dirty="0" smtClean="0"/>
              <a:t>Проверка соответствия числа аргументов-выражений и числа параметров функции</a:t>
            </a:r>
          </a:p>
          <a:p>
            <a:pPr lvl="2"/>
            <a:r>
              <a:rPr lang="ru-RU" sz="1600" dirty="0" smtClean="0"/>
              <a:t>Если число параметров известно, то строгая проверка</a:t>
            </a:r>
          </a:p>
          <a:p>
            <a:pPr lvl="2"/>
            <a:r>
              <a:rPr lang="ru-RU" sz="1600" dirty="0" smtClean="0"/>
              <a:t>Если переменное число параметров, то число </a:t>
            </a:r>
            <a:r>
              <a:rPr lang="ru-RU" sz="1600" dirty="0"/>
              <a:t>аргументов-выражений </a:t>
            </a:r>
            <a:r>
              <a:rPr lang="en-US" sz="1600" dirty="0" smtClean="0"/>
              <a:t>&gt;=</a:t>
            </a:r>
            <a:r>
              <a:rPr lang="ru-RU" sz="1600" dirty="0" smtClean="0"/>
              <a:t> числ</a:t>
            </a:r>
            <a:r>
              <a:rPr lang="ru-RU" sz="1600" dirty="0"/>
              <a:t>о</a:t>
            </a:r>
            <a:r>
              <a:rPr lang="ru-RU" sz="1600" dirty="0" smtClean="0"/>
              <a:t> параметров</a:t>
            </a:r>
          </a:p>
          <a:p>
            <a:pPr lvl="1"/>
            <a:r>
              <a:rPr lang="ru-RU" sz="1800" dirty="0" smtClean="0"/>
              <a:t>Проверка соответствия </a:t>
            </a:r>
            <a:r>
              <a:rPr lang="ru-RU" sz="1800" dirty="0"/>
              <a:t>типов </a:t>
            </a:r>
            <a:r>
              <a:rPr lang="ru-RU" sz="1800" dirty="0" smtClean="0"/>
              <a:t>аргументов-выражений и типов параметров функции</a:t>
            </a:r>
          </a:p>
          <a:p>
            <a:pPr lvl="2"/>
            <a:r>
              <a:rPr lang="ru-RU" sz="1600" dirty="0" smtClean="0"/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sz="1600" dirty="0" smtClean="0"/>
              <a:t>Если типы неизвестны, то </a:t>
            </a:r>
            <a:r>
              <a:rPr lang="en-US" sz="1600" dirty="0" smtClean="0"/>
              <a:t>float -&gt; double + </a:t>
            </a:r>
            <a:r>
              <a:rPr lang="ru-RU" sz="1600" dirty="0" smtClean="0"/>
              <a:t>целочисленное повышение</a:t>
            </a:r>
          </a:p>
          <a:p>
            <a:pPr lvl="1"/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0907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описание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my_f</a:t>
            </a:r>
            <a:r>
              <a:rPr lang="en-US" sz="2400" dirty="0" smtClean="0"/>
              <a:t>() {} // </a:t>
            </a:r>
            <a:r>
              <a:rPr lang="ru-RU" sz="2000" dirty="0" smtClean="0"/>
              <a:t>Старый </a:t>
            </a:r>
            <a:r>
              <a:rPr lang="ru-RU" sz="2000" dirty="0" smtClean="0"/>
              <a:t>синтаксис</a:t>
            </a:r>
            <a:endParaRPr lang="en-US" sz="2000" dirty="0" smtClean="0"/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my_g</a:t>
            </a:r>
            <a:r>
              <a:rPr lang="en-US" sz="2400" dirty="0" smtClean="0"/>
              <a:t>(void) {} </a:t>
            </a:r>
            <a:r>
              <a:rPr lang="en-US" sz="2100" dirty="0"/>
              <a:t>// </a:t>
            </a:r>
            <a:r>
              <a:rPr lang="ru-RU" sz="2100" dirty="0" smtClean="0"/>
              <a:t>Новый синтаксис</a:t>
            </a:r>
            <a:endParaRPr lang="ru-RU" sz="21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my_fact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{return n==0 ? 1 : </a:t>
            </a:r>
            <a:r>
              <a:rPr lang="en-US" sz="2400" dirty="0" err="1" smtClean="0"/>
              <a:t>my_fact</a:t>
            </a:r>
            <a:r>
              <a:rPr lang="en-US" sz="2400" dirty="0" smtClean="0"/>
              <a:t>(n-1)*n;}</a:t>
            </a:r>
          </a:p>
          <a:p>
            <a:pPr lvl="1"/>
            <a:r>
              <a:rPr lang="ru-RU" sz="2000" dirty="0" smtClean="0"/>
              <a:t>Что делает эта функция?</a:t>
            </a:r>
            <a:endParaRPr lang="en-US" sz="2000" dirty="0" smtClean="0"/>
          </a:p>
          <a:p>
            <a:pPr lvl="1"/>
            <a:r>
              <a:rPr lang="ru-RU" sz="2000" dirty="0" smtClean="0"/>
              <a:t>Чему равно </a:t>
            </a:r>
            <a:r>
              <a:rPr lang="en-US" sz="2000" dirty="0" err="1" smtClean="0"/>
              <a:t>my_fact</a:t>
            </a:r>
            <a:r>
              <a:rPr lang="en-US" sz="2000" dirty="0" smtClean="0"/>
              <a:t>(5)?</a:t>
            </a:r>
            <a:endParaRPr lang="ru-RU" sz="20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my_fib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{return n&lt;=1 ? 1 : </a:t>
            </a:r>
            <a:r>
              <a:rPr lang="en-US" sz="2400" dirty="0" err="1" smtClean="0"/>
              <a:t>my_fib</a:t>
            </a:r>
            <a:r>
              <a:rPr lang="en-US" sz="2400" dirty="0" smtClean="0"/>
              <a:t>(n-1)+</a:t>
            </a:r>
            <a:r>
              <a:rPr lang="en-US" sz="2400" dirty="0" err="1" smtClean="0"/>
              <a:t>my_fib</a:t>
            </a:r>
            <a:r>
              <a:rPr lang="en-US" sz="2400" dirty="0" smtClean="0"/>
              <a:t>(n-2);}</a:t>
            </a:r>
          </a:p>
          <a:p>
            <a:pPr lvl="1"/>
            <a:r>
              <a:rPr lang="ru-RU" sz="2000" dirty="0" smtClean="0"/>
              <a:t>Чему равно </a:t>
            </a:r>
            <a:r>
              <a:rPr lang="en-US" sz="2000" dirty="0" err="1" smtClean="0"/>
              <a:t>my_fib</a:t>
            </a:r>
            <a:r>
              <a:rPr lang="en-US" sz="2000" dirty="0" smtClean="0"/>
              <a:t>(5)?</a:t>
            </a:r>
          </a:p>
        </p:txBody>
      </p:sp>
    </p:spTree>
    <p:extLst>
      <p:ext uri="{BB962C8B-B14F-4D97-AF65-F5344CB8AC3E}">
        <p14:creationId xmlns:p14="http://schemas.microsoft.com/office/powerpoint/2010/main" val="3681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описание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my_fact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</a:t>
            </a:r>
            <a:r>
              <a:rPr lang="en-US" sz="2400" dirty="0"/>
              <a:t>return </a:t>
            </a:r>
            <a:r>
              <a:rPr lang="en-US" sz="2400" dirty="0" smtClean="0"/>
              <a:t>n==0 ? 1 : </a:t>
            </a:r>
            <a:r>
              <a:rPr lang="en-US" sz="2400" dirty="0" err="1" smtClean="0"/>
              <a:t>my_fact</a:t>
            </a:r>
            <a:r>
              <a:rPr lang="en-US" sz="2400" dirty="0" smtClean="0"/>
              <a:t>(n-1)</a:t>
            </a:r>
            <a:r>
              <a:rPr lang="ru-RU" sz="2400" dirty="0" smtClean="0"/>
              <a:t>*</a:t>
            </a:r>
            <a:r>
              <a:rPr lang="en-US" sz="2400" dirty="0" smtClean="0"/>
              <a:t>n;}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my_fib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{</a:t>
            </a:r>
            <a:r>
              <a:rPr lang="en-US" sz="2400" dirty="0"/>
              <a:t>return </a:t>
            </a:r>
            <a:r>
              <a:rPr lang="en-US" sz="2400" dirty="0" smtClean="0"/>
              <a:t>n&lt;=1 </a:t>
            </a:r>
            <a:r>
              <a:rPr lang="en-US" sz="2400" dirty="0"/>
              <a:t>? 1 : </a:t>
            </a:r>
            <a:r>
              <a:rPr lang="en-US" sz="2400" dirty="0" err="1" smtClean="0"/>
              <a:t>my_fib</a:t>
            </a:r>
            <a:r>
              <a:rPr lang="en-US" sz="2400" dirty="0" smtClean="0"/>
              <a:t>(n-1)+</a:t>
            </a:r>
            <a:r>
              <a:rPr lang="en-US" sz="2400" dirty="0" err="1" smtClean="0"/>
              <a:t>my_fib</a:t>
            </a:r>
            <a:r>
              <a:rPr lang="en-US" sz="2400" dirty="0" smtClean="0"/>
              <a:t>(n-2);}</a:t>
            </a:r>
          </a:p>
          <a:p>
            <a:endParaRPr lang="ru-RU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(*</a:t>
            </a:r>
            <a:r>
              <a:rPr lang="en-US" sz="2400" dirty="0" err="1" smtClean="0"/>
              <a:t>my_fun_factory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n))(</a:t>
            </a:r>
            <a:r>
              <a:rPr lang="en-US" sz="2400" dirty="0" err="1"/>
              <a:t>int</a:t>
            </a:r>
            <a:r>
              <a:rPr lang="en-US" sz="2400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{return n == 0 ? </a:t>
            </a:r>
            <a:r>
              <a:rPr lang="en-US" sz="2400" dirty="0" err="1" smtClean="0"/>
              <a:t>my_fact</a:t>
            </a:r>
            <a:r>
              <a:rPr lang="en-US" sz="2400" dirty="0" smtClean="0"/>
              <a:t> : </a:t>
            </a:r>
            <a:r>
              <a:rPr lang="en-US" sz="2400" dirty="0" err="1" smtClean="0"/>
              <a:t>my_fib</a:t>
            </a:r>
            <a:r>
              <a:rPr lang="en-US" sz="2400" dirty="0" smtClean="0"/>
              <a:t>;}</a:t>
            </a:r>
          </a:p>
          <a:p>
            <a:pPr lvl="1"/>
            <a:r>
              <a:rPr lang="ru-RU" sz="2000" dirty="0" smtClean="0"/>
              <a:t>Чему равно </a:t>
            </a:r>
            <a:r>
              <a:rPr lang="en-US" sz="2000" dirty="0" err="1" smtClean="0"/>
              <a:t>my_fun_factory</a:t>
            </a:r>
            <a:r>
              <a:rPr lang="en-US" sz="2000" dirty="0" smtClean="0"/>
              <a:t>(0)(5)?</a:t>
            </a:r>
          </a:p>
          <a:p>
            <a:pPr lvl="1"/>
            <a:r>
              <a:rPr lang="ru-RU" sz="2000" dirty="0"/>
              <a:t>Чему равно </a:t>
            </a:r>
            <a:r>
              <a:rPr lang="en-US" sz="2000" dirty="0" err="1" smtClean="0"/>
              <a:t>my_fun_factory</a:t>
            </a:r>
            <a:r>
              <a:rPr lang="en-US" sz="2000" dirty="0" smtClean="0"/>
              <a:t>(1)(</a:t>
            </a:r>
            <a:r>
              <a:rPr lang="en-US" sz="2000" dirty="0"/>
              <a:t>5)?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8813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подпрограммы и функции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Параметры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функции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Возвращаемое значение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функции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/>
              <a:t>Переменное </a:t>
            </a:r>
            <a:r>
              <a:rPr lang="ru-RU" dirty="0"/>
              <a:t>число </a:t>
            </a:r>
            <a:r>
              <a:rPr lang="ru-RU" dirty="0" smtClean="0"/>
              <a:t>пр</a:t>
            </a:r>
            <a:r>
              <a:rPr lang="ru-RU" dirty="0" smtClean="0"/>
              <a:t>инимаемых</a:t>
            </a:r>
            <a:r>
              <a:rPr lang="ru-RU" dirty="0" smtClean="0"/>
              <a:t> параметров</a:t>
            </a:r>
            <a:endParaRPr lang="ru-RU" dirty="0"/>
          </a:p>
          <a:p>
            <a:r>
              <a:rPr lang="ru-RU" dirty="0"/>
              <a:t>Время жизни и область видимости </a:t>
            </a:r>
            <a:r>
              <a:rPr lang="ru-RU" dirty="0" smtClean="0"/>
              <a:t>переменных</a:t>
            </a:r>
            <a:endParaRPr lang="ru-RU" dirty="0"/>
          </a:p>
          <a:p>
            <a:r>
              <a:rPr lang="ru-RU" dirty="0" smtClean="0"/>
              <a:t>Рекурсия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1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Переменное </a:t>
            </a:r>
            <a:r>
              <a:rPr lang="ru-RU" dirty="0" smtClean="0"/>
              <a:t>число </a:t>
            </a:r>
            <a:r>
              <a:rPr lang="ru-RU" dirty="0" smtClean="0"/>
              <a:t>принимаемых </a:t>
            </a:r>
            <a:r>
              <a:rPr lang="ru-RU" dirty="0"/>
              <a:t>параметров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функции с переменным числом параметров </a:t>
            </a:r>
            <a:r>
              <a:rPr lang="ru-RU" dirty="0"/>
              <a:t>на языке Си </a:t>
            </a:r>
            <a:r>
              <a:rPr lang="ru-RU" dirty="0" smtClean="0"/>
              <a:t>имеет вид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тип-результата </a:t>
            </a:r>
            <a:r>
              <a:rPr lang="ru-RU" sz="3200" dirty="0"/>
              <a:t>имя-функции (</a:t>
            </a:r>
            <a:r>
              <a:rPr lang="ru-RU" sz="3200" dirty="0" smtClean="0"/>
              <a:t>список-типов-параметров</a:t>
            </a:r>
            <a:r>
              <a:rPr lang="ru-RU" sz="4500" b="1" dirty="0" smtClean="0">
                <a:solidFill>
                  <a:srgbClr val="FFC000"/>
                </a:solidFill>
              </a:rPr>
              <a:t>, ...</a:t>
            </a:r>
            <a:r>
              <a:rPr lang="ru-RU" sz="3200" dirty="0" smtClean="0"/>
              <a:t>)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	объявления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	инструкции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}</a:t>
            </a:r>
          </a:p>
          <a:p>
            <a:endParaRPr lang="ru-RU" dirty="0" smtClean="0"/>
          </a:p>
          <a:p>
            <a:r>
              <a:rPr lang="ru-RU" dirty="0" smtClean="0"/>
              <a:t>Язык Си++ разрешает пропускать </a:t>
            </a:r>
            <a:r>
              <a:rPr lang="en-US" dirty="0" smtClean="0"/>
              <a:t>','</a:t>
            </a:r>
            <a:r>
              <a:rPr lang="ru-RU" dirty="0" smtClean="0"/>
              <a:t> перед </a:t>
            </a:r>
            <a:r>
              <a:rPr lang="en-US" dirty="0" smtClean="0"/>
              <a:t>'…'</a:t>
            </a:r>
            <a:endParaRPr lang="ru-RU" dirty="0" smtClean="0"/>
          </a:p>
          <a:p>
            <a:r>
              <a:rPr lang="ru-RU" dirty="0" smtClean="0"/>
              <a:t>Включено в стандарты языка Си С89, С99, С11</a:t>
            </a:r>
          </a:p>
          <a:p>
            <a:pPr lvl="1"/>
            <a:r>
              <a:rPr lang="ru-RU" dirty="0" smtClean="0"/>
              <a:t>Существовали и до </a:t>
            </a:r>
            <a:r>
              <a:rPr lang="en-US" dirty="0" smtClean="0"/>
              <a:t>C89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Переменное </a:t>
            </a:r>
            <a:r>
              <a:rPr lang="ru-RU" dirty="0" smtClean="0"/>
              <a:t>число </a:t>
            </a:r>
            <a:r>
              <a:rPr lang="ru-RU" dirty="0"/>
              <a:t>принимаемых параметров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Запись вызова функции с переменным числом параметров не отличается от записи вызова обычной функции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/>
              <a:t>постфиксное-выражение ( список-аргументов-выражений </a:t>
            </a:r>
            <a:r>
              <a:rPr lang="ru-RU" sz="3200" dirty="0" smtClean="0"/>
              <a:t>)</a:t>
            </a:r>
            <a:br>
              <a:rPr lang="ru-RU" sz="3200" dirty="0" smtClean="0"/>
            </a:br>
            <a:endParaRPr lang="ru-RU" sz="3200" dirty="0"/>
          </a:p>
          <a:p>
            <a:r>
              <a:rPr lang="ru-RU" dirty="0" smtClean="0"/>
              <a:t>Проверка </a:t>
            </a:r>
            <a:r>
              <a:rPr lang="ru-RU" dirty="0"/>
              <a:t>соответствия числа аргументов-выражений и числа параметров функции</a:t>
            </a:r>
          </a:p>
          <a:p>
            <a:pPr lvl="1"/>
            <a:r>
              <a:rPr lang="ru-RU" dirty="0" smtClean="0"/>
              <a:t>Число </a:t>
            </a:r>
            <a:r>
              <a:rPr lang="ru-RU" dirty="0"/>
              <a:t>аргументов-выражений </a:t>
            </a:r>
            <a:r>
              <a:rPr lang="ru-RU" dirty="0" smtClean="0"/>
              <a:t>должно быть &gt;= </a:t>
            </a:r>
            <a:r>
              <a:rPr lang="ru-RU" dirty="0"/>
              <a:t>число </a:t>
            </a:r>
            <a:r>
              <a:rPr lang="ru-RU" dirty="0" smtClean="0"/>
              <a:t>параметров до</a:t>
            </a:r>
            <a:r>
              <a:rPr lang="en-US" dirty="0" smtClean="0"/>
              <a:t> </a:t>
            </a:r>
            <a:r>
              <a:rPr lang="ru-RU" dirty="0" smtClean="0"/>
              <a:t>лексемы </a:t>
            </a:r>
            <a:r>
              <a:rPr lang="en-US" dirty="0" smtClean="0"/>
              <a:t>'...'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Проверка </a:t>
            </a:r>
            <a:r>
              <a:rPr lang="ru-RU" dirty="0"/>
              <a:t>соответствия типов аргументов-выражений и типов параметров функции</a:t>
            </a:r>
          </a:p>
          <a:p>
            <a:pPr lvl="1"/>
            <a:r>
              <a:rPr lang="ru-RU" dirty="0" smtClean="0"/>
              <a:t>До лексемы </a:t>
            </a:r>
            <a:r>
              <a:rPr lang="en-US" dirty="0"/>
              <a:t>'...' </a:t>
            </a:r>
            <a:r>
              <a:rPr lang="ru-RU" dirty="0" smtClean="0"/>
              <a:t>строгая </a:t>
            </a:r>
            <a:r>
              <a:rPr lang="ru-RU" dirty="0"/>
              <a:t>проверка </a:t>
            </a:r>
            <a:r>
              <a:rPr lang="ru-RU" dirty="0" smtClean="0"/>
              <a:t>и, возможно, </a:t>
            </a:r>
            <a:r>
              <a:rPr lang="ru-RU" dirty="0"/>
              <a:t>неявное преобразование</a:t>
            </a:r>
          </a:p>
          <a:p>
            <a:pPr lvl="1"/>
            <a:r>
              <a:rPr lang="ru-RU" dirty="0" smtClean="0"/>
              <a:t>После </a:t>
            </a:r>
            <a:r>
              <a:rPr lang="ru-RU" dirty="0"/>
              <a:t>лексемы </a:t>
            </a:r>
            <a:r>
              <a:rPr lang="en-US" dirty="0"/>
              <a:t>'...' </a:t>
            </a:r>
            <a:r>
              <a:rPr lang="ru-RU" dirty="0" smtClean="0"/>
              <a:t>преобразование float </a:t>
            </a:r>
            <a:r>
              <a:rPr lang="ru-RU" dirty="0"/>
              <a:t>-&gt; double </a:t>
            </a:r>
            <a:r>
              <a:rPr lang="ru-RU" dirty="0" smtClean="0"/>
              <a:t>и  </a:t>
            </a:r>
            <a:r>
              <a:rPr lang="ru-RU" dirty="0"/>
              <a:t>целочисленное повышение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44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</a:t>
            </a:r>
            <a:r>
              <a:rPr lang="ru-RU" dirty="0" smtClean="0"/>
              <a:t>значениям параметров, переданных </a:t>
            </a:r>
            <a:r>
              <a:rPr lang="ru-RU" dirty="0"/>
              <a:t>через </a:t>
            </a:r>
            <a:r>
              <a:rPr lang="en-US" dirty="0"/>
              <a:t>'...'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97360"/>
            <a:ext cx="7772400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Заголовочный </a:t>
            </a:r>
            <a:r>
              <a:rPr lang="ru-RU" dirty="0"/>
              <a:t>файл </a:t>
            </a:r>
            <a:r>
              <a:rPr lang="ru-RU" dirty="0" smtClean="0"/>
              <a:t>stdarg.h</a:t>
            </a:r>
          </a:p>
          <a:p>
            <a:pPr lvl="1"/>
            <a:r>
              <a:rPr lang="en-US" dirty="0" smtClean="0"/>
              <a:t>C89 </a:t>
            </a:r>
            <a:r>
              <a:rPr lang="ru-RU" dirty="0" smtClean="0"/>
              <a:t>и далее</a:t>
            </a:r>
            <a:endParaRPr lang="en-US" dirty="0" smtClean="0"/>
          </a:p>
          <a:p>
            <a:pPr lvl="1"/>
            <a:r>
              <a:rPr lang="ru-RU" dirty="0" smtClean="0"/>
              <a:t>До С89 </a:t>
            </a:r>
            <a:r>
              <a:rPr lang="en-US" dirty="0" err="1" smtClean="0"/>
              <a:t>varargs.h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va_list</a:t>
            </a:r>
            <a:r>
              <a:rPr lang="ru-RU" dirty="0" smtClean="0"/>
              <a:t>	– значения параметров, переданные через </a:t>
            </a:r>
            <a:r>
              <a:rPr lang="en-US" dirty="0" smtClean="0"/>
              <a:t>'...'</a:t>
            </a:r>
            <a:endParaRPr lang="en-US" dirty="0"/>
          </a:p>
          <a:p>
            <a:r>
              <a:rPr lang="en-US" dirty="0" err="1" smtClean="0"/>
              <a:t>va_start</a:t>
            </a:r>
            <a:r>
              <a:rPr lang="ru-RU" dirty="0" smtClean="0"/>
              <a:t>	– инициализация переменной типа </a:t>
            </a:r>
            <a:r>
              <a:rPr lang="en-US" dirty="0" err="1" smtClean="0"/>
              <a:t>va_list</a:t>
            </a:r>
            <a:endParaRPr lang="en-US" dirty="0"/>
          </a:p>
          <a:p>
            <a:r>
              <a:rPr lang="en-US" dirty="0" err="1" smtClean="0"/>
              <a:t>va_arg</a:t>
            </a:r>
            <a:r>
              <a:rPr lang="ru-RU" dirty="0" smtClean="0"/>
              <a:t>	– извлечение значения </a:t>
            </a:r>
            <a:r>
              <a:rPr lang="ru-RU" dirty="0"/>
              <a:t>очередного </a:t>
            </a:r>
            <a:r>
              <a:rPr lang="ru-RU" dirty="0" smtClean="0"/>
              <a:t>аргумента из</a:t>
            </a:r>
            <a:br>
              <a:rPr lang="ru-RU" dirty="0" smtClean="0"/>
            </a:br>
            <a:r>
              <a:rPr lang="ru-RU" dirty="0" smtClean="0"/>
              <a:t>			значения переменной </a:t>
            </a:r>
            <a:r>
              <a:rPr lang="ru-RU" dirty="0"/>
              <a:t>типа </a:t>
            </a:r>
            <a:r>
              <a:rPr lang="en-US" dirty="0" err="1" smtClean="0"/>
              <a:t>va_list</a:t>
            </a:r>
            <a:r>
              <a:rPr lang="en-US" dirty="0" smtClean="0"/>
              <a:t> </a:t>
            </a:r>
            <a:r>
              <a:rPr lang="ru-RU" i="1" dirty="0" smtClean="0"/>
              <a:t>и</a:t>
            </a:r>
            <a:br>
              <a:rPr lang="ru-RU" i="1" dirty="0" smtClean="0"/>
            </a:br>
            <a:r>
              <a:rPr lang="ru-RU" i="1" dirty="0" smtClean="0"/>
              <a:t>			переход к следующему аргументу</a:t>
            </a:r>
            <a:endParaRPr lang="en-US" i="1" dirty="0"/>
          </a:p>
          <a:p>
            <a:r>
              <a:rPr lang="en-US" dirty="0" err="1" smtClean="0"/>
              <a:t>va_end</a:t>
            </a:r>
            <a:r>
              <a:rPr lang="ru-RU" dirty="0" smtClean="0"/>
              <a:t>	– завершение работы с </a:t>
            </a:r>
            <a:r>
              <a:rPr lang="ru-RU" dirty="0"/>
              <a:t>переменной </a:t>
            </a:r>
            <a:r>
              <a:rPr lang="ru-RU" dirty="0" smtClean="0"/>
              <a:t>типа</a:t>
            </a:r>
            <a:br>
              <a:rPr lang="ru-RU" dirty="0" smtClean="0"/>
            </a:br>
            <a:r>
              <a:rPr lang="ru-RU" dirty="0" smtClean="0"/>
              <a:t>			</a:t>
            </a:r>
            <a:r>
              <a:rPr lang="en-US" dirty="0" err="1" smtClean="0"/>
              <a:t>va_list</a:t>
            </a:r>
            <a:endParaRPr lang="en-US" dirty="0"/>
          </a:p>
          <a:p>
            <a:r>
              <a:rPr lang="en-US" dirty="0" err="1" smtClean="0"/>
              <a:t>va_copy</a:t>
            </a:r>
            <a:r>
              <a:rPr lang="ru-RU" dirty="0" smtClean="0"/>
              <a:t>	– копирование значения из одной</a:t>
            </a:r>
            <a:br>
              <a:rPr lang="ru-RU" dirty="0" smtClean="0"/>
            </a:br>
            <a:r>
              <a:rPr lang="ru-RU" dirty="0" smtClean="0"/>
              <a:t>			переменной </a:t>
            </a:r>
            <a:r>
              <a:rPr lang="ru-RU" dirty="0"/>
              <a:t>типа </a:t>
            </a:r>
            <a:r>
              <a:rPr lang="en-US" dirty="0" err="1" smtClean="0"/>
              <a:t>va_list</a:t>
            </a:r>
            <a:r>
              <a:rPr lang="ru-RU" dirty="0" smtClean="0"/>
              <a:t> в другую</a:t>
            </a:r>
            <a:br>
              <a:rPr lang="ru-RU" dirty="0" smtClean="0"/>
            </a:br>
            <a:r>
              <a:rPr lang="ru-RU" dirty="0" smtClean="0"/>
              <a:t>			переменную типа</a:t>
            </a:r>
            <a:r>
              <a:rPr lang="en-US" dirty="0"/>
              <a:t> </a:t>
            </a:r>
            <a:r>
              <a:rPr lang="en-US" dirty="0" err="1"/>
              <a:t>va_list</a:t>
            </a:r>
            <a:r>
              <a:rPr lang="ru-RU" dirty="0"/>
              <a:t> </a:t>
            </a:r>
            <a:r>
              <a:rPr lang="ru-RU" dirty="0" smtClean="0"/>
              <a:t>(С99 и С11)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712968" cy="5328592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stdarg.h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void print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arg1,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...)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va_list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va_start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arg1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for (i = arg1; i &gt;= 0; i =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va_arg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ap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))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("%d ", 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va_end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\n");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6858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main(void)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(-1);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// что будет напечатано?</a:t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(5, 2, 14, 84, 97, 15, 24, 48, -1);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print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(84, 51, -1);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();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-- синтаксическая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ошибка или предупреждение</a:t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print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(84, 51);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-- ошибка времени исполнения</a:t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0.5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// 0.5 -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0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// print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int_args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0.5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1.5,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> -- ошибка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врем. исполнения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>для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1.5</a:t>
            </a:r>
            <a:r>
              <a:rPr lang="ru-R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return 0;</a:t>
            </a:r>
            <a:r>
              <a:rPr lang="ru-R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ru-RU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</a:t>
            </a:r>
            <a:r>
              <a:rPr lang="ru-RU" dirty="0" smtClean="0"/>
              <a:t>подпрограммы и функции</a:t>
            </a:r>
            <a:endParaRPr lang="ru-RU" dirty="0"/>
          </a:p>
          <a:p>
            <a:r>
              <a:rPr lang="ru-RU" dirty="0"/>
              <a:t>Параметры </a:t>
            </a:r>
            <a:r>
              <a:rPr lang="ru-RU" dirty="0" smtClean="0"/>
              <a:t>функции</a:t>
            </a:r>
            <a:endParaRPr lang="ru-RU" dirty="0"/>
          </a:p>
          <a:p>
            <a:r>
              <a:rPr lang="ru-RU" dirty="0"/>
              <a:t>Возвращаемое значение </a:t>
            </a:r>
            <a:r>
              <a:rPr lang="ru-RU" dirty="0" smtClean="0"/>
              <a:t>функции</a:t>
            </a:r>
            <a:endParaRPr lang="ru-RU" dirty="0"/>
          </a:p>
          <a:p>
            <a:r>
              <a:rPr lang="ru-RU" dirty="0" smtClean="0"/>
              <a:t>Переменное </a:t>
            </a:r>
            <a:r>
              <a:rPr lang="ru-RU" dirty="0"/>
              <a:t>число </a:t>
            </a:r>
            <a:r>
              <a:rPr lang="ru-RU" dirty="0" smtClean="0"/>
              <a:t>принимаемых параметров</a:t>
            </a:r>
            <a:endParaRPr lang="ru-RU" dirty="0"/>
          </a:p>
          <a:p>
            <a:r>
              <a:rPr lang="ru-RU" dirty="0"/>
              <a:t>Время жизни и область видимости </a:t>
            </a:r>
            <a:r>
              <a:rPr lang="ru-RU" dirty="0" smtClean="0"/>
              <a:t>переменных</a:t>
            </a:r>
            <a:endParaRPr lang="ru-RU" dirty="0"/>
          </a:p>
          <a:p>
            <a:r>
              <a:rPr lang="ru-RU" dirty="0" smtClean="0"/>
              <a:t>Рекурсия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функции с переменным числом параметров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Нельзя проверить, кончились ли значения параметров, переданные через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r>
              <a:rPr lang="ru-RU" dirty="0"/>
              <a:t>Нельзя </a:t>
            </a:r>
            <a:r>
              <a:rPr lang="ru-RU" dirty="0" smtClean="0"/>
              <a:t>передать </a:t>
            </a:r>
            <a:r>
              <a:rPr lang="ru-RU" i="1" dirty="0" smtClean="0"/>
              <a:t>все</a:t>
            </a:r>
            <a:r>
              <a:rPr lang="ru-RU" dirty="0" smtClean="0"/>
              <a:t> </a:t>
            </a:r>
            <a:r>
              <a:rPr lang="ru-RU" dirty="0"/>
              <a:t>значения параметров, </a:t>
            </a:r>
            <a:r>
              <a:rPr lang="ru-RU" dirty="0" smtClean="0"/>
              <a:t>полученные через </a:t>
            </a:r>
            <a:r>
              <a:rPr lang="en-US" dirty="0" smtClean="0"/>
              <a:t>'...'</a:t>
            </a:r>
            <a:r>
              <a:rPr lang="ru-RU" dirty="0" smtClean="0"/>
              <a:t>, другой функции с переменным числом параметров</a:t>
            </a:r>
          </a:p>
          <a:p>
            <a:pPr lvl="1"/>
            <a:r>
              <a:rPr lang="ru-RU" dirty="0" smtClean="0"/>
              <a:t>Каждой функции с переменным числом параметров – аналогичную функцию с постоянным числом параметров, последний из которых </a:t>
            </a:r>
            <a:r>
              <a:rPr lang="en-US" dirty="0" err="1" smtClean="0"/>
              <a:t>va_list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char*f, ...)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*f, </a:t>
            </a:r>
            <a:r>
              <a:rPr lang="en-US" dirty="0" err="1" smtClean="0"/>
              <a:t>va_list</a:t>
            </a:r>
            <a:r>
              <a:rPr lang="en-US" dirty="0" smtClean="0"/>
              <a:t> </a:t>
            </a:r>
            <a:r>
              <a:rPr lang="en-US" dirty="0" err="1" smtClean="0"/>
              <a:t>vals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Нельзя проверить тип</a:t>
            </a:r>
            <a:r>
              <a:rPr lang="ru-RU" dirty="0"/>
              <a:t>ы</a:t>
            </a:r>
            <a:r>
              <a:rPr lang="ru-RU" dirty="0" smtClean="0"/>
              <a:t> значений параметров, переданных через </a:t>
            </a:r>
            <a:r>
              <a:rPr lang="en-US" dirty="0" smtClean="0"/>
              <a:t>'...'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подпрограммы и функции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Параметры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функции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Возвращаемое значение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функции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Переменное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число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принимаемых параметров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/>
              <a:t>Время жизни и область видимости </a:t>
            </a:r>
            <a:r>
              <a:rPr lang="ru-RU" dirty="0" smtClean="0"/>
              <a:t>переменных</a:t>
            </a:r>
            <a:endParaRPr lang="ru-RU" dirty="0"/>
          </a:p>
          <a:p>
            <a:r>
              <a:rPr lang="ru-RU" dirty="0" smtClean="0"/>
              <a:t>Рекурсия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</a:t>
            </a:r>
            <a:r>
              <a:rPr lang="ru-RU" dirty="0"/>
              <a:t>видимости переменных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>
            <a:normAutofit/>
          </a:bodyPr>
          <a:lstStyle/>
          <a:p>
            <a:r>
              <a:rPr lang="ru-RU" i="1" dirty="0" smtClean="0"/>
              <a:t>Область видимости идентификатора </a:t>
            </a:r>
            <a:r>
              <a:rPr lang="ru-RU" dirty="0" smtClean="0"/>
              <a:t>– часть программы, где использование этого идентификатора не вызывает ошибок компиляции и сборки </a:t>
            </a:r>
          </a:p>
          <a:p>
            <a:pPr lvl="1"/>
            <a:r>
              <a:rPr lang="ru-RU" dirty="0" smtClean="0"/>
              <a:t>Вся программа (глобальная ОВ, она же внешняя ОВ)</a:t>
            </a:r>
          </a:p>
          <a:p>
            <a:pPr lvl="1"/>
            <a:r>
              <a:rPr lang="ru-RU" dirty="0" smtClean="0"/>
              <a:t>Единица компиляции</a:t>
            </a:r>
          </a:p>
          <a:p>
            <a:pPr lvl="1"/>
            <a:r>
              <a:rPr lang="ru-RU" dirty="0" smtClean="0"/>
              <a:t>Блок кода от </a:t>
            </a:r>
            <a:r>
              <a:rPr lang="en-US" dirty="0" smtClean="0"/>
              <a:t>'{' </a:t>
            </a:r>
            <a:r>
              <a:rPr lang="ru-RU" dirty="0" smtClean="0"/>
              <a:t>до соотв. </a:t>
            </a:r>
            <a:r>
              <a:rPr lang="en-US" dirty="0" smtClean="0"/>
              <a:t>'}'</a:t>
            </a:r>
          </a:p>
          <a:p>
            <a:r>
              <a:rPr lang="ru-RU" dirty="0" smtClean="0"/>
              <a:t>Это понятие относится ко компиляции и сборке программы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0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</a:t>
            </a:r>
            <a:r>
              <a:rPr lang="ru-RU" dirty="0"/>
              <a:t>видимости переменных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83560"/>
            <a:ext cx="8424936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Вся программа (глобальная ОВ, она же внешняя ОВ)</a:t>
            </a:r>
          </a:p>
          <a:p>
            <a:pPr lvl="1"/>
            <a:r>
              <a:rPr lang="en-US" dirty="0" smtClean="0"/>
              <a:t>extern</a:t>
            </a:r>
            <a:r>
              <a:rPr lang="ru-RU" dirty="0" smtClean="0"/>
              <a:t> и по умолчанию</a:t>
            </a:r>
          </a:p>
          <a:p>
            <a:r>
              <a:rPr lang="ru-RU" dirty="0" smtClean="0"/>
              <a:t>Единица компиляции</a:t>
            </a:r>
            <a:endParaRPr lang="en-US" dirty="0" smtClean="0"/>
          </a:p>
          <a:p>
            <a:pPr lvl="1"/>
            <a:r>
              <a:rPr lang="en-US" dirty="0" smtClean="0"/>
              <a:t>static </a:t>
            </a:r>
            <a:r>
              <a:rPr lang="ru-RU" dirty="0" smtClean="0"/>
              <a:t>вне всех блоков кода, ограниченных </a:t>
            </a:r>
            <a:r>
              <a:rPr lang="en-US" dirty="0" smtClean="0"/>
              <a:t>'{'</a:t>
            </a:r>
            <a:r>
              <a:rPr lang="ru-RU" dirty="0" smtClean="0"/>
              <a:t> и</a:t>
            </a:r>
            <a:r>
              <a:rPr lang="en-US" dirty="0" smtClean="0"/>
              <a:t> '}'</a:t>
            </a:r>
            <a:endParaRPr lang="ru-RU" dirty="0" smtClean="0"/>
          </a:p>
          <a:p>
            <a:r>
              <a:rPr lang="ru-RU" dirty="0" smtClean="0"/>
              <a:t>Блок кода от </a:t>
            </a:r>
            <a:r>
              <a:rPr lang="en-US" dirty="0" smtClean="0"/>
              <a:t>'{' </a:t>
            </a:r>
            <a:r>
              <a:rPr lang="ru-RU" dirty="0" smtClean="0"/>
              <a:t>до соотв. </a:t>
            </a:r>
            <a:r>
              <a:rPr lang="en-US" dirty="0" smtClean="0"/>
              <a:t>'}'</a:t>
            </a:r>
          </a:p>
          <a:p>
            <a:pPr lvl="1"/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ru-RU" dirty="0" smtClean="0"/>
              <a:t>умолчанию</a:t>
            </a:r>
          </a:p>
          <a:p>
            <a:pPr lvl="1"/>
            <a:r>
              <a:rPr lang="ru-RU" dirty="0" smtClean="0"/>
              <a:t>Вложенный блок </a:t>
            </a:r>
            <a:r>
              <a:rPr lang="ru-RU" dirty="0"/>
              <a:t>кода </a:t>
            </a:r>
            <a:r>
              <a:rPr lang="ru-RU" dirty="0" smtClean="0"/>
              <a:t>может скрыть идентификатор</a:t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x[5];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if (</a:t>
            </a:r>
            <a:r>
              <a:rPr lang="en-US" dirty="0" err="1" smtClean="0"/>
              <a:t>sizeof</a:t>
            </a:r>
            <a:r>
              <a:rPr lang="en-US" dirty="0" smtClean="0"/>
              <a:t>(x) !=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ru-RU" dirty="0" smtClean="0"/>
              <a:t>Так не может быть!\</a:t>
            </a:r>
            <a:r>
              <a:rPr lang="en-US" dirty="0" smtClean="0"/>
              <a:t>n");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6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</a:t>
            </a:r>
            <a:r>
              <a:rPr lang="ru-RU" dirty="0" smtClean="0"/>
              <a:t>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/>
              <a:t>Время жизни переменной </a:t>
            </a:r>
            <a:r>
              <a:rPr lang="ru-RU" dirty="0" smtClean="0"/>
              <a:t>– интервал времени, в течение которого для хранения значения переменной выделены ячейки памяти</a:t>
            </a:r>
          </a:p>
          <a:p>
            <a:pPr lvl="1"/>
            <a:r>
              <a:rPr lang="ru-RU" dirty="0" smtClean="0"/>
              <a:t>Программа</a:t>
            </a:r>
          </a:p>
          <a:p>
            <a:pPr lvl="1"/>
            <a:r>
              <a:rPr lang="ru-RU" dirty="0" smtClean="0"/>
              <a:t>Один блок кода от </a:t>
            </a:r>
            <a:r>
              <a:rPr lang="en-US" dirty="0" smtClean="0"/>
              <a:t>{ </a:t>
            </a:r>
            <a:r>
              <a:rPr lang="ru-RU" dirty="0" smtClean="0"/>
              <a:t>до </a:t>
            </a:r>
            <a:r>
              <a:rPr lang="en-US" dirty="0" smtClean="0"/>
              <a:t>}</a:t>
            </a:r>
            <a:endParaRPr lang="ru-RU" dirty="0" smtClean="0"/>
          </a:p>
          <a:p>
            <a:pPr lvl="2"/>
            <a:r>
              <a:rPr lang="ru-RU" dirty="0" smtClean="0"/>
              <a:t>Например, всё тело функции</a:t>
            </a:r>
          </a:p>
          <a:p>
            <a:pPr lvl="1"/>
            <a:r>
              <a:rPr lang="ru-RU" dirty="0" smtClean="0"/>
              <a:t>Поток многопоточной программы</a:t>
            </a:r>
          </a:p>
          <a:p>
            <a:r>
              <a:rPr lang="ru-RU" dirty="0" smtClean="0"/>
              <a:t>Это понятие относится ко времени исполнения программы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</a:t>
            </a:r>
            <a:r>
              <a:rPr lang="ru-RU" dirty="0" smtClean="0"/>
              <a:t>жизни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</a:t>
            </a:r>
            <a:endParaRPr lang="en-US" dirty="0" smtClean="0"/>
          </a:p>
          <a:p>
            <a:pPr lvl="1"/>
            <a:r>
              <a:rPr lang="ru-RU" dirty="0" smtClean="0"/>
              <a:t>Все переменные, имеющие глобальную 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/>
              <a:t>переменные</a:t>
            </a:r>
            <a:r>
              <a:rPr lang="ru-RU" dirty="0" smtClean="0"/>
              <a:t>, объявленные как </a:t>
            </a:r>
            <a:r>
              <a:rPr lang="en-US" dirty="0" smtClean="0"/>
              <a:t>static</a:t>
            </a:r>
            <a:endParaRPr lang="ru-RU" dirty="0" smtClean="0"/>
          </a:p>
          <a:p>
            <a:r>
              <a:rPr lang="ru-RU" dirty="0" smtClean="0"/>
              <a:t>Один блок кода от </a:t>
            </a:r>
            <a:r>
              <a:rPr lang="en-US" dirty="0" smtClean="0"/>
              <a:t>{ </a:t>
            </a:r>
            <a:r>
              <a:rPr lang="ru-RU" dirty="0" smtClean="0"/>
              <a:t>до </a:t>
            </a: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По умолчанию</a:t>
            </a:r>
          </a:p>
          <a:p>
            <a:r>
              <a:rPr lang="ru-RU" dirty="0" smtClean="0"/>
              <a:t>Поток многопоточной программы</a:t>
            </a:r>
          </a:p>
          <a:p>
            <a:pPr lvl="1"/>
            <a:r>
              <a:rPr lang="ru-RU" dirty="0" smtClean="0"/>
              <a:t>С11 – квалификатор типа </a:t>
            </a:r>
            <a:r>
              <a:rPr lang="en-US" dirty="0" smtClean="0"/>
              <a:t>_</a:t>
            </a:r>
            <a:r>
              <a:rPr lang="en-US" dirty="0" err="1" smtClean="0"/>
              <a:t>Thread_local</a:t>
            </a:r>
            <a:endParaRPr lang="ru-RU" dirty="0" smtClean="0"/>
          </a:p>
          <a:p>
            <a:pPr lvl="2"/>
            <a:r>
              <a:rPr lang="ru-RU" dirty="0"/>
              <a:t>_</a:t>
            </a:r>
            <a:r>
              <a:rPr lang="ru-RU" dirty="0" smtClean="0"/>
              <a:t>Thread_local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и область видимости </a:t>
            </a:r>
            <a:r>
              <a:rPr lang="ru-RU" dirty="0" smtClean="0"/>
              <a:t>переменных – пространства имён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идентификатор попадает в одно из нескольких пространств </a:t>
            </a:r>
            <a:r>
              <a:rPr lang="ru-RU" dirty="0" smtClean="0"/>
              <a:t>имён</a:t>
            </a:r>
          </a:p>
          <a:p>
            <a:endParaRPr lang="ru-RU" dirty="0" smtClean="0"/>
          </a:p>
          <a:p>
            <a:r>
              <a:rPr lang="ru-RU" dirty="0" smtClean="0"/>
              <a:t>Компилятор решает, из какого пространства имён взять идентификатор, по тексту вокруг идентификатора</a:t>
            </a:r>
          </a:p>
          <a:p>
            <a:pPr lvl="1"/>
            <a:r>
              <a:rPr lang="ru-RU" dirty="0" smtClean="0"/>
              <a:t>Например, идентиф. после -</a:t>
            </a:r>
            <a:r>
              <a:rPr lang="en-US" dirty="0" smtClean="0"/>
              <a:t>&gt; </a:t>
            </a:r>
            <a:r>
              <a:rPr lang="ru-RU" dirty="0" smtClean="0"/>
              <a:t>имеет смысл имени поля структуры</a:t>
            </a:r>
          </a:p>
          <a:p>
            <a:endParaRPr lang="ru-RU" dirty="0" smtClean="0"/>
          </a:p>
          <a:p>
            <a:r>
              <a:rPr lang="ru-RU" dirty="0" smtClean="0"/>
              <a:t>Пространства </a:t>
            </a:r>
            <a:r>
              <a:rPr lang="ru-RU" dirty="0"/>
              <a:t>имён </a:t>
            </a:r>
            <a:r>
              <a:rPr lang="ru-RU" dirty="0" smtClean="0"/>
              <a:t>в языке Си</a:t>
            </a:r>
          </a:p>
          <a:p>
            <a:pPr lvl="1"/>
            <a:r>
              <a:rPr lang="ru-RU" dirty="0" smtClean="0"/>
              <a:t>Переменные, функции</a:t>
            </a:r>
            <a:r>
              <a:rPr lang="ru-RU" dirty="0"/>
              <a:t>, typedef-имена и </a:t>
            </a:r>
            <a:r>
              <a:rPr lang="ru-RU" dirty="0" smtClean="0"/>
              <a:t>enum-константы</a:t>
            </a:r>
          </a:p>
          <a:p>
            <a:pPr lvl="1"/>
            <a:r>
              <a:rPr lang="ru-RU" dirty="0" smtClean="0"/>
              <a:t>Метки инструкций</a:t>
            </a:r>
          </a:p>
          <a:p>
            <a:pPr lvl="1"/>
            <a:r>
              <a:rPr lang="ru-RU" dirty="0" smtClean="0"/>
              <a:t>Идентификаторы, следующие за ключевыми словами </a:t>
            </a:r>
            <a:r>
              <a:rPr lang="en-US" dirty="0" err="1" smtClean="0"/>
              <a:t>struct</a:t>
            </a:r>
            <a:r>
              <a:rPr lang="en-US" dirty="0" smtClean="0"/>
              <a:t>, union, </a:t>
            </a:r>
            <a:r>
              <a:rPr lang="en-US" dirty="0" err="1" smtClean="0"/>
              <a:t>enum</a:t>
            </a:r>
            <a:endParaRPr lang="ru-RU" dirty="0"/>
          </a:p>
          <a:p>
            <a:pPr lvl="1"/>
            <a:r>
              <a:rPr lang="ru-RU" dirty="0" smtClean="0"/>
              <a:t>Поля каждой структуры </a:t>
            </a:r>
            <a:r>
              <a:rPr lang="ru-RU" dirty="0"/>
              <a:t>или </a:t>
            </a:r>
            <a:r>
              <a:rPr lang="ru-RU" dirty="0" smtClean="0"/>
              <a:t>объединения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0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Как описать переменную, имеющую заданные область видимости и время жизни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и область видимости </a:t>
            </a:r>
            <a:r>
              <a:rPr lang="ru-RU" dirty="0" smtClean="0"/>
              <a:t>переменных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08064"/>
              </p:ext>
            </p:extLst>
          </p:nvPr>
        </p:nvGraphicFramePr>
        <p:xfrm>
          <a:off x="903624" y="3356992"/>
          <a:ext cx="7772832" cy="265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6128"/>
                <a:gridCol w="1512168"/>
                <a:gridCol w="2304256"/>
                <a:gridCol w="2520280"/>
              </a:tblGrid>
              <a:tr h="320040">
                <a:tc rowSpan="2" gridSpan="2">
                  <a:txBody>
                    <a:bodyPr/>
                    <a:lstStyle/>
                    <a:p>
                      <a:endParaRPr lang="ru-RU" dirty="0"/>
                    </a:p>
                  </a:txBody>
                  <a:tcPr marL="99909" marR="99909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жизни переменной</a:t>
                      </a:r>
                      <a:endParaRPr lang="ru-RU" dirty="0"/>
                    </a:p>
                  </a:txBody>
                  <a:tcPr marL="99909" marR="99909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9909" marR="99909"/>
                </a:tc>
              </a:tr>
              <a:tr h="3200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Вся программа</a:t>
                      </a:r>
                      <a:endParaRPr lang="ru-RU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Блок от </a:t>
                      </a:r>
                      <a:r>
                        <a:rPr lang="en-US" dirty="0" smtClean="0"/>
                        <a:t>{ </a:t>
                      </a:r>
                      <a:r>
                        <a:rPr lang="ru-RU" dirty="0" smtClean="0"/>
                        <a:t>до </a:t>
                      </a:r>
                      <a:r>
                        <a:rPr lang="en-US" dirty="0" smtClean="0"/>
                        <a:t>}</a:t>
                      </a:r>
                      <a:endParaRPr lang="ru-RU" dirty="0"/>
                    </a:p>
                  </a:txBody>
                  <a:tcPr marL="99909" marR="99909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b="1" dirty="0" smtClean="0"/>
                        <a:t>Область</a:t>
                      </a:r>
                      <a:r>
                        <a:rPr lang="ru-RU" b="1" baseline="0" dirty="0" smtClean="0"/>
                        <a:t> видимости</a:t>
                      </a:r>
                      <a:endParaRPr lang="ru-RU" b="1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kumimoji="0" lang="ru-RU" kern="1200" dirty="0" smtClean="0"/>
                        <a:t>Вся программа</a:t>
                      </a:r>
                      <a:endParaRPr kumimoji="0" lang="ru-RU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по умолчанию или </a:t>
                      </a:r>
                      <a:r>
                        <a:rPr lang="en-US" dirty="0" smtClean="0"/>
                        <a:t>extern)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вне всех </a:t>
                      </a:r>
                      <a:r>
                        <a:rPr lang="en-US" dirty="0" smtClean="0"/>
                        <a:t>{ }</a:t>
                      </a:r>
                      <a:endParaRPr lang="ru-RU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</a:t>
                      </a:r>
                      <a:r>
                        <a:rPr lang="ru-RU" baseline="0" dirty="0" smtClean="0"/>
                        <a:t> смысл?!</a:t>
                      </a:r>
                      <a:endParaRPr lang="ru-RU" dirty="0"/>
                    </a:p>
                  </a:txBody>
                  <a:tcPr marL="99909" marR="99909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kumimoji="0" lang="ru-RU" kern="1200" dirty="0" smtClean="0"/>
                        <a:t>Вся</a:t>
                      </a:r>
                      <a:r>
                        <a:rPr kumimoji="0" lang="ru-RU" kern="1200" baseline="0" dirty="0" smtClean="0"/>
                        <a:t> е</a:t>
                      </a:r>
                      <a:r>
                        <a:rPr kumimoji="0" lang="ru-RU" kern="1200" dirty="0" smtClean="0"/>
                        <a:t>диница компиляции</a:t>
                      </a:r>
                      <a:endParaRPr kumimoji="0" lang="ru-RU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+</a:t>
                      </a:r>
                      <a:r>
                        <a:rPr lang="ru-RU" dirty="0" smtClean="0"/>
                        <a:t> вне всех </a:t>
                      </a:r>
                      <a:r>
                        <a:rPr lang="en-US" dirty="0" smtClean="0"/>
                        <a:t>{ }</a:t>
                      </a:r>
                      <a:endParaRPr lang="ru-RU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/>
                        <a:t>А</a:t>
                      </a:r>
                      <a:r>
                        <a:rPr lang="ru-RU" baseline="0" smtClean="0"/>
                        <a:t> смысл?!</a:t>
                      </a:r>
                      <a:endParaRPr lang="ru-RU" dirty="0"/>
                    </a:p>
                  </a:txBody>
                  <a:tcPr marL="99909" marR="99909"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kumimoji="0" lang="ru-RU" kern="1200" dirty="0" smtClean="0"/>
                        <a:t>Блок от </a:t>
                      </a:r>
                      <a:r>
                        <a:rPr kumimoji="0" lang="en-US" kern="1200" dirty="0" smtClean="0"/>
                        <a:t>{ </a:t>
                      </a:r>
                      <a:r>
                        <a:rPr kumimoji="0" lang="ru-RU" kern="1200" dirty="0" smtClean="0"/>
                        <a:t>до </a:t>
                      </a:r>
                      <a:r>
                        <a:rPr kumimoji="0" lang="en-US" kern="1200" dirty="0" smtClean="0"/>
                        <a:t>}</a:t>
                      </a:r>
                      <a:endParaRPr kumimoji="0" lang="ru-RU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extern</a:t>
                      </a:r>
                      <a:r>
                        <a:rPr lang="ru-RU" baseline="0" dirty="0" smtClean="0"/>
                        <a:t>) + внутри </a:t>
                      </a:r>
                      <a:r>
                        <a:rPr lang="en-US" baseline="0" dirty="0" smtClean="0"/>
                        <a:t>{ }</a:t>
                      </a:r>
                      <a:endParaRPr lang="ru-RU" dirty="0"/>
                    </a:p>
                  </a:txBody>
                  <a:tcPr marL="99909" marR="999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по</a:t>
                      </a:r>
                      <a:r>
                        <a:rPr lang="ru-RU" baseline="0" dirty="0" smtClean="0"/>
                        <a:t> умолчанию или </a:t>
                      </a:r>
                      <a:r>
                        <a:rPr lang="en-US" dirty="0" smtClean="0"/>
                        <a:t>auto) </a:t>
                      </a:r>
                      <a:r>
                        <a:rPr lang="ru-RU" baseline="0" dirty="0" smtClean="0"/>
                        <a:t>+ внутри </a:t>
                      </a:r>
                      <a:r>
                        <a:rPr lang="en-US" baseline="0" dirty="0" smtClean="0"/>
                        <a:t>{ }</a:t>
                      </a:r>
                      <a:endParaRPr lang="ru-RU" dirty="0"/>
                    </a:p>
                  </a:txBody>
                  <a:tcPr marL="99909" marR="999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понимать описание </a:t>
            </a:r>
            <a:r>
              <a:rPr lang="ru-RU" dirty="0" smtClean="0"/>
              <a:t>переменной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и область видимости </a:t>
            </a:r>
            <a:r>
              <a:rPr lang="ru-RU" dirty="0" smtClean="0"/>
              <a:t>переменных</a:t>
            </a:r>
            <a:endParaRPr lang="ru-R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89686"/>
              </p:ext>
            </p:extLst>
          </p:nvPr>
        </p:nvGraphicFramePr>
        <p:xfrm>
          <a:off x="467544" y="2348880"/>
          <a:ext cx="8568953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6104"/>
                <a:gridCol w="1754756"/>
                <a:gridCol w="1989660"/>
                <a:gridCol w="1080120"/>
                <a:gridCol w="1462883"/>
                <a:gridCol w="134543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описания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без </a:t>
                      </a:r>
                      <a:r>
                        <a:rPr lang="en-US" dirty="0" smtClean="0"/>
                        <a:t>auto,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extern,</a:t>
                      </a:r>
                      <a:r>
                        <a:rPr lang="en-US" baseline="0" dirty="0" smtClean="0"/>
                        <a:t> static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{ 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ся программа, всё время работы</a:t>
                      </a:r>
                      <a:endParaRPr lang="en-US" baseline="0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ся программа, всё время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Единица компиляции, всё время работы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Вся программа, всё</a:t>
                      </a:r>
                      <a:r>
                        <a:rPr lang="ru-RU" baseline="0" dirty="0" smtClean="0"/>
                        <a:t> время работы программы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внутри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{ 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блок,</a:t>
                      </a:r>
                      <a:r>
                        <a:rPr lang="ru-RU" baseline="0" dirty="0" smtClean="0"/>
                        <a:t> только время работы блока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Только блок,</a:t>
                      </a:r>
                      <a:r>
                        <a:rPr lang="ru-RU" baseline="0" dirty="0" smtClean="0"/>
                        <a:t> только время работы блока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блок, всё время работы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Только блок, всё время работы программы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Понятие 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подпрограммы и функции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Параметры 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Возвращаемое значение 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функции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Переменное </a:t>
            </a:r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число передаваемых 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параметров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  <a:lumOff val="50000"/>
                  </a:schemeClr>
                </a:solidFill>
              </a:rPr>
              <a:t>Время жизни и область видимости </a:t>
            </a:r>
            <a:r>
              <a:rPr lang="ru-RU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переменных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dirty="0" smtClean="0"/>
              <a:t>Рекурсия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Подпрограмма (ПП) – это поименованный </a:t>
            </a:r>
            <a:r>
              <a:rPr lang="ru-RU" dirty="0"/>
              <a:t>или иным образом </a:t>
            </a:r>
            <a:r>
              <a:rPr lang="ru-RU" dirty="0" smtClean="0"/>
              <a:t>идентифицированный фрагмент компьютерной </a:t>
            </a:r>
            <a:r>
              <a:rPr lang="ru-RU" dirty="0"/>
              <a:t>программы, </a:t>
            </a:r>
            <a:r>
              <a:rPr lang="ru-RU" dirty="0" smtClean="0"/>
              <a:t>которому можно передать управление (</a:t>
            </a:r>
            <a:r>
              <a:rPr lang="ru-RU" i="1" dirty="0" smtClean="0"/>
              <a:t>вызвать</a:t>
            </a:r>
            <a:r>
              <a:rPr lang="ru-RU" dirty="0" smtClean="0"/>
              <a:t>) в любой её точке и который имеет возможность вернуть управление в точку, следующую за точкой своего вызова</a:t>
            </a:r>
          </a:p>
          <a:p>
            <a:endParaRPr lang="ru-RU" dirty="0" smtClean="0"/>
          </a:p>
          <a:p>
            <a:r>
              <a:rPr lang="en-US" dirty="0" smtClean="0"/>
              <a:t>Maurice Wilkes, David Wheeler, and Stanley Gill</a:t>
            </a:r>
            <a:r>
              <a:rPr lang="ru-RU" dirty="0" smtClean="0"/>
              <a:t> "</a:t>
            </a:r>
            <a:r>
              <a:rPr lang="en-US" dirty="0" smtClean="0"/>
              <a:t>Preparation of Programs for an Electronic Digital Computer</a:t>
            </a:r>
            <a:r>
              <a:rPr lang="ru-RU" dirty="0" smtClean="0"/>
              <a:t>" 1951, 170с. цена </a:t>
            </a:r>
            <a:r>
              <a:rPr lang="en-US" dirty="0" smtClean="0"/>
              <a:t>5</a:t>
            </a:r>
            <a:r>
              <a:rPr lang="ru-RU" dirty="0" smtClean="0"/>
              <a:t>.00</a:t>
            </a:r>
            <a:r>
              <a:rPr lang="en-US" dirty="0" smtClean="0"/>
              <a:t>USD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Уменьшение размера памяти, занимаемой кодом программы – почти неактуально в наст. вр.</a:t>
            </a:r>
          </a:p>
          <a:p>
            <a:r>
              <a:rPr lang="ru-RU" dirty="0" smtClean="0"/>
              <a:t>Структуризация </a:t>
            </a:r>
            <a:r>
              <a:rPr lang="ru-RU" dirty="0"/>
              <a:t>программы с целью удобства её понимания и </a:t>
            </a:r>
            <a:r>
              <a:rPr lang="ru-RU" dirty="0" smtClean="0"/>
              <a:t>сопровождения</a:t>
            </a:r>
            <a:endParaRPr lang="ru-RU" dirty="0"/>
          </a:p>
          <a:p>
            <a:pPr lvl="1"/>
            <a:r>
              <a:rPr lang="ru-RU" dirty="0" smtClean="0"/>
              <a:t>Исправление ошибок, </a:t>
            </a:r>
            <a:r>
              <a:rPr lang="ru-RU" dirty="0"/>
              <a:t>оптимизация, расширение </a:t>
            </a:r>
            <a:r>
              <a:rPr lang="ru-RU" dirty="0" smtClean="0"/>
              <a:t>функциональности в ПП автоматически </a:t>
            </a:r>
            <a:r>
              <a:rPr lang="ru-RU" dirty="0"/>
              <a:t>отражается на всех её </a:t>
            </a:r>
            <a:r>
              <a:rPr lang="ru-RU" dirty="0" smtClean="0"/>
              <a:t>вызовах </a:t>
            </a:r>
          </a:p>
          <a:p>
            <a:pPr lvl="1"/>
            <a:r>
              <a:rPr lang="ru-RU" dirty="0" smtClean="0"/>
              <a:t>Вынесение </a:t>
            </a:r>
            <a:r>
              <a:rPr lang="ru-RU" dirty="0"/>
              <a:t>в </a:t>
            </a:r>
            <a:r>
              <a:rPr lang="ru-RU" dirty="0" smtClean="0"/>
              <a:t>ПП даже однократно выполняемого набора действий делает </a:t>
            </a:r>
            <a:r>
              <a:rPr lang="ru-RU" dirty="0"/>
              <a:t>программу более понятной и </a:t>
            </a:r>
            <a:r>
              <a:rPr lang="ru-RU" dirty="0" smtClean="0"/>
              <a:t>обозримой</a:t>
            </a:r>
          </a:p>
        </p:txBody>
      </p:sp>
    </p:spTree>
    <p:extLst>
      <p:ext uri="{BB962C8B-B14F-4D97-AF65-F5344CB8AC3E}">
        <p14:creationId xmlns:p14="http://schemas.microsoft.com/office/powerpoint/2010/main" val="20186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механизм вызова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Вызов ПП делится на</a:t>
            </a:r>
          </a:p>
          <a:p>
            <a:pPr lvl="1"/>
            <a:r>
              <a:rPr lang="ru-RU" dirty="0" smtClean="0"/>
              <a:t>Подготовительные служебные действия вызывающей программы</a:t>
            </a:r>
          </a:p>
          <a:p>
            <a:pPr lvl="1"/>
            <a:r>
              <a:rPr lang="ru-RU" dirty="0" smtClean="0"/>
              <a:t>Собственно работу ПП</a:t>
            </a:r>
          </a:p>
          <a:p>
            <a:pPr lvl="1"/>
            <a:r>
              <a:rPr lang="ru-RU" dirty="0" smtClean="0"/>
              <a:t>Заключительные служебные действия</a:t>
            </a:r>
            <a:r>
              <a:rPr lang="ru-RU" dirty="0"/>
              <a:t> вызывающей программы</a:t>
            </a:r>
            <a:endParaRPr lang="ru-RU" dirty="0" smtClean="0"/>
          </a:p>
          <a:p>
            <a:r>
              <a:rPr lang="ru-RU" dirty="0" smtClean="0"/>
              <a:t>Каждому вызову ПП соответствует отдельная область памяти – </a:t>
            </a:r>
            <a:r>
              <a:rPr lang="ru-RU" i="1" dirty="0" smtClean="0"/>
              <a:t>стековый кадр</a:t>
            </a:r>
          </a:p>
          <a:p>
            <a:r>
              <a:rPr lang="ru-RU" dirty="0" smtClean="0"/>
              <a:t>Стековый кадр </a:t>
            </a:r>
          </a:p>
          <a:p>
            <a:pPr lvl="1"/>
            <a:r>
              <a:rPr lang="ru-RU" dirty="0" smtClean="0"/>
              <a:t>Существует на протяжении всего вызова ПП</a:t>
            </a:r>
          </a:p>
          <a:p>
            <a:pPr lvl="2"/>
            <a:r>
              <a:rPr lang="ru-RU" dirty="0" smtClean="0"/>
              <a:t>Включая вложенные вызовы других ПП</a:t>
            </a:r>
          </a:p>
          <a:p>
            <a:pPr lvl="1"/>
            <a:r>
              <a:rPr lang="ru-RU" dirty="0" smtClean="0"/>
              <a:t>Перестаёт существовать после завершения вызова ПП</a:t>
            </a:r>
          </a:p>
          <a:p>
            <a:r>
              <a:rPr lang="ru-RU" dirty="0" smtClean="0"/>
              <a:t>Стековым кадром могут пользоваться</a:t>
            </a:r>
          </a:p>
          <a:p>
            <a:pPr lvl="1"/>
            <a:r>
              <a:rPr lang="ru-RU" dirty="0" smtClean="0"/>
              <a:t>Программа</a:t>
            </a:r>
          </a:p>
          <a:p>
            <a:pPr lvl="1"/>
            <a:r>
              <a:rPr lang="ru-RU" dirty="0" smtClean="0"/>
              <a:t>ПП</a:t>
            </a:r>
          </a:p>
          <a:p>
            <a:pPr lvl="1"/>
            <a:r>
              <a:rPr lang="ru-RU" dirty="0" smtClean="0"/>
              <a:t>Другие ПП, вызванные из ПП</a:t>
            </a:r>
          </a:p>
        </p:txBody>
      </p:sp>
    </p:spTree>
    <p:extLst>
      <p:ext uri="{BB962C8B-B14F-4D97-AF65-F5344CB8AC3E}">
        <p14:creationId xmlns:p14="http://schemas.microsoft.com/office/powerpoint/2010/main" val="38215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механизм вызова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Стековый кадр содержит</a:t>
            </a:r>
          </a:p>
          <a:p>
            <a:pPr lvl="1"/>
            <a:r>
              <a:rPr lang="ru-RU" i="1" dirty="0" smtClean="0"/>
              <a:t>Адрес </a:t>
            </a:r>
            <a:r>
              <a:rPr lang="ru-RU" i="1" dirty="0"/>
              <a:t>возврата </a:t>
            </a:r>
            <a:r>
              <a:rPr lang="ru-RU" dirty="0" smtClean="0"/>
              <a:t>– адрес команды, которая получит управление после завершения работы (</a:t>
            </a:r>
            <a:r>
              <a:rPr lang="ru-RU" i="1" dirty="0" smtClean="0"/>
              <a:t>выхода</a:t>
            </a:r>
            <a:r>
              <a:rPr lang="ru-RU" dirty="0" smtClean="0"/>
              <a:t>) из ПП</a:t>
            </a:r>
          </a:p>
          <a:p>
            <a:pPr lvl="2"/>
            <a:r>
              <a:rPr lang="ru-RU" dirty="0" smtClean="0"/>
              <a:t>Вычисляется процессором или компилятором</a:t>
            </a:r>
          </a:p>
          <a:p>
            <a:pPr lvl="2"/>
            <a:r>
              <a:rPr lang="ru-RU" dirty="0" smtClean="0"/>
              <a:t>Обычно адрес первой команды заключительных действий</a:t>
            </a:r>
          </a:p>
          <a:p>
            <a:pPr lvl="1"/>
            <a:r>
              <a:rPr lang="ru-RU" i="1" dirty="0" smtClean="0"/>
              <a:t>Параметры</a:t>
            </a:r>
            <a:r>
              <a:rPr lang="ru-RU" dirty="0" smtClean="0"/>
              <a:t> ПП – переменные ПП, значения которых вызывающая программа </a:t>
            </a:r>
            <a:r>
              <a:rPr lang="ru-RU" dirty="0"/>
              <a:t>устанавливает </a:t>
            </a:r>
            <a:r>
              <a:rPr lang="ru-RU" dirty="0" smtClean="0"/>
              <a:t>перед вызовом</a:t>
            </a:r>
          </a:p>
          <a:p>
            <a:pPr lvl="2"/>
            <a:r>
              <a:rPr lang="ru-RU" dirty="0" smtClean="0"/>
              <a:t>Могут частично находиться в регистрах процессора</a:t>
            </a:r>
          </a:p>
          <a:p>
            <a:pPr lvl="1"/>
            <a:r>
              <a:rPr lang="ru-RU" dirty="0" smtClean="0"/>
              <a:t>Внутренние переменные ПП</a:t>
            </a:r>
          </a:p>
          <a:p>
            <a:pPr lvl="1"/>
            <a:r>
              <a:rPr lang="ru-RU" i="1" dirty="0" smtClean="0"/>
              <a:t>Результат </a:t>
            </a:r>
            <a:r>
              <a:rPr lang="ru-RU" dirty="0" smtClean="0"/>
              <a:t>работы ПП – ячейка </a:t>
            </a:r>
            <a:r>
              <a:rPr lang="ru-RU" dirty="0" smtClean="0"/>
              <a:t>памяти, </a:t>
            </a:r>
            <a:r>
              <a:rPr lang="ru-RU" dirty="0" smtClean="0"/>
              <a:t>значение которой устанавливается </a:t>
            </a:r>
            <a:r>
              <a:rPr lang="ru-RU" dirty="0"/>
              <a:t>ПП </a:t>
            </a:r>
            <a:r>
              <a:rPr lang="ru-RU" dirty="0" smtClean="0"/>
              <a:t>перед выходом и после этого может использоваться вызывающей программой</a:t>
            </a:r>
          </a:p>
          <a:p>
            <a:pPr lvl="2"/>
            <a:r>
              <a:rPr lang="ru-RU" dirty="0" smtClean="0"/>
              <a:t>Может находиться в регистре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088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04448" y="414908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884368" y="306896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стековых кадров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8356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px</a:t>
            </a:r>
            <a:r>
              <a:rPr lang="en-US" dirty="0" smtClean="0"/>
              <a:t>) {</a:t>
            </a:r>
            <a:r>
              <a:rPr lang="ru-RU" dirty="0" smtClean="0"/>
              <a:t> *</a:t>
            </a:r>
            <a:r>
              <a:rPr lang="en-US" dirty="0" err="1" smtClean="0"/>
              <a:t>px</a:t>
            </a:r>
            <a:r>
              <a:rPr lang="en-US" dirty="0" smtClean="0"/>
              <a:t> = 1; }</a:t>
            </a:r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g()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	f(&amp;x);</a:t>
            </a:r>
            <a:br>
              <a:rPr lang="en-US" dirty="0" smtClean="0"/>
            </a:br>
            <a:r>
              <a:rPr lang="en-US" dirty="0" smtClean="0"/>
              <a:t>	return x;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g();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67415"/>
              </p:ext>
            </p:extLst>
          </p:nvPr>
        </p:nvGraphicFramePr>
        <p:xfrm>
          <a:off x="3635896" y="2564904"/>
          <a:ext cx="165618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3885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Стек в </a:t>
                      </a:r>
                      <a:r>
                        <a:rPr lang="en-US" b="1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89993"/>
              </p:ext>
            </p:extLst>
          </p:nvPr>
        </p:nvGraphicFramePr>
        <p:xfrm>
          <a:off x="5436096" y="2564904"/>
          <a:ext cx="158417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</a:tblGrid>
              <a:tr h="33885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Стек в </a:t>
                      </a:r>
                      <a:r>
                        <a:rPr lang="en-US" b="1" dirty="0" smtClean="0"/>
                        <a:t>g</a:t>
                      </a:r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 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 ret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37749"/>
              </p:ext>
            </p:extLst>
          </p:nvPr>
        </p:nvGraphicFramePr>
        <p:xfrm>
          <a:off x="7164288" y="2564904"/>
          <a:ext cx="158417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/>
              </a:tblGrid>
              <a:tr h="338853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Стек в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px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ret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 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 ret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9" name="Curved Connector 8"/>
          <p:cNvCxnSpPr>
            <a:stCxn id="14" idx="3"/>
            <a:endCxn id="13" idx="3"/>
          </p:cNvCxnSpPr>
          <p:nvPr/>
        </p:nvCxnSpPr>
        <p:spPr>
          <a:xfrm>
            <a:off x="8028384" y="3140968"/>
            <a:ext cx="720080" cy="1080120"/>
          </a:xfrm>
          <a:prstGeom prst="bentConnector3">
            <a:avLst>
              <a:gd name="adj1" fmla="val 13174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59832" y="2564904"/>
            <a:ext cx="0" cy="36724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304979" y="4169808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Убывание адресов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5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стековых кадров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08" y="1783560"/>
            <a:ext cx="5036096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a[10],</a:t>
            </a:r>
            <a:r>
              <a:rPr lang="en-US" dirty="0" smtClean="0"/>
              <a:t>i;</a:t>
            </a:r>
            <a:br>
              <a:rPr lang="en-US" dirty="0" smtClean="0"/>
            </a:br>
            <a:r>
              <a:rPr lang="en-US" dirty="0"/>
              <a:t>	for (i=0;i&lt;=10;i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/>
              <a:t>		a[i]=0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	return 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ru-RU" dirty="0" smtClean="0"/>
              <a:t>Что делает эта программа?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64789"/>
              </p:ext>
            </p:extLst>
          </p:nvPr>
        </p:nvGraphicFramePr>
        <p:xfrm>
          <a:off x="6444208" y="1340768"/>
          <a:ext cx="165618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3885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Стек в </a:t>
                      </a:r>
                      <a:r>
                        <a:rPr lang="en-US" b="1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a[0]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a[1]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a[2]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a[3]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a[4]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a[5]</a:t>
                      </a:r>
                      <a:endParaRPr lang="ru-RU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a[6]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a[7]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a[8]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a[9]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3885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main ret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value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858851" y="2204864"/>
            <a:ext cx="0" cy="36724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03999" y="3809768"/>
            <a:ext cx="20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Убывание адресов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описание, вызов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языке Си подпрограммы называются </a:t>
            </a:r>
            <a:r>
              <a:rPr lang="ru-RU" i="1" dirty="0" smtClean="0"/>
              <a:t>функциями</a:t>
            </a:r>
          </a:p>
          <a:p>
            <a:endParaRPr lang="ru-RU" dirty="0" smtClean="0"/>
          </a:p>
          <a:p>
            <a:r>
              <a:rPr lang="ru-RU" dirty="0" smtClean="0"/>
              <a:t>Описание функции делится на </a:t>
            </a:r>
          </a:p>
          <a:p>
            <a:pPr lvl="1"/>
            <a:r>
              <a:rPr lang="ru-RU" i="1" dirty="0" smtClean="0"/>
              <a:t>Заголовок </a:t>
            </a:r>
            <a:r>
              <a:rPr lang="ru-RU" dirty="0" smtClean="0"/>
              <a:t>-- </a:t>
            </a:r>
            <a:r>
              <a:rPr lang="ru-RU" dirty="0"/>
              <a:t>тип </a:t>
            </a:r>
            <a:r>
              <a:rPr lang="ru-RU" dirty="0" smtClean="0"/>
              <a:t>результата, имя функции и список параметров </a:t>
            </a:r>
            <a:r>
              <a:rPr lang="ru-RU" dirty="0" smtClean="0"/>
              <a:t>функции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тип-результата есть void, то функция не возвращает </a:t>
            </a:r>
            <a:r>
              <a:rPr lang="ru-RU" dirty="0" smtClean="0"/>
              <a:t>результата -- аналог процедуры в языке Паскаль</a:t>
            </a:r>
          </a:p>
          <a:p>
            <a:pPr lvl="1"/>
            <a:endParaRPr lang="ru-RU" dirty="0" smtClean="0"/>
          </a:p>
          <a:p>
            <a:pPr lvl="1"/>
            <a:r>
              <a:rPr lang="ru-RU" i="1" dirty="0" smtClean="0"/>
              <a:t>Тело </a:t>
            </a:r>
            <a:r>
              <a:rPr lang="ru-RU" dirty="0" smtClean="0"/>
              <a:t>– это набор инструкций, </a:t>
            </a:r>
            <a:r>
              <a:rPr lang="ru-RU" dirty="0"/>
              <a:t>который будет </a:t>
            </a:r>
            <a:r>
              <a:rPr lang="ru-RU" dirty="0" smtClean="0"/>
              <a:t>выполнен, </a:t>
            </a:r>
            <a:r>
              <a:rPr lang="ru-RU" dirty="0"/>
              <a:t>когда </a:t>
            </a:r>
            <a:r>
              <a:rPr lang="ru-RU" dirty="0" smtClean="0"/>
              <a:t>функция будет вызвана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Вызов – это частный случай постфиксного </a:t>
            </a:r>
            <a:r>
              <a:rPr lang="ru-RU" dirty="0" smtClean="0"/>
              <a:t>выражения языка Си, см. Лекцию 4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801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функции – описание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 smtClean="0"/>
              <a:t>Синтаксис описания функций</a:t>
            </a:r>
            <a:r>
              <a:rPr lang="en-US" sz="1600" dirty="0"/>
              <a:t>,</a:t>
            </a:r>
            <a:r>
              <a:rPr lang="ru-RU" sz="1600" dirty="0" smtClean="0"/>
              <a:t> начиная с С89 и до наст. времени</a:t>
            </a:r>
            <a:br>
              <a:rPr lang="ru-RU" sz="1600" dirty="0" smtClean="0"/>
            </a:br>
            <a:r>
              <a:rPr lang="ru-RU" sz="1600" dirty="0" smtClean="0"/>
              <a:t>тип-результата имя-функции (список-типов-параметров)</a:t>
            </a:r>
            <a:br>
              <a:rPr lang="ru-RU" sz="1600" dirty="0" smtClean="0"/>
            </a:br>
            <a:r>
              <a:rPr lang="ru-RU" sz="1600" dirty="0" smtClean="0"/>
              <a:t>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	объявления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	инструкции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}</a:t>
            </a:r>
          </a:p>
          <a:p>
            <a:pPr lvl="1"/>
            <a:r>
              <a:rPr lang="ru-RU" sz="1600" dirty="0" smtClean="0"/>
              <a:t>Описывает значение типа "функция, возвращающая тип-результата и </a:t>
            </a:r>
            <a:r>
              <a:rPr lang="ru-RU" sz="1600" dirty="0"/>
              <a:t>имеющая параметры </a:t>
            </a:r>
            <a:r>
              <a:rPr lang="ru-RU" sz="1600" dirty="0" smtClean="0"/>
              <a:t>список-типов-параметров"</a:t>
            </a:r>
          </a:p>
          <a:p>
            <a:pPr lvl="1"/>
            <a:r>
              <a:rPr lang="ru-RU" sz="1600" dirty="0" smtClean="0"/>
              <a:t>Если список-типов-параметров заканчивается лексемами </a:t>
            </a:r>
            <a:r>
              <a:rPr lang="en-US" sz="1600" dirty="0" smtClean="0"/>
              <a:t>',' '…'</a:t>
            </a:r>
            <a:r>
              <a:rPr lang="ru-RU" sz="1600" dirty="0" smtClean="0"/>
              <a:t> (в Си) или </a:t>
            </a:r>
            <a:r>
              <a:rPr lang="en-US" sz="1600" dirty="0" smtClean="0"/>
              <a:t>'…' (</a:t>
            </a:r>
            <a:r>
              <a:rPr lang="ru-RU" sz="1600" dirty="0" smtClean="0"/>
              <a:t>в Си++), то функция имеет переменное число параметров</a:t>
            </a:r>
          </a:p>
          <a:p>
            <a:r>
              <a:rPr lang="ru-RU" sz="1600" dirty="0" smtClean="0"/>
              <a:t>Устаревший синтаксис, всё ещё разрешённый в С89, С99, С11</a:t>
            </a:r>
            <a:br>
              <a:rPr lang="ru-RU" sz="1600" dirty="0" smtClean="0"/>
            </a:br>
            <a:r>
              <a:rPr lang="ru-RU" sz="1600" dirty="0" smtClean="0"/>
              <a:t>тип-результата имя-функции (список-</a:t>
            </a:r>
            <a:r>
              <a:rPr lang="ru-RU" sz="1600" dirty="0" smtClean="0">
                <a:solidFill>
                  <a:srgbClr val="FFC000"/>
                </a:solidFill>
              </a:rPr>
              <a:t>имён-</a:t>
            </a:r>
            <a:r>
              <a:rPr lang="ru-RU" sz="1600" dirty="0" smtClean="0"/>
              <a:t>параметров, если он есть)</a:t>
            </a:r>
            <a:br>
              <a:rPr lang="ru-RU" sz="1600" dirty="0" smtClean="0"/>
            </a:br>
            <a:r>
              <a:rPr lang="ru-RU" sz="1600" dirty="0" smtClean="0">
                <a:solidFill>
                  <a:srgbClr val="FFC000"/>
                </a:solidFill>
              </a:rPr>
              <a:t>объявление-параметров;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{</a:t>
            </a:r>
            <a:br>
              <a:rPr lang="ru-RU" sz="1600" dirty="0" smtClean="0"/>
            </a:br>
            <a:r>
              <a:rPr lang="ru-RU" sz="1600" dirty="0" smtClean="0"/>
              <a:t>	объявления</a:t>
            </a:r>
            <a:br>
              <a:rPr lang="ru-RU" sz="1600" dirty="0" smtClean="0"/>
            </a:br>
            <a:r>
              <a:rPr lang="ru-RU" sz="1600" dirty="0" smtClean="0"/>
              <a:t>	инструкции</a:t>
            </a:r>
            <a:br>
              <a:rPr lang="ru-RU" sz="1600" dirty="0" smtClean="0"/>
            </a:br>
            <a:r>
              <a:rPr lang="ru-RU" sz="1600" dirty="0" smtClean="0"/>
              <a:t>}</a:t>
            </a:r>
          </a:p>
          <a:p>
            <a:pPr lvl="1"/>
            <a:r>
              <a:rPr lang="ru-RU" sz="1600" dirty="0"/>
              <a:t>Описывает значение типа "функция, возвращающая тип-результата и имеющая </a:t>
            </a:r>
            <a:r>
              <a:rPr lang="ru-RU" sz="1600" dirty="0" smtClean="0"/>
              <a:t>неизвестное число параметров неизвестных типов" </a:t>
            </a:r>
            <a:endParaRPr lang="en-US" sz="1600" dirty="0" smtClean="0"/>
          </a:p>
          <a:p>
            <a:pPr marL="68580" indent="0">
              <a:buNone/>
            </a:pPr>
            <a:endParaRPr lang="ru-RU" sz="1600" dirty="0" smtClean="0"/>
          </a:p>
          <a:p>
            <a:pPr marL="6858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2424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50172</TotalTime>
  <Words>1291</Words>
  <Application>Microsoft Office PowerPoint</Application>
  <PresentationFormat>On-screen Show (4:3)</PresentationFormat>
  <Paragraphs>282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Metro</vt:lpstr>
      <vt:lpstr>ФУНКЦИИ В языкЕ С</vt:lpstr>
      <vt:lpstr>План лекции</vt:lpstr>
      <vt:lpstr>Понятие функции </vt:lpstr>
      <vt:lpstr>Понятие функции – механизм вызова </vt:lpstr>
      <vt:lpstr>Понятие функции – механизм вызова </vt:lpstr>
      <vt:lpstr>Примеры стековых кадров</vt:lpstr>
      <vt:lpstr>Примеры стековых кадров</vt:lpstr>
      <vt:lpstr>Понятие функции – описание, вызов </vt:lpstr>
      <vt:lpstr>Понятие функции – описание </vt:lpstr>
      <vt:lpstr>Понятие функции – описание </vt:lpstr>
      <vt:lpstr>Понятие функции – описание </vt:lpstr>
      <vt:lpstr>Понятие функции – вызов </vt:lpstr>
      <vt:lpstr>Понятие функции – описание </vt:lpstr>
      <vt:lpstr>Понятие функции – описание </vt:lpstr>
      <vt:lpstr>PowerPoint Presentation</vt:lpstr>
      <vt:lpstr>Переменное число принимаемых параметров </vt:lpstr>
      <vt:lpstr>Переменное число принимаемых параметров </vt:lpstr>
      <vt:lpstr>Доступ к значениям параметров, переданных через '...' </vt:lpstr>
      <vt:lpstr>Пример</vt:lpstr>
      <vt:lpstr>Ограничения на функции с переменным числом параметров</vt:lpstr>
      <vt:lpstr>PowerPoint Presentation</vt:lpstr>
      <vt:lpstr>Область видимости переменных </vt:lpstr>
      <vt:lpstr>Область видимости переменных </vt:lpstr>
      <vt:lpstr>Время жизни переменных</vt:lpstr>
      <vt:lpstr>Время жизни переменных</vt:lpstr>
      <vt:lpstr>Время жизни и область видимости переменных – пространства имён </vt:lpstr>
      <vt:lpstr>Время жизни и область видимости переменных</vt:lpstr>
      <vt:lpstr>Время жизни и область видимости переменных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369</cp:revision>
  <dcterms:created xsi:type="dcterms:W3CDTF">2012-09-17T07:39:46Z</dcterms:created>
  <dcterms:modified xsi:type="dcterms:W3CDTF">2013-10-23T13:34:57Z</dcterms:modified>
</cp:coreProperties>
</file>