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64" r:id="rId4"/>
    <p:sldId id="259" r:id="rId5"/>
    <p:sldId id="266" r:id="rId6"/>
    <p:sldId id="263" r:id="rId7"/>
    <p:sldId id="268" r:id="rId8"/>
    <p:sldId id="270" r:id="rId9"/>
    <p:sldId id="269" r:id="rId10"/>
    <p:sldId id="267" r:id="rId11"/>
    <p:sldId id="271" r:id="rId12"/>
    <p:sldId id="299" r:id="rId13"/>
    <p:sldId id="258" r:id="rId14"/>
    <p:sldId id="272" r:id="rId15"/>
    <p:sldId id="287" r:id="rId16"/>
    <p:sldId id="285" r:id="rId17"/>
    <p:sldId id="273" r:id="rId18"/>
    <p:sldId id="283" r:id="rId19"/>
    <p:sldId id="284" r:id="rId20"/>
    <p:sldId id="296" r:id="rId21"/>
    <p:sldId id="286" r:id="rId22"/>
    <p:sldId id="291" r:id="rId23"/>
    <p:sldId id="295" r:id="rId24"/>
    <p:sldId id="289" r:id="rId25"/>
    <p:sldId id="290" r:id="rId26"/>
    <p:sldId id="297" r:id="rId27"/>
    <p:sldId id="288" r:id="rId28"/>
    <p:sldId id="292" r:id="rId29"/>
    <p:sldId id="280" r:id="rId30"/>
    <p:sldId id="276" r:id="rId31"/>
    <p:sldId id="275" r:id="rId32"/>
    <p:sldId id="279" r:id="rId33"/>
    <p:sldId id="294" r:id="rId34"/>
    <p:sldId id="278" r:id="rId35"/>
    <p:sldId id="293" r:id="rId36"/>
    <p:sldId id="29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1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05.11.2013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управляющие Инструкции. Указатели. Массивы.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smtClean="0"/>
              <a:t>break, continue, </a:t>
            </a:r>
            <a:r>
              <a:rPr lang="en-US" dirty="0" err="1" smtClean="0"/>
              <a:t>goto</a:t>
            </a:r>
            <a:r>
              <a:rPr lang="en-US" dirty="0" smtClean="0"/>
              <a:t>, 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 :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	'</a:t>
            </a:r>
            <a:r>
              <a:rPr lang="en-US" dirty="0" err="1" smtClean="0"/>
              <a:t>goto</a:t>
            </a:r>
            <a:r>
              <a:rPr lang="en-US" dirty="0" smtClean="0"/>
              <a:t>' &lt;</a:t>
            </a:r>
            <a:r>
              <a:rPr lang="ru-RU" dirty="0" smtClean="0"/>
              <a:t>идентификатор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|	'continue ';'</a:t>
            </a:r>
            <a:br>
              <a:rPr lang="en-US" dirty="0" smtClean="0"/>
            </a:br>
            <a:r>
              <a:rPr lang="en-US" dirty="0" smtClean="0"/>
              <a:t>|	'break' ';'</a:t>
            </a:r>
            <a:br>
              <a:rPr lang="en-US" dirty="0" smtClean="0"/>
            </a:br>
            <a:r>
              <a:rPr lang="en-US" dirty="0" smtClean="0"/>
              <a:t>|	'return' [&lt;</a:t>
            </a:r>
            <a:r>
              <a:rPr lang="ru-RU" dirty="0" smtClean="0"/>
              <a:t>выражение</a:t>
            </a:r>
            <a:r>
              <a:rPr lang="en-US" dirty="0" smtClean="0"/>
              <a:t>&gt;]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smtClean="0"/>
              <a:t>break, continue, 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;</a:t>
            </a:r>
            <a:endParaRPr lang="ru-RU" dirty="0" smtClean="0"/>
          </a:p>
          <a:p>
            <a:pPr lvl="1"/>
            <a:r>
              <a:rPr lang="ru-RU" dirty="0" smtClean="0"/>
              <a:t>Передаёт управление на проверку условия в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do-while</a:t>
            </a:r>
            <a:r>
              <a:rPr lang="ru-RU" dirty="0" smtClean="0"/>
              <a:t> и на вычисление третьего выражения в </a:t>
            </a:r>
            <a:r>
              <a:rPr lang="en-US" dirty="0" smtClean="0"/>
              <a:t>for</a:t>
            </a:r>
          </a:p>
          <a:p>
            <a:pPr lvl="1"/>
            <a:r>
              <a:rPr lang="ru-RU" dirty="0" smtClean="0"/>
              <a:t>Разрешено только в операторах цикла</a:t>
            </a:r>
          </a:p>
          <a:p>
            <a:r>
              <a:rPr lang="en-US" dirty="0" smtClean="0"/>
              <a:t>break ;</a:t>
            </a:r>
          </a:p>
          <a:p>
            <a:pPr lvl="1"/>
            <a:r>
              <a:rPr lang="ru-RU" dirty="0" smtClean="0"/>
              <a:t>Передаёт управление на первый оператор после цикла или после оператора выбора</a:t>
            </a:r>
            <a:endParaRPr lang="en-US" dirty="0" smtClean="0"/>
          </a:p>
          <a:p>
            <a:pPr lvl="1"/>
            <a:r>
              <a:rPr lang="ru-RU" dirty="0" smtClean="0"/>
              <a:t>Разрешено в циклах и в операторе выбора </a:t>
            </a:r>
            <a:r>
              <a:rPr lang="en-US" dirty="0" smtClean="0"/>
              <a:t>switch</a:t>
            </a:r>
            <a:endParaRPr lang="ru-RU" dirty="0" smtClean="0"/>
          </a:p>
          <a:p>
            <a:r>
              <a:rPr lang="en-US" dirty="0" smtClean="0"/>
              <a:t>return </a:t>
            </a:r>
            <a:r>
              <a:rPr lang="ru-RU" dirty="0" smtClean="0"/>
              <a:t>выражение</a:t>
            </a:r>
            <a:r>
              <a:rPr lang="ru-RU" dirty="0"/>
              <a:t> </a:t>
            </a:r>
            <a:r>
              <a:rPr lang="ru-RU" dirty="0" smtClean="0"/>
              <a:t>; и </a:t>
            </a:r>
            <a:r>
              <a:rPr lang="en-US" dirty="0" smtClean="0"/>
              <a:t>return ;</a:t>
            </a:r>
            <a:endParaRPr lang="ru-RU" dirty="0" smtClean="0"/>
          </a:p>
          <a:p>
            <a:pPr lvl="1"/>
            <a:r>
              <a:rPr lang="ru-RU" dirty="0" smtClean="0"/>
              <a:t>Завершает </a:t>
            </a:r>
            <a:r>
              <a:rPr lang="ru-RU" dirty="0"/>
              <a:t>работу текущей функции и </a:t>
            </a:r>
            <a:r>
              <a:rPr lang="ru-RU" dirty="0" smtClean="0"/>
              <a:t>возвращает управление вызывающей функции</a:t>
            </a:r>
          </a:p>
          <a:p>
            <a:pPr lvl="1"/>
            <a:r>
              <a:rPr lang="ru-RU" dirty="0" smtClean="0"/>
              <a:t>выражение должно быть приводимым к типу результата функции с помощью стандартных преобразований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err="1" smtClean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идентификатор ;</a:t>
            </a:r>
            <a:endParaRPr lang="en-US" dirty="0" smtClean="0"/>
          </a:p>
          <a:p>
            <a:pPr lvl="1"/>
            <a:r>
              <a:rPr lang="ru-RU" dirty="0" smtClean="0"/>
              <a:t>Передаёт управление на оператор, помеченный меткой идентификатор</a:t>
            </a:r>
            <a:endParaRPr lang="en-US" dirty="0" smtClean="0"/>
          </a:p>
          <a:p>
            <a:pPr lvl="1"/>
            <a:r>
              <a:rPr lang="ru-RU" dirty="0" smtClean="0"/>
              <a:t>Рекомендуется передавать управление только вперёд про тексту программы</a:t>
            </a:r>
            <a:endParaRPr lang="en-US" dirty="0" smtClean="0"/>
          </a:p>
          <a:p>
            <a:pPr lvl="1"/>
            <a:r>
              <a:rPr lang="ru-RU" dirty="0" smtClean="0"/>
              <a:t>Разрешено передавать управление из блока</a:t>
            </a:r>
            <a:r>
              <a:rPr lang="en-US" dirty="0" smtClean="0"/>
              <a:t> { }</a:t>
            </a:r>
            <a:r>
              <a:rPr lang="ru-RU" dirty="0" smtClean="0"/>
              <a:t> наружу за исключением выхода из функции</a:t>
            </a:r>
          </a:p>
          <a:p>
            <a:pPr lvl="1"/>
            <a:r>
              <a:rPr lang="ru-RU" dirty="0" smtClean="0"/>
              <a:t>Нет смысла (но не запрещено) передавать управление внутрь блока </a:t>
            </a:r>
            <a:r>
              <a:rPr lang="en-US" dirty="0" smtClean="0"/>
              <a:t>{ }</a:t>
            </a:r>
            <a:endParaRPr lang="ru-RU" dirty="0" smtClean="0"/>
          </a:p>
          <a:p>
            <a:pPr lvl="2"/>
            <a:r>
              <a:rPr lang="ru-RU" dirty="0" smtClean="0"/>
              <a:t>После </a:t>
            </a:r>
            <a:r>
              <a:rPr lang="ru-RU" dirty="0"/>
              <a:t>такой передачи управления </a:t>
            </a:r>
            <a:r>
              <a:rPr lang="ru-RU" dirty="0" smtClean="0"/>
              <a:t>значения переменных, описанных внутри </a:t>
            </a:r>
            <a:r>
              <a:rPr lang="en-US" dirty="0" smtClean="0"/>
              <a:t>{ }</a:t>
            </a:r>
            <a:r>
              <a:rPr lang="ru-RU" dirty="0" smtClean="0"/>
              <a:t>, неопределены</a:t>
            </a:r>
          </a:p>
          <a:p>
            <a:pPr lvl="1"/>
            <a:r>
              <a:rPr lang="ru-RU" dirty="0" smtClean="0"/>
              <a:t>идентификатор должен быть меткой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239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/>
              <a:t>Указатели</a:t>
            </a:r>
            <a:endParaRPr lang="ru-RU" dirty="0"/>
          </a:p>
          <a:p>
            <a:pPr lvl="1"/>
            <a:r>
              <a:rPr lang="ru-RU" dirty="0" smtClean="0"/>
              <a:t>Понятие указателя</a:t>
            </a:r>
          </a:p>
          <a:p>
            <a:pPr lvl="1"/>
            <a:r>
              <a:rPr lang="ru-RU" dirty="0" smtClean="0"/>
              <a:t>Указатели в языке Си</a:t>
            </a:r>
          </a:p>
          <a:p>
            <a:pPr lvl="1"/>
            <a:r>
              <a:rPr lang="ru-RU" dirty="0" smtClean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Память ЭВМ делится на одинаковые ячейки -- байты</a:t>
            </a:r>
          </a:p>
          <a:p>
            <a:endParaRPr lang="ru-RU" sz="2000" dirty="0" smtClean="0"/>
          </a:p>
          <a:p>
            <a:r>
              <a:rPr lang="ru-RU" sz="2000" dirty="0" smtClean="0"/>
              <a:t>Для обращения к ячейкам памяти процессор использует машинно-представимые целые числа без знака с максимальным числом битов – </a:t>
            </a:r>
            <a:r>
              <a:rPr lang="ru-RU" sz="2000" i="1" dirty="0" smtClean="0"/>
              <a:t>адреса</a:t>
            </a:r>
          </a:p>
          <a:p>
            <a:endParaRPr lang="ru-RU" sz="2000" dirty="0" smtClean="0"/>
          </a:p>
          <a:p>
            <a:r>
              <a:rPr lang="ru-RU" sz="2000" dirty="0" smtClean="0"/>
              <a:t>Соответствие между адресами и ячейками памяти устанавливает ОС</a:t>
            </a:r>
          </a:p>
          <a:p>
            <a:pPr lvl="1"/>
            <a:r>
              <a:rPr lang="ru-RU" sz="1800" dirty="0" smtClean="0"/>
              <a:t>Программа, работающая под управлением ОС, не может изменить это соответствие, но может изменять значения в ячейках памяти</a:t>
            </a:r>
          </a:p>
          <a:p>
            <a:pPr lvl="1"/>
            <a:r>
              <a:rPr lang="ru-RU" sz="1800" dirty="0" smtClean="0"/>
              <a:t>Для программ память – линейный массив байтов</a:t>
            </a:r>
          </a:p>
          <a:p>
            <a:endParaRPr lang="ru-RU" sz="2000" dirty="0" smtClean="0"/>
          </a:p>
          <a:p>
            <a:r>
              <a:rPr lang="ru-RU" sz="2000" dirty="0" smtClean="0"/>
              <a:t>Адреса, которым не соответствуют ячейки памяти, называются </a:t>
            </a:r>
            <a:r>
              <a:rPr lang="ru-RU" sz="2000" i="1" dirty="0" smtClean="0"/>
              <a:t>недоступными </a:t>
            </a:r>
            <a:r>
              <a:rPr lang="ru-RU" sz="2000" dirty="0" smtClean="0"/>
              <a:t>адресами или адресами недоступных ячеек памяти</a:t>
            </a:r>
          </a:p>
          <a:p>
            <a:endParaRPr lang="ru-RU" sz="2000" dirty="0" smtClean="0"/>
          </a:p>
          <a:p>
            <a:r>
              <a:rPr lang="ru-RU" sz="2000" dirty="0" smtClean="0"/>
              <a:t>Адрес 0 является недоступным адресом по соглашению между программистами (в т.ч. авторами ОС) и разработчиками процессоров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83560"/>
            <a:ext cx="8003232" cy="45720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Указатель на </a:t>
            </a:r>
            <a:r>
              <a:rPr lang="en-US" dirty="0" smtClean="0"/>
              <a:t>(</a:t>
            </a:r>
            <a:r>
              <a:rPr lang="ru-RU" dirty="0" smtClean="0"/>
              <a:t>значения типа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T </a:t>
            </a:r>
            <a:r>
              <a:rPr lang="ru-RU" dirty="0" smtClean="0"/>
              <a:t>– это тип данных для работы с </a:t>
            </a:r>
            <a:r>
              <a:rPr lang="ru-RU" dirty="0"/>
              <a:t>адресами значений типа</a:t>
            </a:r>
            <a:r>
              <a:rPr lang="en-US" dirty="0"/>
              <a:t> </a:t>
            </a:r>
            <a:r>
              <a:rPr lang="ru-RU" dirty="0" smtClean="0"/>
              <a:t>Т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"Указатель на Т" является </a:t>
            </a:r>
            <a:r>
              <a:rPr lang="ru-RU" i="1" dirty="0" smtClean="0"/>
              <a:t>составным </a:t>
            </a:r>
            <a:r>
              <a:rPr lang="ru-RU" dirty="0" smtClean="0"/>
              <a:t>типом от Т</a:t>
            </a:r>
          </a:p>
          <a:p>
            <a:pPr lvl="1"/>
            <a:r>
              <a:rPr lang="ru-RU" dirty="0" smtClean="0"/>
              <a:t>Составные типы получаются из простых типов </a:t>
            </a:r>
            <a:r>
              <a:rPr lang="en-US" dirty="0" smtClean="0"/>
              <a:t>char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ru-RU" dirty="0"/>
              <a:t>и т.п. </a:t>
            </a:r>
            <a:r>
              <a:rPr lang="ru-RU" dirty="0" smtClean="0"/>
              <a:t>и других составных типов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Тип "указатель на Т" записывается в как "Т*"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 -- 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*p;</a:t>
            </a:r>
            <a:endParaRPr lang="ru-RU" dirty="0" smtClean="0"/>
          </a:p>
          <a:p>
            <a:pPr lvl="1"/>
            <a:r>
              <a:rPr lang="ru-RU" dirty="0"/>
              <a:t>У</a:t>
            </a:r>
            <a:r>
              <a:rPr lang="ru-RU" dirty="0" smtClean="0"/>
              <a:t>казатель на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en-US" dirty="0"/>
              <a:t>*p = 0 – </a:t>
            </a:r>
            <a:r>
              <a:rPr lang="ru-RU" dirty="0" smtClean="0"/>
              <a:t>ОК, </a:t>
            </a:r>
            <a:r>
              <a:rPr lang="en-US" dirty="0"/>
              <a:t>p = 0 – OK </a:t>
            </a:r>
          </a:p>
          <a:p>
            <a:r>
              <a:rPr lang="en-US" dirty="0" err="1" smtClean="0"/>
              <a:t>con</a:t>
            </a:r>
            <a:r>
              <a:rPr lang="en-US" dirty="0" err="1"/>
              <a:t>s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  <a:endParaRPr lang="ru-RU" dirty="0" smtClean="0"/>
          </a:p>
          <a:p>
            <a:pPr lvl="1"/>
            <a:r>
              <a:rPr lang="ru-RU" dirty="0" smtClean="0"/>
              <a:t>Указатель </a:t>
            </a:r>
            <a:r>
              <a:rPr lang="ru-RU" dirty="0"/>
              <a:t>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*p = 0 – </a:t>
            </a:r>
            <a:r>
              <a:rPr lang="ru-RU" dirty="0" smtClean="0"/>
              <a:t>ошибка</a:t>
            </a:r>
          </a:p>
          <a:p>
            <a:pPr lvl="1"/>
            <a:r>
              <a:rPr lang="en-US" dirty="0" smtClean="0"/>
              <a:t>p = 0 – OK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p;</a:t>
            </a:r>
            <a:endParaRPr lang="ru-RU" dirty="0" smtClean="0"/>
          </a:p>
          <a:p>
            <a:pPr lvl="1"/>
            <a:r>
              <a:rPr lang="ru-RU" dirty="0" smtClean="0"/>
              <a:t>Константа типа </a:t>
            </a:r>
            <a:r>
              <a:rPr lang="en-US" dirty="0" err="1" smtClean="0"/>
              <a:t>int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*p = 0 – OK</a:t>
            </a:r>
            <a:endParaRPr lang="ru-RU" dirty="0" smtClean="0"/>
          </a:p>
          <a:p>
            <a:pPr lvl="1"/>
            <a:r>
              <a:rPr lang="en-US" dirty="0" smtClean="0"/>
              <a:t>p = 0 -- </a:t>
            </a:r>
            <a:r>
              <a:rPr lang="ru-RU" dirty="0" smtClean="0"/>
              <a:t>ошибка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*p[];</a:t>
            </a:r>
          </a:p>
          <a:p>
            <a:pPr lvl="1"/>
            <a:r>
              <a:rPr lang="ru-RU" dirty="0" smtClean="0"/>
              <a:t>Массив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*p[i] = 0, p[i] = 0 -- OK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*p[];</a:t>
            </a:r>
          </a:p>
          <a:p>
            <a:pPr lvl="1"/>
            <a:r>
              <a:rPr lang="ru-RU" dirty="0" smtClean="0"/>
              <a:t>Массив указат</a:t>
            </a:r>
            <a:r>
              <a:rPr lang="en-US" dirty="0" smtClean="0"/>
              <a:t>.</a:t>
            </a:r>
            <a:r>
              <a:rPr lang="ru-RU" dirty="0" smtClean="0"/>
              <a:t> 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*p[i] = 0 – </a:t>
            </a:r>
            <a:r>
              <a:rPr lang="ru-RU" dirty="0" smtClean="0"/>
              <a:t>ошибка</a:t>
            </a:r>
          </a:p>
          <a:p>
            <a:pPr lvl="1"/>
            <a:r>
              <a:rPr lang="en-US" dirty="0" smtClean="0"/>
              <a:t>p[i] = 0 -- OK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p[];</a:t>
            </a:r>
          </a:p>
          <a:p>
            <a:pPr lvl="1"/>
            <a:r>
              <a:rPr lang="ru-RU" dirty="0" smtClean="0"/>
              <a:t>Массив констант типа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*p[i] = 0 – OK</a:t>
            </a:r>
          </a:p>
          <a:p>
            <a:pPr lvl="1"/>
            <a:r>
              <a:rPr lang="en-US" dirty="0" smtClean="0"/>
              <a:t>p[i] = 0 -- </a:t>
            </a:r>
            <a:r>
              <a:rPr lang="ru-RU" dirty="0" smtClean="0"/>
              <a:t>ошибка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p[];</a:t>
            </a:r>
          </a:p>
          <a:p>
            <a:pPr lvl="1"/>
            <a:r>
              <a:rPr lang="ru-RU" dirty="0" smtClean="0"/>
              <a:t>Массив констант типа указатель 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ru-RU" dirty="0"/>
              <a:t>над указателями </a:t>
            </a:r>
            <a:r>
              <a:rPr lang="ru-RU" dirty="0" smtClean="0"/>
              <a:t>в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83560"/>
            <a:ext cx="806489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NULL</a:t>
            </a:r>
            <a:endParaRPr lang="ru-RU" sz="2400" dirty="0" smtClean="0"/>
          </a:p>
          <a:p>
            <a:pPr lvl="1"/>
            <a:r>
              <a:rPr lang="ru-RU" sz="2400" dirty="0" smtClean="0"/>
              <a:t>Константа </a:t>
            </a:r>
            <a:r>
              <a:rPr lang="en-US" sz="2400" dirty="0" smtClean="0"/>
              <a:t>NULL</a:t>
            </a:r>
            <a:r>
              <a:rPr lang="ru-RU" sz="2400" dirty="0" smtClean="0"/>
              <a:t> -- адрес 0, отличный от всех других адресов</a:t>
            </a:r>
          </a:p>
          <a:p>
            <a:pPr lvl="2"/>
            <a:endParaRPr lang="ru-RU" sz="2000" dirty="0" smtClean="0"/>
          </a:p>
          <a:p>
            <a:r>
              <a:rPr lang="en-US" sz="2400" dirty="0" smtClean="0"/>
              <a:t>&amp;</a:t>
            </a:r>
            <a:r>
              <a:rPr lang="en-US" sz="2400" dirty="0" err="1" smtClean="0"/>
              <a:t>my_var</a:t>
            </a:r>
            <a:endParaRPr lang="ru-RU" sz="2400" dirty="0"/>
          </a:p>
          <a:p>
            <a:pPr lvl="1"/>
            <a:r>
              <a:rPr lang="ru-RU" sz="2400" dirty="0" smtClean="0"/>
              <a:t>Результат – адрес первой из ячеек памяти, которые хранят значение переменной </a:t>
            </a:r>
            <a:r>
              <a:rPr lang="en-US" sz="2400" dirty="0" err="1" smtClean="0"/>
              <a:t>my_var</a:t>
            </a:r>
            <a:endParaRPr lang="ru-RU" sz="2400" dirty="0" smtClean="0"/>
          </a:p>
          <a:p>
            <a:pPr lvl="2"/>
            <a:endParaRPr lang="ru-RU" sz="2000" dirty="0" smtClean="0"/>
          </a:p>
          <a:p>
            <a:r>
              <a:rPr lang="ru-RU" sz="2400" dirty="0" smtClean="0"/>
              <a:t>*</a:t>
            </a:r>
            <a:r>
              <a:rPr lang="en-US" sz="2400" dirty="0" err="1" smtClean="0"/>
              <a:t>ptr_to_my_val</a:t>
            </a:r>
            <a:r>
              <a:rPr lang="ru-RU" sz="2400" dirty="0" smtClean="0"/>
              <a:t> </a:t>
            </a:r>
          </a:p>
          <a:p>
            <a:pPr lvl="1"/>
            <a:r>
              <a:rPr lang="ru-RU" sz="2400" dirty="0" smtClean="0"/>
              <a:t>Результат – значение, на которое указывает</a:t>
            </a:r>
            <a:r>
              <a:rPr lang="en-US" sz="2400" dirty="0" smtClean="0"/>
              <a:t> </a:t>
            </a:r>
            <a:r>
              <a:rPr lang="en-US" sz="2400" dirty="0" err="1" smtClean="0"/>
              <a:t>ptr_to_my_val</a:t>
            </a:r>
            <a:endParaRPr lang="ru-RU" sz="2400" dirty="0" smtClean="0"/>
          </a:p>
          <a:p>
            <a:pPr lvl="1"/>
            <a:r>
              <a:rPr lang="ru-RU" sz="2400" i="1" dirty="0" smtClean="0"/>
              <a:t>Разыменование </a:t>
            </a:r>
            <a:r>
              <a:rPr lang="ru-RU" sz="2400" dirty="0" smtClean="0"/>
              <a:t>указателя</a:t>
            </a:r>
            <a:endParaRPr lang="en-US" sz="2400" dirty="0" smtClean="0"/>
          </a:p>
          <a:p>
            <a:pPr lvl="2"/>
            <a:endParaRPr lang="ru-RU" sz="2000" dirty="0" smtClean="0"/>
          </a:p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my_field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Результат – значение поля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my_field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структуры или объединения *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ptr1 == ptr2, ptr1 != ptr2</a:t>
            </a:r>
            <a:endParaRPr lang="ru-RU" dirty="0" smtClean="0"/>
          </a:p>
          <a:p>
            <a:pPr lvl="1"/>
            <a:r>
              <a:rPr lang="ru-RU" dirty="0" smtClean="0"/>
              <a:t>Проверка равенства адресов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ptr1 &lt; </a:t>
            </a:r>
            <a:r>
              <a:rPr lang="en-US" dirty="0"/>
              <a:t>ptr2, ptr1 </a:t>
            </a:r>
            <a:r>
              <a:rPr lang="en-US" dirty="0" smtClean="0"/>
              <a:t>&lt;= ptr2, </a:t>
            </a:r>
            <a:r>
              <a:rPr lang="en-US" dirty="0"/>
              <a:t>ptr1 </a:t>
            </a:r>
            <a:r>
              <a:rPr lang="en-US" dirty="0" smtClean="0"/>
              <a:t>&gt; ptr2, </a:t>
            </a:r>
            <a:r>
              <a:rPr lang="en-US" dirty="0"/>
              <a:t>ptr1 </a:t>
            </a:r>
            <a:r>
              <a:rPr lang="en-US" dirty="0" smtClean="0"/>
              <a:t>&gt;= </a:t>
            </a:r>
            <a:r>
              <a:rPr lang="en-US" dirty="0"/>
              <a:t>ptr2</a:t>
            </a:r>
            <a:endParaRPr lang="ru-RU" dirty="0"/>
          </a:p>
          <a:p>
            <a:pPr lvl="1"/>
            <a:r>
              <a:rPr lang="ru-RU" dirty="0" smtClean="0"/>
              <a:t>Проверка взаимного расположения</a:t>
            </a:r>
            <a:r>
              <a:rPr lang="ru-RU" dirty="0"/>
              <a:t> в памяти</a:t>
            </a:r>
            <a:r>
              <a:rPr lang="ru-RU" dirty="0" smtClean="0"/>
              <a:t> ячеек с адресами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ptr+N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N</a:t>
            </a:r>
            <a:endParaRPr lang="ru-RU" dirty="0" smtClean="0"/>
          </a:p>
          <a:p>
            <a:pPr lvl="1"/>
            <a:r>
              <a:rPr lang="ru-RU" dirty="0" smtClean="0"/>
              <a:t>Результат -- адрес ячейки, находящейся справа (+) или слева (-) на расстоянии </a:t>
            </a:r>
            <a:r>
              <a:rPr lang="en-US" dirty="0" smtClean="0"/>
              <a:t>N*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r>
              <a:rPr lang="ru-RU" dirty="0" smtClean="0"/>
              <a:t> байтов</a:t>
            </a:r>
            <a:r>
              <a:rPr lang="ru-RU" dirty="0"/>
              <a:t> от ячейки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имеет тип </a:t>
            </a:r>
            <a:r>
              <a:rPr lang="en-US" dirty="0" smtClean="0"/>
              <a:t>void</a:t>
            </a:r>
            <a:r>
              <a:rPr lang="ru-RU" dirty="0" smtClean="0"/>
              <a:t>*, то ошибка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1326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ptr1-ptr2</a:t>
            </a:r>
          </a:p>
          <a:p>
            <a:pPr lvl="1"/>
            <a:r>
              <a:rPr lang="ru-RU" dirty="0" smtClean="0"/>
              <a:t>Результат -- расстояние между ячейками памяти по адресам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, делённое на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ru-RU" dirty="0" smtClean="0"/>
              <a:t>*</a:t>
            </a:r>
            <a:r>
              <a:rPr lang="en-US" dirty="0" smtClean="0"/>
              <a:t>ptr1)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/>
              <a:t>ptr2 </a:t>
            </a:r>
            <a:r>
              <a:rPr lang="ru-RU" dirty="0" smtClean="0"/>
              <a:t>имеют разны тип, то ошибка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 smtClean="0"/>
              <a:t>ptr2</a:t>
            </a:r>
            <a:r>
              <a:rPr lang="ru-RU" dirty="0" smtClean="0"/>
              <a:t> указывают не на элементы одного массива, то неопределённое поведение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[N], </a:t>
            </a:r>
            <a:r>
              <a:rPr lang="en-US" dirty="0"/>
              <a:t>N</a:t>
            </a:r>
            <a:r>
              <a:rPr lang="en-US" dirty="0" smtClean="0"/>
              <a:t>[</a:t>
            </a:r>
            <a:r>
              <a:rPr lang="en-US" dirty="0" err="1" smtClean="0"/>
              <a:t>ptr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Сокращение для </a:t>
            </a:r>
            <a:r>
              <a:rPr lang="en-US" dirty="0" smtClean="0"/>
              <a:t>*(</a:t>
            </a:r>
            <a:r>
              <a:rPr lang="en-US" dirty="0" err="1" smtClean="0"/>
              <a:t>ptr+</a:t>
            </a:r>
            <a:r>
              <a:rPr lang="en-US" dirty="0" err="1"/>
              <a:t>N</a:t>
            </a:r>
            <a:r>
              <a:rPr lang="en-US" dirty="0" smtClean="0"/>
              <a:t>) </a:t>
            </a:r>
            <a:r>
              <a:rPr lang="ru-RU" dirty="0" smtClean="0"/>
              <a:t>и *(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Управляющие инструкции </a:t>
            </a:r>
            <a:endParaRPr lang="ru-RU" dirty="0"/>
          </a:p>
          <a:p>
            <a:pPr lvl="1"/>
            <a:r>
              <a:rPr lang="ru-RU" dirty="0" smtClean="0"/>
              <a:t>Инструкции выбора if</a:t>
            </a:r>
            <a:r>
              <a:rPr lang="ru-RU" dirty="0"/>
              <a:t>, </a:t>
            </a:r>
            <a:r>
              <a:rPr lang="ru-RU" dirty="0" smtClean="0"/>
              <a:t>switch</a:t>
            </a:r>
            <a:endParaRPr lang="ru-RU" dirty="0"/>
          </a:p>
          <a:p>
            <a:pPr lvl="1"/>
            <a:r>
              <a:rPr lang="ru-RU" dirty="0" smtClean="0"/>
              <a:t>Инструкции цикла for</a:t>
            </a:r>
            <a:r>
              <a:rPr lang="ru-RU" dirty="0"/>
              <a:t>, while, </a:t>
            </a:r>
            <a:r>
              <a:rPr lang="ru-RU" dirty="0" smtClean="0"/>
              <a:t>do-while</a:t>
            </a:r>
          </a:p>
          <a:p>
            <a:pPr lvl="1"/>
            <a:r>
              <a:rPr lang="ru-RU" dirty="0" smtClean="0"/>
              <a:t>Инструкции перехода </a:t>
            </a:r>
            <a:r>
              <a:rPr lang="ru-RU" dirty="0"/>
              <a:t>break, </a:t>
            </a:r>
            <a:r>
              <a:rPr lang="ru-RU" dirty="0" smtClean="0"/>
              <a:t>continue,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возврата return</a:t>
            </a:r>
            <a:endParaRPr lang="ru-RU" dirty="0"/>
          </a:p>
          <a:p>
            <a:r>
              <a:rPr lang="ru-RU" dirty="0"/>
              <a:t>Указатели</a:t>
            </a:r>
          </a:p>
          <a:p>
            <a:pPr lvl="1"/>
            <a:r>
              <a:rPr lang="ru-RU" dirty="0"/>
              <a:t>Понятие указателя</a:t>
            </a:r>
          </a:p>
          <a:p>
            <a:pPr lvl="1"/>
            <a:r>
              <a:rPr lang="ru-RU" dirty="0"/>
              <a:t>Указатели в языке Си</a:t>
            </a:r>
          </a:p>
          <a:p>
            <a:pPr lvl="1"/>
            <a:r>
              <a:rPr lang="ru-RU" dirty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/>
              <a:t>Массивы</a:t>
            </a:r>
          </a:p>
          <a:p>
            <a:pPr lvl="1"/>
            <a:r>
              <a:rPr lang="ru-RU" dirty="0"/>
              <a:t>Массивы в языке Си</a:t>
            </a:r>
          </a:p>
          <a:p>
            <a:pPr lvl="1"/>
            <a:r>
              <a:rPr lang="ru-RU" dirty="0"/>
              <a:t>Связь массивов и указателей – генерация указателя</a:t>
            </a:r>
          </a:p>
          <a:p>
            <a:pPr lvl="1"/>
            <a:r>
              <a:rPr lang="ru-RU" dirty="0"/>
              <a:t>Описание массива в языке Си</a:t>
            </a:r>
          </a:p>
          <a:p>
            <a:pPr lvl="1"/>
            <a:r>
              <a:rPr lang="ru-RU" dirty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ptr1 </a:t>
            </a:r>
            <a:r>
              <a:rPr lang="ru-RU" dirty="0" smtClean="0"/>
              <a:t>=</a:t>
            </a:r>
            <a:r>
              <a:rPr lang="en-US" dirty="0" smtClean="0"/>
              <a:t> ptr2, ptr1 += N, ptr2 -= N</a:t>
            </a:r>
          </a:p>
          <a:p>
            <a:pPr lvl="1"/>
            <a:r>
              <a:rPr lang="ru-RU" dirty="0" smtClean="0"/>
              <a:t>Результат – </a:t>
            </a:r>
            <a:r>
              <a:rPr lang="en-US" dirty="0" smtClean="0"/>
              <a:t>ptr2</a:t>
            </a:r>
          </a:p>
          <a:p>
            <a:pPr lvl="1"/>
            <a:r>
              <a:rPr lang="ru-RU" dirty="0" smtClean="0"/>
              <a:t>Побочный эффект – запись </a:t>
            </a:r>
            <a:r>
              <a:rPr lang="en-US" dirty="0" smtClean="0"/>
              <a:t>ptr2 </a:t>
            </a:r>
            <a:r>
              <a:rPr lang="ru-RU" dirty="0" smtClean="0"/>
              <a:t>в </a:t>
            </a:r>
            <a:r>
              <a:rPr lang="en-US" dirty="0" smtClean="0"/>
              <a:t>ptr1 </a:t>
            </a:r>
            <a:r>
              <a:rPr lang="ru-RU" dirty="0" smtClean="0"/>
              <a:t>до ближайшей точки следования</a:t>
            </a:r>
            <a:endParaRPr lang="en-US" dirty="0" smtClean="0"/>
          </a:p>
          <a:p>
            <a:pPr lvl="1"/>
            <a:r>
              <a:rPr lang="ru-RU" dirty="0"/>
              <a:t>Результат </a:t>
            </a:r>
            <a:r>
              <a:rPr lang="ru-RU" dirty="0" smtClean="0"/>
              <a:t>доступа к памяти через </a:t>
            </a:r>
            <a:r>
              <a:rPr lang="en-US" dirty="0" smtClean="0"/>
              <a:t>ptr1 </a:t>
            </a:r>
            <a:r>
              <a:rPr lang="ru-RU" dirty="0" smtClean="0"/>
              <a:t>может неопределён, если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 имеют разные типы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++, </a:t>
            </a:r>
            <a:r>
              <a:rPr lang="en-US" dirty="0" err="1" smtClean="0"/>
              <a:t>ptr</a:t>
            </a:r>
            <a:r>
              <a:rPr lang="en-US" dirty="0" smtClean="0"/>
              <a:t>--</a:t>
            </a:r>
          </a:p>
          <a:p>
            <a:pPr lvl="1"/>
            <a:r>
              <a:rPr lang="ru-RU" dirty="0" smtClean="0"/>
              <a:t>Результат  равен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обочный эффект </a:t>
            </a:r>
            <a:r>
              <a:rPr lang="en-US" dirty="0" err="1" smtClean="0"/>
              <a:t>ptr</a:t>
            </a:r>
            <a:r>
              <a:rPr lang="en-US" dirty="0" smtClean="0"/>
              <a:t> += 1 </a:t>
            </a:r>
            <a:r>
              <a:rPr lang="ru-RU" dirty="0" smtClean="0"/>
              <a:t>или </a:t>
            </a:r>
            <a:r>
              <a:rPr lang="en-US" dirty="0" err="1" smtClean="0"/>
              <a:t>ptr</a:t>
            </a:r>
            <a:r>
              <a:rPr lang="en-US" dirty="0" smtClean="0"/>
              <a:t> -= 1</a:t>
            </a:r>
            <a:r>
              <a:rPr lang="ru-RU" dirty="0" smtClean="0"/>
              <a:t> до ближайшей точки следования</a:t>
            </a:r>
            <a:endParaRPr lang="en-US" dirty="0" smtClean="0"/>
          </a:p>
          <a:p>
            <a:r>
              <a:rPr lang="en-US" dirty="0" smtClean="0"/>
              <a:t>++</a:t>
            </a:r>
            <a:r>
              <a:rPr lang="en-US" dirty="0" err="1" smtClean="0"/>
              <a:t>ptr</a:t>
            </a:r>
            <a:r>
              <a:rPr lang="en-US" dirty="0" smtClean="0"/>
              <a:t>, --</a:t>
            </a:r>
            <a:r>
              <a:rPr lang="en-US" dirty="0" err="1" smtClean="0"/>
              <a:t>ptr</a:t>
            </a:r>
            <a:endParaRPr lang="ru-RU" dirty="0" smtClean="0"/>
          </a:p>
          <a:p>
            <a:pPr lvl="1"/>
            <a:r>
              <a:rPr lang="ru-RU" dirty="0" smtClean="0"/>
              <a:t>Результат  </a:t>
            </a:r>
            <a:r>
              <a:rPr lang="ru-RU" dirty="0"/>
              <a:t>равен </a:t>
            </a:r>
            <a:r>
              <a:rPr lang="en-US" dirty="0" err="1" smtClean="0"/>
              <a:t>ptr</a:t>
            </a:r>
            <a:r>
              <a:rPr lang="ru-RU" dirty="0" smtClean="0"/>
              <a:t>+1 или </a:t>
            </a:r>
            <a:r>
              <a:rPr lang="en-US" dirty="0" smtClean="0"/>
              <a:t>ptr-1</a:t>
            </a:r>
            <a:endParaRPr lang="ru-RU" dirty="0" smtClean="0"/>
          </a:p>
          <a:p>
            <a:pPr lvl="1"/>
            <a:r>
              <a:rPr lang="ru-RU" dirty="0" smtClean="0"/>
              <a:t>Побочный </a:t>
            </a:r>
            <a:r>
              <a:rPr lang="ru-RU" dirty="0"/>
              <a:t>эффект </a:t>
            </a:r>
            <a:r>
              <a:rPr lang="en-US" dirty="0" err="1"/>
              <a:t>ptr</a:t>
            </a:r>
            <a:r>
              <a:rPr lang="en-US" dirty="0"/>
              <a:t> += 1 </a:t>
            </a:r>
            <a:r>
              <a:rPr lang="ru-RU" dirty="0"/>
              <a:t>или </a:t>
            </a:r>
            <a:r>
              <a:rPr lang="en-US" dirty="0" err="1"/>
              <a:t>ptr</a:t>
            </a:r>
            <a:r>
              <a:rPr lang="en-US" dirty="0"/>
              <a:t> -= 1</a:t>
            </a:r>
            <a:r>
              <a:rPr lang="ru-RU" dirty="0"/>
              <a:t> до ближайшей точки следования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параметров функции по указателю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Пусть функция </a:t>
            </a:r>
            <a:r>
              <a:rPr lang="en-US" sz="2000" dirty="0" smtClean="0"/>
              <a:t>f </a:t>
            </a:r>
            <a:r>
              <a:rPr lang="ru-RU" sz="2000" dirty="0" smtClean="0"/>
              <a:t>вызывает функцию </a:t>
            </a:r>
            <a:r>
              <a:rPr lang="en-US" sz="2000" dirty="0" smtClean="0"/>
              <a:t>g</a:t>
            </a:r>
            <a:r>
              <a:rPr lang="ru-RU" sz="2000" dirty="0" smtClean="0"/>
              <a:t> и пусть </a:t>
            </a:r>
            <a:r>
              <a:rPr lang="en-US" sz="2000" dirty="0" err="1" smtClean="0"/>
              <a:t>var_in_f</a:t>
            </a:r>
            <a:r>
              <a:rPr lang="en-US" sz="2000" dirty="0" smtClean="0"/>
              <a:t> – </a:t>
            </a:r>
            <a:r>
              <a:rPr lang="ru-RU" sz="2000" dirty="0" smtClean="0"/>
              <a:t>переменная, описанная в </a:t>
            </a:r>
            <a:r>
              <a:rPr lang="en-US" sz="2000" dirty="0" smtClean="0"/>
              <a:t>f</a:t>
            </a:r>
            <a:endParaRPr lang="ru-RU" sz="2000" dirty="0" smtClean="0"/>
          </a:p>
          <a:p>
            <a:pPr lvl="2"/>
            <a:endParaRPr lang="ru-RU" sz="1600" dirty="0" smtClean="0"/>
          </a:p>
          <a:p>
            <a:r>
              <a:rPr lang="ru-RU" sz="2000" dirty="0" smtClean="0"/>
              <a:t>Поскольку тело </a:t>
            </a:r>
            <a:r>
              <a:rPr lang="en-US" sz="2000" dirty="0"/>
              <a:t>g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пересекается с телом </a:t>
            </a:r>
            <a:r>
              <a:rPr lang="en-US" sz="2000" dirty="0" smtClean="0"/>
              <a:t>f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переменная </a:t>
            </a:r>
            <a:r>
              <a:rPr lang="en-US" sz="2000" dirty="0" err="1" smtClean="0"/>
              <a:t>var_in_f</a:t>
            </a:r>
            <a:r>
              <a:rPr lang="en-US" sz="2000" dirty="0" smtClean="0"/>
              <a:t> </a:t>
            </a:r>
          </a:p>
          <a:p>
            <a:pPr lvl="1"/>
            <a:r>
              <a:rPr lang="ru-RU" sz="1800" dirty="0"/>
              <a:t>Л</a:t>
            </a:r>
            <a:r>
              <a:rPr lang="ru-RU" sz="1800" dirty="0" smtClean="0"/>
              <a:t>ибо невидима в</a:t>
            </a:r>
            <a:r>
              <a:rPr lang="en-US" sz="1800" dirty="0" smtClean="0"/>
              <a:t> </a:t>
            </a:r>
            <a:r>
              <a:rPr lang="ru-RU" sz="1800" dirty="0" smtClean="0"/>
              <a:t>теле функции </a:t>
            </a:r>
            <a:r>
              <a:rPr lang="en-US" sz="1800" dirty="0" smtClean="0"/>
              <a:t>g</a:t>
            </a:r>
            <a:endParaRPr lang="ru-RU" sz="1800" dirty="0" smtClean="0"/>
          </a:p>
          <a:p>
            <a:pPr lvl="1"/>
            <a:r>
              <a:rPr lang="ru-RU" sz="1800" dirty="0" smtClean="0"/>
              <a:t>Либо скрыта одноимённой переменной, описанной в </a:t>
            </a:r>
            <a:r>
              <a:rPr lang="en-US" sz="1800" dirty="0" smtClean="0"/>
              <a:t>g</a:t>
            </a:r>
            <a:endParaRPr lang="ru-RU" sz="1800" dirty="0" smtClean="0"/>
          </a:p>
          <a:p>
            <a:pPr lvl="2"/>
            <a:endParaRPr lang="ru-RU" sz="16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g </a:t>
            </a:r>
            <a:r>
              <a:rPr lang="ru-RU" sz="2000" dirty="0" smtClean="0"/>
              <a:t>не может ни прочитать, ни изменить значение переменной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в стековом кадре функции </a:t>
            </a:r>
            <a:r>
              <a:rPr lang="en-US" sz="2000" dirty="0" smtClean="0"/>
              <a:t>f</a:t>
            </a:r>
            <a:r>
              <a:rPr lang="ru-RU" sz="2000" dirty="0" smtClean="0"/>
              <a:t> используя идентификатор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, </a:t>
            </a:r>
            <a:r>
              <a:rPr lang="ru-RU" sz="2800" b="1" dirty="0" smtClean="0">
                <a:solidFill>
                  <a:srgbClr val="FFC000"/>
                </a:solidFill>
              </a:rPr>
              <a:t>НО</a:t>
            </a:r>
            <a:endParaRPr lang="ru-RU" sz="2000" b="1" dirty="0" smtClean="0">
              <a:solidFill>
                <a:srgbClr val="FFC000"/>
              </a:solidFill>
            </a:endParaRPr>
          </a:p>
          <a:p>
            <a:pPr lvl="2"/>
            <a:endParaRPr lang="ru-RU" sz="16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g </a:t>
            </a:r>
            <a:r>
              <a:rPr lang="ru-RU" sz="2000" dirty="0" smtClean="0"/>
              <a:t>имеет возможность изменить значение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в стековом кадре </a:t>
            </a:r>
            <a:r>
              <a:rPr lang="en-US" sz="2000" dirty="0" smtClean="0"/>
              <a:t>f</a:t>
            </a:r>
            <a:r>
              <a:rPr lang="ru-RU" sz="2000" dirty="0" smtClean="0"/>
              <a:t>, если </a:t>
            </a:r>
            <a:r>
              <a:rPr lang="en-US" sz="2000" dirty="0" smtClean="0"/>
              <a:t>f </a:t>
            </a:r>
            <a:r>
              <a:rPr lang="ru-RU" sz="2000" dirty="0" smtClean="0"/>
              <a:t>передаст </a:t>
            </a:r>
            <a:r>
              <a:rPr lang="en-US" sz="2000" dirty="0" smtClean="0"/>
              <a:t>g </a:t>
            </a:r>
            <a:r>
              <a:rPr lang="ru-RU" sz="2000" dirty="0" smtClean="0"/>
              <a:t>в качестве параметр</a:t>
            </a:r>
            <a:r>
              <a:rPr lang="ru-RU" sz="2000" dirty="0"/>
              <a:t>а</a:t>
            </a:r>
            <a:r>
              <a:rPr lang="ru-RU" sz="2000" dirty="0" smtClean="0"/>
              <a:t> указатель </a:t>
            </a:r>
            <a:r>
              <a:rPr lang="en-US" sz="2000" dirty="0" smtClean="0"/>
              <a:t>&amp;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на значение переменной</a:t>
            </a:r>
            <a:r>
              <a:rPr lang="en-US" sz="2000" dirty="0"/>
              <a:t> </a:t>
            </a:r>
            <a:r>
              <a:rPr lang="en-US" sz="2000" dirty="0" err="1" smtClean="0"/>
              <a:t>var_in_f</a:t>
            </a:r>
            <a:r>
              <a:rPr lang="ru-RU" sz="2000" dirty="0"/>
              <a:t> в стековом кадре </a:t>
            </a:r>
            <a:r>
              <a:rPr lang="en-US" sz="2000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04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</a:t>
            </a:r>
            <a:r>
              <a:rPr lang="ru-RU" dirty="0" smtClean="0"/>
              <a:t>указателю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old_x</a:t>
            </a:r>
            <a:r>
              <a:rPr lang="en-US" dirty="0" smtClean="0"/>
              <a:t> = x;</a:t>
            </a:r>
            <a:r>
              <a:rPr lang="ru-RU" dirty="0" smtClean="0"/>
              <a:t> </a:t>
            </a:r>
            <a:r>
              <a:rPr lang="en-US" dirty="0" smtClean="0"/>
              <a:t>// five, two </a:t>
            </a:r>
            <a:r>
              <a:rPr lang="ru-RU" dirty="0" smtClean="0"/>
              <a:t>невидимы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x = y;</a:t>
            </a:r>
            <a:br>
              <a:rPr lang="en-US" dirty="0" smtClean="0"/>
            </a:br>
            <a:r>
              <a:rPr lang="en-US" dirty="0" smtClean="0"/>
              <a:t>	y = </a:t>
            </a:r>
            <a:r>
              <a:rPr lang="en-US" dirty="0" err="1" smtClean="0"/>
              <a:t>old_x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 = 5, two = 2;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</a:t>
            </a:r>
            <a:r>
              <a:rPr lang="en-US" dirty="0" smtClean="0"/>
              <a:t>(five, two);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// чему равно </a:t>
            </a:r>
            <a:r>
              <a:rPr lang="en-US" dirty="0" smtClean="0"/>
              <a:t>five</a:t>
            </a:r>
            <a:r>
              <a:rPr lang="ru-RU" dirty="0" smtClean="0"/>
              <a:t>?</a:t>
            </a:r>
            <a:r>
              <a:rPr lang="en-US" dirty="0" smtClean="0"/>
              <a:t> two</a:t>
            </a:r>
            <a:r>
              <a:rPr lang="ru-RU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</a:t>
            </a:r>
            <a:r>
              <a:rPr lang="ru-RU" dirty="0" smtClean="0"/>
              <a:t>указателю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old_x</a:t>
            </a:r>
            <a:r>
              <a:rPr lang="en-US" dirty="0" smtClean="0"/>
              <a:t> = *x;</a:t>
            </a:r>
            <a:br>
              <a:rPr lang="en-US" dirty="0" smtClean="0"/>
            </a:br>
            <a:r>
              <a:rPr lang="en-US" dirty="0" smtClean="0"/>
              <a:t>	*x = *y;</a:t>
            </a:r>
            <a:br>
              <a:rPr lang="en-US" dirty="0" smtClean="0"/>
            </a:br>
            <a:r>
              <a:rPr lang="en-US" dirty="0" smtClean="0"/>
              <a:t>	*y = </a:t>
            </a:r>
            <a:r>
              <a:rPr lang="en-US" dirty="0" err="1" smtClean="0"/>
              <a:t>old_x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 = 5, two = 2;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</a:t>
            </a:r>
            <a:r>
              <a:rPr lang="en-US" dirty="0" smtClean="0"/>
              <a:t>(&amp;five, &amp;two);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1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указателю --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my_swap_int_ptr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**</a:t>
            </a:r>
            <a:r>
              <a:rPr lang="en-US" dirty="0" err="1" smtClean="0"/>
              <a:t>py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old_px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old_px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five=5, two=2, *</a:t>
            </a:r>
            <a:r>
              <a:rPr lang="en-US" dirty="0" err="1" smtClean="0"/>
              <a:t>pfive</a:t>
            </a:r>
            <a:r>
              <a:rPr lang="en-US" dirty="0" smtClean="0"/>
              <a:t>=&amp;five, *</a:t>
            </a:r>
            <a:r>
              <a:rPr lang="en-US" dirty="0" err="1" smtClean="0"/>
              <a:t>ptwo</a:t>
            </a:r>
            <a:r>
              <a:rPr lang="en-US" dirty="0" smtClean="0"/>
              <a:t>=&amp;two;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my_swap_int_ptr</a:t>
            </a:r>
            <a:r>
              <a:rPr lang="en-US" dirty="0" smtClean="0"/>
              <a:t>(&amp;</a:t>
            </a:r>
            <a:r>
              <a:rPr lang="en-US" dirty="0" err="1" smtClean="0"/>
              <a:t>pfive</a:t>
            </a:r>
            <a:r>
              <a:rPr lang="en-US" dirty="0" smtClean="0"/>
              <a:t>, &amp;</a:t>
            </a:r>
            <a:r>
              <a:rPr lang="en-US" dirty="0" err="1" smtClean="0"/>
              <a:t>ptwo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// чему равно </a:t>
            </a:r>
            <a:r>
              <a:rPr lang="en-US" dirty="0" smtClean="0"/>
              <a:t>five? two? </a:t>
            </a:r>
            <a:r>
              <a:rPr lang="en-US" dirty="0" err="1" smtClean="0"/>
              <a:t>pfive</a:t>
            </a:r>
            <a:r>
              <a:rPr lang="en-US" dirty="0" smtClean="0"/>
              <a:t>? </a:t>
            </a:r>
            <a:r>
              <a:rPr lang="en-US" dirty="0" err="1" smtClean="0"/>
              <a:t>ptwo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и передача аргументов функциям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83560"/>
            <a:ext cx="8147248" cy="45720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my_swap_int_ptr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px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{ 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Почему не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*</a:t>
            </a:r>
            <a:r>
              <a:rPr lang="en-US" dirty="0" err="1" smtClean="0"/>
              <a:t>px</a:t>
            </a:r>
            <a:r>
              <a:rPr lang="ru-RU" dirty="0" smtClean="0"/>
              <a:t> и не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px</a:t>
            </a:r>
            <a:r>
              <a:rPr lang="en-US" dirty="0" smtClean="0"/>
              <a:t>?</a:t>
            </a:r>
            <a:r>
              <a:rPr lang="ru-RU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old_px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old_px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five=5, two=2, *</a:t>
            </a:r>
            <a:r>
              <a:rPr lang="en-US" dirty="0" err="1" smtClean="0"/>
              <a:t>pfive</a:t>
            </a:r>
            <a:r>
              <a:rPr lang="en-US" dirty="0" smtClean="0"/>
              <a:t>=&amp;five, *</a:t>
            </a:r>
            <a:r>
              <a:rPr lang="en-US" dirty="0" err="1" smtClean="0"/>
              <a:t>ptwo</a:t>
            </a:r>
            <a:r>
              <a:rPr lang="en-US" dirty="0" smtClean="0"/>
              <a:t>=&amp;two;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my_swap_int_ptr</a:t>
            </a:r>
            <a:r>
              <a:rPr lang="en-US" dirty="0" smtClean="0"/>
              <a:t>(&amp;</a:t>
            </a:r>
            <a:r>
              <a:rPr lang="en-US" dirty="0" err="1" smtClean="0"/>
              <a:t>pfive</a:t>
            </a:r>
            <a:r>
              <a:rPr lang="en-US" dirty="0" smtClean="0"/>
              <a:t>, &amp;</a:t>
            </a:r>
            <a:r>
              <a:rPr lang="en-US" dirty="0" err="1" smtClean="0"/>
              <a:t>ptwo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2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Операции над указателями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5720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(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T </a:t>
            </a:r>
            <a:r>
              <a:rPr lang="ru-RU" dirty="0" smtClean="0"/>
              <a:t>длины </a:t>
            </a:r>
            <a:r>
              <a:rPr lang="en-US" dirty="0" smtClean="0"/>
              <a:t>N </a:t>
            </a:r>
            <a:r>
              <a:rPr lang="ru-RU" dirty="0" smtClean="0"/>
              <a:t>– </a:t>
            </a:r>
            <a:r>
              <a:rPr lang="ru-RU" dirty="0"/>
              <a:t>это тип данных для работы с </a:t>
            </a:r>
            <a:r>
              <a:rPr lang="ru-RU" dirty="0" smtClean="0"/>
              <a:t>набором из </a:t>
            </a:r>
            <a:r>
              <a:rPr lang="en-US" dirty="0" smtClean="0"/>
              <a:t>N 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 </a:t>
            </a:r>
            <a:r>
              <a:rPr lang="ru-RU" dirty="0" smtClean="0"/>
              <a:t>Т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ru-RU" dirty="0" smtClean="0"/>
              <a:t>должно быть известно на момент компиляции (С89)</a:t>
            </a:r>
          </a:p>
          <a:p>
            <a:pPr lvl="1"/>
            <a:r>
              <a:rPr lang="en-US" dirty="0"/>
              <a:t>N </a:t>
            </a:r>
            <a:r>
              <a:rPr lang="ru-RU" dirty="0"/>
              <a:t>должно быть известно </a:t>
            </a:r>
            <a:r>
              <a:rPr lang="ru-RU" dirty="0" smtClean="0"/>
              <a:t>на момент входа в блок, где описан массив (С99/С11)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Массивы из Т </a:t>
            </a:r>
            <a:r>
              <a:rPr lang="ru-RU" smtClean="0"/>
              <a:t>являются составными </a:t>
            </a:r>
            <a:r>
              <a:rPr lang="ru-RU" dirty="0" smtClean="0"/>
              <a:t>от типа Т</a:t>
            </a:r>
          </a:p>
          <a:p>
            <a:pPr lvl="1"/>
            <a:r>
              <a:rPr lang="ru-RU" dirty="0" smtClean="0"/>
              <a:t>Для разных </a:t>
            </a:r>
            <a:r>
              <a:rPr lang="en-US" dirty="0" smtClean="0"/>
              <a:t>N </a:t>
            </a:r>
            <a:r>
              <a:rPr lang="ru-RU" dirty="0" smtClean="0"/>
              <a:t>и одного Т – разные типы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Переменная </a:t>
            </a:r>
            <a:r>
              <a:rPr lang="en-US" dirty="0" smtClean="0"/>
              <a:t>A </a:t>
            </a:r>
            <a:r>
              <a:rPr lang="ru-RU" dirty="0" smtClean="0"/>
              <a:t>типа "массив из Т длины </a:t>
            </a:r>
            <a:r>
              <a:rPr lang="en-US" dirty="0" smtClean="0"/>
              <a:t>N</a:t>
            </a:r>
            <a:r>
              <a:rPr lang="ru-RU" dirty="0" smtClean="0"/>
              <a:t>" описывается Т</a:t>
            </a:r>
            <a:r>
              <a:rPr lang="en-US" dirty="0" smtClean="0"/>
              <a:t> A[N];</a:t>
            </a:r>
          </a:p>
          <a:p>
            <a:pPr lvl="1"/>
            <a:r>
              <a:rPr lang="ru-RU" dirty="0" smtClean="0"/>
              <a:t>Без упоминания переменной</a:t>
            </a:r>
            <a:r>
              <a:rPr lang="en-US" dirty="0" smtClean="0"/>
              <a:t> --</a:t>
            </a:r>
            <a:r>
              <a:rPr lang="ru-RU" dirty="0" smtClean="0"/>
              <a:t> Т </a:t>
            </a:r>
            <a:r>
              <a:rPr lang="en-US" dirty="0" smtClean="0"/>
              <a:t>(*)[N]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4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Значения элементов массива хранятся в памяти последовательно по возрастанию адресов</a:t>
            </a:r>
          </a:p>
          <a:p>
            <a:endParaRPr lang="ru-RU" dirty="0" smtClean="0"/>
          </a:p>
          <a:p>
            <a:r>
              <a:rPr lang="ru-RU" dirty="0" smtClean="0"/>
              <a:t>Для А массива, описанного как Т</a:t>
            </a:r>
            <a:r>
              <a:rPr lang="en-US" dirty="0" smtClean="0"/>
              <a:t> </a:t>
            </a:r>
            <a:r>
              <a:rPr lang="en-US" dirty="0"/>
              <a:t>A[N</a:t>
            </a:r>
            <a:r>
              <a:rPr lang="en-US" dirty="0" smtClean="0"/>
              <a:t>]</a:t>
            </a:r>
            <a:r>
              <a:rPr lang="ru-RU" dirty="0" smtClean="0"/>
              <a:t>, верно </a:t>
            </a:r>
            <a:r>
              <a:rPr lang="en-US" dirty="0" err="1" smtClean="0"/>
              <a:t>sizeof</a:t>
            </a:r>
            <a:r>
              <a:rPr lang="en-US" dirty="0" smtClean="0"/>
              <a:t>(A)==</a:t>
            </a:r>
            <a:r>
              <a:rPr lang="en-US" dirty="0" err="1" smtClean="0"/>
              <a:t>sizeof</a:t>
            </a:r>
            <a:r>
              <a:rPr lang="en-US" dirty="0" smtClean="0"/>
              <a:t>(T)*N==</a:t>
            </a:r>
            <a:r>
              <a:rPr lang="en-US" dirty="0" err="1" smtClean="0"/>
              <a:t>sizeof</a:t>
            </a:r>
            <a:r>
              <a:rPr lang="en-US" dirty="0" smtClean="0"/>
              <a:t>(A[0])*N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Элементы массива длины </a:t>
            </a:r>
            <a:r>
              <a:rPr lang="en-US" dirty="0"/>
              <a:t>N </a:t>
            </a:r>
            <a:r>
              <a:rPr lang="ru-RU" dirty="0"/>
              <a:t>нумеруются от </a:t>
            </a:r>
            <a:r>
              <a:rPr lang="en-US" dirty="0"/>
              <a:t>0 </a:t>
            </a:r>
            <a:r>
              <a:rPr lang="ru-RU" dirty="0"/>
              <a:t>до </a:t>
            </a:r>
            <a:r>
              <a:rPr lang="en-US" dirty="0"/>
              <a:t>N-1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0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массивов и указателей -- </a:t>
            </a:r>
            <a:r>
              <a:rPr lang="ru-RU" dirty="0"/>
              <a:t>генерация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"Массивов в языке Си нет" (с)</a:t>
            </a:r>
          </a:p>
          <a:p>
            <a:r>
              <a:rPr lang="ru-RU" i="1" dirty="0" smtClean="0"/>
              <a:t>Генерацией указателя</a:t>
            </a:r>
            <a:r>
              <a:rPr lang="ru-RU" dirty="0" smtClean="0"/>
              <a:t> называется замена выражения </a:t>
            </a:r>
            <a:r>
              <a:rPr lang="en-US" dirty="0" smtClean="0"/>
              <a:t>A </a:t>
            </a:r>
            <a:r>
              <a:rPr lang="ru-RU" dirty="0" smtClean="0"/>
              <a:t>типа "массив </a:t>
            </a:r>
            <a:r>
              <a:rPr lang="ru-RU" dirty="0"/>
              <a:t>из Т</a:t>
            </a:r>
            <a:r>
              <a:rPr lang="ru-RU" dirty="0" smtClean="0"/>
              <a:t>" на </a:t>
            </a:r>
            <a:r>
              <a:rPr lang="ru-RU" i="1" dirty="0" smtClean="0"/>
              <a:t>неизменяемый </a:t>
            </a:r>
            <a:r>
              <a:rPr lang="ru-RU" dirty="0" smtClean="0"/>
              <a:t>указатель на </a:t>
            </a:r>
            <a:r>
              <a:rPr lang="en-US" dirty="0" smtClean="0"/>
              <a:t>A[0]</a:t>
            </a:r>
            <a:endParaRPr lang="ru-RU" dirty="0" smtClean="0"/>
          </a:p>
          <a:p>
            <a:r>
              <a:rPr lang="ru-RU" dirty="0" smtClean="0"/>
              <a:t>Компилятор Си выполняет генерацию указателя всюду, где выражение типа массив </a:t>
            </a:r>
            <a:r>
              <a:rPr lang="ru-RU" i="1" dirty="0" smtClean="0"/>
              <a:t>не является операндом</a:t>
            </a:r>
            <a:r>
              <a:rPr lang="ru-RU" dirty="0" smtClean="0"/>
              <a:t> следующих операций</a:t>
            </a:r>
          </a:p>
          <a:p>
            <a:pPr lvl="1"/>
            <a:r>
              <a:rPr lang="ru-RU" dirty="0" smtClean="0"/>
              <a:t>Унарные &amp; и sizeof</a:t>
            </a:r>
          </a:p>
          <a:p>
            <a:pPr lvl="2"/>
            <a:r>
              <a:rPr lang="ru-RU" dirty="0" smtClean="0"/>
              <a:t>ОК, ожидаемый результат</a:t>
            </a:r>
          </a:p>
          <a:p>
            <a:pPr lvl="1"/>
            <a:r>
              <a:rPr lang="ru-RU" dirty="0" smtClean="0"/>
              <a:t>Унарные ++, --, левый операнд операций присваивания 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  <a:p>
            <a:pPr lvl="1"/>
            <a:r>
              <a:rPr lang="ru-RU" dirty="0" smtClean="0"/>
              <a:t>Левый операнд операции </a:t>
            </a:r>
            <a:r>
              <a:rPr lang="ru-RU" dirty="0"/>
              <a:t>. (точка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</p:txBody>
      </p:sp>
    </p:spTree>
    <p:extLst>
      <p:ext uri="{BB962C8B-B14F-4D97-AF65-F5344CB8AC3E}">
        <p14:creationId xmlns:p14="http://schemas.microsoft.com/office/powerpoint/2010/main" val="23144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инструкций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инструкция</a:t>
            </a:r>
            <a:r>
              <a:rPr lang="en-US" dirty="0"/>
              <a:t>&gt;</a:t>
            </a:r>
            <a:r>
              <a:rPr lang="ru-RU" dirty="0" smtClean="0"/>
              <a:t> :</a:t>
            </a:r>
            <a:r>
              <a:rPr lang="en-US" dirty="0" smtClean="0"/>
              <a:t>:=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ru-RU" dirty="0" smtClean="0"/>
              <a:t>помеченная-инструкция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инструкция-выражение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составная-инструкция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инструкция-выбора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циклическая-инструкция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ru-RU" dirty="0"/>
              <a:t>над массивами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указателя позволяет выполнять над массивами те же операции, что и над указателями, кроме операций с побочным эффектом по отношению к операнду типа массив</a:t>
            </a:r>
          </a:p>
          <a:p>
            <a:pPr lvl="1"/>
            <a:r>
              <a:rPr lang="ru-RU" dirty="0" smtClean="0"/>
              <a:t>Унарные </a:t>
            </a:r>
            <a:r>
              <a:rPr lang="ru-RU" dirty="0"/>
              <a:t>++, </a:t>
            </a:r>
            <a:r>
              <a:rPr lang="ru-RU" dirty="0" smtClean="0"/>
              <a:t>--</a:t>
            </a:r>
          </a:p>
          <a:p>
            <a:pPr lvl="1"/>
            <a:r>
              <a:rPr lang="ru-RU" dirty="0" smtClean="0"/>
              <a:t>Операции присваивания, где массив -- левый операнд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3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массива в языке 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8356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 A[N];</a:t>
            </a:r>
            <a:endParaRPr lang="ru-RU" dirty="0" smtClean="0"/>
          </a:p>
          <a:p>
            <a:pPr lvl="1"/>
            <a:r>
              <a:rPr lang="ru-RU" dirty="0" smtClean="0"/>
              <a:t>Массив </a:t>
            </a:r>
            <a:r>
              <a:rPr lang="en-US" dirty="0" smtClean="0"/>
              <a:t>A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значений типа Т длины </a:t>
            </a:r>
            <a:r>
              <a:rPr lang="en-US" dirty="0" smtClean="0"/>
              <a:t>N</a:t>
            </a:r>
          </a:p>
          <a:p>
            <a:r>
              <a:rPr lang="en-US" dirty="0" smtClean="0"/>
              <a:t>T A[N] = { </a:t>
            </a:r>
            <a:r>
              <a:rPr lang="ru-RU" dirty="0"/>
              <a:t>И</a:t>
            </a:r>
            <a:r>
              <a:rPr lang="en-US" dirty="0" smtClean="0"/>
              <a:t>_0, </a:t>
            </a:r>
            <a:r>
              <a:rPr lang="ru-RU" dirty="0" smtClean="0"/>
              <a:t>И</a:t>
            </a:r>
            <a:r>
              <a:rPr lang="en-US" dirty="0" smtClean="0"/>
              <a:t>_1, </a:t>
            </a:r>
            <a:r>
              <a:rPr lang="ru-RU" dirty="0" smtClean="0"/>
              <a:t>..., И</a:t>
            </a:r>
            <a:r>
              <a:rPr lang="en-US" dirty="0" smtClean="0"/>
              <a:t>_X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X &lt;= N-1</a:t>
            </a:r>
            <a:endParaRPr lang="en-US" dirty="0"/>
          </a:p>
          <a:p>
            <a:pPr lvl="2"/>
            <a:r>
              <a:rPr lang="en-US" dirty="0" smtClean="0"/>
              <a:t>A[</a:t>
            </a:r>
            <a:r>
              <a:rPr lang="ru-RU" dirty="0" smtClean="0"/>
              <a:t>К</a:t>
            </a:r>
            <a:r>
              <a:rPr lang="en-US" dirty="0" smtClean="0"/>
              <a:t>] </a:t>
            </a:r>
            <a:r>
              <a:rPr lang="ru-RU" dirty="0" smtClean="0"/>
              <a:t>инициализируется с помощью И</a:t>
            </a:r>
            <a:r>
              <a:rPr lang="en-US" dirty="0" smtClean="0"/>
              <a:t>_</a:t>
            </a:r>
            <a:r>
              <a:rPr lang="ru-RU" dirty="0" smtClean="0"/>
              <a:t>К</a:t>
            </a:r>
            <a:r>
              <a:rPr lang="en-US" dirty="0" smtClean="0"/>
              <a:t>, </a:t>
            </a:r>
            <a:r>
              <a:rPr lang="ru-RU" dirty="0" smtClean="0"/>
              <a:t>К</a:t>
            </a:r>
            <a:r>
              <a:rPr lang="en-US" dirty="0" smtClean="0"/>
              <a:t>=0, …, X</a:t>
            </a:r>
          </a:p>
          <a:p>
            <a:pPr lvl="2"/>
            <a:r>
              <a:rPr lang="ru-RU" dirty="0" smtClean="0"/>
              <a:t>Память, отведённая под </a:t>
            </a:r>
            <a:r>
              <a:rPr lang="en-US" dirty="0" smtClean="0"/>
              <a:t>A[X+1]</a:t>
            </a:r>
            <a:r>
              <a:rPr lang="ru-RU" dirty="0" smtClean="0"/>
              <a:t>, </a:t>
            </a:r>
            <a:r>
              <a:rPr lang="en-US" dirty="0" smtClean="0"/>
              <a:t>…</a:t>
            </a:r>
            <a:r>
              <a:rPr lang="ru-RU" dirty="0" smtClean="0"/>
              <a:t>,</a:t>
            </a:r>
            <a:r>
              <a:rPr lang="en-US" dirty="0" smtClean="0"/>
              <a:t> A[N-1]</a:t>
            </a:r>
            <a:r>
              <a:rPr lang="ru-RU" dirty="0" smtClean="0"/>
              <a:t>, заполняется байтом 0</a:t>
            </a:r>
            <a:endParaRPr lang="en-US" dirty="0" smtClean="0"/>
          </a:p>
          <a:p>
            <a:pPr lvl="1"/>
            <a:r>
              <a:rPr lang="en-US" dirty="0" smtClean="0"/>
              <a:t>X &gt; N</a:t>
            </a:r>
            <a:r>
              <a:rPr lang="ru-RU" dirty="0" smtClean="0"/>
              <a:t>-1</a:t>
            </a:r>
            <a:r>
              <a:rPr lang="en-US" dirty="0" smtClean="0"/>
              <a:t> – </a:t>
            </a:r>
            <a:r>
              <a:rPr lang="ru-RU" dirty="0" smtClean="0"/>
              <a:t>ошибка компиляции</a:t>
            </a:r>
            <a:endParaRPr lang="en-US" dirty="0" smtClean="0"/>
          </a:p>
          <a:p>
            <a:r>
              <a:rPr lang="en-US" dirty="0"/>
              <a:t>T A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ru-RU" dirty="0" smtClean="0"/>
              <a:t> И</a:t>
            </a:r>
            <a:r>
              <a:rPr lang="en-US" dirty="0"/>
              <a:t>_0, </a:t>
            </a:r>
            <a:r>
              <a:rPr lang="ru-RU" dirty="0"/>
              <a:t>И</a:t>
            </a:r>
            <a:r>
              <a:rPr lang="en-US" dirty="0"/>
              <a:t>_1, </a:t>
            </a:r>
            <a:r>
              <a:rPr lang="ru-RU" dirty="0"/>
              <a:t>..., И</a:t>
            </a:r>
            <a:r>
              <a:rPr lang="en-US" dirty="0"/>
              <a:t>_X</a:t>
            </a:r>
            <a:r>
              <a:rPr lang="en-US" dirty="0" smtClean="0"/>
              <a:t>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X+1</a:t>
            </a:r>
            <a:endParaRPr lang="ru-RU" dirty="0" smtClean="0"/>
          </a:p>
          <a:p>
            <a:pPr lvl="1"/>
            <a:r>
              <a:rPr lang="en-US" dirty="0"/>
              <a:t>A[k] </a:t>
            </a:r>
            <a:r>
              <a:rPr lang="ru-RU" dirty="0"/>
              <a:t>инициализируется с помощью И</a:t>
            </a:r>
            <a:r>
              <a:rPr lang="en-US" dirty="0"/>
              <a:t>_k, k=0, …, 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где Т – массив, называется многомерным массивом</a:t>
            </a:r>
          </a:p>
          <a:p>
            <a:r>
              <a:rPr lang="ru-RU" dirty="0" smtClean="0"/>
              <a:t>Примеры описания многомерных массивов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ru-RU" dirty="0" smtClean="0"/>
              <a:t>10</a:t>
            </a:r>
            <a:r>
              <a:rPr lang="en-US" dirty="0" smtClean="0"/>
              <a:t>][</a:t>
            </a:r>
            <a:r>
              <a:rPr lang="ru-RU" dirty="0" smtClean="0"/>
              <a:t>100</a:t>
            </a:r>
            <a:r>
              <a:rPr lang="en-US" dirty="0" smtClean="0"/>
              <a:t>];</a:t>
            </a:r>
          </a:p>
          <a:p>
            <a:pPr lvl="2"/>
            <a:r>
              <a:rPr lang="ru-RU" dirty="0" smtClean="0"/>
              <a:t>Массив из 10 массивов из 100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</a:t>
            </a:r>
            <a:r>
              <a:rPr lang="en-US" dirty="0"/>
              <a:t>2</a:t>
            </a:r>
            <a:r>
              <a:rPr lang="en-US" dirty="0" smtClean="0"/>
              <a:t>][2] = {{0, 1}, {2, 3}};</a:t>
            </a:r>
          </a:p>
          <a:p>
            <a:pPr lvl="2"/>
            <a:r>
              <a:rPr lang="ru-RU" dirty="0"/>
              <a:t>Массив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массивов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A[0][0] = 0, A[0][1] = 1, A[1][0] = 2, A[1][1] = 3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 -- примеры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A[2][3];</a:t>
            </a:r>
            <a:br>
              <a:rPr lang="en-US" dirty="0" smtClean="0"/>
            </a:br>
            <a:r>
              <a:rPr lang="en-US" dirty="0" smtClean="0"/>
              <a:t>A[0]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> (*)[3]</a:t>
            </a:r>
            <a:br>
              <a:rPr lang="en-US" dirty="0" smtClean="0"/>
            </a:br>
            <a:r>
              <a:rPr lang="en-US" dirty="0" smtClean="0"/>
              <a:t>A[0][0]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(A) = </a:t>
            </a:r>
            <a:r>
              <a:rPr lang="en-US" dirty="0" err="1" smtClean="0"/>
              <a:t>sizeof</a:t>
            </a:r>
            <a:r>
              <a:rPr lang="en-US" dirty="0" smtClean="0"/>
              <a:t>(A[0])*2</a:t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(A[0]) = </a:t>
            </a:r>
            <a:r>
              <a:rPr lang="en-US" dirty="0" err="1" smtClean="0"/>
              <a:t>sizeof</a:t>
            </a:r>
            <a:r>
              <a:rPr lang="en-US" dirty="0" smtClean="0"/>
              <a:t>(A[0][0])*3</a:t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73865"/>
              </p:ext>
            </p:extLst>
          </p:nvPr>
        </p:nvGraphicFramePr>
        <p:xfrm>
          <a:off x="1043610" y="4472528"/>
          <a:ext cx="77768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</a:t>
                      </a:r>
                      <a:r>
                        <a:rPr lang="en-US" dirty="0" smtClean="0"/>
                        <a:t>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A+1)+2)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smtClean="0"/>
                        <a:t>A[1</a:t>
                      </a:r>
                      <a:r>
                        <a:rPr lang="en-US" smtClean="0"/>
                        <a:t>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A+1)+0)</a:t>
                      </a:r>
                    </a:p>
                    <a:p>
                      <a:r>
                        <a:rPr lang="en-US" dirty="0" smtClean="0"/>
                        <a:t>**(A+1)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A+0)+2)</a:t>
                      </a:r>
                    </a:p>
                    <a:p>
                      <a:r>
                        <a:rPr lang="en-US" dirty="0" smtClean="0"/>
                        <a:t>*(*A+2)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A+0)+1)</a:t>
                      </a:r>
                    </a:p>
                    <a:p>
                      <a:r>
                        <a:rPr lang="en-US" dirty="0" smtClean="0"/>
                        <a:t>*(*A+1)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A+0)+0)</a:t>
                      </a:r>
                    </a:p>
                    <a:p>
                      <a:r>
                        <a:rPr lang="en-US" dirty="0" smtClean="0"/>
                        <a:t>**A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547664" y="6138065"/>
            <a:ext cx="6192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6228020"/>
            <a:ext cx="29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Направление роста адресов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4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строковые константы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Значением строковой константы длины </a:t>
            </a:r>
            <a:r>
              <a:rPr lang="en-US" dirty="0" smtClean="0"/>
              <a:t>N </a:t>
            </a:r>
            <a:r>
              <a:rPr lang="ru-RU" dirty="0" smtClean="0"/>
              <a:t>является инициализированный безымянный массив из </a:t>
            </a:r>
            <a:r>
              <a:rPr lang="en-US" dirty="0" smtClean="0"/>
              <a:t>N+1</a:t>
            </a:r>
            <a:r>
              <a:rPr lang="ru-RU" dirty="0" smtClean="0"/>
              <a:t> </a:t>
            </a:r>
            <a:r>
              <a:rPr lang="en-US" dirty="0" smtClean="0"/>
              <a:t>char</a:t>
            </a:r>
          </a:p>
          <a:p>
            <a:endParaRPr lang="ru-RU" dirty="0" smtClean="0"/>
          </a:p>
          <a:p>
            <a:r>
              <a:rPr lang="ru-RU" dirty="0" smtClean="0"/>
              <a:t>Для инициализации массива берутся последовательные символы из записи строковой константы</a:t>
            </a:r>
          </a:p>
          <a:p>
            <a:endParaRPr lang="ru-RU" dirty="0" smtClean="0"/>
          </a:p>
          <a:p>
            <a:r>
              <a:rPr lang="ru-RU" dirty="0" smtClean="0"/>
              <a:t>После последнего символа из записи строковой константы берётся один символ </a:t>
            </a:r>
            <a:r>
              <a:rPr lang="en-US" dirty="0" smtClean="0"/>
              <a:t>'\0'</a:t>
            </a:r>
          </a:p>
          <a:p>
            <a:endParaRPr lang="ru-RU" dirty="0" smtClean="0"/>
          </a:p>
          <a:p>
            <a:r>
              <a:rPr lang="ru-RU" dirty="0" smtClean="0"/>
              <a:t>Значения строковых констант хранятся в памяти глобальных пременных</a:t>
            </a:r>
          </a:p>
          <a:p>
            <a:endParaRPr lang="ru-RU" dirty="0" smtClean="0"/>
          </a:p>
          <a:p>
            <a:r>
              <a:rPr lang="ru-RU" dirty="0" smtClean="0"/>
              <a:t>Значение строковой константы может начинаться или заканчиваться в середине значения другой строковой конст.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1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строковые </a:t>
            </a:r>
            <a:r>
              <a:rPr lang="ru-RU" dirty="0" smtClean="0"/>
              <a:t>константы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 "1234567890";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my_str</a:t>
            </a:r>
            <a:r>
              <a:rPr lang="en-US" dirty="0" smtClean="0"/>
              <a:t>) == 11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эквивалентно</a:t>
            </a:r>
            <a:br>
              <a:rPr lang="ru-RU" dirty="0" smtClean="0"/>
            </a:br>
            <a:r>
              <a:rPr lang="ru-RU" dirty="0" smtClean="0"/>
              <a:t>// </a:t>
            </a:r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</a:t>
            </a:r>
            <a:br>
              <a:rPr lang="en-US" dirty="0" smtClean="0"/>
            </a:br>
            <a:r>
              <a:rPr lang="en-US" dirty="0" smtClean="0"/>
              <a:t>//	 {'1', '2', '3', '4', '5', '6', '7', '8', '9', '0', '\0'};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Чему равно </a:t>
            </a:r>
            <a:r>
              <a:rPr lang="en-US" dirty="0" smtClean="0"/>
              <a:t>"1234"[0] </a:t>
            </a:r>
            <a:r>
              <a:rPr lang="ru-RU" dirty="0" smtClean="0"/>
              <a:t>?</a:t>
            </a:r>
            <a:r>
              <a:rPr lang="en-US" dirty="0" smtClean="0"/>
              <a:t> "1234"[4] ?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char *p = </a:t>
            </a:r>
            <a:r>
              <a:rPr lang="ru-RU" dirty="0" smtClean="0"/>
              <a:t>"1234"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"1234"[0] = 'A';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// значения строковых констант</a:t>
            </a:r>
            <a:br>
              <a:rPr lang="ru-RU" dirty="0" smtClean="0"/>
            </a:br>
            <a:r>
              <a:rPr lang="ru-RU" dirty="0" smtClean="0"/>
              <a:t>// могут занимать одни и те же ячейки памяти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p[0] </a:t>
            </a:r>
            <a:r>
              <a:rPr lang="ru-RU" dirty="0" smtClean="0"/>
              <a:t>равно либо </a:t>
            </a:r>
            <a:r>
              <a:rPr lang="en-US" dirty="0" smtClean="0"/>
              <a:t>'A'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en-US" dirty="0" smtClean="0"/>
              <a:t>'1'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Операции над указателями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Передача параметров функции по указателю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Связь массивов и указателей – генерация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Описание массива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 языке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Многомерные массивы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 и строковые константы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2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 выбора </a:t>
            </a:r>
            <a:r>
              <a:rPr lang="en-US" dirty="0" smtClean="0"/>
              <a:t>if</a:t>
            </a:r>
            <a:r>
              <a:rPr lang="en-US" dirty="0"/>
              <a:t>,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568952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инструкция-выбора</a:t>
            </a:r>
            <a:r>
              <a:rPr lang="en-US" sz="2400" dirty="0" smtClean="0"/>
              <a:t>&gt; 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'</a:t>
            </a:r>
            <a:r>
              <a:rPr lang="ru-RU" sz="2400" dirty="0" smtClean="0"/>
              <a:t>if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if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else</a:t>
            </a:r>
            <a:r>
              <a:rPr lang="en-US" sz="2400" dirty="0" smtClean="0"/>
              <a:t>' 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switch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0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выбора</a:t>
            </a:r>
            <a:r>
              <a:rPr lang="ru-RU" dirty="0" smtClean="0"/>
              <a:t> </a:t>
            </a:r>
            <a:r>
              <a:rPr lang="en-US" dirty="0" smtClean="0"/>
              <a:t>-- 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568952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switch </a:t>
            </a:r>
            <a:r>
              <a:rPr lang="ru-RU" dirty="0" smtClean="0"/>
              <a:t>имеет следующий вид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switch (</a:t>
            </a:r>
            <a:r>
              <a:rPr lang="ru-RU" dirty="0" smtClean="0"/>
              <a:t>выражение) {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case </a:t>
            </a:r>
            <a:r>
              <a:rPr lang="ru-RU" dirty="0" smtClean="0"/>
              <a:t>константное-выражение : инструкции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en-US" dirty="0" smtClean="0"/>
              <a:t>case </a:t>
            </a:r>
            <a:r>
              <a:rPr lang="ru-RU" dirty="0" smtClean="0"/>
              <a:t>константное-выражение : инструкции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...</a:t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en-US" dirty="0" smtClean="0"/>
              <a:t>default: </a:t>
            </a:r>
            <a:r>
              <a:rPr lang="ru-RU" dirty="0" smtClean="0"/>
              <a:t>инструкции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ru-RU" dirty="0" smtClean="0"/>
              <a:t>}</a:t>
            </a:r>
          </a:p>
          <a:p>
            <a:r>
              <a:rPr lang="ru-RU" dirty="0" smtClean="0"/>
              <a:t>Текст </a:t>
            </a:r>
            <a:r>
              <a:rPr lang="en-US" dirty="0" smtClean="0"/>
              <a:t>default:</a:t>
            </a:r>
            <a:r>
              <a:rPr lang="ru-RU" dirty="0" smtClean="0"/>
              <a:t> инструкции может отсутствовать</a:t>
            </a:r>
            <a:endParaRPr lang="en-US" dirty="0" smtClean="0"/>
          </a:p>
          <a:p>
            <a:r>
              <a:rPr lang="ru-RU" dirty="0" smtClean="0"/>
              <a:t>Порядок работы</a:t>
            </a:r>
          </a:p>
          <a:p>
            <a:pPr lvl="1"/>
            <a:r>
              <a:rPr lang="ru-RU" dirty="0" smtClean="0"/>
              <a:t>Вычисляется выражение в скобках, результат приводится к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Если значение совпадает со значением одного из выражений после </a:t>
            </a:r>
            <a:r>
              <a:rPr lang="en-US" dirty="0" smtClean="0"/>
              <a:t>case, </a:t>
            </a:r>
            <a:r>
              <a:rPr lang="ru-RU" dirty="0" smtClean="0"/>
              <a:t>то управление передаётся на первую инструкци</a:t>
            </a:r>
            <a:r>
              <a:rPr lang="ru-RU" dirty="0"/>
              <a:t>ю</a:t>
            </a:r>
            <a:r>
              <a:rPr lang="ru-RU" dirty="0" smtClean="0"/>
              <a:t> после соотв. двоеточия.</a:t>
            </a:r>
            <a:r>
              <a:rPr lang="en-US" dirty="0" smtClean="0"/>
              <a:t> </a:t>
            </a:r>
            <a:r>
              <a:rPr lang="ru-RU" dirty="0" smtClean="0"/>
              <a:t>Дальнейшая работа зависит от этих инструкций</a:t>
            </a:r>
          </a:p>
          <a:p>
            <a:pPr lvl="1"/>
            <a:r>
              <a:rPr lang="ru-RU" dirty="0" smtClean="0"/>
              <a:t>Иначе управление передается на первую инструкцию после </a:t>
            </a:r>
            <a:r>
              <a:rPr lang="en-US" dirty="0" smtClean="0"/>
              <a:t>default: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848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цикла (</a:t>
            </a:r>
            <a:r>
              <a:rPr lang="en-US" dirty="0" smtClean="0"/>
              <a:t>for, while, do-while)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300" dirty="0" smtClean="0"/>
              <a:t>&lt;</a:t>
            </a:r>
            <a:r>
              <a:rPr lang="ru-RU" sz="2300" dirty="0" smtClean="0"/>
              <a:t>циклическая-инструкция</a:t>
            </a:r>
            <a:r>
              <a:rPr lang="en-US" sz="2300" dirty="0" smtClean="0"/>
              <a:t>&gt; ::=</a:t>
            </a:r>
            <a:br>
              <a:rPr lang="en-US" sz="2300" dirty="0" smtClean="0"/>
            </a:br>
            <a:r>
              <a:rPr lang="en-US" sz="2300" dirty="0"/>
              <a:t>	</a:t>
            </a:r>
            <a:r>
              <a:rPr lang="en-US" sz="2300" dirty="0" smtClean="0"/>
              <a:t>'while' '(' 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br>
              <a:rPr lang="en-US" sz="2300" dirty="0" smtClean="0"/>
            </a:br>
            <a:r>
              <a:rPr lang="en-US" sz="2300" dirty="0" smtClean="0"/>
              <a:t>|	'do' 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'while' '(' 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br>
              <a:rPr lang="en-US" sz="2300" dirty="0" smtClean="0"/>
            </a:br>
            <a:r>
              <a:rPr lang="en-US" sz="2300" dirty="0" smtClean="0"/>
              <a:t>|	'</a:t>
            </a:r>
            <a:r>
              <a:rPr lang="ru-RU" sz="2300" dirty="0" smtClean="0"/>
              <a:t>for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(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;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;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br>
              <a:rPr lang="en-US" sz="2300" dirty="0" smtClean="0"/>
            </a:br>
            <a:r>
              <a:rPr lang="en-US" sz="2300" dirty="0" smtClean="0"/>
              <a:t>		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endParaRPr lang="ru-RU" sz="2300" dirty="0" smtClean="0"/>
          </a:p>
          <a:p>
            <a:pPr marL="68580" indent="0">
              <a:buNone/>
            </a:pPr>
            <a:endParaRPr lang="ru-RU" sz="2300" dirty="0" smtClean="0"/>
          </a:p>
          <a:p>
            <a:pPr marL="68580" indent="0">
              <a:buNone/>
            </a:pPr>
            <a:r>
              <a:rPr lang="ru-RU" sz="2300" dirty="0" smtClean="0"/>
              <a:t>В цикле </a:t>
            </a:r>
            <a:r>
              <a:rPr lang="en-US" sz="2300" dirty="0" smtClean="0"/>
              <a:t>for </a:t>
            </a:r>
            <a:r>
              <a:rPr lang="ru-RU" sz="2300" dirty="0" smtClean="0"/>
              <a:t>любое из выражений может отсутствовать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627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ru-RU" dirty="0" smtClean="0"/>
              <a:t>цикла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Цикл </a:t>
            </a:r>
            <a:r>
              <a:rPr lang="en-US" sz="2800" dirty="0" smtClean="0"/>
              <a:t>while </a:t>
            </a:r>
            <a:r>
              <a:rPr lang="ru-RU" sz="2800" dirty="0" smtClean="0"/>
              <a:t>исполняет инструкцию</a:t>
            </a:r>
            <a:r>
              <a:rPr lang="en-US" sz="2800" dirty="0" smtClean="0"/>
              <a:t> </a:t>
            </a:r>
            <a:r>
              <a:rPr lang="ru-RU" sz="2800" dirty="0" smtClean="0"/>
              <a:t>до тех пор, пока выражение не станет равно 0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while </a:t>
            </a:r>
            <a:r>
              <a:rPr lang="en-US" sz="2800" dirty="0"/>
              <a:t>( </a:t>
            </a:r>
            <a:r>
              <a:rPr lang="ru-RU" sz="2800" dirty="0" smtClean="0"/>
              <a:t>выражение </a:t>
            </a:r>
            <a:r>
              <a:rPr lang="ru-RU" sz="2800" dirty="0"/>
              <a:t>) </a:t>
            </a:r>
            <a:r>
              <a:rPr lang="ru-RU" sz="2800" dirty="0" smtClean="0"/>
              <a:t>инструкция</a:t>
            </a:r>
          </a:p>
          <a:p>
            <a:endParaRPr lang="ru-RU" sz="2800" dirty="0" smtClean="0"/>
          </a:p>
          <a:p>
            <a:r>
              <a:rPr lang="ru-RU" sz="2800" dirty="0" smtClean="0"/>
              <a:t>выражение называется </a:t>
            </a:r>
            <a:r>
              <a:rPr lang="ru-RU" sz="2800" i="1" dirty="0" smtClean="0"/>
              <a:t>условием продолжения цикла</a:t>
            </a:r>
          </a:p>
          <a:p>
            <a:r>
              <a:rPr lang="ru-RU" sz="2800" dirty="0" smtClean="0"/>
              <a:t>инструкция называется </a:t>
            </a:r>
            <a:r>
              <a:rPr lang="ru-RU" sz="2800" i="1" dirty="0" smtClean="0"/>
              <a:t>телом цикла</a:t>
            </a:r>
          </a:p>
          <a:p>
            <a:r>
              <a:rPr lang="ru-RU" sz="2800" dirty="0" smtClean="0"/>
              <a:t>Значение выражение должно быть приводимым к типу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ru-RU" sz="2800" dirty="0" smtClean="0"/>
              <a:t>с помощью автоматических преобразований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59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83560"/>
            <a:ext cx="7776864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Цикл </a:t>
            </a:r>
            <a:r>
              <a:rPr lang="en-US" sz="2400" dirty="0" smtClean="0"/>
              <a:t>for (</a:t>
            </a:r>
            <a:r>
              <a:rPr lang="ru-RU" sz="2400" dirty="0" smtClean="0"/>
              <a:t>в1</a:t>
            </a:r>
            <a:r>
              <a:rPr lang="en-US" sz="2400" dirty="0" smtClean="0"/>
              <a:t>; </a:t>
            </a:r>
            <a:r>
              <a:rPr lang="ru-RU" sz="2400" dirty="0" smtClean="0"/>
              <a:t>в2</a:t>
            </a:r>
            <a:r>
              <a:rPr lang="en-US" sz="2400" dirty="0" smtClean="0"/>
              <a:t>;</a:t>
            </a:r>
            <a:r>
              <a:rPr lang="ru-RU" sz="2400" dirty="0" smtClean="0"/>
              <a:t> в3) инструкция эквивалентен следующей последовательности инструкций с циклом </a:t>
            </a:r>
            <a:r>
              <a:rPr lang="en-US" sz="2400" dirty="0" smtClean="0"/>
              <a:t>while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в1;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while (</a:t>
            </a:r>
            <a:r>
              <a:rPr lang="ru-RU" sz="2400" dirty="0" smtClean="0"/>
              <a:t>в2)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в3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174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Цикл </a:t>
            </a:r>
            <a:r>
              <a:rPr lang="en-US" sz="2400" dirty="0" smtClean="0"/>
              <a:t>do </a:t>
            </a:r>
            <a:r>
              <a:rPr lang="ru-RU" sz="2400" dirty="0" smtClean="0"/>
              <a:t>инструкция </a:t>
            </a:r>
            <a:r>
              <a:rPr lang="en-US" sz="2400" dirty="0" smtClean="0"/>
              <a:t>while (</a:t>
            </a:r>
            <a:r>
              <a:rPr lang="ru-RU" sz="2400" dirty="0" smtClean="0"/>
              <a:t>в2); эквивалентен следующим инструкциям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while (</a:t>
            </a:r>
            <a:r>
              <a:rPr lang="ru-RU" sz="2400" dirty="0"/>
              <a:t>в2)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ru-RU" sz="2400" dirty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19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60940</TotalTime>
  <Words>1911</Words>
  <Application>Microsoft Office PowerPoint</Application>
  <PresentationFormat>On-screen Show (4:3)</PresentationFormat>
  <Paragraphs>306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управляющие Инструкции. Указатели. Массивы.</vt:lpstr>
      <vt:lpstr>План лекции</vt:lpstr>
      <vt:lpstr>Классификация инструкций языка Си</vt:lpstr>
      <vt:lpstr>Инструкции выбора if, switch</vt:lpstr>
      <vt:lpstr>Инструкции выбора -- switch</vt:lpstr>
      <vt:lpstr>Операторы цикла (for, while, do-while)</vt:lpstr>
      <vt:lpstr>Оператор цикла while</vt:lpstr>
      <vt:lpstr>Оператор цикла for</vt:lpstr>
      <vt:lpstr>Оператор цикла do-while</vt:lpstr>
      <vt:lpstr>Операторы перехода и возврата break, continue, goto, return</vt:lpstr>
      <vt:lpstr>Операторы перехода и возврата break, continue, return</vt:lpstr>
      <vt:lpstr>Операторы перехода и возврата goto</vt:lpstr>
      <vt:lpstr>PowerPoint Presentation</vt:lpstr>
      <vt:lpstr>Понятие указателя</vt:lpstr>
      <vt:lpstr>Указатели в языке Си</vt:lpstr>
      <vt:lpstr>Указатели в языке Си -- примеры</vt:lpstr>
      <vt:lpstr>Операции над указателями в Си </vt:lpstr>
      <vt:lpstr>Операции над указателями в Си</vt:lpstr>
      <vt:lpstr>Операции над указателями в Си</vt:lpstr>
      <vt:lpstr>Операции над указателями в Си</vt:lpstr>
      <vt:lpstr>Передача параметров функции по указателю</vt:lpstr>
      <vt:lpstr>Передача параметров функции по указателю -- пример</vt:lpstr>
      <vt:lpstr>Передача параметров функции по указателю -- пример</vt:lpstr>
      <vt:lpstr>Передача параметров функции по указателю -- пример</vt:lpstr>
      <vt:lpstr>Указатели и передача аргументов функциям</vt:lpstr>
      <vt:lpstr>PowerPoint Presentation</vt:lpstr>
      <vt:lpstr>Массивы в языке Си</vt:lpstr>
      <vt:lpstr>Массивы в языке Си</vt:lpstr>
      <vt:lpstr>Связь массивов и указателей -- генерация указателя</vt:lpstr>
      <vt:lpstr>Операции над массивами </vt:lpstr>
      <vt:lpstr>Описание массива в языке Си </vt:lpstr>
      <vt:lpstr>Многомерные массивы </vt:lpstr>
      <vt:lpstr>Многомерные массивы -- примеры </vt:lpstr>
      <vt:lpstr>Массивы и строковые константы </vt:lpstr>
      <vt:lpstr>Массивы и строковые константы -- пример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474</cp:revision>
  <dcterms:created xsi:type="dcterms:W3CDTF">2012-09-17T07:39:46Z</dcterms:created>
  <dcterms:modified xsi:type="dcterms:W3CDTF">2013-11-07T05:47:58Z</dcterms:modified>
</cp:coreProperties>
</file>