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9" r:id="rId4"/>
    <p:sldId id="263" r:id="rId5"/>
    <p:sldId id="264" r:id="rId6"/>
    <p:sldId id="269" r:id="rId7"/>
    <p:sldId id="268" r:id="rId8"/>
    <p:sldId id="270" r:id="rId9"/>
    <p:sldId id="260" r:id="rId10"/>
    <p:sldId id="266" r:id="rId11"/>
    <p:sldId id="271" r:id="rId12"/>
    <p:sldId id="272" r:id="rId13"/>
    <p:sldId id="273" r:id="rId14"/>
    <p:sldId id="267" r:id="rId15"/>
    <p:sldId id="274" r:id="rId16"/>
    <p:sldId id="275" r:id="rId17"/>
    <p:sldId id="262" r:id="rId18"/>
    <p:sldId id="276" r:id="rId19"/>
    <p:sldId id="277" r:id="rId20"/>
    <p:sldId id="278" r:id="rId21"/>
    <p:sldId id="258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890" autoAdjust="0"/>
    <p:restoredTop sz="94660"/>
  </p:normalViewPr>
  <p:slideViewPr>
    <p:cSldViewPr>
      <p:cViewPr varScale="1">
        <p:scale>
          <a:sx n="101" d="100"/>
          <a:sy n="101" d="100"/>
        </p:scale>
        <p:origin x="-78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9364-41B5-4343-9AE4-547B2BBB7679}" type="datetimeFigureOut">
              <a:rPr lang="ru-RU" smtClean="0"/>
              <a:t>31.10.2012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6709-6BC4-4406-A8FB-37D4D1120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5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31.10.2012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31.10.2012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31.10.2012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31.10.2012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31.10.2012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31.10.2012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31.10.2012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31.10.2012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31.10.2012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31.10.2012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31.10.2012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55E8346-1AE4-4D18-AE08-A571B45FDA13}" type="datetimeFigureOut">
              <a:rPr lang="ru-RU" smtClean="0"/>
              <a:t>31.10.2012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Структуры</a:t>
            </a:r>
            <a:r>
              <a:rPr lang="en-US" dirty="0" smtClean="0"/>
              <a:t> </a:t>
            </a:r>
            <a:r>
              <a:rPr lang="ru-RU" dirty="0" smtClean="0"/>
              <a:t>и объединения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16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Операция присваивания для структур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737320"/>
            <a:ext cx="7772400" cy="457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my_struct_var1 = my_struct_var2</a:t>
            </a:r>
          </a:p>
          <a:p>
            <a:pPr lvl="1"/>
            <a:r>
              <a:rPr lang="ru-RU" dirty="0"/>
              <a:t>Р</a:t>
            </a:r>
            <a:r>
              <a:rPr lang="ru-RU" dirty="0" smtClean="0"/>
              <a:t>езультат -- </a:t>
            </a:r>
            <a:r>
              <a:rPr lang="en-US" dirty="0" smtClean="0"/>
              <a:t>my_struct_var2</a:t>
            </a:r>
            <a:r>
              <a:rPr lang="ru-RU" dirty="0" smtClean="0"/>
              <a:t>, если переменные </a:t>
            </a:r>
            <a:r>
              <a:rPr lang="en-US" dirty="0"/>
              <a:t>my_struct_var1 </a:t>
            </a:r>
            <a:r>
              <a:rPr lang="ru-RU" dirty="0" smtClean="0"/>
              <a:t>и</a:t>
            </a:r>
            <a:r>
              <a:rPr lang="en-US" dirty="0" smtClean="0"/>
              <a:t> my_struct_var2</a:t>
            </a:r>
            <a:r>
              <a:rPr lang="ru-RU" dirty="0" smtClean="0"/>
              <a:t> имеют одинаковый тип</a:t>
            </a:r>
            <a:endParaRPr lang="en-US" dirty="0"/>
          </a:p>
          <a:p>
            <a:pPr lvl="1"/>
            <a:endParaRPr lang="ru-RU" dirty="0" smtClean="0"/>
          </a:p>
          <a:p>
            <a:r>
              <a:rPr lang="ru-RU" dirty="0" smtClean="0"/>
              <a:t>Если идентификаторы </a:t>
            </a:r>
            <a:r>
              <a:rPr lang="en-US" dirty="0" smtClean="0"/>
              <a:t>S1 </a:t>
            </a:r>
            <a:r>
              <a:rPr lang="ru-RU" dirty="0" smtClean="0"/>
              <a:t>и </a:t>
            </a:r>
            <a:r>
              <a:rPr lang="en-US" dirty="0" smtClean="0"/>
              <a:t>S2 </a:t>
            </a:r>
            <a:r>
              <a:rPr lang="ru-RU" dirty="0" smtClean="0"/>
              <a:t>различны, то типы "структура </a:t>
            </a:r>
            <a:r>
              <a:rPr lang="en-US" dirty="0" smtClean="0"/>
              <a:t>S1</a:t>
            </a:r>
            <a:r>
              <a:rPr lang="ru-RU" dirty="0" smtClean="0"/>
              <a:t>"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"</a:t>
            </a:r>
            <a:r>
              <a:rPr lang="ru-RU" dirty="0" smtClean="0"/>
              <a:t>структура </a:t>
            </a:r>
            <a:r>
              <a:rPr lang="en-US" dirty="0" smtClean="0"/>
              <a:t>S2"</a:t>
            </a:r>
            <a:r>
              <a:rPr lang="ru-RU" dirty="0" smtClean="0"/>
              <a:t> различны</a:t>
            </a:r>
          </a:p>
          <a:p>
            <a:endParaRPr lang="ru-RU" dirty="0" smtClean="0"/>
          </a:p>
          <a:p>
            <a:r>
              <a:rPr lang="ru-RU" dirty="0" smtClean="0"/>
              <a:t>Каждый тип "анонимная структура" отличается от всех других типов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1677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Операция присваивания для структур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737320"/>
            <a:ext cx="7772400" cy="4572000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dirty="0" err="1"/>
              <a:t>struct</a:t>
            </a:r>
            <a:r>
              <a:rPr lang="en-US" dirty="0"/>
              <a:t> {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x,y</a:t>
            </a:r>
            <a:r>
              <a:rPr lang="en-US" dirty="0"/>
              <a:t>;} p, </a:t>
            </a:r>
            <a:r>
              <a:rPr lang="en-US" dirty="0" smtClean="0"/>
              <a:t>q;</a:t>
            </a:r>
            <a:br>
              <a:rPr lang="en-US" dirty="0" smtClean="0"/>
            </a:br>
            <a:r>
              <a:rPr lang="en-US" dirty="0" smtClean="0"/>
              <a:t>p </a:t>
            </a:r>
            <a:r>
              <a:rPr lang="en-US" dirty="0"/>
              <a:t>= q; // </a:t>
            </a:r>
            <a:r>
              <a:rPr lang="en-US" dirty="0" smtClean="0"/>
              <a:t>OK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my_pt</a:t>
            </a:r>
            <a:r>
              <a:rPr lang="en-US" dirty="0" smtClean="0"/>
              <a:t> {</a:t>
            </a:r>
            <a:r>
              <a:rPr lang="en-US" dirty="0" err="1" smtClean="0"/>
              <a:t>int</a:t>
            </a:r>
            <a:r>
              <a:rPr lang="en-US" dirty="0" smtClean="0"/>
              <a:t> x, y;} </a:t>
            </a:r>
            <a:r>
              <a:rPr lang="en-US" dirty="0"/>
              <a:t>p;</a:t>
            </a:r>
            <a:br>
              <a:rPr lang="en-US" dirty="0"/>
            </a:b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 smtClean="0"/>
              <a:t>my_pt</a:t>
            </a:r>
            <a:r>
              <a:rPr lang="en-US" dirty="0" smtClean="0"/>
              <a:t> q;</a:t>
            </a:r>
            <a:br>
              <a:rPr lang="en-US" dirty="0" smtClean="0"/>
            </a:br>
            <a:r>
              <a:rPr lang="en-US" dirty="0" smtClean="0"/>
              <a:t>p = q; // </a:t>
            </a:r>
            <a:r>
              <a:rPr lang="ru-RU" dirty="0" smtClean="0"/>
              <a:t>ОК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err="1"/>
              <a:t>struct</a:t>
            </a:r>
            <a:r>
              <a:rPr lang="en-US" dirty="0"/>
              <a:t> {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x,y</a:t>
            </a:r>
            <a:r>
              <a:rPr lang="en-US" dirty="0"/>
              <a:t>;} p;</a:t>
            </a:r>
            <a:br>
              <a:rPr lang="en-US" dirty="0"/>
            </a:br>
            <a:r>
              <a:rPr lang="en-US" dirty="0" err="1"/>
              <a:t>struct</a:t>
            </a:r>
            <a:r>
              <a:rPr lang="en-US" dirty="0"/>
              <a:t> {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x,y</a:t>
            </a:r>
            <a:r>
              <a:rPr lang="en-US" dirty="0"/>
              <a:t>;} q;</a:t>
            </a:r>
            <a:br>
              <a:rPr lang="en-US" dirty="0"/>
            </a:br>
            <a:r>
              <a:rPr lang="en-US" dirty="0"/>
              <a:t>p = q; // </a:t>
            </a:r>
            <a:r>
              <a:rPr lang="ru-RU" dirty="0"/>
              <a:t>ошибка, т.к. </a:t>
            </a:r>
            <a:r>
              <a:rPr lang="en-US" dirty="0"/>
              <a:t>p </a:t>
            </a:r>
            <a:r>
              <a:rPr lang="ru-RU" dirty="0"/>
              <a:t>и </a:t>
            </a:r>
            <a:r>
              <a:rPr lang="en-US" dirty="0"/>
              <a:t>q </a:t>
            </a:r>
            <a:r>
              <a:rPr lang="ru-RU" dirty="0"/>
              <a:t>имеют разные типы</a:t>
            </a:r>
            <a:endParaRPr lang="en-US" dirty="0"/>
          </a:p>
          <a:p>
            <a:pPr marL="6858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3948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Операция присваивания для структур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737320"/>
            <a:ext cx="7772400" cy="45720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void f(</a:t>
            </a:r>
            <a:r>
              <a:rPr lang="en-US" dirty="0" err="1" smtClean="0"/>
              <a:t>struct</a:t>
            </a:r>
            <a:r>
              <a:rPr lang="en-US" dirty="0" smtClean="0"/>
              <a:t> {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;} p</a:t>
            </a:r>
            <a:r>
              <a:rPr lang="en-US" dirty="0"/>
              <a:t>) </a:t>
            </a:r>
            <a:r>
              <a:rPr lang="en-US" dirty="0" smtClean="0"/>
              <a:t>{ /* </a:t>
            </a:r>
            <a:r>
              <a:rPr lang="en-US" dirty="0"/>
              <a:t>… */ 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main(void)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{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;} q;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f(q); // </a:t>
            </a:r>
            <a:r>
              <a:rPr lang="ru-RU" dirty="0" smtClean="0"/>
              <a:t>ошибка, т.к.</a:t>
            </a:r>
            <a:r>
              <a:rPr lang="en-US" dirty="0" smtClean="0"/>
              <a:t> </a:t>
            </a:r>
            <a:r>
              <a:rPr lang="ru-RU" dirty="0" smtClean="0"/>
              <a:t>факт. и форм. парам.</a:t>
            </a:r>
            <a:br>
              <a:rPr lang="ru-RU" dirty="0" smtClean="0"/>
            </a:br>
            <a:r>
              <a:rPr lang="ru-RU" dirty="0" smtClean="0"/>
              <a:t>	// разных типов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</a:t>
            </a:r>
            <a:r>
              <a:rPr lang="en-US" dirty="0" smtClean="0"/>
              <a:t>return 0;</a:t>
            </a:r>
          </a:p>
          <a:p>
            <a:pPr marL="68580" indent="0">
              <a:buNone/>
            </a:pPr>
            <a:r>
              <a:rPr lang="en-US" dirty="0" smtClean="0"/>
              <a:t>}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8999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Операция присваивания для структур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737320"/>
            <a:ext cx="7772400" cy="4572000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my_pt</a:t>
            </a:r>
            <a:r>
              <a:rPr lang="en-US" dirty="0"/>
              <a:t> {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x,y</a:t>
            </a:r>
            <a:r>
              <a:rPr lang="en-US" dirty="0" smtClean="0"/>
              <a:t>;};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void f(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my_pt</a:t>
            </a:r>
            <a:r>
              <a:rPr lang="en-US" dirty="0" smtClean="0"/>
              <a:t> </a:t>
            </a:r>
            <a:r>
              <a:rPr lang="en-US" dirty="0" smtClean="0"/>
              <a:t>p) { /* … */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main(void)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my_pt</a:t>
            </a:r>
            <a:r>
              <a:rPr lang="en-US" dirty="0" smtClean="0"/>
              <a:t> q;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f(q); // OK</a:t>
            </a:r>
            <a:br>
              <a:rPr lang="en-US" dirty="0" smtClean="0"/>
            </a:br>
            <a:r>
              <a:rPr lang="ru-RU" dirty="0"/>
              <a:t>	</a:t>
            </a:r>
            <a:r>
              <a:rPr lang="en-US" dirty="0" smtClean="0"/>
              <a:t>return 0;</a:t>
            </a:r>
          </a:p>
          <a:p>
            <a:pPr marL="68580" indent="0">
              <a:buNone/>
            </a:pPr>
            <a:r>
              <a:rPr lang="en-US" dirty="0" smtClean="0"/>
              <a:t>}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8174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 структур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7320"/>
            <a:ext cx="7772400" cy="457200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Описание </a:t>
            </a:r>
            <a:r>
              <a:rPr lang="ru-RU" dirty="0" smtClean="0"/>
              <a:t>переменных типа структура может задавать начальные значения полей структуры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С89</a:t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S { T1 E1; … TN EN; } V</a:t>
            </a:r>
            <a:r>
              <a:rPr lang="ru-RU" dirty="0" smtClean="0"/>
              <a:t> = </a:t>
            </a:r>
            <a:r>
              <a:rPr lang="en-US" dirty="0" smtClean="0"/>
              <a:t>{</a:t>
            </a:r>
            <a:r>
              <a:rPr lang="ru-RU" dirty="0" smtClean="0"/>
              <a:t> И1</a:t>
            </a:r>
            <a:r>
              <a:rPr lang="ru-RU" dirty="0" smtClean="0"/>
              <a:t>, </a:t>
            </a:r>
            <a:r>
              <a:rPr lang="en-US" dirty="0" smtClean="0"/>
              <a:t>…</a:t>
            </a:r>
            <a:r>
              <a:rPr lang="ru-RU" dirty="0"/>
              <a:t>,</a:t>
            </a:r>
            <a:r>
              <a:rPr lang="ru-RU" dirty="0" smtClean="0"/>
              <a:t> ИК </a:t>
            </a:r>
            <a:r>
              <a:rPr lang="en-US" dirty="0" smtClean="0"/>
              <a:t>}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K &gt; N</a:t>
            </a:r>
            <a:r>
              <a:rPr lang="ru-RU" dirty="0" smtClean="0"/>
              <a:t>, то ошибка компиляции</a:t>
            </a:r>
            <a:endParaRPr lang="en-US" dirty="0" smtClean="0"/>
          </a:p>
          <a:p>
            <a:pPr lvl="1"/>
            <a:r>
              <a:rPr lang="ru-RU" dirty="0" smtClean="0"/>
              <a:t>И1 – инициализатор поля Е1 и т.д.</a:t>
            </a:r>
          </a:p>
          <a:p>
            <a:pPr lvl="1"/>
            <a:r>
              <a:rPr lang="ru-RU" dirty="0" smtClean="0"/>
              <a:t>Память, отведённая под значения полей после поля </a:t>
            </a:r>
            <a:r>
              <a:rPr lang="en-US" dirty="0" smtClean="0"/>
              <a:t>EK</a:t>
            </a:r>
            <a:r>
              <a:rPr lang="ru-RU" dirty="0" smtClean="0"/>
              <a:t>, заполняется байтом 0</a:t>
            </a:r>
            <a:endParaRPr lang="ru-RU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С99</a:t>
            </a:r>
            <a:r>
              <a:rPr lang="en-US" dirty="0" smtClean="0"/>
              <a:t> </a:t>
            </a:r>
            <a:r>
              <a:rPr lang="ru-RU" dirty="0" smtClean="0"/>
              <a:t>и С11</a:t>
            </a:r>
            <a:br>
              <a:rPr lang="ru-RU" dirty="0" smtClean="0"/>
            </a:br>
            <a:r>
              <a:rPr lang="ru-RU" dirty="0"/>
              <a:t>	</a:t>
            </a:r>
            <a:r>
              <a:rPr lang="en-US" dirty="0" err="1"/>
              <a:t>struct</a:t>
            </a:r>
            <a:r>
              <a:rPr lang="en-US" dirty="0"/>
              <a:t> S { T1 E1; … TN EN; } V</a:t>
            </a:r>
            <a:r>
              <a:rPr lang="ru-RU" dirty="0"/>
              <a:t> </a:t>
            </a:r>
            <a:r>
              <a:rPr lang="ru-RU" dirty="0" smtClean="0"/>
              <a:t>=</a:t>
            </a:r>
            <a:br>
              <a:rPr lang="ru-RU" dirty="0" smtClean="0"/>
            </a:br>
            <a:r>
              <a:rPr lang="ru-RU" dirty="0" smtClean="0"/>
              <a:t>				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.E1 = </a:t>
            </a:r>
            <a:r>
              <a:rPr lang="ru-RU" dirty="0" smtClean="0"/>
              <a:t>И1</a:t>
            </a:r>
            <a:r>
              <a:rPr lang="ru-RU" dirty="0"/>
              <a:t>, </a:t>
            </a:r>
            <a:r>
              <a:rPr lang="en-US" dirty="0"/>
              <a:t>…</a:t>
            </a:r>
            <a:r>
              <a:rPr lang="ru-RU" dirty="0"/>
              <a:t>, </a:t>
            </a:r>
            <a:r>
              <a:rPr lang="en-US" dirty="0" smtClean="0"/>
              <a:t>.EK = </a:t>
            </a:r>
            <a:r>
              <a:rPr lang="ru-RU" dirty="0" smtClean="0"/>
              <a:t>ИК </a:t>
            </a:r>
            <a:r>
              <a:rPr lang="en-US" dirty="0"/>
              <a:t>};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26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</a:t>
            </a:r>
            <a:r>
              <a:rPr lang="ru-RU" dirty="0" smtClean="0"/>
              <a:t>структур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7320"/>
            <a:ext cx="7772400" cy="4572000"/>
          </a:xfrm>
        </p:spPr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my_point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y;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my_</a:t>
            </a:r>
            <a:r>
              <a:rPr lang="en-US" dirty="0" err="1" smtClean="0"/>
              <a:t>rect</a:t>
            </a:r>
            <a:r>
              <a:rPr lang="en-US" dirty="0" smtClean="0"/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my_</a:t>
            </a:r>
            <a:r>
              <a:rPr lang="en-US" dirty="0" err="1" smtClean="0"/>
              <a:t>point</a:t>
            </a:r>
            <a:r>
              <a:rPr lang="en-US" dirty="0" smtClean="0"/>
              <a:t> </a:t>
            </a:r>
            <a:r>
              <a:rPr lang="en-US" dirty="0" err="1"/>
              <a:t>top_left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my_</a:t>
            </a:r>
            <a:r>
              <a:rPr lang="en-US" dirty="0" err="1" smtClean="0"/>
              <a:t>point</a:t>
            </a:r>
            <a:r>
              <a:rPr lang="en-US" dirty="0" smtClean="0"/>
              <a:t> </a:t>
            </a:r>
            <a:r>
              <a:rPr lang="en-US" dirty="0" err="1"/>
              <a:t>bottom_right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};</a:t>
            </a:r>
            <a:br>
              <a:rPr lang="en-US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my_</a:t>
            </a:r>
            <a:r>
              <a:rPr lang="en-US" dirty="0" err="1" smtClean="0"/>
              <a:t>point</a:t>
            </a:r>
            <a:r>
              <a:rPr lang="en-US" dirty="0" smtClean="0"/>
              <a:t> p</a:t>
            </a:r>
            <a:r>
              <a:rPr lang="ru-RU" dirty="0" smtClean="0"/>
              <a:t> = </a:t>
            </a:r>
            <a:r>
              <a:rPr lang="en-US" dirty="0" smtClean="0"/>
              <a:t>{0, 0}, q = {100, 100};</a:t>
            </a:r>
            <a:br>
              <a:rPr lang="en-US" dirty="0" smtClean="0"/>
            </a:b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my_</a:t>
            </a:r>
            <a:r>
              <a:rPr lang="en-US" dirty="0" err="1" smtClean="0"/>
              <a:t>rect</a:t>
            </a:r>
            <a:r>
              <a:rPr lang="en-US" dirty="0" smtClean="0"/>
              <a:t> rect1 = {p, q};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// Вложенные инициализаторы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my_rect</a:t>
            </a:r>
            <a:r>
              <a:rPr lang="en-US" dirty="0"/>
              <a:t> </a:t>
            </a:r>
            <a:r>
              <a:rPr lang="en-US" dirty="0" smtClean="0"/>
              <a:t>rect2 = {{0,0}, {100, 100}};</a:t>
            </a:r>
          </a:p>
        </p:txBody>
      </p:sp>
    </p:spTree>
    <p:extLst>
      <p:ext uri="{BB962C8B-B14F-4D97-AF65-F5344CB8AC3E}">
        <p14:creationId xmlns:p14="http://schemas.microsoft.com/office/powerpoint/2010/main" val="283397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Размещение структур в памяти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7320"/>
            <a:ext cx="7772400" cy="457200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Адреса полей структуры возрастают по мере объявления</a:t>
            </a:r>
          </a:p>
          <a:p>
            <a:endParaRPr lang="ru-RU" dirty="0"/>
          </a:p>
          <a:p>
            <a:r>
              <a:rPr lang="ru-RU" dirty="0" smtClean="0"/>
              <a:t>Адрес структуры равен адресу первого поля структуры</a:t>
            </a:r>
          </a:p>
          <a:p>
            <a:endParaRPr lang="ru-RU" dirty="0"/>
          </a:p>
          <a:p>
            <a:r>
              <a:rPr lang="ru-RU" dirty="0" smtClean="0"/>
              <a:t>Размер структуры </a:t>
            </a:r>
            <a:r>
              <a:rPr lang="en-US" dirty="0" smtClean="0"/>
              <a:t>&gt;= </a:t>
            </a:r>
            <a:r>
              <a:rPr lang="ru-RU" dirty="0" smtClean="0"/>
              <a:t>суммы размеров её полей</a:t>
            </a:r>
          </a:p>
          <a:p>
            <a:pPr lvl="1"/>
            <a:r>
              <a:rPr lang="ru-RU" dirty="0" smtClean="0"/>
              <a:t>Компилятору разрешено оставлять пустое место между полями структуры, чтобы обеспечить выравнивание значений простых типов по правилам Си (см. Лекцию 3, слайд 21)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105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"Объединение — объект, который в каждый момент времени </a:t>
            </a:r>
            <a:r>
              <a:rPr lang="ru-RU" dirty="0" smtClean="0"/>
              <a:t>хранит значение одного </a:t>
            </a:r>
            <a:r>
              <a:rPr lang="ru-RU" dirty="0"/>
              <a:t>из нескольких </a:t>
            </a:r>
            <a:r>
              <a:rPr lang="ru-RU" dirty="0" smtClean="0"/>
              <a:t>различных </a:t>
            </a:r>
            <a:r>
              <a:rPr lang="ru-RU" dirty="0"/>
              <a:t>типов</a:t>
            </a:r>
            <a:r>
              <a:rPr lang="ru-RU" dirty="0" smtClean="0"/>
              <a:t>." (</a:t>
            </a:r>
            <a:r>
              <a:rPr lang="en-US" dirty="0" smtClean="0"/>
              <a:t>K&amp;R, 3</a:t>
            </a:r>
            <a:r>
              <a:rPr lang="ru-RU" dirty="0" smtClean="0"/>
              <a:t>е издание)</a:t>
            </a:r>
          </a:p>
          <a:p>
            <a:endParaRPr lang="en-US" dirty="0" smtClean="0"/>
          </a:p>
          <a:p>
            <a:r>
              <a:rPr lang="ru-RU" dirty="0" smtClean="0"/>
              <a:t>Для описания объединений используется ключевое слово </a:t>
            </a:r>
            <a:r>
              <a:rPr lang="en-US" dirty="0" smtClean="0"/>
              <a:t>union</a:t>
            </a:r>
          </a:p>
          <a:p>
            <a:endParaRPr lang="ru-RU" dirty="0" smtClean="0"/>
          </a:p>
          <a:p>
            <a:r>
              <a:rPr lang="en-US" dirty="0"/>
              <a:t>"</a:t>
            </a:r>
            <a:r>
              <a:rPr lang="ru-RU" dirty="0" smtClean="0"/>
              <a:t>Объединение </a:t>
            </a:r>
            <a:r>
              <a:rPr lang="ru-RU" dirty="0"/>
              <a:t>можно представить себе как структуру, все элементы которой начинаются со смещением 0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размеры </a:t>
            </a:r>
            <a:r>
              <a:rPr lang="ru-RU" dirty="0"/>
              <a:t>которой достаточны для хранения любого из элементов</a:t>
            </a:r>
            <a:r>
              <a:rPr lang="ru-RU" dirty="0" smtClean="0"/>
              <a:t>.</a:t>
            </a:r>
            <a:r>
              <a:rPr lang="en-US" dirty="0" smtClean="0"/>
              <a:t>" </a:t>
            </a:r>
            <a:r>
              <a:rPr lang="ru-RU" dirty="0"/>
              <a:t>(</a:t>
            </a:r>
            <a:r>
              <a:rPr lang="en-US" dirty="0"/>
              <a:t>K&amp;R, 3</a:t>
            </a:r>
            <a:r>
              <a:rPr lang="ru-RU" dirty="0"/>
              <a:t>е издание</a:t>
            </a:r>
            <a:r>
              <a:rPr lang="ru-RU" dirty="0" smtClean="0"/>
              <a:t>)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Объединения – </a:t>
            </a:r>
            <a:r>
              <a:rPr lang="ru-RU" dirty="0"/>
              <a:t>это </a:t>
            </a:r>
            <a:r>
              <a:rPr lang="ru-RU" dirty="0" smtClean="0"/>
              <a:t>последний вид составных </a:t>
            </a:r>
            <a:r>
              <a:rPr lang="ru-RU" dirty="0"/>
              <a:t>типов данных в языке </a:t>
            </a:r>
            <a:r>
              <a:rPr lang="ru-RU" dirty="0" smtClean="0"/>
              <a:t>Си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89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Размещение объединений в памяти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Адреса всех полей объединения совпадают с адресом объединения</a:t>
            </a:r>
            <a:br>
              <a:rPr lang="ru-RU" dirty="0" smtClean="0"/>
            </a:br>
            <a:r>
              <a:rPr lang="en-US" dirty="0" smtClean="0"/>
              <a:t>union {long </a:t>
            </a:r>
            <a:r>
              <a:rPr lang="en-US" dirty="0" err="1" smtClean="0"/>
              <a:t>long</a:t>
            </a:r>
            <a:r>
              <a:rPr lang="en-US" dirty="0" smtClean="0"/>
              <a:t> LL; double D;} </a:t>
            </a:r>
            <a:r>
              <a:rPr lang="en-US" dirty="0" err="1" smtClean="0"/>
              <a:t>my_union_var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// &amp;</a:t>
            </a:r>
            <a:r>
              <a:rPr lang="en-US" dirty="0" err="1" smtClean="0"/>
              <a:t>my_union_var</a:t>
            </a:r>
            <a:r>
              <a:rPr lang="en-US" dirty="0" smtClean="0"/>
              <a:t> == &amp;</a:t>
            </a:r>
            <a:r>
              <a:rPr lang="en-US" dirty="0" err="1" smtClean="0"/>
              <a:t>my_union_var.LL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// &amp;</a:t>
            </a:r>
            <a:r>
              <a:rPr lang="en-US" dirty="0" err="1"/>
              <a:t>my_union_var</a:t>
            </a:r>
            <a:r>
              <a:rPr lang="en-US" dirty="0"/>
              <a:t> == &amp;</a:t>
            </a:r>
            <a:r>
              <a:rPr lang="en-US" dirty="0" err="1" smtClean="0"/>
              <a:t>my_union_var.D</a:t>
            </a:r>
            <a:endParaRPr lang="en-US" dirty="0" smtClean="0"/>
          </a:p>
          <a:p>
            <a:r>
              <a:rPr lang="ru-RU" dirty="0" smtClean="0"/>
              <a:t>Если поля объединения – структуры, то для размещения полей этих структур действуют общие правила размещения структур в памяти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166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Размещение объединений в памяти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var_t</a:t>
            </a:r>
            <a:r>
              <a:rPr lang="en-US" sz="2000" dirty="0" smtClean="0"/>
              <a:t> {char name[16];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init_value</a:t>
            </a:r>
            <a:r>
              <a:rPr lang="en-US" sz="2000" dirty="0" smtClean="0"/>
              <a:t>;};</a:t>
            </a:r>
          </a:p>
          <a:p>
            <a:pPr marL="68580" indent="0">
              <a:buNone/>
            </a:pPr>
            <a:endParaRPr lang="en-US" sz="2000" dirty="0" smtClean="0"/>
          </a:p>
          <a:p>
            <a:pPr marL="68580" indent="0">
              <a:buNone/>
            </a:pP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num_t</a:t>
            </a:r>
            <a:r>
              <a:rPr lang="en-US" sz="2000" dirty="0" smtClean="0"/>
              <a:t> {</a:t>
            </a:r>
            <a:r>
              <a:rPr lang="en-US" sz="2000" dirty="0" err="1" smtClean="0"/>
              <a:t>int</a:t>
            </a:r>
            <a:r>
              <a:rPr lang="en-US" sz="2000" dirty="0" smtClean="0"/>
              <a:t> value;};</a:t>
            </a:r>
          </a:p>
          <a:p>
            <a:pPr marL="68580" indent="0">
              <a:buNone/>
            </a:pPr>
            <a:endParaRPr lang="en-US" sz="2000" dirty="0" smtClean="0"/>
          </a:p>
          <a:p>
            <a:pPr marL="68580" indent="0">
              <a:buNone/>
            </a:pP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 smtClean="0"/>
              <a:t>expr_t</a:t>
            </a:r>
            <a:r>
              <a:rPr lang="en-US" sz="2000" dirty="0" smtClean="0"/>
              <a:t>; // </a:t>
            </a:r>
            <a:r>
              <a:rPr lang="ru-RU" sz="2000" dirty="0" smtClean="0"/>
              <a:t>преодобъявление</a:t>
            </a:r>
          </a:p>
          <a:p>
            <a:pPr marL="68580" indent="0">
              <a:buNone/>
            </a:pPr>
            <a:endParaRPr lang="en-US" sz="2000" dirty="0" smtClean="0"/>
          </a:p>
          <a:p>
            <a:pPr marL="68580" indent="0">
              <a:buNone/>
            </a:pP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bin_op_t</a:t>
            </a:r>
            <a:r>
              <a:rPr lang="en-US" sz="2000" dirty="0" smtClean="0"/>
              <a:t> {</a:t>
            </a:r>
            <a:br>
              <a:rPr lang="en-US" sz="2000" dirty="0" smtClean="0"/>
            </a:br>
            <a:r>
              <a:rPr lang="en-US" sz="2000" dirty="0"/>
              <a:t>	</a:t>
            </a:r>
            <a:r>
              <a:rPr lang="en-US" sz="2000" dirty="0" err="1" smtClean="0"/>
              <a:t>enum</a:t>
            </a:r>
            <a:r>
              <a:rPr lang="en-US" sz="2000" dirty="0" smtClean="0"/>
              <a:t> {</a:t>
            </a:r>
            <a:r>
              <a:rPr lang="en-US" sz="2000" dirty="0"/>
              <a:t>ADD, SUB, MUL, DIV</a:t>
            </a:r>
            <a:r>
              <a:rPr lang="en-US" sz="2000" dirty="0" smtClean="0"/>
              <a:t>} op;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expr</a:t>
            </a:r>
            <a:r>
              <a:rPr lang="en-US" sz="2000" dirty="0" err="1" smtClean="0"/>
              <a:t>_t</a:t>
            </a:r>
            <a:r>
              <a:rPr lang="en-US" sz="2000" dirty="0" smtClean="0"/>
              <a:t> *left, *right;</a:t>
            </a:r>
            <a:br>
              <a:rPr lang="en-US" sz="2000" dirty="0" smtClean="0"/>
            </a:br>
            <a:r>
              <a:rPr lang="en-US" sz="2000" dirty="0" smtClean="0"/>
              <a:t>};</a:t>
            </a:r>
          </a:p>
          <a:p>
            <a:pPr marL="68580" indent="0">
              <a:buNone/>
            </a:pPr>
            <a:endParaRPr lang="en-US" sz="2000" dirty="0" smtClean="0"/>
          </a:p>
          <a:p>
            <a:pPr marL="68580" indent="0">
              <a:buNone/>
            </a:pP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expr_t</a:t>
            </a:r>
            <a:r>
              <a:rPr lang="en-US" sz="2000" dirty="0" smtClean="0"/>
              <a:t> {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enum</a:t>
            </a:r>
            <a:r>
              <a:rPr lang="en-US" sz="2000" dirty="0" smtClean="0"/>
              <a:t> </a:t>
            </a:r>
            <a:r>
              <a:rPr lang="en-US" sz="2000" dirty="0"/>
              <a:t>{VAR, NUM, BIN_OP}</a:t>
            </a:r>
            <a:r>
              <a:rPr lang="en-US" sz="2000" dirty="0" smtClean="0"/>
              <a:t> type;</a:t>
            </a:r>
            <a:br>
              <a:rPr lang="en-US" sz="2000" dirty="0" smtClean="0"/>
            </a:br>
            <a:r>
              <a:rPr lang="en-US" sz="2000" dirty="0"/>
              <a:t>	</a:t>
            </a:r>
            <a:r>
              <a:rPr lang="en-US" sz="2000" dirty="0" smtClean="0"/>
              <a:t>union {</a:t>
            </a:r>
            <a:r>
              <a:rPr lang="en-US" sz="2000" dirty="0" err="1" smtClean="0"/>
              <a:t>var_t</a:t>
            </a:r>
            <a:r>
              <a:rPr lang="en-US" sz="2000" dirty="0" smtClean="0"/>
              <a:t> </a:t>
            </a:r>
            <a:r>
              <a:rPr lang="en-US" sz="2000" dirty="0" err="1" smtClean="0"/>
              <a:t>var</a:t>
            </a:r>
            <a:r>
              <a:rPr lang="en-US" sz="2000" dirty="0" smtClean="0"/>
              <a:t>; </a:t>
            </a:r>
            <a:r>
              <a:rPr lang="en-US" sz="2000" dirty="0" err="1" smtClean="0"/>
              <a:t>num_t</a:t>
            </a:r>
            <a:r>
              <a:rPr lang="en-US" sz="2000" dirty="0" smtClean="0"/>
              <a:t> </a:t>
            </a:r>
            <a:r>
              <a:rPr lang="en-US" sz="2000" dirty="0" err="1" smtClean="0"/>
              <a:t>num</a:t>
            </a:r>
            <a:r>
              <a:rPr lang="en-US" sz="2000" dirty="0" smtClean="0"/>
              <a:t>; </a:t>
            </a:r>
            <a:r>
              <a:rPr lang="en-US" sz="2000" dirty="0" err="1" smtClean="0"/>
              <a:t>bin_op_t</a:t>
            </a:r>
            <a:r>
              <a:rPr lang="en-US" sz="2000" dirty="0" smtClean="0"/>
              <a:t> op;} body;</a:t>
            </a:r>
            <a:br>
              <a:rPr lang="en-US" sz="2000" dirty="0" smtClean="0"/>
            </a:br>
            <a:r>
              <a:rPr lang="en-US" sz="2000" dirty="0" smtClean="0"/>
              <a:t>};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3847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Понятие структуры</a:t>
            </a:r>
          </a:p>
          <a:p>
            <a:r>
              <a:rPr lang="ru-RU" dirty="0" smtClean="0"/>
              <a:t>Описание структур и переменных </a:t>
            </a:r>
            <a:r>
              <a:rPr lang="ru-RU" dirty="0"/>
              <a:t>типа </a:t>
            </a:r>
            <a:r>
              <a:rPr lang="ru-RU" dirty="0" smtClean="0"/>
              <a:t>структура</a:t>
            </a:r>
          </a:p>
          <a:p>
            <a:pPr lvl="1"/>
            <a:r>
              <a:rPr lang="ru-RU" dirty="0" smtClean="0"/>
              <a:t>Незавершённые типы данных</a:t>
            </a:r>
          </a:p>
          <a:p>
            <a:r>
              <a:rPr lang="ru-RU" dirty="0" smtClean="0"/>
              <a:t>Операции над значениями типа структура</a:t>
            </a:r>
            <a:endParaRPr lang="ru-RU" dirty="0"/>
          </a:p>
          <a:p>
            <a:pPr lvl="1"/>
            <a:r>
              <a:rPr lang="ru-RU" dirty="0"/>
              <a:t>Операция присваивания структур</a:t>
            </a:r>
            <a:endParaRPr lang="ru-RU" dirty="0" smtClean="0"/>
          </a:p>
          <a:p>
            <a:r>
              <a:rPr lang="ru-RU" dirty="0" smtClean="0"/>
              <a:t>Инициализация переменных типа структура</a:t>
            </a:r>
          </a:p>
          <a:p>
            <a:r>
              <a:rPr lang="ru-RU" dirty="0" smtClean="0"/>
              <a:t>Размещение структур в памяти</a:t>
            </a:r>
            <a:endParaRPr lang="ru-RU" dirty="0"/>
          </a:p>
          <a:p>
            <a:r>
              <a:rPr lang="ru-RU" dirty="0" smtClean="0"/>
              <a:t>Объединения </a:t>
            </a:r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04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Размещение объединений в памяти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var_t</a:t>
            </a:r>
            <a:r>
              <a:rPr lang="en-US" sz="2000" dirty="0" smtClean="0"/>
              <a:t> 	</a:t>
            </a:r>
            <a:r>
              <a:rPr lang="en-US" sz="2000" dirty="0" err="1" smtClean="0"/>
              <a:t>create_var</a:t>
            </a:r>
            <a:r>
              <a:rPr lang="en-US" sz="2000" dirty="0" smtClean="0"/>
              <a:t>(</a:t>
            </a:r>
            <a:r>
              <a:rPr lang="en-US" sz="2000" dirty="0" err="1" smtClean="0"/>
              <a:t>const</a:t>
            </a:r>
            <a:r>
              <a:rPr lang="en-US" sz="2000" dirty="0" smtClean="0"/>
              <a:t> char name[],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init_val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>{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var_t</a:t>
            </a:r>
            <a:r>
              <a:rPr lang="en-US" sz="2000" dirty="0" smtClean="0"/>
              <a:t> v = {name, </a:t>
            </a:r>
            <a:r>
              <a:rPr lang="en-US" sz="2000" dirty="0" err="1" smtClean="0"/>
              <a:t>init</a:t>
            </a:r>
            <a:r>
              <a:rPr lang="en-US" sz="2000" dirty="0" err="1" smtClean="0"/>
              <a:t>_val</a:t>
            </a:r>
            <a:r>
              <a:rPr lang="en-US" sz="2000" dirty="0" smtClean="0"/>
              <a:t>};</a:t>
            </a:r>
            <a:br>
              <a:rPr lang="en-US" sz="2000" dirty="0" smtClean="0"/>
            </a:br>
            <a:r>
              <a:rPr lang="en-US" sz="2000" dirty="0"/>
              <a:t>	</a:t>
            </a:r>
            <a:r>
              <a:rPr lang="en-US" sz="2000" dirty="0" smtClean="0"/>
              <a:t>return v;</a:t>
            </a:r>
            <a:br>
              <a:rPr lang="en-US" sz="2000" dirty="0" smtClean="0"/>
            </a:br>
            <a:r>
              <a:rPr lang="en-US" sz="2000" dirty="0" smtClean="0"/>
              <a:t>}</a:t>
            </a:r>
          </a:p>
          <a:p>
            <a:pPr marL="68580" indent="0">
              <a:buNone/>
            </a:pP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/>
              <a:t>var_t</a:t>
            </a:r>
            <a:r>
              <a:rPr lang="en-US" sz="2000" dirty="0"/>
              <a:t> 	</a:t>
            </a:r>
            <a:r>
              <a:rPr lang="en-US" sz="2000" dirty="0" err="1" smtClean="0"/>
              <a:t>create_num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value)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/>
              <a:t>var_t</a:t>
            </a:r>
            <a:r>
              <a:rPr lang="en-US" sz="2000" dirty="0"/>
              <a:t> </a:t>
            </a:r>
            <a:r>
              <a:rPr lang="en-US" sz="2000" dirty="0" smtClean="0"/>
              <a:t>n </a:t>
            </a:r>
            <a:r>
              <a:rPr lang="en-US" sz="2000" dirty="0"/>
              <a:t>= </a:t>
            </a:r>
            <a:r>
              <a:rPr lang="en-US" sz="2000" dirty="0" smtClean="0"/>
              <a:t>{value};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return </a:t>
            </a:r>
            <a:r>
              <a:rPr lang="en-US" sz="2000" dirty="0" smtClean="0"/>
              <a:t>n;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}</a:t>
            </a:r>
          </a:p>
          <a:p>
            <a:pPr marL="68580" indent="0">
              <a:buNone/>
            </a:pP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bin_op_t</a:t>
            </a:r>
            <a:r>
              <a:rPr lang="en-US" sz="2000" dirty="0"/>
              <a:t>	</a:t>
            </a:r>
            <a:r>
              <a:rPr lang="en-US" sz="2000" dirty="0" err="1" smtClean="0"/>
              <a:t>create_bin_op</a:t>
            </a:r>
            <a:r>
              <a:rPr lang="en-US" sz="2000" dirty="0" smtClean="0"/>
              <a:t>(</a:t>
            </a:r>
            <a:r>
              <a:rPr lang="en-US" sz="2000" dirty="0" err="1" smtClean="0"/>
              <a:t>enum</a:t>
            </a:r>
            <a:r>
              <a:rPr lang="en-US" sz="2000" dirty="0" smtClean="0"/>
              <a:t> </a:t>
            </a:r>
            <a:r>
              <a:rPr lang="en-US" sz="2000" dirty="0" err="1" smtClean="0"/>
              <a:t>op_t</a:t>
            </a:r>
            <a:r>
              <a:rPr lang="en-US" sz="2000" dirty="0" smtClean="0"/>
              <a:t> op, </a:t>
            </a:r>
            <a:r>
              <a:rPr lang="en-US" sz="2000" dirty="0" err="1" smtClean="0"/>
              <a:t>const</a:t>
            </a:r>
            <a:r>
              <a:rPr lang="en-US" sz="2000" dirty="0" smtClean="0"/>
              <a:t>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expr_t</a:t>
            </a:r>
            <a:r>
              <a:rPr lang="en-US" sz="2000" dirty="0" smtClean="0"/>
              <a:t> *L, </a:t>
            </a: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/>
              <a:t>expr_t</a:t>
            </a:r>
            <a:r>
              <a:rPr lang="en-US" sz="2000" dirty="0"/>
              <a:t> </a:t>
            </a:r>
            <a:r>
              <a:rPr lang="en-US" sz="2000" dirty="0" smtClean="0"/>
              <a:t>*R)</a:t>
            </a:r>
            <a:br>
              <a:rPr lang="en-US" sz="2000" dirty="0" smtClean="0"/>
            </a:br>
            <a:r>
              <a:rPr lang="en-US" sz="2000" dirty="0" smtClean="0"/>
              <a:t>{</a:t>
            </a:r>
          </a:p>
          <a:p>
            <a:pPr marL="6858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bin_op_t</a:t>
            </a:r>
            <a:r>
              <a:rPr lang="en-US" sz="2000" dirty="0" smtClean="0"/>
              <a:t> o = {op, L, R};</a:t>
            </a:r>
            <a:br>
              <a:rPr lang="en-US" sz="2000" dirty="0" smtClean="0"/>
            </a:br>
            <a:r>
              <a:rPr lang="en-US" sz="2000" dirty="0" smtClean="0"/>
              <a:t>	return o;</a:t>
            </a:r>
            <a:r>
              <a:rPr lang="en-US" sz="2000" dirty="0"/>
              <a:t>	</a:t>
            </a:r>
            <a:endParaRPr lang="en-US" sz="2000" dirty="0" smtClean="0"/>
          </a:p>
          <a:p>
            <a:pPr marL="68580" indent="0">
              <a:buNone/>
            </a:pPr>
            <a:r>
              <a:rPr lang="en-US" sz="2000" dirty="0" smtClean="0"/>
              <a:t>}</a:t>
            </a:r>
            <a:endParaRPr lang="ru-RU" sz="2000" dirty="0"/>
          </a:p>
          <a:p>
            <a:pPr marL="6858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8621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Понятие структуры</a:t>
            </a:r>
          </a:p>
          <a:p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Описание структур и переменных типа структура</a:t>
            </a:r>
          </a:p>
          <a:p>
            <a:pPr lvl="1"/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Незавершённые типы данных</a:t>
            </a:r>
          </a:p>
          <a:p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Операции над значениями типа структура</a:t>
            </a:r>
          </a:p>
          <a:p>
            <a:pPr lvl="1"/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Операция присваивания структур</a:t>
            </a:r>
          </a:p>
          <a:p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Инициализация переменных типа структура</a:t>
            </a:r>
          </a:p>
          <a:p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Размещение структур в памяти</a:t>
            </a:r>
          </a:p>
          <a:p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Объединения </a:t>
            </a:r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182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структуры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"</a:t>
            </a:r>
            <a:r>
              <a:rPr lang="ru-RU" dirty="0"/>
              <a:t>Структура — это объект, состоящий из последовательности именованных элементов различных типов</a:t>
            </a:r>
            <a:r>
              <a:rPr lang="ru-RU" dirty="0" smtClean="0"/>
              <a:t>." </a:t>
            </a:r>
            <a:r>
              <a:rPr lang="ru-RU" dirty="0"/>
              <a:t>(К </a:t>
            </a:r>
            <a:r>
              <a:rPr lang="en-US" dirty="0"/>
              <a:t>&amp; R, </a:t>
            </a:r>
            <a:r>
              <a:rPr lang="ru-RU" dirty="0"/>
              <a:t>3е издание)</a:t>
            </a:r>
            <a:endParaRPr lang="ru-RU" dirty="0" smtClean="0"/>
          </a:p>
          <a:p>
            <a:pPr lvl="2"/>
            <a:endParaRPr lang="ru-RU" dirty="0" smtClean="0"/>
          </a:p>
          <a:p>
            <a:r>
              <a:rPr lang="ru-RU" dirty="0" smtClean="0"/>
              <a:t>Элементы, из которых состоит структура, также называются </a:t>
            </a:r>
            <a:r>
              <a:rPr lang="ru-RU" i="1" dirty="0" smtClean="0"/>
              <a:t>полями </a:t>
            </a:r>
            <a:r>
              <a:rPr lang="ru-RU" dirty="0" smtClean="0"/>
              <a:t>и/или </a:t>
            </a:r>
            <a:r>
              <a:rPr lang="ru-RU" i="1" dirty="0" smtClean="0"/>
              <a:t>членами</a:t>
            </a:r>
          </a:p>
          <a:p>
            <a:pPr lvl="2"/>
            <a:endParaRPr lang="en-US" i="1" dirty="0" smtClean="0"/>
          </a:p>
          <a:p>
            <a:r>
              <a:rPr lang="ru-RU" dirty="0" smtClean="0"/>
              <a:t>С точки зрения математики, структуры – это функции, заданные в конечном количестве "точек"</a:t>
            </a:r>
            <a:endParaRPr lang="ru-RU" dirty="0" smtClean="0"/>
          </a:p>
          <a:p>
            <a:pPr lvl="1"/>
            <a:r>
              <a:rPr lang="ru-RU" dirty="0" smtClean="0"/>
              <a:t>Значение типа структура отображает явно заданное конечное множество идентификаторов (полей) в значения явно заданных типов (типов полей) так, что каждый идентификатор всегда отображается в значения своего фиксированного типа</a:t>
            </a:r>
          </a:p>
          <a:p>
            <a:pPr lvl="2"/>
            <a:endParaRPr lang="ru-RU" dirty="0" smtClean="0"/>
          </a:p>
          <a:p>
            <a:r>
              <a:rPr lang="ru-RU" dirty="0" smtClean="0"/>
              <a:t>Структуры – это ещё один вид составных типов данных в языке Си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82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</a:t>
            </a:r>
            <a:r>
              <a:rPr lang="ru-RU" dirty="0" smtClean="0"/>
              <a:t>структур и переменных </a:t>
            </a:r>
            <a:r>
              <a:rPr lang="ru-RU" dirty="0"/>
              <a:t>типа </a:t>
            </a:r>
            <a:r>
              <a:rPr lang="ru-RU" dirty="0" smtClean="0"/>
              <a:t>структура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7320"/>
            <a:ext cx="7772400" cy="457200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Описание типа данных </a:t>
            </a:r>
            <a:r>
              <a:rPr lang="en-US" dirty="0" smtClean="0"/>
              <a:t>"</a:t>
            </a:r>
            <a:r>
              <a:rPr lang="ru-RU" dirty="0" smtClean="0"/>
              <a:t>структура </a:t>
            </a:r>
            <a:r>
              <a:rPr lang="en-US" dirty="0" smtClean="0"/>
              <a:t>S</a:t>
            </a:r>
            <a:r>
              <a:rPr lang="ru-RU" dirty="0" smtClean="0"/>
              <a:t>"</a:t>
            </a:r>
            <a:r>
              <a:rPr lang="en-US" dirty="0" smtClean="0"/>
              <a:t> </a:t>
            </a:r>
            <a:r>
              <a:rPr lang="ru-RU" dirty="0" smtClean="0"/>
              <a:t>с полями </a:t>
            </a:r>
            <a:r>
              <a:rPr lang="en-US" dirty="0" smtClean="0"/>
              <a:t>E1, …, EN </a:t>
            </a:r>
            <a:r>
              <a:rPr lang="ru-RU" dirty="0" smtClean="0"/>
              <a:t>типов </a:t>
            </a:r>
            <a:r>
              <a:rPr lang="en-US" dirty="0" smtClean="0"/>
              <a:t>T1, …, TN </a:t>
            </a:r>
            <a:r>
              <a:rPr lang="ru-RU" dirty="0" smtClean="0"/>
              <a:t>имеет вид</a:t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S { T1 E1; … TN EN; };</a:t>
            </a:r>
            <a:endParaRPr lang="ru-RU" dirty="0" smtClean="0"/>
          </a:p>
          <a:p>
            <a:pPr lvl="1"/>
            <a:endParaRPr lang="en-US" dirty="0" smtClean="0"/>
          </a:p>
          <a:p>
            <a:r>
              <a:rPr lang="ru-RU" dirty="0" smtClean="0"/>
              <a:t>Описание </a:t>
            </a:r>
            <a:r>
              <a:rPr lang="ru-RU" dirty="0" smtClean="0"/>
              <a:t>типа данных </a:t>
            </a:r>
            <a:r>
              <a:rPr lang="en-US" dirty="0"/>
              <a:t>"</a:t>
            </a:r>
            <a:r>
              <a:rPr lang="ru-RU" dirty="0"/>
              <a:t>структура </a:t>
            </a:r>
            <a:r>
              <a:rPr lang="en-US" dirty="0"/>
              <a:t>S</a:t>
            </a:r>
            <a:r>
              <a:rPr lang="ru-RU" dirty="0"/>
              <a:t>" </a:t>
            </a:r>
            <a:r>
              <a:rPr lang="ru-RU" dirty="0" smtClean="0"/>
              <a:t>с полями </a:t>
            </a:r>
            <a:r>
              <a:rPr lang="en-US" dirty="0" smtClean="0"/>
              <a:t>E1, …, EN </a:t>
            </a:r>
            <a:r>
              <a:rPr lang="ru-RU" dirty="0" smtClean="0"/>
              <a:t>типов </a:t>
            </a:r>
            <a:r>
              <a:rPr lang="en-US" dirty="0" smtClean="0"/>
              <a:t>T1, …, TN </a:t>
            </a:r>
            <a:r>
              <a:rPr lang="ru-RU" dirty="0" smtClean="0"/>
              <a:t>можно совместить с описанием </a:t>
            </a:r>
            <a:r>
              <a:rPr lang="ru-RU" dirty="0" smtClean="0"/>
              <a:t>переменных типа </a:t>
            </a:r>
            <a:r>
              <a:rPr lang="ru-RU" dirty="0"/>
              <a:t>"структура </a:t>
            </a:r>
            <a:r>
              <a:rPr lang="en-US" dirty="0"/>
              <a:t>S</a:t>
            </a:r>
            <a:r>
              <a:rPr lang="ru-RU" dirty="0" smtClean="0"/>
              <a:t>"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S { T1 E1; … TN EN; } V</a:t>
            </a:r>
            <a:r>
              <a:rPr lang="ru-RU" dirty="0" smtClean="0"/>
              <a:t>, </a:t>
            </a:r>
            <a:r>
              <a:rPr lang="en-US" dirty="0" smtClean="0"/>
              <a:t>W, …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Если идентификатор после ключевого слова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ru-RU" dirty="0" smtClean="0"/>
              <a:t>пропущен, то такой тип данных называется </a:t>
            </a:r>
            <a:r>
              <a:rPr lang="ru-RU" i="1" dirty="0" smtClean="0"/>
              <a:t>анонимная </a:t>
            </a:r>
            <a:r>
              <a:rPr lang="ru-RU" i="1" dirty="0"/>
              <a:t>структура </a:t>
            </a:r>
            <a:r>
              <a:rPr lang="ru-RU" i="1" dirty="0" smtClean="0"/>
              <a:t/>
            </a:r>
            <a:br>
              <a:rPr lang="ru-RU" i="1" dirty="0" smtClean="0"/>
            </a:br>
            <a:r>
              <a:rPr lang="ru-RU" i="1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{ </a:t>
            </a:r>
            <a:r>
              <a:rPr lang="en-US" dirty="0"/>
              <a:t>T1 E1; … TN EN; } V</a:t>
            </a:r>
            <a:r>
              <a:rPr lang="ru-RU" dirty="0"/>
              <a:t>, </a:t>
            </a:r>
            <a:r>
              <a:rPr lang="en-US" dirty="0"/>
              <a:t>W, </a:t>
            </a:r>
            <a:r>
              <a:rPr lang="en-US" dirty="0" smtClean="0"/>
              <a:t>…;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Идентификаторы полей в структурах разных типов </a:t>
            </a:r>
            <a:r>
              <a:rPr lang="ru-RU" dirty="0" smtClean="0"/>
              <a:t>могут совпадать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275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структур, объявление переменных типа </a:t>
            </a:r>
            <a:r>
              <a:rPr lang="ru-RU" dirty="0" smtClean="0"/>
              <a:t>структура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7320"/>
            <a:ext cx="7772400" cy="4572000"/>
          </a:xfr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my_point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y;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my_</a:t>
            </a:r>
            <a:r>
              <a:rPr lang="en-US" dirty="0" err="1" smtClean="0"/>
              <a:t>rect</a:t>
            </a:r>
            <a:r>
              <a:rPr lang="en-US" dirty="0" smtClean="0"/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my_</a:t>
            </a:r>
            <a:r>
              <a:rPr lang="en-US" dirty="0" err="1" smtClean="0"/>
              <a:t>point</a:t>
            </a:r>
            <a:r>
              <a:rPr lang="en-US" dirty="0" smtClean="0"/>
              <a:t> </a:t>
            </a:r>
            <a:r>
              <a:rPr lang="en-US" dirty="0" err="1"/>
              <a:t>top_left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my_</a:t>
            </a:r>
            <a:r>
              <a:rPr lang="en-US" dirty="0" err="1" smtClean="0"/>
              <a:t>point</a:t>
            </a:r>
            <a:r>
              <a:rPr lang="en-US" dirty="0" smtClean="0"/>
              <a:t> </a:t>
            </a:r>
            <a:r>
              <a:rPr lang="en-US" dirty="0" err="1"/>
              <a:t>bottom_right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};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my_point</a:t>
            </a:r>
            <a:r>
              <a:rPr lang="en-US" dirty="0" smtClean="0"/>
              <a:t> p, q;</a:t>
            </a:r>
            <a:br>
              <a:rPr lang="en-US" dirty="0" smtClean="0"/>
            </a:b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my_rect</a:t>
            </a:r>
            <a:r>
              <a:rPr lang="en-US" dirty="0" smtClean="0"/>
              <a:t> rect1, rect2;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087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структур, объявление переменных типа </a:t>
            </a:r>
            <a:r>
              <a:rPr lang="ru-RU" dirty="0" smtClean="0"/>
              <a:t>структура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7320"/>
            <a:ext cx="7772400" cy="45720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my_point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x, y;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my_</a:t>
            </a:r>
            <a:r>
              <a:rPr lang="en-US" dirty="0" err="1" smtClean="0"/>
              <a:t>rect</a:t>
            </a:r>
            <a:r>
              <a:rPr lang="en-US" dirty="0" smtClean="0"/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my_</a:t>
            </a:r>
            <a:r>
              <a:rPr lang="en-US" dirty="0" err="1" smtClean="0"/>
              <a:t>point</a:t>
            </a:r>
            <a:r>
              <a:rPr lang="en-US" dirty="0" smtClean="0"/>
              <a:t> </a:t>
            </a:r>
            <a:r>
              <a:rPr lang="en-US" dirty="0" err="1" smtClean="0"/>
              <a:t>top_left</a:t>
            </a:r>
            <a:r>
              <a:rPr lang="en-US" dirty="0" smtClean="0"/>
              <a:t>, </a:t>
            </a:r>
            <a:r>
              <a:rPr lang="en-US" dirty="0" err="1" smtClean="0"/>
              <a:t>bottom_right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};</a:t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761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Незавершённые типы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7320"/>
            <a:ext cx="7772400" cy="4572000"/>
          </a:xfrm>
        </p:spPr>
        <p:txBody>
          <a:bodyPr>
            <a:normAutofit fontScale="62500" lnSpcReduction="20000"/>
          </a:bodyPr>
          <a:lstStyle/>
          <a:p>
            <a:r>
              <a:rPr lang="ru-RU" i="1" dirty="0" smtClean="0"/>
              <a:t>Предописание</a:t>
            </a:r>
            <a:r>
              <a:rPr lang="ru-RU" dirty="0" smtClean="0"/>
              <a:t> типа данных </a:t>
            </a:r>
            <a:r>
              <a:rPr lang="en-US" dirty="0" smtClean="0"/>
              <a:t>"</a:t>
            </a:r>
            <a:r>
              <a:rPr lang="ru-RU" dirty="0" smtClean="0"/>
              <a:t>структура </a:t>
            </a:r>
            <a:r>
              <a:rPr lang="en-US" dirty="0" smtClean="0"/>
              <a:t>S</a:t>
            </a:r>
            <a:r>
              <a:rPr lang="ru-RU" dirty="0" smtClean="0"/>
              <a:t>"</a:t>
            </a:r>
            <a:r>
              <a:rPr lang="en-US" dirty="0" smtClean="0"/>
              <a:t> </a:t>
            </a:r>
            <a:r>
              <a:rPr lang="ru-RU" dirty="0" smtClean="0"/>
              <a:t>имеет вид</a:t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S;</a:t>
            </a:r>
            <a:endParaRPr lang="ru-RU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Тип данных может иметь любое число предописаний и только одно описание</a:t>
            </a:r>
            <a:endParaRPr lang="en-US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После предописания тип данных является </a:t>
            </a:r>
            <a:r>
              <a:rPr lang="ru-RU" i="1" dirty="0" smtClean="0"/>
              <a:t>незавершённым</a:t>
            </a:r>
            <a:r>
              <a:rPr lang="ru-RU" dirty="0" smtClean="0"/>
              <a:t> до тех пор, пока компилятор не встретит его описание</a:t>
            </a:r>
          </a:p>
          <a:p>
            <a:pPr lvl="1"/>
            <a:endParaRPr lang="ru-RU" dirty="0"/>
          </a:p>
          <a:p>
            <a:r>
              <a:rPr lang="ru-RU" dirty="0" smtClean="0"/>
              <a:t>Указатель на незавершённый тип является обычным типом (не незавершённым)</a:t>
            </a:r>
          </a:p>
          <a:p>
            <a:pPr lvl="1"/>
            <a:endParaRPr lang="ru-RU" dirty="0"/>
          </a:p>
          <a:p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Синоним незавершённого типа, объявленный через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typedef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, является незавершённым типом</a:t>
            </a:r>
          </a:p>
          <a:p>
            <a:pPr lvl="1"/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ru-RU" dirty="0" smtClean="0"/>
              <a:t>Любое другое использование незавершённого типа вызывает ошибку компиляции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7043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Незавершённые типы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72816"/>
            <a:ext cx="7772400" cy="4572000"/>
          </a:xfrm>
        </p:spPr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sz="2800" dirty="0" err="1" smtClean="0"/>
              <a:t>struct</a:t>
            </a:r>
            <a:r>
              <a:rPr lang="en-US" sz="2800" dirty="0" smtClean="0"/>
              <a:t> </a:t>
            </a:r>
            <a:r>
              <a:rPr lang="en-US" sz="2800" dirty="0" err="1" smtClean="0"/>
              <a:t>my_int_list</a:t>
            </a:r>
            <a:r>
              <a:rPr lang="en-US" sz="2800" dirty="0" smtClean="0"/>
              <a:t> {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value;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/>
              <a:t>	</a:t>
            </a:r>
            <a:r>
              <a:rPr lang="en-US" sz="2800" dirty="0"/>
              <a:t>// </a:t>
            </a:r>
            <a:r>
              <a:rPr lang="en-US" sz="2800" dirty="0" err="1"/>
              <a:t>struct</a:t>
            </a:r>
            <a:r>
              <a:rPr lang="en-US" sz="2800" dirty="0"/>
              <a:t> </a:t>
            </a:r>
            <a:r>
              <a:rPr lang="en-US" sz="2800" dirty="0" err="1"/>
              <a:t>my_int_list</a:t>
            </a:r>
            <a:r>
              <a:rPr lang="en-US" sz="2800" dirty="0"/>
              <a:t> </a:t>
            </a:r>
            <a:r>
              <a:rPr lang="ru-RU" sz="2800" dirty="0"/>
              <a:t>– незавершённый </a:t>
            </a:r>
            <a:r>
              <a:rPr lang="ru-RU" sz="2800" dirty="0" smtClean="0"/>
              <a:t>тип</a:t>
            </a:r>
            <a:br>
              <a:rPr lang="ru-RU" sz="2800" dirty="0" smtClean="0"/>
            </a:br>
            <a:r>
              <a:rPr lang="ru-RU" sz="2800" dirty="0"/>
              <a:t>	</a:t>
            </a:r>
            <a:r>
              <a:rPr lang="ru-RU" sz="2800" dirty="0" smtClean="0"/>
              <a:t>// </a:t>
            </a:r>
            <a:r>
              <a:rPr lang="en-US" sz="2800" dirty="0" err="1"/>
              <a:t>struct</a:t>
            </a:r>
            <a:r>
              <a:rPr lang="en-US" sz="2800" dirty="0"/>
              <a:t> </a:t>
            </a:r>
            <a:r>
              <a:rPr lang="en-US" sz="2800" dirty="0" err="1"/>
              <a:t>my_int_list</a:t>
            </a:r>
            <a:r>
              <a:rPr lang="en-US" sz="2800" dirty="0"/>
              <a:t> </a:t>
            </a:r>
            <a:r>
              <a:rPr lang="en-US" sz="2800" dirty="0" smtClean="0"/>
              <a:t>*</a:t>
            </a:r>
            <a:r>
              <a:rPr lang="ru-RU" sz="2800" dirty="0" smtClean="0"/>
              <a:t> -- указат. на незав. тип</a:t>
            </a:r>
            <a:br>
              <a:rPr lang="ru-RU" sz="2800" dirty="0" smtClean="0"/>
            </a:b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92D050"/>
                </a:solidFill>
              </a:rPr>
              <a:t>struct</a:t>
            </a:r>
            <a:r>
              <a:rPr lang="en-US" sz="2800" b="1" dirty="0" smtClean="0">
                <a:solidFill>
                  <a:srgbClr val="92D050"/>
                </a:solidFill>
              </a:rPr>
              <a:t> </a:t>
            </a:r>
            <a:r>
              <a:rPr lang="en-US" sz="2800" b="1" dirty="0" err="1" smtClean="0">
                <a:solidFill>
                  <a:srgbClr val="92D050"/>
                </a:solidFill>
              </a:rPr>
              <a:t>my_int_list</a:t>
            </a:r>
            <a:r>
              <a:rPr lang="en-US" sz="2800" b="1" dirty="0" smtClean="0">
                <a:solidFill>
                  <a:srgbClr val="92D050"/>
                </a:solidFill>
              </a:rPr>
              <a:t> *</a:t>
            </a:r>
            <a:r>
              <a:rPr lang="en-US" sz="2800" b="1" dirty="0" err="1" smtClean="0">
                <a:solidFill>
                  <a:srgbClr val="92D050"/>
                </a:solidFill>
              </a:rPr>
              <a:t>next_element</a:t>
            </a:r>
            <a:r>
              <a:rPr lang="en-US" sz="2800" b="1" dirty="0" smtClean="0">
                <a:solidFill>
                  <a:srgbClr val="92D050"/>
                </a:solidFill>
              </a:rPr>
              <a:t>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};</a:t>
            </a:r>
            <a:endParaRPr lang="ru-RU" sz="2800" dirty="0" smtClean="0"/>
          </a:p>
          <a:p>
            <a:pPr marL="68580" indent="0">
              <a:buNone/>
            </a:pPr>
            <a:endParaRPr lang="ru-RU" sz="2800" dirty="0"/>
          </a:p>
          <a:p>
            <a:pPr marL="68580" indent="0">
              <a:buNone/>
            </a:pPr>
            <a:r>
              <a:rPr lang="en-US" sz="2800" dirty="0" err="1"/>
              <a:t>struct</a:t>
            </a:r>
            <a:r>
              <a:rPr lang="en-US" sz="2800" dirty="0"/>
              <a:t> </a:t>
            </a:r>
            <a:r>
              <a:rPr lang="en-US" sz="2800" dirty="0" err="1" smtClean="0"/>
              <a:t>my_incomplete_int_list</a:t>
            </a:r>
            <a:r>
              <a:rPr lang="en-US" sz="2800" dirty="0" smtClean="0"/>
              <a:t> </a:t>
            </a:r>
            <a:r>
              <a:rPr lang="en-US" sz="2800" dirty="0"/>
              <a:t>{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value;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	</a:t>
            </a:r>
            <a:r>
              <a:rPr lang="en-US" sz="2800" dirty="0"/>
              <a:t>// </a:t>
            </a:r>
            <a:r>
              <a:rPr lang="ru-RU" sz="2800" dirty="0" smtClean="0"/>
              <a:t>ошибка компиляции, т.к. </a:t>
            </a:r>
            <a:br>
              <a:rPr lang="ru-RU" sz="2800" dirty="0" smtClean="0"/>
            </a:br>
            <a:r>
              <a:rPr lang="ru-RU" sz="2800" dirty="0" smtClean="0"/>
              <a:t>	// </a:t>
            </a:r>
            <a:r>
              <a:rPr lang="ru-RU" sz="2800" dirty="0"/>
              <a:t>незавершённый </a:t>
            </a:r>
            <a:r>
              <a:rPr lang="ru-RU" sz="2800" dirty="0" smtClean="0"/>
              <a:t>тип</a:t>
            </a:r>
            <a:br>
              <a:rPr lang="ru-RU" sz="2800" dirty="0" smtClean="0"/>
            </a:br>
            <a:r>
              <a:rPr lang="ru-RU" sz="2800" dirty="0" smtClean="0"/>
              <a:t>	//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</a:t>
            </a:r>
            <a:r>
              <a:rPr lang="en-US" sz="2800" dirty="0" err="1" smtClean="0"/>
              <a:t>my_</a:t>
            </a:r>
            <a:r>
              <a:rPr lang="en-US" sz="2800" dirty="0" err="1"/>
              <a:t>incomplete</a:t>
            </a:r>
            <a:r>
              <a:rPr lang="en-US" sz="2800" dirty="0" err="1" smtClean="0"/>
              <a:t>_int_list</a:t>
            </a:r>
            <a:r>
              <a:rPr lang="en-US" sz="2800" dirty="0" smtClean="0"/>
              <a:t> </a:t>
            </a:r>
            <a:r>
              <a:rPr lang="ru-RU" sz="2800" dirty="0" smtClean="0"/>
              <a:t>нельзя</a:t>
            </a:r>
            <a:br>
              <a:rPr lang="ru-RU" sz="2800" dirty="0" smtClean="0"/>
            </a:br>
            <a:r>
              <a:rPr lang="ru-RU" sz="2800" dirty="0" smtClean="0"/>
              <a:t>	// использовать для описания поля структуры</a:t>
            </a:r>
            <a:br>
              <a:rPr lang="ru-RU" sz="2800" dirty="0" smtClean="0"/>
            </a:br>
            <a:r>
              <a:rPr lang="en-US" sz="2800" dirty="0"/>
              <a:t>	</a:t>
            </a:r>
            <a:r>
              <a:rPr lang="en-US" sz="2800" b="1" dirty="0" err="1">
                <a:solidFill>
                  <a:srgbClr val="FF0000"/>
                </a:solidFill>
              </a:rPr>
              <a:t>struct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my_incomplete_int_list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next_element</a:t>
            </a:r>
            <a:r>
              <a:rPr lang="en-US" sz="2800" b="1" dirty="0">
                <a:solidFill>
                  <a:srgbClr val="FF0000"/>
                </a:solidFill>
              </a:rPr>
              <a:t>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};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5855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над </a:t>
            </a:r>
            <a:r>
              <a:rPr lang="ru-RU" dirty="0"/>
              <a:t>значениями типа </a:t>
            </a:r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my_struct</a:t>
            </a:r>
            <a:r>
              <a:rPr lang="ru-RU" dirty="0" smtClean="0"/>
              <a:t>_</a:t>
            </a:r>
            <a:r>
              <a:rPr lang="en-US" dirty="0" err="1" smtClean="0"/>
              <a:t>var.my_field</a:t>
            </a:r>
            <a:endParaRPr lang="ru-RU" dirty="0" smtClean="0"/>
          </a:p>
          <a:p>
            <a:pPr lvl="1"/>
            <a:r>
              <a:rPr lang="ru-RU" dirty="0" smtClean="0"/>
              <a:t>Результат – значение поля </a:t>
            </a:r>
            <a:r>
              <a:rPr lang="en-US" dirty="0" err="1" smtClean="0"/>
              <a:t>my_field</a:t>
            </a:r>
            <a:r>
              <a:rPr lang="ru-RU" dirty="0" smtClean="0"/>
              <a:t> переменной </a:t>
            </a:r>
            <a:r>
              <a:rPr lang="en-US" dirty="0" err="1" smtClean="0"/>
              <a:t>my_struct_var</a:t>
            </a:r>
            <a:r>
              <a:rPr lang="ru-RU" dirty="0" smtClean="0"/>
              <a:t> типа структура</a:t>
            </a:r>
          </a:p>
          <a:p>
            <a:pPr lvl="1"/>
            <a:r>
              <a:rPr lang="ru-RU" dirty="0" smtClean="0"/>
              <a:t>В описании типа переменной </a:t>
            </a:r>
            <a:r>
              <a:rPr lang="en-US" dirty="0" err="1" smtClean="0"/>
              <a:t>my_struct_var</a:t>
            </a:r>
            <a:r>
              <a:rPr lang="ru-RU" dirty="0" smtClean="0"/>
              <a:t> должно встречаться поле</a:t>
            </a:r>
            <a:r>
              <a:rPr lang="en-US" dirty="0" smtClean="0"/>
              <a:t> </a:t>
            </a:r>
            <a:r>
              <a:rPr lang="en-US" dirty="0" err="1"/>
              <a:t>my_field</a:t>
            </a:r>
            <a:r>
              <a:rPr lang="ru-RU" dirty="0"/>
              <a:t> 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err="1" smtClean="0"/>
              <a:t>ptr_to_my_struct_var</a:t>
            </a:r>
            <a:r>
              <a:rPr lang="en-US" dirty="0" smtClean="0"/>
              <a:t>-&gt;</a:t>
            </a:r>
            <a:r>
              <a:rPr lang="en-US" dirty="0" err="1" smtClean="0"/>
              <a:t>my_field</a:t>
            </a:r>
            <a:endParaRPr lang="ru-RU" dirty="0" smtClean="0"/>
          </a:p>
          <a:p>
            <a:pPr lvl="1"/>
            <a:r>
              <a:rPr lang="ru-RU" dirty="0" smtClean="0"/>
              <a:t>Сокращение для (*</a:t>
            </a:r>
            <a:r>
              <a:rPr lang="en-US" dirty="0" err="1" smtClean="0"/>
              <a:t>ptr_to_my_struct_var</a:t>
            </a:r>
            <a:r>
              <a:rPr lang="ru-RU" dirty="0" smtClean="0"/>
              <a:t>).</a:t>
            </a:r>
            <a:r>
              <a:rPr lang="en-US" dirty="0" err="1" smtClean="0"/>
              <a:t>my_field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 smtClean="0"/>
              <a:t>&amp;</a:t>
            </a:r>
            <a:r>
              <a:rPr lang="en-US" dirty="0" err="1" smtClean="0"/>
              <a:t>my_struct_var</a:t>
            </a:r>
            <a:endParaRPr lang="en-US" dirty="0" smtClean="0"/>
          </a:p>
          <a:p>
            <a:pPr lvl="1"/>
            <a:r>
              <a:rPr lang="ru-RU" dirty="0" smtClean="0"/>
              <a:t>Результат – адрес значения переменной </a:t>
            </a:r>
            <a:r>
              <a:rPr lang="en-US" dirty="0" err="1" smtClean="0"/>
              <a:t>my_struct_var</a:t>
            </a:r>
            <a:r>
              <a:rPr lang="ru-RU" dirty="0" smtClean="0"/>
              <a:t> типа структура</a:t>
            </a:r>
            <a:endParaRPr lang="ru-RU" dirty="0"/>
          </a:p>
          <a:p>
            <a:endParaRPr lang="ru-RU" dirty="0" smtClean="0"/>
          </a:p>
          <a:p>
            <a:pPr marL="12573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128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108201</TotalTime>
  <Words>550</Words>
  <Application>Microsoft Office PowerPoint</Application>
  <PresentationFormat>On-screen Show (4:3)</PresentationFormat>
  <Paragraphs>131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Metro</vt:lpstr>
      <vt:lpstr>Структуры и объединения</vt:lpstr>
      <vt:lpstr>План лекции</vt:lpstr>
      <vt:lpstr>Понятие структуры </vt:lpstr>
      <vt:lpstr>Описание структур и переменных типа структура </vt:lpstr>
      <vt:lpstr>Описание структур, объявление переменных типа структура </vt:lpstr>
      <vt:lpstr>Описание структур, объявление переменных типа структура </vt:lpstr>
      <vt:lpstr>Незавершённые типы </vt:lpstr>
      <vt:lpstr>Незавершённые типы </vt:lpstr>
      <vt:lpstr>Операции над значениями типа структура</vt:lpstr>
      <vt:lpstr>Операция присваивания для структур</vt:lpstr>
      <vt:lpstr>Операция присваивания для структур</vt:lpstr>
      <vt:lpstr>Операция присваивания для структур</vt:lpstr>
      <vt:lpstr>Операция присваивания для структур</vt:lpstr>
      <vt:lpstr>Инициализация структур</vt:lpstr>
      <vt:lpstr>Инициализация структур</vt:lpstr>
      <vt:lpstr>Размещение структур в памяти</vt:lpstr>
      <vt:lpstr>Объединения</vt:lpstr>
      <vt:lpstr>Размещение объединений в памяти</vt:lpstr>
      <vt:lpstr>Размещение объединений в памяти</vt:lpstr>
      <vt:lpstr>Размещение объединений в памяти</vt:lpstr>
      <vt:lpstr>Заключение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Простые типы данных языка С</dc:title>
  <dc:creator>Petrov, Evgueni S</dc:creator>
  <cp:lastModifiedBy>Petrov, Evgueni S</cp:lastModifiedBy>
  <cp:revision>529</cp:revision>
  <dcterms:created xsi:type="dcterms:W3CDTF">2012-09-17T07:39:46Z</dcterms:created>
  <dcterms:modified xsi:type="dcterms:W3CDTF">2012-12-06T03:51:55Z</dcterms:modified>
</cp:coreProperties>
</file>