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351" r:id="rId2"/>
    <p:sldId id="350" r:id="rId3"/>
    <p:sldId id="352" r:id="rId4"/>
    <p:sldId id="356" r:id="rId5"/>
    <p:sldId id="354" r:id="rId6"/>
    <p:sldId id="334" r:id="rId7"/>
    <p:sldId id="277" r:id="rId8"/>
    <p:sldId id="287" r:id="rId9"/>
    <p:sldId id="289" r:id="rId10"/>
    <p:sldId id="357" r:id="rId11"/>
    <p:sldId id="335" r:id="rId12"/>
    <p:sldId id="298" r:id="rId13"/>
    <p:sldId id="336" r:id="rId14"/>
    <p:sldId id="338" r:id="rId15"/>
    <p:sldId id="340" r:id="rId16"/>
    <p:sldId id="341" r:id="rId17"/>
    <p:sldId id="339" r:id="rId18"/>
    <p:sldId id="342" r:id="rId19"/>
    <p:sldId id="344" r:id="rId20"/>
    <p:sldId id="261" r:id="rId21"/>
    <p:sldId id="275" r:id="rId22"/>
    <p:sldId id="348" r:id="rId23"/>
    <p:sldId id="305" r:id="rId24"/>
    <p:sldId id="313" r:id="rId25"/>
    <p:sldId id="328" r:id="rId26"/>
    <p:sldId id="329" r:id="rId27"/>
    <p:sldId id="330" r:id="rId28"/>
    <p:sldId id="331" r:id="rId29"/>
    <p:sldId id="332" r:id="rId30"/>
    <p:sldId id="333" r:id="rId31"/>
    <p:sldId id="349" r:id="rId3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7603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 autoAdjust="0"/>
    <p:restoredTop sz="94660"/>
  </p:normalViewPr>
  <p:slideViewPr>
    <p:cSldViewPr>
      <p:cViewPr varScale="1">
        <p:scale>
          <a:sx n="113" d="100"/>
          <a:sy n="113" d="100"/>
        </p:scale>
        <p:origin x="-56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C5652F1-D596-4F45-A265-7B8D1230C7E8}" type="datetimeFigureOut">
              <a:rPr lang="ru-RU"/>
              <a:pPr>
                <a:defRPr/>
              </a:pPr>
              <a:t>14.11.2013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4C69B91-8AE2-4A32-A317-F8B8FB0CE1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dirty="0" smtClean="0"/>
              <a:t>В циклическом списке можно получить доступ к любому элементу списка, находясь в любом месте его, в отличие от односвязного нециклического.</a:t>
            </a:r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9</a:t>
            </a:fld>
            <a:endParaRPr lang="ru-RU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017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56461DF-ACB2-4607-A5AF-27C47F4221A1}" type="slidenum">
              <a:rPr lang="ru-RU" sz="1200">
                <a:latin typeface="Calibri" pitchFamily="34" charset="0"/>
              </a:rPr>
              <a:pPr algn="r"/>
              <a:t>10</a:t>
            </a:fld>
            <a:endParaRPr lang="ru-RU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14.11.2013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14.11.2013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14.11.2013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14.11.2013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14.11.2013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14.11.2013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14.11.2013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14.11.2013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14.11.2013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14.11.2013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14.11.2013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14.11.2013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списки и Абстрактные типы данных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0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Иерархические списки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878244" y="3276120"/>
            <a:ext cx="5844712" cy="2241112"/>
            <a:chOff x="2357438" y="3996384"/>
            <a:chExt cx="5844712" cy="2241112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952875" y="3996384"/>
              <a:ext cx="1058400" cy="2240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6" name="Скругленная соединительная линия 18"/>
            <p:cNvCxnSpPr>
              <a:stCxn id="12" idx="3"/>
              <a:endCxn id="5" idx="1"/>
            </p:cNvCxnSpPr>
            <p:nvPr/>
          </p:nvCxnSpPr>
          <p:spPr>
            <a:xfrm>
              <a:off x="5011275" y="5116848"/>
              <a:ext cx="5370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/>
          </p:nvSpPr>
          <p:spPr>
            <a:xfrm>
              <a:off x="7143750" y="3996568"/>
              <a:ext cx="1058400" cy="2240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9" name="Скругленная соединительная линия 18"/>
            <p:cNvCxnSpPr>
              <a:stCxn id="7" idx="3"/>
              <a:endCxn id="12" idx="1"/>
            </p:cNvCxnSpPr>
            <p:nvPr/>
          </p:nvCxnSpPr>
          <p:spPr>
            <a:xfrm>
              <a:off x="3415838" y="5116848"/>
              <a:ext cx="5370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Прямоугольник 6"/>
            <p:cNvSpPr/>
            <p:nvPr/>
          </p:nvSpPr>
          <p:spPr>
            <a:xfrm>
              <a:off x="2357438" y="3996384"/>
              <a:ext cx="1058400" cy="2240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548312" y="3996384"/>
              <a:ext cx="1058400" cy="2240928"/>
            </a:xfrm>
            <a:prstGeom prst="rect">
              <a:avLst/>
            </a:prstGeom>
            <a:noFill/>
            <a:ln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5" name="Скругленная соединительная линия 18"/>
            <p:cNvCxnSpPr>
              <a:stCxn id="5" idx="3"/>
              <a:endCxn id="10" idx="1"/>
            </p:cNvCxnSpPr>
            <p:nvPr/>
          </p:nvCxnSpPr>
          <p:spPr>
            <a:xfrm>
              <a:off x="6606712" y="5116848"/>
              <a:ext cx="537038" cy="18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4049319" y="4196734"/>
              <a:ext cx="864096" cy="439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5</a:t>
              </a:r>
              <a:endParaRPr lang="ru-RU" dirty="0"/>
            </a:p>
          </p:txBody>
        </p:sp>
        <p:cxnSp>
          <p:nvCxnSpPr>
            <p:cNvPr id="52" name="Скругленная соединительная линия 18"/>
            <p:cNvCxnSpPr>
              <a:stCxn id="50" idx="2"/>
              <a:endCxn id="55" idx="0"/>
            </p:cNvCxnSpPr>
            <p:nvPr/>
          </p:nvCxnSpPr>
          <p:spPr>
            <a:xfrm>
              <a:off x="4481367" y="4636665"/>
              <a:ext cx="0" cy="2596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Прямоугольник 54"/>
            <p:cNvSpPr/>
            <p:nvPr/>
          </p:nvSpPr>
          <p:spPr>
            <a:xfrm>
              <a:off x="4049319" y="4896322"/>
              <a:ext cx="864096" cy="439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-17</a:t>
              </a:r>
              <a:endParaRPr lang="ru-RU" dirty="0"/>
            </a:p>
          </p:txBody>
        </p:sp>
        <p:cxnSp>
          <p:nvCxnSpPr>
            <p:cNvPr id="58" name="Скругленная соединительная линия 18"/>
            <p:cNvCxnSpPr>
              <a:stCxn id="55" idx="2"/>
              <a:endCxn id="49" idx="0"/>
            </p:cNvCxnSpPr>
            <p:nvPr/>
          </p:nvCxnSpPr>
          <p:spPr>
            <a:xfrm>
              <a:off x="4481367" y="5336253"/>
              <a:ext cx="0" cy="2451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Прямоугольник 48"/>
            <p:cNvSpPr/>
            <p:nvPr/>
          </p:nvSpPr>
          <p:spPr>
            <a:xfrm>
              <a:off x="4049319" y="5581357"/>
              <a:ext cx="864096" cy="439931"/>
            </a:xfrm>
            <a:prstGeom prst="rect">
              <a:avLst/>
            </a:prstGeom>
            <a:noFill/>
            <a:ln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108" name="Прямоугольник 49"/>
            <p:cNvSpPr/>
            <p:nvPr/>
          </p:nvSpPr>
          <p:spPr>
            <a:xfrm>
              <a:off x="7230277" y="4170134"/>
              <a:ext cx="864096" cy="439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55</a:t>
              </a:r>
              <a:endParaRPr lang="ru-RU" dirty="0"/>
            </a:p>
          </p:txBody>
        </p:sp>
        <p:cxnSp>
          <p:nvCxnSpPr>
            <p:cNvPr id="110" name="Скругленная соединительная линия 18"/>
            <p:cNvCxnSpPr>
              <a:stCxn id="108" idx="2"/>
              <a:endCxn id="113" idx="0"/>
            </p:cNvCxnSpPr>
            <p:nvPr/>
          </p:nvCxnSpPr>
          <p:spPr>
            <a:xfrm>
              <a:off x="7662325" y="4610065"/>
              <a:ext cx="0" cy="2523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Прямоугольник 54"/>
            <p:cNvSpPr/>
            <p:nvPr/>
          </p:nvSpPr>
          <p:spPr>
            <a:xfrm>
              <a:off x="7230277" y="4862367"/>
              <a:ext cx="864096" cy="439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42</a:t>
              </a:r>
              <a:endParaRPr lang="ru-RU" dirty="0"/>
            </a:p>
          </p:txBody>
        </p:sp>
      </p:grpSp>
      <p:sp>
        <p:nvSpPr>
          <p:cNvPr id="93" name="Content Placeholder 9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Иерархический список -- это список, </a:t>
            </a:r>
            <a:r>
              <a:rPr lang="ru-RU" dirty="0" smtClean="0"/>
              <a:t>в ячейках которого хранятся списки</a:t>
            </a:r>
          </a:p>
          <a:p>
            <a:pPr lvl="1"/>
            <a:r>
              <a:rPr lang="ru-RU" dirty="0" smtClean="0"/>
              <a:t>Списки могут быть разных классов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[ [], [5,-17,2], [], [55,42] 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9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2400" dirty="0" smtClean="0"/>
              <a:t>T		</a:t>
            </a:r>
            <a:r>
              <a:rPr lang="ru-RU" sz="2400" dirty="0" smtClean="0"/>
              <a:t>– тип </a:t>
            </a:r>
            <a:r>
              <a:rPr lang="ru-RU" sz="2400" dirty="0" smtClean="0"/>
              <a:t>элементов списка</a:t>
            </a:r>
            <a:br>
              <a:rPr lang="ru-RU" sz="2400" dirty="0" smtClean="0"/>
            </a:br>
            <a:r>
              <a:rPr lang="en-US" sz="2400" dirty="0" err="1" smtClean="0"/>
              <a:t>list_t</a:t>
            </a:r>
            <a:r>
              <a:rPr lang="en-US" sz="2400" dirty="0" smtClean="0"/>
              <a:t>		– </a:t>
            </a:r>
            <a:r>
              <a:rPr lang="ru-RU" sz="2400" dirty="0" smtClean="0"/>
              <a:t>список элементов типа </a:t>
            </a:r>
            <a:r>
              <a:rPr lang="en-US" sz="2400" dirty="0" smtClean="0"/>
              <a:t>T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err="1" smtClean="0"/>
              <a:t>place_t</a:t>
            </a:r>
            <a:r>
              <a:rPr lang="en-US" sz="2400" dirty="0" smtClean="0"/>
              <a:t>	</a:t>
            </a:r>
            <a:r>
              <a:rPr lang="en-US" sz="2400" dirty="0" smtClean="0"/>
              <a:t>	-- </a:t>
            </a:r>
            <a:r>
              <a:rPr lang="ru-RU" sz="2400" dirty="0" smtClean="0"/>
              <a:t>ячейка списка</a:t>
            </a:r>
            <a:endParaRPr lang="ru-RU" sz="2400" dirty="0" smtClean="0"/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en-US" sz="2400" dirty="0" err="1" smtClean="0"/>
              <a:t>list_t</a:t>
            </a:r>
            <a:r>
              <a:rPr lang="en-US" sz="2400" dirty="0" smtClean="0"/>
              <a:t>		create		(void);</a:t>
            </a:r>
            <a:br>
              <a:rPr lang="en-US" sz="2400" dirty="0" smtClean="0"/>
            </a:br>
            <a:r>
              <a:rPr lang="en-US" sz="2400" dirty="0"/>
              <a:t>void		</a:t>
            </a:r>
            <a:r>
              <a:rPr lang="en-US" sz="2400" dirty="0" err="1"/>
              <a:t>insert_after</a:t>
            </a:r>
            <a:r>
              <a:rPr lang="en-US" sz="2400" dirty="0"/>
              <a:t>	(</a:t>
            </a:r>
            <a:r>
              <a:rPr lang="en-US" sz="2400" dirty="0" err="1"/>
              <a:t>list_t</a:t>
            </a:r>
            <a:r>
              <a:rPr lang="en-US" sz="2400" dirty="0"/>
              <a:t> *A, </a:t>
            </a:r>
            <a:r>
              <a:rPr lang="en-US" sz="2400" dirty="0" err="1"/>
              <a:t>place_t</a:t>
            </a:r>
            <a:r>
              <a:rPr lang="en-US" sz="2400" dirty="0"/>
              <a:t> p, T v);</a:t>
            </a:r>
            <a:br>
              <a:rPr lang="en-US" sz="2400" dirty="0"/>
            </a:br>
            <a:r>
              <a:rPr lang="en-US" sz="2400" dirty="0"/>
              <a:t>void 		</a:t>
            </a:r>
            <a:r>
              <a:rPr lang="en-US" sz="2400" dirty="0" err="1"/>
              <a:t>erase_after</a:t>
            </a:r>
            <a:r>
              <a:rPr lang="en-US" sz="2400" dirty="0"/>
              <a:t>	(</a:t>
            </a:r>
            <a:r>
              <a:rPr lang="en-US" sz="2400" dirty="0" err="1"/>
              <a:t>list_t</a:t>
            </a:r>
            <a:r>
              <a:rPr lang="en-US" sz="2400" dirty="0"/>
              <a:t> *A, </a:t>
            </a:r>
            <a:r>
              <a:rPr lang="en-US" sz="2400" dirty="0" err="1"/>
              <a:t>place_t</a:t>
            </a:r>
            <a:r>
              <a:rPr lang="en-US" sz="2400" dirty="0"/>
              <a:t> p);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smtClean="0"/>
              <a:t>void</a:t>
            </a:r>
            <a:r>
              <a:rPr lang="en-US" sz="2400" dirty="0"/>
              <a:t>		</a:t>
            </a:r>
            <a:r>
              <a:rPr lang="en-US" sz="2400" dirty="0" err="1"/>
              <a:t>set_value</a:t>
            </a:r>
            <a:r>
              <a:rPr lang="en-US" sz="2400" dirty="0"/>
              <a:t>	(</a:t>
            </a:r>
            <a:r>
              <a:rPr lang="en-US" sz="2400" dirty="0" err="1"/>
              <a:t>place_t</a:t>
            </a:r>
            <a:r>
              <a:rPr lang="en-US" sz="2400" dirty="0"/>
              <a:t> p, T v);</a:t>
            </a:r>
            <a:br>
              <a:rPr lang="en-US" sz="2400" dirty="0"/>
            </a:br>
            <a:r>
              <a:rPr lang="en-US" sz="2400" dirty="0"/>
              <a:t>T		</a:t>
            </a:r>
            <a:r>
              <a:rPr lang="en-US" sz="2400" dirty="0" err="1"/>
              <a:t>get_value</a:t>
            </a:r>
            <a:r>
              <a:rPr lang="en-US" sz="2400" dirty="0"/>
              <a:t>	(</a:t>
            </a:r>
            <a:r>
              <a:rPr lang="en-US" sz="2400" dirty="0" err="1"/>
              <a:t>place_t</a:t>
            </a:r>
            <a:r>
              <a:rPr lang="en-US" sz="2400" dirty="0"/>
              <a:t> p);</a:t>
            </a:r>
            <a:br>
              <a:rPr lang="en-US" sz="2400" dirty="0"/>
            </a:br>
            <a:r>
              <a:rPr lang="en-US" sz="2400" dirty="0" err="1" smtClean="0"/>
              <a:t>place_t</a:t>
            </a:r>
            <a:r>
              <a:rPr lang="en-US" sz="2400" dirty="0" smtClean="0"/>
              <a:t>		</a:t>
            </a:r>
            <a:r>
              <a:rPr lang="en-US" sz="2400" dirty="0" err="1" smtClean="0"/>
              <a:t>prev</a:t>
            </a:r>
            <a:r>
              <a:rPr lang="en-US" sz="2400" dirty="0" smtClean="0"/>
              <a:t>		(</a:t>
            </a:r>
            <a:r>
              <a:rPr lang="en-US" sz="2400" dirty="0" err="1" smtClean="0"/>
              <a:t>place_t</a:t>
            </a:r>
            <a:r>
              <a:rPr lang="en-US" sz="2400" dirty="0" smtClean="0"/>
              <a:t> p);</a:t>
            </a:r>
            <a:br>
              <a:rPr lang="en-US" sz="2400" dirty="0" smtClean="0"/>
            </a:br>
            <a:r>
              <a:rPr lang="en-US" sz="2400" dirty="0" err="1" smtClean="0"/>
              <a:t>place_t</a:t>
            </a:r>
            <a:r>
              <a:rPr lang="en-US" sz="2400" dirty="0" smtClean="0"/>
              <a:t>		next		(</a:t>
            </a:r>
            <a:r>
              <a:rPr lang="en-US" sz="2400" dirty="0" err="1"/>
              <a:t>place_t</a:t>
            </a:r>
            <a:r>
              <a:rPr lang="en-US" sz="2400" dirty="0"/>
              <a:t> p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err="1" smtClean="0"/>
              <a:t>place_t</a:t>
            </a:r>
            <a:r>
              <a:rPr lang="en-US" sz="2400" dirty="0"/>
              <a:t>		begin		(</a:t>
            </a:r>
            <a:r>
              <a:rPr lang="en-US" sz="2400" dirty="0" err="1"/>
              <a:t>list_t</a:t>
            </a:r>
            <a:r>
              <a:rPr lang="en-US" sz="2400" dirty="0"/>
              <a:t> </a:t>
            </a:r>
            <a:r>
              <a:rPr lang="en-US" sz="2400" dirty="0" smtClean="0"/>
              <a:t>A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place_t</a:t>
            </a:r>
            <a:r>
              <a:rPr lang="en-US" sz="2400" dirty="0"/>
              <a:t>		end		</a:t>
            </a:r>
            <a:r>
              <a:rPr lang="en-US" sz="2400" dirty="0" smtClean="0"/>
              <a:t>(void)</a:t>
            </a:r>
            <a:r>
              <a:rPr lang="ru-RU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АТД список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1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АТД список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place_t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find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T v)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place_t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A);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while (p !=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end())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get_value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p)==v)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end();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Перепишите с помощью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place_t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 			value;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place_t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	next;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6858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place_t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	front;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6858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place_t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place_t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68580" indent="0">
              <a:buNone/>
            </a:pP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 какому классу списков подходит</a:t>
            </a:r>
          </a:p>
          <a:p>
            <a:pPr marL="68580" indent="0">
              <a:buNone/>
            </a:pP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такая реализация?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1 – типы</a:t>
            </a:r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5716780" y="1783560"/>
            <a:ext cx="2970020" cy="720079"/>
            <a:chOff x="2429308" y="4494553"/>
            <a:chExt cx="4429125" cy="1598743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4221504" y="5279572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858844" y="4917146"/>
              <a:ext cx="1505426" cy="628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.value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5147004" y="4917146"/>
              <a:ext cx="1576780" cy="628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.next</a:t>
              </a:r>
              <a:endParaRPr lang="ru-RU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1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1 – </a:t>
            </a:r>
            <a:r>
              <a:rPr lang="ru-RU" dirty="0" smtClean="0"/>
              <a:t>в</a:t>
            </a:r>
            <a:r>
              <a:rPr lang="ru-RU" dirty="0" smtClean="0"/>
              <a:t>ставка ячейки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insert_after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place_t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p, T v)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place_t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q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*q);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q != NULL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q-&gt;value = 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(p 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end()) //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добавить первую ячейку</a:t>
            </a:r>
            <a:b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q-&gt;next = A-&gt;front, A-&gt;front = q;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q-&gt;next = p-&gt;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next, p-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&gt;next = q;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Напишите функцию</a:t>
            </a:r>
            <a:b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// 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	insert	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place_t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p, T v);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добавляющую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ячейку перед ячейкой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1 – </a:t>
            </a:r>
            <a:r>
              <a:rPr lang="ru-RU" dirty="0" smtClean="0"/>
              <a:t>вставка </a:t>
            </a:r>
            <a:r>
              <a:rPr lang="ru-RU" dirty="0" smtClean="0"/>
              <a:t>ячейки</a:t>
            </a:r>
            <a:endParaRPr lang="ru-RU" dirty="0"/>
          </a:p>
        </p:txBody>
      </p:sp>
      <p:pic>
        <p:nvPicPr>
          <p:cNvPr id="4" name="Picture 5" descr="Вставка элемента в середину 1-связного списка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9065" y="2898894"/>
            <a:ext cx="8691399" cy="218629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75146" y="3540013"/>
            <a:ext cx="48891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9590" y="3516769"/>
            <a:ext cx="48891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0932" y="4555078"/>
            <a:ext cx="48891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7784" y="4051022"/>
            <a:ext cx="576064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q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654" y="3540146"/>
            <a:ext cx="648072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next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2898894"/>
            <a:ext cx="648072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736" y="3551431"/>
            <a:ext cx="648072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next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7149" y="4575917"/>
            <a:ext cx="648072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next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4786" y="3546966"/>
            <a:ext cx="48891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52320" y="3523067"/>
            <a:ext cx="648072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next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79865" y="4570373"/>
            <a:ext cx="416142" cy="351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4788024" y="4546945"/>
            <a:ext cx="416142" cy="351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5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1 – </a:t>
            </a:r>
            <a:r>
              <a:rPr lang="ru-RU" dirty="0" smtClean="0"/>
              <a:t>вставка </a:t>
            </a:r>
            <a:r>
              <a:rPr lang="ru-RU" dirty="0" smtClean="0"/>
              <a:t>ячейки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1404441" y="2492796"/>
            <a:ext cx="6911975" cy="2592388"/>
            <a:chOff x="1404441" y="1916832"/>
            <a:chExt cx="6911975" cy="2592388"/>
          </a:xfrm>
        </p:grpSpPr>
        <p:pic>
          <p:nvPicPr>
            <p:cNvPr id="18" name="Picture 5" descr="Вставка элемента в начало 1-связного списка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4441" y="1916832"/>
              <a:ext cx="6911975" cy="25923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878031" y="2624601"/>
              <a:ext cx="551433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value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4558" y="1954617"/>
              <a:ext cx="42484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L-&gt;front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63888" y="2624601"/>
              <a:ext cx="864096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next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53935" y="3955727"/>
              <a:ext cx="551433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value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3653" y="2606762"/>
              <a:ext cx="551433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value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01518" y="2600167"/>
              <a:ext cx="792088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next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20782" y="3955726"/>
              <a:ext cx="792088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next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95736" y="3356992"/>
              <a:ext cx="576064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q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187314" y="2788659"/>
            <a:ext cx="914400" cy="1385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1411997" y="4531691"/>
            <a:ext cx="416142" cy="351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4716016" y="4542017"/>
            <a:ext cx="414467" cy="351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8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1 – </a:t>
            </a:r>
            <a:r>
              <a:rPr lang="ru-RU" dirty="0" smtClean="0"/>
              <a:t>удаление </a:t>
            </a:r>
            <a:r>
              <a:rPr lang="ru-RU" dirty="0" smtClean="0"/>
              <a:t>ячейки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erase_after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place_t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place_t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 == end() ? &amp;A-&gt;front : &amp;p-&gt;next;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end())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удалять нечего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place_t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)-&gt;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free(*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Напишите функцию</a:t>
            </a:r>
            <a:b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// 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erase(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place_t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удаляющую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ячейку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а не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next(p)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1 – </a:t>
            </a:r>
            <a:r>
              <a:rPr lang="ru-RU" dirty="0" smtClean="0"/>
              <a:t>удаление </a:t>
            </a:r>
            <a:r>
              <a:rPr lang="ru-RU" dirty="0" smtClean="0"/>
              <a:t>ячейки</a:t>
            </a:r>
            <a:endParaRPr lang="ru-RU" dirty="0"/>
          </a:p>
        </p:txBody>
      </p:sp>
      <p:pic>
        <p:nvPicPr>
          <p:cNvPr id="4" name="Picture 5" descr="Удаление элемента из 1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204616"/>
            <a:ext cx="7127875" cy="4176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5101" y="4365104"/>
            <a:ext cx="1959330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L-&gt;front    </a:t>
            </a:r>
            <a:r>
              <a:rPr lang="en-US" sz="1600" dirty="0" smtClean="0">
                <a:solidFill>
                  <a:schemeClr val="bg1"/>
                </a:solidFill>
              </a:rPr>
              <a:t>q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23034" y="2883164"/>
            <a:ext cx="48891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6857" y="2852936"/>
            <a:ext cx="643724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8081" y="2884650"/>
            <a:ext cx="48891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01904" y="2854422"/>
            <a:ext cx="643724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8189" y="2899764"/>
            <a:ext cx="48891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2012" y="2869536"/>
            <a:ext cx="643724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96937" y="5043404"/>
            <a:ext cx="48891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00760" y="5013176"/>
            <a:ext cx="643724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22900" y="5044371"/>
            <a:ext cx="48891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6723" y="5014143"/>
            <a:ext cx="643724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8249" y="3656576"/>
            <a:ext cx="262219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Из середины списка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8030" y="5854601"/>
            <a:ext cx="20665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Из начала списка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9254" y="2276872"/>
            <a:ext cx="2778237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                                    </a:t>
            </a:r>
            <a:r>
              <a:rPr lang="en-US" sz="1600" dirty="0">
                <a:solidFill>
                  <a:schemeClr val="bg1"/>
                </a:solidFill>
              </a:rPr>
              <a:t>q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place2_t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T 			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place2_t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list2_t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place2_t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list2_t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list2_t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place2_t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place2_t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 какому классу списков подходит</a:t>
            </a:r>
          </a:p>
          <a:p>
            <a:pPr marL="68580" indent="0">
              <a:buNone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// такая реализация?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ru-RU" dirty="0" smtClean="0"/>
              <a:t>2 – типы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Абстрактные </a:t>
            </a:r>
            <a:r>
              <a:rPr lang="ru-RU" dirty="0" smtClean="0"/>
              <a:t>типы данных</a:t>
            </a:r>
          </a:p>
          <a:p>
            <a:r>
              <a:rPr lang="ru-RU" dirty="0" smtClean="0"/>
              <a:t>АТД список</a:t>
            </a:r>
            <a:endParaRPr lang="ru-RU" dirty="0"/>
          </a:p>
          <a:p>
            <a:pPr lvl="1"/>
            <a:r>
              <a:rPr lang="ru-RU" dirty="0" smtClean="0"/>
              <a:t>Вставка и удаление элемента в список</a:t>
            </a:r>
            <a:endParaRPr lang="ru-RU" dirty="0"/>
          </a:p>
          <a:p>
            <a:r>
              <a:rPr lang="ru-RU" dirty="0" smtClean="0"/>
              <a:t>АТД на основе списков</a:t>
            </a:r>
          </a:p>
          <a:p>
            <a:r>
              <a:rPr lang="ru-RU" dirty="0" smtClean="0"/>
              <a:t>Стек </a:t>
            </a:r>
            <a:r>
              <a:rPr lang="ru-RU" dirty="0"/>
              <a:t>и примеры использования стеков</a:t>
            </a:r>
          </a:p>
          <a:p>
            <a:pPr lvl="1"/>
            <a:r>
              <a:rPr lang="ru-RU" dirty="0"/>
              <a:t>Перевод арифметического выражения из инфиксной в постфиксную запись</a:t>
            </a:r>
          </a:p>
          <a:p>
            <a:pPr lvl="1"/>
            <a:r>
              <a:rPr lang="ru-RU" dirty="0"/>
              <a:t>Вычисление значения выражения на стеке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9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5" descr="Удаление элемента из 2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581103"/>
            <a:ext cx="8064500" cy="1800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2 – </a:t>
            </a:r>
            <a:r>
              <a:rPr lang="ru-RU" dirty="0" smtClean="0"/>
              <a:t>удаление </a:t>
            </a:r>
            <a:r>
              <a:rPr lang="ru-RU" dirty="0" smtClean="0"/>
              <a:t>ячейки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place2_t q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&gt;next-&gt;next-&gt;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6858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&gt;next 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-&gt; next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free(q);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0286" y="5358104"/>
            <a:ext cx="48891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9590" y="5358103"/>
            <a:ext cx="48891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3601" y="5358104"/>
            <a:ext cx="48891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6289" y="5676362"/>
            <a:ext cx="540456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7931" y="5061224"/>
            <a:ext cx="539893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9649" y="5047346"/>
            <a:ext cx="539893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60942" y="5043123"/>
            <a:ext cx="539893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97150" y="5665253"/>
            <a:ext cx="491324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6502" y="5676362"/>
            <a:ext cx="491324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9148" y="4653136"/>
            <a:ext cx="336468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50100" y="4731509"/>
            <a:ext cx="336468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q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6" name="Elbow Connector 5"/>
          <p:cNvCxnSpPr>
            <a:stCxn id="19" idx="2"/>
          </p:cNvCxnSpPr>
          <p:nvPr/>
        </p:nvCxnSpPr>
        <p:spPr>
          <a:xfrm rot="16200000" flipH="1">
            <a:off x="986570" y="4860169"/>
            <a:ext cx="161867" cy="240242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97174" y="4734069"/>
            <a:ext cx="336468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(2)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96136" y="5953361"/>
            <a:ext cx="336468" cy="2154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(1)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5" descr="Вставка элемента в середину 2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382" y="3789040"/>
            <a:ext cx="8089114" cy="29664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2 – </a:t>
            </a:r>
            <a:r>
              <a:rPr lang="ru-RU" dirty="0" smtClean="0"/>
              <a:t>вставка </a:t>
            </a:r>
            <a:r>
              <a:rPr lang="ru-RU" dirty="0" smtClean="0"/>
              <a:t>ячейки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331238" y="4622939"/>
            <a:ext cx="509007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0894" y="4214461"/>
            <a:ext cx="494755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688" y="4941168"/>
            <a:ext cx="503148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prev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7220" y="3830851"/>
            <a:ext cx="480484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0553" y="4636839"/>
            <a:ext cx="504384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5454" y="4228361"/>
            <a:ext cx="494755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8248" y="4955068"/>
            <a:ext cx="503148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prev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1813" y="4644813"/>
            <a:ext cx="509007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1469" y="4236335"/>
            <a:ext cx="494755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4263" y="4963042"/>
            <a:ext cx="503148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prev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1170" y="6039995"/>
            <a:ext cx="509007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0826" y="5631517"/>
            <a:ext cx="494755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3620" y="6358224"/>
            <a:ext cx="503148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prev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04729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place2_t q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*q);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p != NULL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&gt;next-&gt;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q;	//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q-&gt;next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&gt;next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// (2)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p-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&gt;next 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q;		//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q-&gt;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p;		//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3666" y="6039964"/>
            <a:ext cx="480484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q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</a:t>
            </a:r>
            <a:r>
              <a:rPr lang="ru-RU" dirty="0" smtClean="0"/>
              <a:t>на </a:t>
            </a:r>
            <a:r>
              <a:rPr lang="ru-RU" dirty="0" smtClean="0"/>
              <a:t>основе списков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Стек</a:t>
            </a:r>
            <a:r>
              <a:rPr lang="en-US" dirty="0" smtClean="0"/>
              <a:t> (stack)</a:t>
            </a:r>
            <a:endParaRPr lang="ru-RU" dirty="0" smtClean="0"/>
          </a:p>
          <a:p>
            <a:r>
              <a:rPr lang="ru-RU" dirty="0" smtClean="0"/>
              <a:t>Очередь</a:t>
            </a:r>
            <a:r>
              <a:rPr lang="en-US" dirty="0" smtClean="0"/>
              <a:t> (queue)</a:t>
            </a:r>
            <a:endParaRPr lang="ru-RU" dirty="0" smtClean="0"/>
          </a:p>
          <a:p>
            <a:r>
              <a:rPr lang="ru-RU" dirty="0" smtClean="0"/>
              <a:t>Дек (</a:t>
            </a:r>
            <a:r>
              <a:rPr lang="en-US" dirty="0" smtClean="0"/>
              <a:t>double-ended queue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sz="3200" dirty="0" smtClean="0"/>
          </a:p>
          <a:p>
            <a:r>
              <a:rPr lang="ru-RU" sz="3200" dirty="0" smtClean="0"/>
              <a:t>Сокращение набора операций</a:t>
            </a:r>
          </a:p>
          <a:p>
            <a:r>
              <a:rPr lang="ru-RU" sz="3200" dirty="0" smtClean="0"/>
              <a:t>Переиспользование готовой реализации</a:t>
            </a:r>
          </a:p>
          <a:p>
            <a:pPr lvl="1"/>
            <a:r>
              <a:rPr lang="ru-RU" sz="2800" dirty="0" smtClean="0"/>
              <a:t>Увеличение производительности труда программиста</a:t>
            </a:r>
          </a:p>
        </p:txBody>
      </p:sp>
    </p:spTree>
    <p:extLst>
      <p:ext uri="{BB962C8B-B14F-4D97-AF65-F5344CB8AC3E}">
        <p14:creationId xmlns:p14="http://schemas.microsoft.com/office/powerpoint/2010/main" val="821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Стек -- это </a:t>
            </a:r>
            <a:r>
              <a:rPr lang="ru-RU" sz="2400" dirty="0" smtClean="0"/>
              <a:t>список</a:t>
            </a:r>
            <a:r>
              <a:rPr lang="ru-RU" sz="2400" dirty="0" smtClean="0"/>
              <a:t>, </a:t>
            </a:r>
            <a:r>
              <a:rPr lang="ru-RU" sz="2400" dirty="0"/>
              <a:t>в котором добавление/удаление ячеек происходит </a:t>
            </a:r>
            <a:r>
              <a:rPr lang="ru-RU" sz="2400" dirty="0" smtClean="0"/>
              <a:t>только на одном конце</a:t>
            </a:r>
          </a:p>
          <a:p>
            <a:r>
              <a:rPr lang="ru-RU" sz="2400" dirty="0" smtClean="0"/>
              <a:t>Последняя добавленная в стек ячейка называется вершиной стека</a:t>
            </a:r>
          </a:p>
          <a:p>
            <a:endParaRPr lang="ru-RU" sz="2400" dirty="0" smtClean="0"/>
          </a:p>
          <a:p>
            <a:r>
              <a:rPr lang="ru-RU" sz="2400" dirty="0" smtClean="0"/>
              <a:t>реверсивная </a:t>
            </a:r>
            <a:r>
              <a:rPr lang="ru-RU" sz="2400" dirty="0"/>
              <a:t>память</a:t>
            </a:r>
          </a:p>
          <a:p>
            <a:r>
              <a:rPr lang="ru-RU" sz="2400" dirty="0" smtClean="0"/>
              <a:t>гнездовая </a:t>
            </a:r>
            <a:r>
              <a:rPr lang="ru-RU" sz="2400" dirty="0"/>
              <a:t>память</a:t>
            </a:r>
          </a:p>
          <a:p>
            <a:r>
              <a:rPr lang="ru-RU" sz="2400" dirty="0" smtClean="0"/>
              <a:t>магазин</a:t>
            </a:r>
            <a:endParaRPr lang="ru-RU" sz="2400" dirty="0"/>
          </a:p>
          <a:p>
            <a:r>
              <a:rPr lang="en-US" sz="2400" dirty="0" smtClean="0"/>
              <a:t>push-down </a:t>
            </a:r>
            <a:r>
              <a:rPr lang="ru-RU" sz="2400" dirty="0" smtClean="0"/>
              <a:t>список</a:t>
            </a:r>
            <a:endParaRPr lang="en-US" sz="2400" dirty="0" smtClean="0"/>
          </a:p>
          <a:p>
            <a:r>
              <a:rPr lang="en-US" sz="2400" dirty="0" smtClean="0"/>
              <a:t>LIFO </a:t>
            </a:r>
            <a:r>
              <a:rPr lang="en-US" sz="2400" dirty="0"/>
              <a:t>(last-in-first-out)</a:t>
            </a:r>
          </a:p>
          <a:p>
            <a:r>
              <a:rPr lang="ru-RU" sz="2400" dirty="0"/>
              <a:t>список </a:t>
            </a:r>
            <a:r>
              <a:rPr lang="ru-RU" sz="2400" dirty="0" smtClean="0"/>
              <a:t>йо-йо</a:t>
            </a:r>
            <a:endParaRPr lang="ru-RU" sz="2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6504727" y="3407360"/>
            <a:ext cx="1071562" cy="32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dirty="0">
                <a:latin typeface="Calibri" pitchFamily="34" charset="0"/>
              </a:rPr>
              <a:t>Вершина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504727" y="4025933"/>
            <a:ext cx="1071562" cy="32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6504727" y="4644506"/>
            <a:ext cx="1071562" cy="32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505522" y="5263079"/>
            <a:ext cx="1071562" cy="32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6504727" y="5881651"/>
            <a:ext cx="1071562" cy="32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7" name="Прямая со стрелкой 36"/>
          <p:cNvCxnSpPr>
            <a:stCxn id="27" idx="2"/>
            <a:endCxn id="28" idx="0"/>
          </p:cNvCxnSpPr>
          <p:nvPr/>
        </p:nvCxnSpPr>
        <p:spPr>
          <a:xfrm>
            <a:off x="7040508" y="3735178"/>
            <a:ext cx="0" cy="29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8" idx="2"/>
            <a:endCxn id="29" idx="0"/>
          </p:cNvCxnSpPr>
          <p:nvPr/>
        </p:nvCxnSpPr>
        <p:spPr>
          <a:xfrm>
            <a:off x="7040508" y="4353751"/>
            <a:ext cx="0" cy="29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9" idx="2"/>
            <a:endCxn id="30" idx="0"/>
          </p:cNvCxnSpPr>
          <p:nvPr/>
        </p:nvCxnSpPr>
        <p:spPr>
          <a:xfrm>
            <a:off x="7040508" y="4972324"/>
            <a:ext cx="795" cy="29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0" idx="2"/>
            <a:endCxn id="31" idx="0"/>
          </p:cNvCxnSpPr>
          <p:nvPr/>
        </p:nvCxnSpPr>
        <p:spPr>
          <a:xfrm flipH="1">
            <a:off x="7040508" y="5590897"/>
            <a:ext cx="795" cy="290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стек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работы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29306"/>
              </p:ext>
            </p:extLst>
          </p:nvPr>
        </p:nvGraphicFramePr>
        <p:xfrm>
          <a:off x="1752600" y="277162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256"/>
                <a:gridCol w="45727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Обозначение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Смысл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create(S)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создать пустой стек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top(S)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вернуть значение на вершине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pop(S)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вернуть значение на вершине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и удалить её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push(S, x)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добавить новую ячейку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со значением 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empty(S)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проверить наличие ячеек в стеке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destroy(S)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уничтожить стек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2400" dirty="0" smtClean="0"/>
              <a:t>Инфиксная или скобочная запись арифм. выражения</a:t>
            </a:r>
            <a:endParaRPr lang="en-US" sz="2400" dirty="0" smtClean="0"/>
          </a:p>
          <a:p>
            <a:pPr lvl="1"/>
            <a:r>
              <a:rPr lang="en-US" sz="2000" dirty="0" smtClean="0"/>
              <a:t>a + (f – b * c / (z – x) + y) / (a * r – k)</a:t>
            </a:r>
            <a:endParaRPr lang="ru-RU" sz="2000" dirty="0" smtClean="0"/>
          </a:p>
          <a:p>
            <a:r>
              <a:rPr lang="ru-RU" sz="2400" dirty="0"/>
              <a:t>Префиксная запись</a:t>
            </a:r>
            <a:endParaRPr lang="ru-RU" sz="2400" dirty="0" smtClean="0"/>
          </a:p>
          <a:p>
            <a:pPr lvl="1"/>
            <a:r>
              <a:rPr lang="en-US" sz="2000" dirty="0" smtClean="0"/>
              <a:t>+a /</a:t>
            </a:r>
            <a:r>
              <a:rPr lang="ru-RU" sz="2000" dirty="0" smtClean="0"/>
              <a:t> </a:t>
            </a:r>
            <a:r>
              <a:rPr lang="en-US" sz="2000" dirty="0" smtClean="0"/>
              <a:t>+</a:t>
            </a:r>
            <a:r>
              <a:rPr lang="ru-RU" sz="2000" dirty="0" smtClean="0"/>
              <a:t> </a:t>
            </a:r>
            <a:r>
              <a:rPr lang="en-US" sz="2000" dirty="0" smtClean="0"/>
              <a:t>– f /*b c –</a:t>
            </a:r>
            <a:r>
              <a:rPr lang="ru-RU" sz="2000" dirty="0" smtClean="0"/>
              <a:t> </a:t>
            </a:r>
            <a:r>
              <a:rPr lang="en-US" sz="2000" dirty="0" smtClean="0"/>
              <a:t>z x y –*a r k</a:t>
            </a:r>
            <a:endParaRPr lang="ru-RU" sz="2000" dirty="0" smtClean="0"/>
          </a:p>
          <a:p>
            <a:r>
              <a:rPr lang="ru-RU" sz="2400" dirty="0" smtClean="0"/>
              <a:t>Постфиксная </a:t>
            </a:r>
            <a:r>
              <a:rPr lang="ru-RU" sz="2400" dirty="0" smtClean="0"/>
              <a:t>или обратная польская </a:t>
            </a:r>
            <a:r>
              <a:rPr lang="ru-RU" sz="2400" dirty="0" smtClean="0"/>
              <a:t>запись</a:t>
            </a:r>
          </a:p>
          <a:p>
            <a:pPr lvl="1"/>
            <a:r>
              <a:rPr lang="en-US" sz="2000" dirty="0" smtClean="0"/>
              <a:t>a </a:t>
            </a:r>
            <a:r>
              <a:rPr lang="ru-RU" sz="2000" dirty="0" smtClean="0"/>
              <a:t> </a:t>
            </a:r>
            <a:r>
              <a:rPr lang="en-US" sz="2000" dirty="0" smtClean="0"/>
              <a:t>f b c</a:t>
            </a:r>
            <a:r>
              <a:rPr lang="ru-RU" sz="2000" dirty="0" smtClean="0"/>
              <a:t> </a:t>
            </a:r>
            <a:r>
              <a:rPr lang="en-US" sz="2000" dirty="0" smtClean="0"/>
              <a:t>* z x</a:t>
            </a:r>
            <a:r>
              <a:rPr lang="ru-RU" sz="2000" dirty="0" smtClean="0"/>
              <a:t> </a:t>
            </a:r>
            <a:r>
              <a:rPr lang="en-US" sz="2000" dirty="0" smtClean="0"/>
              <a:t>–</a:t>
            </a:r>
            <a:r>
              <a:rPr lang="ru-RU" sz="2000" dirty="0" smtClean="0"/>
              <a:t> </a:t>
            </a:r>
            <a:r>
              <a:rPr lang="en-US" sz="2000" dirty="0" smtClean="0"/>
              <a:t>/</a:t>
            </a:r>
            <a:r>
              <a:rPr lang="ru-RU" sz="2000" dirty="0" smtClean="0"/>
              <a:t> </a:t>
            </a:r>
            <a:r>
              <a:rPr lang="en-US" sz="2000" dirty="0" smtClean="0"/>
              <a:t>–</a:t>
            </a:r>
            <a:r>
              <a:rPr lang="ru-RU" sz="2000" dirty="0" smtClean="0"/>
              <a:t> </a:t>
            </a:r>
            <a:r>
              <a:rPr lang="en-US" sz="2000" dirty="0" smtClean="0"/>
              <a:t>y</a:t>
            </a:r>
            <a:r>
              <a:rPr lang="ru-RU" sz="2000" dirty="0" smtClean="0"/>
              <a:t> </a:t>
            </a:r>
            <a:r>
              <a:rPr lang="en-US" sz="2000" dirty="0" smtClean="0"/>
              <a:t>+</a:t>
            </a:r>
            <a:r>
              <a:rPr lang="ru-RU" sz="2000" dirty="0" smtClean="0"/>
              <a:t> </a:t>
            </a:r>
            <a:r>
              <a:rPr lang="en-US" sz="2000" dirty="0" smtClean="0"/>
              <a:t>a r</a:t>
            </a:r>
            <a:r>
              <a:rPr lang="ru-RU" sz="2000" dirty="0" smtClean="0"/>
              <a:t> </a:t>
            </a:r>
            <a:r>
              <a:rPr lang="en-US" sz="2000" dirty="0" smtClean="0"/>
              <a:t>* k</a:t>
            </a:r>
            <a:r>
              <a:rPr lang="ru-RU" sz="2000" dirty="0" smtClean="0"/>
              <a:t> </a:t>
            </a:r>
            <a:r>
              <a:rPr lang="en-US" sz="2000" dirty="0" smtClean="0"/>
              <a:t>– / </a:t>
            </a:r>
            <a:r>
              <a:rPr lang="en-US" sz="2000" dirty="0" smtClean="0"/>
              <a:t>+</a:t>
            </a:r>
            <a:endParaRPr lang="ru-RU" sz="2000" dirty="0" smtClean="0"/>
          </a:p>
          <a:p>
            <a:endParaRPr lang="ru-RU" sz="2400" dirty="0" smtClean="0"/>
          </a:p>
          <a:p>
            <a:r>
              <a:rPr lang="ru-RU" sz="2400" dirty="0" smtClean="0"/>
              <a:t>Постфиксная запись = программа вычисления арифм. выражения</a:t>
            </a:r>
          </a:p>
          <a:p>
            <a:r>
              <a:rPr lang="ru-RU" sz="2400" dirty="0" smtClean="0"/>
              <a:t>Как </a:t>
            </a:r>
            <a:r>
              <a:rPr lang="ru-RU" sz="2400" dirty="0"/>
              <a:t>из </a:t>
            </a:r>
            <a:r>
              <a:rPr lang="ru-RU" sz="2400" dirty="0" smtClean="0"/>
              <a:t>инфиксной записи получить постфиксную запись?</a:t>
            </a:r>
            <a:endParaRPr lang="ru-RU" sz="2400" dirty="0" smtClean="0"/>
          </a:p>
          <a:p>
            <a:pPr eaLnBrk="1" hangingPunct="1">
              <a:buFont typeface="Arial" charset="0"/>
              <a:buNone/>
            </a:pPr>
            <a:endParaRPr lang="ru-RU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Перевод из инфиксной записи в постфиксную запись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92527"/>
              </p:ext>
            </p:extLst>
          </p:nvPr>
        </p:nvGraphicFramePr>
        <p:xfrm>
          <a:off x="2483768" y="3573016"/>
          <a:ext cx="460851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146"/>
                <a:gridCol w="2553366"/>
              </a:tblGrid>
              <a:tr h="2348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Приоритет </a:t>
                      </a:r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/>
                </a:tc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( </a:t>
                      </a:r>
                      <a:r>
                        <a:rPr lang="ru-RU" sz="2000" b="1" dirty="0" smtClean="0"/>
                        <a:t>)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=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+   </a:t>
                      </a:r>
                      <a:r>
                        <a:rPr lang="ru-RU" sz="2000" b="1" dirty="0" smtClean="0"/>
                        <a:t>–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*  </a:t>
                      </a:r>
                      <a:r>
                        <a:rPr lang="ru-RU" sz="2000" b="1" dirty="0" smtClean="0"/>
                        <a:t>/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Перевод из инфиксной </a:t>
            </a:r>
            <a:r>
              <a:rPr lang="ru-RU" dirty="0" smtClean="0"/>
              <a:t>записи в постфиксную запись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/>
          </a:bodyPr>
          <a:lstStyle/>
          <a:p>
            <a:r>
              <a:rPr lang="ru-RU" sz="2400" dirty="0"/>
              <a:t>Вход: инфиксная запись арифметического выражения</a:t>
            </a:r>
          </a:p>
          <a:p>
            <a:r>
              <a:rPr lang="ru-RU" sz="2400" dirty="0" smtClean="0"/>
              <a:t>Выход</a:t>
            </a:r>
            <a:r>
              <a:rPr lang="ru-RU" sz="2400" dirty="0"/>
              <a:t>: постфиксная </a:t>
            </a:r>
            <a:r>
              <a:rPr lang="ru-RU" sz="2400" dirty="0" smtClean="0"/>
              <a:t>запись </a:t>
            </a:r>
            <a:r>
              <a:rPr lang="ru-RU" sz="2400" dirty="0"/>
              <a:t>того же арифметического выражения</a:t>
            </a:r>
          </a:p>
          <a:p>
            <a:endParaRPr lang="ru-RU" sz="2400" dirty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create(S),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Выход</a:t>
            </a:r>
            <a:r>
              <a:rPr lang="ru-RU" sz="2400" dirty="0" smtClean="0">
                <a:latin typeface="+mj-lt"/>
                <a:cs typeface="Times New Roman" pitchFamily="18" charset="0"/>
              </a:rPr>
              <a:t> = «»</a:t>
            </a:r>
            <a:r>
              <a:rPr lang="en-US" sz="2400" dirty="0" smtClean="0">
                <a:latin typeface="+mj-lt"/>
                <a:cs typeface="Times New Roman" pitchFamily="18" charset="0"/>
              </a:rPr>
              <a:t/>
            </a:r>
            <a:br>
              <a:rPr lang="en-US" sz="2400" dirty="0" smtClean="0">
                <a:latin typeface="+mj-lt"/>
                <a:cs typeface="Times New Roman" pitchFamily="18" charset="0"/>
              </a:rPr>
            </a:br>
            <a:r>
              <a:rPr lang="ru-RU" sz="2400" dirty="0" smtClean="0">
                <a:latin typeface="+mj-lt"/>
                <a:cs typeface="Times New Roman" pitchFamily="18" charset="0"/>
              </a:rPr>
              <a:t>пока </a:t>
            </a:r>
            <a:r>
              <a:rPr lang="ru-RU" sz="2400" dirty="0">
                <a:cs typeface="Times New Roman" pitchFamily="18" charset="0"/>
              </a:rPr>
              <a:t>Вход != </a:t>
            </a:r>
            <a:r>
              <a:rPr lang="ru-RU" sz="2400" dirty="0" smtClean="0">
                <a:cs typeface="Times New Roman" pitchFamily="18" charset="0"/>
              </a:rPr>
              <a:t>«» повторять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en-US" sz="2400" dirty="0" smtClean="0">
                <a:cs typeface="Times New Roman" pitchFamily="18" charset="0"/>
              </a:rPr>
              <a:t>X = </a:t>
            </a:r>
            <a:r>
              <a:rPr lang="ru-RU" sz="2400" dirty="0" smtClean="0">
                <a:cs typeface="Times New Roman" pitchFamily="18" charset="0"/>
              </a:rPr>
              <a:t>первый </a:t>
            </a:r>
            <a:r>
              <a:rPr lang="ru-RU" sz="2400" dirty="0">
                <a:cs typeface="Times New Roman" pitchFamily="18" charset="0"/>
              </a:rPr>
              <a:t>элемент </a:t>
            </a:r>
            <a:r>
              <a:rPr lang="ru-RU" sz="2400" dirty="0" smtClean="0">
                <a:cs typeface="Times New Roman" pitchFamily="18" charset="0"/>
              </a:rPr>
              <a:t>Вход, удалить Х из Вход</a:t>
            </a:r>
            <a:r>
              <a:rPr lang="en-US" sz="2400" dirty="0" smtClean="0">
                <a:cs typeface="Times New Roman" pitchFamily="18" charset="0"/>
              </a:rPr>
              <a:t/>
            </a:r>
            <a:br>
              <a:rPr lang="en-US" sz="2400" dirty="0" smtClean="0">
                <a:cs typeface="Times New Roman" pitchFamily="18" charset="0"/>
              </a:rPr>
            </a:br>
            <a:r>
              <a:rPr lang="ru-RU" sz="2400" dirty="0" smtClean="0">
                <a:cs typeface="Times New Roman" pitchFamily="18" charset="0"/>
              </a:rPr>
              <a:t>	е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сли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X</a:t>
            </a:r>
            <a:r>
              <a:rPr lang="ru-RU" sz="2400" dirty="0" smtClean="0">
                <a:latin typeface="+mj-lt"/>
                <a:cs typeface="Times New Roman" pitchFamily="18" charset="0"/>
              </a:rPr>
              <a:t> –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число,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то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Выход = Выход + Х</a:t>
            </a:r>
            <a:r>
              <a:rPr lang="en-US" sz="2400" dirty="0" smtClean="0">
                <a:latin typeface="+mj-lt"/>
                <a:cs typeface="Times New Roman" pitchFamily="18" charset="0"/>
              </a:rPr>
              <a:t/>
            </a:r>
            <a:br>
              <a:rPr lang="en-US" sz="2400" dirty="0" smtClean="0">
                <a:latin typeface="+mj-lt"/>
                <a:cs typeface="Times New Roman" pitchFamily="18" charset="0"/>
              </a:rPr>
            </a:br>
            <a:r>
              <a:rPr lang="ru-RU" sz="2400" dirty="0" smtClean="0">
                <a:latin typeface="+mj-lt"/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и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наче е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сли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X</a:t>
            </a:r>
            <a:r>
              <a:rPr lang="ru-RU" sz="2400" dirty="0" smtClean="0">
                <a:latin typeface="+mj-lt"/>
                <a:cs typeface="Times New Roman" pitchFamily="18" charset="0"/>
              </a:rPr>
              <a:t> =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‘(‘</a:t>
            </a:r>
            <a:r>
              <a:rPr lang="ru-RU" sz="2400" dirty="0" smtClean="0">
                <a:latin typeface="+mj-lt"/>
                <a:cs typeface="Times New Roman" pitchFamily="18" charset="0"/>
              </a:rPr>
              <a:t>,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то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push(S, X)</a:t>
            </a:r>
            <a:br>
              <a:rPr lang="en-US" sz="2400" dirty="0" smtClean="0">
                <a:latin typeface="+mj-lt"/>
                <a:cs typeface="Times New Roman" pitchFamily="18" charset="0"/>
              </a:rPr>
            </a:br>
            <a:r>
              <a:rPr lang="ru-RU" sz="2400" dirty="0" smtClean="0">
                <a:latin typeface="+mj-lt"/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и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наче если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X</a:t>
            </a:r>
            <a:r>
              <a:rPr lang="ru-RU" sz="2400" dirty="0" smtClean="0">
                <a:latin typeface="+mj-lt"/>
                <a:cs typeface="Times New Roman" pitchFamily="18" charset="0"/>
              </a:rPr>
              <a:t> =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‘</a:t>
            </a:r>
            <a:r>
              <a:rPr lang="ru-RU" sz="2400" dirty="0" smtClean="0">
                <a:latin typeface="+mj-lt"/>
                <a:cs typeface="Times New Roman" pitchFamily="18" charset="0"/>
              </a:rPr>
              <a:t>)</a:t>
            </a:r>
            <a:r>
              <a:rPr lang="en-US" sz="2400" dirty="0" smtClean="0">
                <a:latin typeface="+mj-lt"/>
                <a:cs typeface="Times New Roman" pitchFamily="18" charset="0"/>
              </a:rPr>
              <a:t>‘</a:t>
            </a:r>
            <a:r>
              <a:rPr lang="ru-RU" sz="2400" dirty="0" smtClean="0">
                <a:latin typeface="+mj-lt"/>
                <a:cs typeface="Times New Roman" pitchFamily="18" charset="0"/>
              </a:rPr>
              <a:t>,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то</a:t>
            </a:r>
            <a:r>
              <a:rPr lang="en-US" sz="2400" dirty="0" smtClean="0">
                <a:latin typeface="+mj-lt"/>
                <a:cs typeface="Times New Roman" pitchFamily="18" charset="0"/>
              </a:rPr>
              <a:t/>
            </a:r>
            <a:br>
              <a:rPr lang="en-US" sz="2400" dirty="0" smtClean="0">
                <a:latin typeface="+mj-lt"/>
                <a:cs typeface="Times New Roman" pitchFamily="18" charset="0"/>
              </a:rPr>
            </a:br>
            <a:r>
              <a:rPr lang="ru-RU" sz="2400" dirty="0" smtClean="0">
                <a:latin typeface="+mj-lt"/>
                <a:cs typeface="Times New Roman" pitchFamily="18" charset="0"/>
              </a:rPr>
              <a:t>		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пока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top(S) != ‘(‘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повторять</a:t>
            </a:r>
            <a:br>
              <a:rPr lang="ru-RU" sz="2400" dirty="0" smtClean="0">
                <a:latin typeface="+mj-lt"/>
                <a:cs typeface="Times New Roman" pitchFamily="18" charset="0"/>
              </a:rPr>
            </a:br>
            <a:r>
              <a:rPr lang="ru-RU" sz="2400" dirty="0" smtClean="0">
                <a:latin typeface="+mj-lt"/>
                <a:cs typeface="Times New Roman" pitchFamily="18" charset="0"/>
              </a:rPr>
              <a:t>			</a:t>
            </a:r>
            <a:r>
              <a:rPr lang="ru-RU" sz="2400" dirty="0" smtClean="0">
                <a:cs typeface="Times New Roman" pitchFamily="18" charset="0"/>
              </a:rPr>
              <a:t>Выход </a:t>
            </a:r>
            <a:r>
              <a:rPr lang="ru-RU" sz="2400" dirty="0">
                <a:cs typeface="Times New Roman" pitchFamily="18" charset="0"/>
              </a:rPr>
              <a:t>= Выход +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pop(S)</a:t>
            </a:r>
            <a:br>
              <a:rPr lang="en-US" sz="2400" dirty="0" smtClean="0">
                <a:latin typeface="+mj-lt"/>
                <a:cs typeface="Times New Roman" pitchFamily="18" charset="0"/>
              </a:rPr>
            </a:br>
            <a:r>
              <a:rPr lang="ru-RU" sz="2400" dirty="0" smtClean="0">
                <a:latin typeface="+mj-lt"/>
                <a:cs typeface="Times New Roman" pitchFamily="18" charset="0"/>
              </a:rPr>
              <a:t>		</a:t>
            </a:r>
            <a:r>
              <a:rPr lang="en-US" sz="2400" dirty="0" smtClean="0">
                <a:latin typeface="+mj-lt"/>
                <a:cs typeface="Times New Roman" pitchFamily="18" charset="0"/>
              </a:rPr>
              <a:t>pop(S)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// убрать саму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‘(‘</a:t>
            </a:r>
            <a:br>
              <a:rPr lang="en-US" sz="2400" dirty="0" smtClean="0">
                <a:latin typeface="+mj-lt"/>
                <a:cs typeface="Times New Roman" pitchFamily="18" charset="0"/>
              </a:rPr>
            </a:br>
            <a:r>
              <a:rPr lang="ru-RU" sz="2400" dirty="0" smtClean="0">
                <a:latin typeface="+mj-lt"/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и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наче</a:t>
            </a:r>
            <a:r>
              <a:rPr lang="en-US" sz="2400" dirty="0" smtClean="0">
                <a:latin typeface="+mj-lt"/>
                <a:cs typeface="Times New Roman" pitchFamily="18" charset="0"/>
              </a:rPr>
              <a:t/>
            </a:r>
            <a:br>
              <a:rPr lang="en-US" sz="2400" dirty="0" smtClean="0">
                <a:latin typeface="+mj-lt"/>
                <a:cs typeface="Times New Roman" pitchFamily="18" charset="0"/>
              </a:rPr>
            </a:br>
            <a:r>
              <a:rPr lang="ru-RU" sz="2400" dirty="0" smtClean="0">
                <a:latin typeface="+mj-lt"/>
                <a:cs typeface="Times New Roman" pitchFamily="18" charset="0"/>
              </a:rPr>
              <a:t>	</a:t>
            </a:r>
            <a:r>
              <a:rPr lang="ru-RU" sz="2400" dirty="0" smtClean="0">
                <a:latin typeface="+mj-lt"/>
                <a:cs typeface="Times New Roman" pitchFamily="18" charset="0"/>
              </a:rPr>
              <a:t>	пока !</a:t>
            </a:r>
            <a:r>
              <a:rPr lang="en-US" sz="2400" dirty="0" smtClean="0">
                <a:latin typeface="+mj-lt"/>
                <a:cs typeface="Times New Roman" pitchFamily="18" charset="0"/>
              </a:rPr>
              <a:t>empty(S) &amp;&amp; p(top(S)) &gt;= p(X)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повторять</a:t>
            </a:r>
            <a:r>
              <a:rPr lang="en-US" sz="2400" dirty="0" smtClean="0">
                <a:latin typeface="+mj-lt"/>
                <a:cs typeface="Times New Roman" pitchFamily="18" charset="0"/>
              </a:rPr>
              <a:t/>
            </a:r>
            <a:br>
              <a:rPr lang="en-US" sz="2400" dirty="0" smtClean="0">
                <a:latin typeface="+mj-lt"/>
                <a:cs typeface="Times New Roman" pitchFamily="18" charset="0"/>
              </a:rPr>
            </a:br>
            <a:r>
              <a:rPr lang="en-US" sz="2400" dirty="0" smtClean="0">
                <a:latin typeface="+mj-lt"/>
                <a:cs typeface="Times New Roman" pitchFamily="18" charset="0"/>
              </a:rPr>
              <a:t>		</a:t>
            </a:r>
            <a:r>
              <a:rPr lang="ru-RU" sz="2400" dirty="0" smtClean="0">
                <a:latin typeface="+mj-lt"/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Выход </a:t>
            </a:r>
            <a:r>
              <a:rPr lang="ru-RU" sz="2400" dirty="0">
                <a:cs typeface="Times New Roman" pitchFamily="18" charset="0"/>
              </a:rPr>
              <a:t>= Выход + </a:t>
            </a:r>
            <a:r>
              <a:rPr lang="en-US" sz="2400" dirty="0">
                <a:cs typeface="Times New Roman" pitchFamily="18" charset="0"/>
              </a:rPr>
              <a:t>pop(S</a:t>
            </a:r>
            <a:r>
              <a:rPr lang="en-US" sz="2400" dirty="0" smtClean="0">
                <a:cs typeface="Times New Roman" pitchFamily="18" charset="0"/>
              </a:rPr>
              <a:t>)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 smtClean="0">
                <a:cs typeface="Times New Roman" pitchFamily="18" charset="0"/>
              </a:rPr>
              <a:t>		</a:t>
            </a:r>
            <a:r>
              <a:rPr lang="en-US" sz="2400" dirty="0" smtClean="0">
                <a:cs typeface="Times New Roman" pitchFamily="18" charset="0"/>
              </a:rPr>
              <a:t>push(S, X)</a:t>
            </a:r>
            <a:endParaRPr lang="ru-RU" sz="2400" dirty="0" smtClean="0">
              <a:latin typeface="+mj-lt"/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ru-RU" sz="2400" dirty="0" smtClean="0">
                <a:cs typeface="Times New Roman" pitchFamily="18" charset="0"/>
              </a:rPr>
              <a:t>пока </a:t>
            </a:r>
            <a:r>
              <a:rPr lang="ru-RU" sz="2400" dirty="0">
                <a:cs typeface="Times New Roman" pitchFamily="18" charset="0"/>
              </a:rPr>
              <a:t>!</a:t>
            </a:r>
            <a:r>
              <a:rPr lang="en-US" sz="2400" dirty="0">
                <a:cs typeface="Times New Roman" pitchFamily="18" charset="0"/>
              </a:rPr>
              <a:t>empty(S) </a:t>
            </a:r>
            <a:r>
              <a:rPr lang="ru-RU" sz="2400" dirty="0" smtClean="0">
                <a:cs typeface="Times New Roman" pitchFamily="18" charset="0"/>
              </a:rPr>
              <a:t>повторять</a:t>
            </a:r>
            <a:r>
              <a:rPr lang="ru-RU" sz="2400" dirty="0">
                <a:cs typeface="Times New Roman" pitchFamily="18" charset="0"/>
              </a:rPr>
              <a:t> Выход = Выход + </a:t>
            </a:r>
            <a:r>
              <a:rPr lang="en-US" sz="2400" dirty="0">
                <a:cs typeface="Times New Roman" pitchFamily="18" charset="0"/>
              </a:rPr>
              <a:t>pop(S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ru-RU" sz="2400" dirty="0" smtClean="0"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destroy(S)</a:t>
            </a:r>
            <a:endParaRPr lang="en-US" sz="24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</a:t>
            </a:r>
            <a:r>
              <a:rPr lang="ru-RU" dirty="0" smtClean="0"/>
              <a:t>еревод </a:t>
            </a:r>
            <a:r>
              <a:rPr lang="ru-RU" dirty="0"/>
              <a:t>из инфиксной записи в </a:t>
            </a:r>
            <a:r>
              <a:rPr lang="ru-RU" dirty="0" smtClean="0"/>
              <a:t>постфиксную запись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323528" y="980728"/>
            <a:ext cx="8856984" cy="1695103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ru-RU" sz="2800" dirty="0" smtClean="0"/>
              <a:t>Входная строка:</a:t>
            </a:r>
            <a:r>
              <a:rPr lang="ru-RU" sz="3200" dirty="0" smtClean="0"/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sz="3200" dirty="0" smtClean="0"/>
              <a:t>a  +  (</a:t>
            </a:r>
            <a:r>
              <a:rPr lang="ru-RU" sz="3200" dirty="0" smtClean="0"/>
              <a:t> </a:t>
            </a:r>
            <a:r>
              <a:rPr lang="en-US" sz="3200" dirty="0" smtClean="0"/>
              <a:t> f  – b  * </a:t>
            </a:r>
            <a:r>
              <a:rPr lang="ru-RU" sz="3200" dirty="0" smtClean="0"/>
              <a:t> </a:t>
            </a:r>
            <a:r>
              <a:rPr lang="en-US" sz="3200" dirty="0" smtClean="0"/>
              <a:t>c  </a:t>
            </a:r>
            <a:r>
              <a:rPr lang="ru-RU" sz="3200" dirty="0" smtClean="0"/>
              <a:t> </a:t>
            </a:r>
            <a:r>
              <a:rPr lang="en-US" sz="3200" dirty="0" smtClean="0"/>
              <a:t>/ </a:t>
            </a:r>
            <a:r>
              <a:rPr lang="ru-RU" sz="3200" dirty="0" smtClean="0"/>
              <a:t> </a:t>
            </a:r>
            <a:r>
              <a:rPr lang="en-US" sz="3200" dirty="0" smtClean="0"/>
              <a:t>(</a:t>
            </a:r>
            <a:r>
              <a:rPr lang="ru-RU" sz="3200" dirty="0" smtClean="0"/>
              <a:t>  </a:t>
            </a:r>
            <a:r>
              <a:rPr lang="en-US" sz="3200" dirty="0" smtClean="0"/>
              <a:t>z </a:t>
            </a:r>
            <a:r>
              <a:rPr lang="ru-RU" sz="3200" dirty="0" smtClean="0"/>
              <a:t> </a:t>
            </a:r>
            <a:r>
              <a:rPr lang="en-US" sz="3200" dirty="0" smtClean="0"/>
              <a:t>– </a:t>
            </a:r>
            <a:r>
              <a:rPr lang="ru-RU" sz="3200" dirty="0" smtClean="0"/>
              <a:t> </a:t>
            </a:r>
            <a:r>
              <a:rPr lang="en-US" sz="3200" dirty="0" smtClean="0"/>
              <a:t>x</a:t>
            </a:r>
            <a:r>
              <a:rPr lang="ru-RU" sz="3200" dirty="0" smtClean="0"/>
              <a:t>  </a:t>
            </a:r>
            <a:r>
              <a:rPr lang="en-US" sz="3200" dirty="0" smtClean="0"/>
              <a:t>) + </a:t>
            </a:r>
            <a:r>
              <a:rPr lang="ru-RU" sz="3200" dirty="0" smtClean="0"/>
              <a:t> </a:t>
            </a:r>
            <a:r>
              <a:rPr lang="en-US" sz="3200" dirty="0" smtClean="0"/>
              <a:t>y</a:t>
            </a:r>
            <a:r>
              <a:rPr lang="ru-RU" sz="3200" dirty="0" smtClean="0"/>
              <a:t>  </a:t>
            </a:r>
            <a:r>
              <a:rPr lang="en-US" sz="3200" dirty="0" smtClean="0"/>
              <a:t>) </a:t>
            </a:r>
            <a:r>
              <a:rPr lang="ru-RU" sz="3200" dirty="0" smtClean="0"/>
              <a:t> </a:t>
            </a:r>
            <a:r>
              <a:rPr lang="en-US" sz="3200" dirty="0" smtClean="0"/>
              <a:t>/ </a:t>
            </a:r>
            <a:r>
              <a:rPr lang="ru-RU" sz="3200" dirty="0" smtClean="0"/>
              <a:t> </a:t>
            </a:r>
            <a:r>
              <a:rPr lang="en-US" sz="3200" dirty="0" smtClean="0"/>
              <a:t>(</a:t>
            </a:r>
            <a:r>
              <a:rPr lang="ru-RU" sz="3200" dirty="0" smtClean="0"/>
              <a:t>  </a:t>
            </a:r>
            <a:r>
              <a:rPr lang="en-US" sz="3200" dirty="0" smtClean="0"/>
              <a:t>a</a:t>
            </a:r>
            <a:r>
              <a:rPr lang="ru-RU" sz="3200" dirty="0" smtClean="0"/>
              <a:t> </a:t>
            </a:r>
            <a:r>
              <a:rPr lang="en-US" sz="3200" dirty="0" smtClean="0"/>
              <a:t> * </a:t>
            </a:r>
            <a:r>
              <a:rPr lang="ru-RU" sz="3200" dirty="0" smtClean="0"/>
              <a:t> </a:t>
            </a:r>
            <a:r>
              <a:rPr lang="en-US" sz="3200" dirty="0" smtClean="0"/>
              <a:t>r </a:t>
            </a:r>
            <a:r>
              <a:rPr lang="ru-RU" sz="3200" dirty="0" smtClean="0"/>
              <a:t> </a:t>
            </a:r>
            <a:r>
              <a:rPr lang="en-US" sz="3200" dirty="0" smtClean="0"/>
              <a:t>–</a:t>
            </a:r>
            <a:r>
              <a:rPr lang="ru-RU" sz="3200" dirty="0" smtClean="0"/>
              <a:t> </a:t>
            </a:r>
            <a:r>
              <a:rPr lang="en-US" sz="3200" dirty="0" smtClean="0"/>
              <a:t> k</a:t>
            </a:r>
            <a:r>
              <a:rPr lang="ru-RU" sz="3200" dirty="0" smtClean="0"/>
              <a:t>  </a:t>
            </a:r>
            <a:r>
              <a:rPr lang="en-US" sz="3200" dirty="0" smtClean="0"/>
              <a:t>) </a:t>
            </a:r>
            <a:endParaRPr lang="ru-RU" sz="3200" dirty="0" smtClean="0"/>
          </a:p>
          <a:p>
            <a:pPr eaLnBrk="1" hangingPunct="1">
              <a:buFont typeface="Arial" charset="0"/>
              <a:buNone/>
            </a:pPr>
            <a:endParaRPr lang="ru-RU" sz="3200" dirty="0" smtClean="0"/>
          </a:p>
          <a:p>
            <a:pPr eaLnBrk="1" hangingPunct="1">
              <a:buFont typeface="Arial" charset="0"/>
              <a:buNone/>
            </a:pPr>
            <a:endParaRPr lang="ru-RU" sz="3200" dirty="0" smtClean="0"/>
          </a:p>
          <a:p>
            <a:pPr eaLnBrk="1" hangingPunct="1">
              <a:buFont typeface="Arial" charset="0"/>
              <a:buNone/>
            </a:pPr>
            <a:endParaRPr lang="ru-RU" sz="3200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8761" y="4074220"/>
            <a:ext cx="3286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Выходная строка:</a:t>
            </a:r>
            <a:endParaRPr lang="ru-RU">
              <a:latin typeface="Calibr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8761" y="4717157"/>
            <a:ext cx="6572250" cy="5000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544479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830229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1115979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1473166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1830354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2187541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5400000">
            <a:off x="2544729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2901916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3259104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3616291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3973479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4330666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4687854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5045041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5402229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6116604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5400000">
            <a:off x="5759416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6473791" y="4967189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723948" y="2859782"/>
            <a:ext cx="1063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>
                <a:latin typeface="Calibri" pitchFamily="34" charset="0"/>
              </a:rPr>
              <a:t>Стек: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7509636" y="3502720"/>
            <a:ext cx="1571625" cy="32861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7581073" y="5788720"/>
            <a:ext cx="1428750" cy="428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7581073" y="5288657"/>
            <a:ext cx="1428750" cy="428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7581073" y="4788595"/>
            <a:ext cx="1428750" cy="428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7581073" y="6288782"/>
            <a:ext cx="1428750" cy="428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7581073" y="4288532"/>
            <a:ext cx="1428750" cy="428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581073" y="3788470"/>
            <a:ext cx="1428750" cy="428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65886" y="1573907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a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23073" y="1573907"/>
            <a:ext cx="357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+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151698" y="1573907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(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437448" y="1573907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f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723198" y="1573907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−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008948" y="1573907"/>
            <a:ext cx="401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b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2437573" y="1573907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*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794761" y="1573907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c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294823" y="1573907"/>
            <a:ext cx="342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/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652011" y="1573907"/>
            <a:ext cx="309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(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937761" y="1573907"/>
            <a:ext cx="346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z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294948" y="1573907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>
                <a:latin typeface="Calibri" pitchFamily="34" charset="0"/>
              </a:rPr>
              <a:t>−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652136" y="1645345"/>
            <a:ext cx="361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x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009323" y="1573907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)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223636" y="1573907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+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580823" y="1573907"/>
            <a:ext cx="369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y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009448" y="1573907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)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295198" y="1645345"/>
            <a:ext cx="342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/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580948" y="1645345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938136" y="1573907"/>
            <a:ext cx="3825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a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295323" y="1573907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*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723948" y="1573907"/>
            <a:ext cx="327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8009698" y="1573907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>
                <a:latin typeface="Calibri" pitchFamily="34" charset="0"/>
              </a:rPr>
              <a:t>−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8438323" y="1573907"/>
            <a:ext cx="369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k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8795511" y="1573907"/>
            <a:ext cx="309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80198" y="3288407"/>
            <a:ext cx="785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alibri" pitchFamily="34" charset="0"/>
              </a:rPr>
              <a:t>X =</a:t>
            </a:r>
            <a:endParaRPr lang="ru-RU" sz="3600">
              <a:latin typeface="Calibri" pitchFamily="34" charset="0"/>
            </a:endParaRPr>
          </a:p>
        </p:txBody>
      </p:sp>
      <p:sp>
        <p:nvSpPr>
          <p:cNvPr id="62" name="Стрелка вверх 61"/>
          <p:cNvSpPr/>
          <p:nvPr/>
        </p:nvSpPr>
        <p:spPr>
          <a:xfrm>
            <a:off x="294448" y="2073970"/>
            <a:ext cx="428625" cy="57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914400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9879 0.2488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78 0.24884 L 0.01215 0.4587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4358 -0.0016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1065 L 0.06372 0.2488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71 0.24884 L 0.81962 0.6793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21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58 -0.00162 L 0.08299 -0.0016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1065 L 0.01944 0.2488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4 0.24884 L 0.77534 0.60601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7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8 -0.00162 L 0.12239 -0.0016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0.01065 L -0.01181 0.24884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1 0.24885 L -0.06702 0.4694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4 -0.00162 L 0.16164 -0.00162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04757 0.2488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57 0.24885 L 0.70052 0.53241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" y="142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64 -0.00162 L 0.19323 -0.00162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1065 L -0.07934 0.24884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34 0.24884 L -0.10295 0.4588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23 -0.00162 L 0.23264 -0.00162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605 0.25208 " pathEditMode="relative" ptsTypes="AA">
                                      <p:cBhvr>
                                        <p:cTn id="16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69 0.24885 L 0.61459 0.4588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" y="105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64 -0.00162 L 0.27188 -0.00162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01065 L -0.16684 0.24884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84 0.24885 L -0.15903 0.4588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87 -0.00162 L 0.31927 -0.00162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049 0.25208 " pathEditMode="relative" ptsTypes="AA">
                                      <p:cBhvr>
                                        <p:cTn id="19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459 0.4588 L -0.08628 0.4588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" y="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684 0.24885 L 0.53906 0.4588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05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927 -0.00162 L 0.35851 -0.00162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99 0.25208 " pathEditMode="relative" ptsTypes="AA">
                                      <p:cBhvr>
                                        <p:cTn id="2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99 0.24885 L 0.4941 0.38542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" y="68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3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51 -0.00162 L 0.39792 -0.00162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132 0.25208 " pathEditMode="relative" ptsTypes="AA">
                                      <p:cBhvr>
                                        <p:cTn id="2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33 0.24885 L -0.2007 0.44838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792 -0.00162 L 0.42952 -0.00162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0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073 0.25208 " pathEditMode="relative" ptsTypes="AA">
                                      <p:cBhvr>
                                        <p:cTn id="2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82 0.24885 L 0.41146 0.31181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" y="31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63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52 -0.00162 L 0.47674 -0.00162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"/>
                            </p:stCondLst>
                            <p:childTnLst>
                              <p:par>
                                <p:cTn id="26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233 0.23102 " pathEditMode="relative" ptsTypes="AA">
                                      <p:cBhvr>
                                        <p:cTn id="26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632 0.23843 L -0.24826 0.44838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63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674 -0.00162 L 0.50816 -0.00162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000"/>
                            </p:stCondLst>
                            <p:childTnLst>
                              <p:par>
                                <p:cTn id="2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0156 0.24166 " pathEditMode="relative" ptsTypes="AA">
                                      <p:cBhvr>
                                        <p:cTn id="2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46 0.31181 L -0.16336 0.4588 " pathEditMode="relative" rAng="0" ptsTypes="AA">
                                      <p:cBhvr>
                                        <p:cTn id="28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" y="73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000"/>
                            </p:stCondLst>
                            <p:childTnLst>
                              <p:par>
                                <p:cTn id="28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16 -0.00162 L 0.54757 -0.00162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-0.43316 0.24166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" y="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344 0.4588 L -0.01997 0.44838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" y="-5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052 0.53241 L 0.19653 0.4588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" y="-37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038 0.24885 L 0.32552 0.54283 " pathEditMode="relative" rAng="0" ptsTypes="AA">
                                      <p:cBhvr>
                                        <p:cTn id="31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47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3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57 -0.00162 L 0.58698 -0.00162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00"/>
                            </p:stCondLst>
                            <p:childTnLst>
                              <p:par>
                                <p:cTn id="3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000"/>
                            </p:stCondLst>
                            <p:childTnLst>
                              <p:par>
                                <p:cTn id="3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257 0.24166 " pathEditMode="relative" ptsTypes="AA">
                                      <p:cBhvr>
                                        <p:cTn id="3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823 0.24885 L -0.18472 0.44838 " pathEditMode="relative" rAng="0" ptsTypes="AA">
                                      <p:cBhvr>
                                        <p:cTn id="33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63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698 -0.00162 L 0.6184 -0.00162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181 0.2625 " pathEditMode="relative" ptsTypes="AA">
                                      <p:cBhvr>
                                        <p:cTn id="3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71 0.53241 L -0.10746 0.44838 " pathEditMode="relative" rAng="0" ptsTypes="AA">
                                      <p:cBhvr>
                                        <p:cTn id="34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" y="-42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63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841 -0.00162 L 0.65 -0.00162 " pathEditMode="relative" rAng="0" ptsTypes="AA">
                                      <p:cBhvr>
                                        <p:cTn id="36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000"/>
                            </p:stCondLst>
                            <p:childTnLst>
                              <p:par>
                                <p:cTn id="3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41 0.24166 " pathEditMode="relative" ptsTypes="AA">
                                      <p:cBhvr>
                                        <p:cTn id="36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497 0.23843 L 0.22674 0.5956 " pathEditMode="relative" rAng="0" ptsTypes="AA">
                                      <p:cBhvr>
                                        <p:cTn id="37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" y="178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63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 -0.00162 L 0.68924 -0.00162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2000"/>
                            </p:stCondLst>
                            <p:childTnLst>
                              <p:par>
                                <p:cTn id="3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2000"/>
                            </p:stCondLst>
                            <p:childTnLst>
                              <p:par>
                                <p:cTn id="38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7483 0.25208 " pathEditMode="relative" ptsTypes="AA">
                                      <p:cBhvr>
                                        <p:cTn id="38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431 0.23843 L 0.17378 0.53241 " pathEditMode="relative" rAng="0" ptsTypes="AA">
                                      <p:cBhvr>
                                        <p:cTn id="38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" y="147"/>
                                    </p:animMotion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63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923 -0.00162 L 0.72083 -0.00162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000"/>
                            </p:stCondLst>
                            <p:childTnLst>
                              <p:par>
                                <p:cTn id="3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2000"/>
                            </p:stCondLst>
                            <p:childTnLst>
                              <p:par>
                                <p:cTn id="3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61736 0.25949 " pathEditMode="relative" rAng="0" ptsTypes="AA">
                                      <p:cBhvr>
                                        <p:cTn id="39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736 0.24885 L -0.25521 0.4588 " pathEditMode="relative" rAng="0" ptsTypes="AA">
                                      <p:cBhvr>
                                        <p:cTn id="40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63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084 -0.00162 L 0.76806 -0.00162 " pathEditMode="relative" rAng="0" ptsTypes="AA">
                                      <p:cBhvr>
                                        <p:cTn id="40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2000"/>
                            </p:stCondLst>
                            <p:childTnLst>
                              <p:par>
                                <p:cTn id="4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2000"/>
                            </p:stCondLst>
                            <p:childTnLst>
                              <p:par>
                                <p:cTn id="4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1065 L -0.65694 0.24884 " pathEditMode="relative" rAng="0" ptsTypes="AA">
                                      <p:cBhvr>
                                        <p:cTn id="4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694 0.24885 L 0.10695 0.4588 " pathEditMode="relative" rAng="0" ptsTypes="AA">
                                      <p:cBhvr>
                                        <p:cTn id="41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105"/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63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6806 -0.00162 L 0.80747 -0.00162 " pathEditMode="relative" rAng="0" ptsTypes="AA">
                                      <p:cBhvr>
                                        <p:cTn id="4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2000"/>
                            </p:stCondLst>
                            <p:childTnLst>
                              <p:par>
                                <p:cTn id="4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2000"/>
                            </p:stCondLst>
                            <p:childTnLst>
                              <p:par>
                                <p:cTn id="4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70833 0.25949 " pathEditMode="relative" rAng="0" ptsTypes="AA">
                                      <p:cBhvr>
                                        <p:cTn id="4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035 0.24885 L -0.3066 0.44838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63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747 -0.00162 L 0.83889 -0.00162 " pathEditMode="relative" rAng="0" ptsTypes="AA">
                                      <p:cBhvr>
                                        <p:cTn id="43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2000"/>
                            </p:stCondLst>
                            <p:childTnLst>
                              <p:par>
                                <p:cTn id="4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0.73507 0.25949 " pathEditMode="relative" rAng="0" ptsTypes="AA">
                                      <p:cBhvr>
                                        <p:cTn id="44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4 0.4588 L -0.22378 0.44838 " pathEditMode="relative" rAng="0" ptsTypes="AA">
                                      <p:cBhvr>
                                        <p:cTn id="44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-5"/>
                                    </p:animMotion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507 0.24885 L 0.02101 0.4588 " pathEditMode="relative" rAng="0" ptsTypes="AA">
                                      <p:cBhvr>
                                        <p:cTn id="45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05"/>
                                    </p:animMotion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63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3889 -0.00162 L 0.88611 -0.00162 " pathEditMode="relative" rAng="0" ptsTypes="AA">
                                      <p:cBhvr>
                                        <p:cTn id="45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2000"/>
                            </p:stCondLst>
                            <p:childTnLst>
                              <p:par>
                                <p:cTn id="4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2000"/>
                            </p:stCondLst>
                            <p:childTnLst>
                              <p:par>
                                <p:cTn id="46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-0.78073 0.25949 " pathEditMode="relative" rAng="0" ptsTypes="AA">
                                      <p:cBhvr>
                                        <p:cTn id="46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073 0.24885 L -0.30035 0.44838 " pathEditMode="relative" rAng="0" ptsTypes="AA">
                                      <p:cBhvr>
                                        <p:cTn id="46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63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8611 -0.00162 L 0.92552 -0.00162 " pathEditMode="relative" rAng="0" ptsTypes="AA">
                                      <p:cBhvr>
                                        <p:cTn id="47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2000"/>
                            </p:stCondLst>
                            <p:childTnLst>
                              <p:par>
                                <p:cTn id="4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2000"/>
                            </p:stCondLst>
                            <p:childTnLst>
                              <p:par>
                                <p:cTn id="47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 L -0.81649 0.26991 " pathEditMode="relative" rAng="0" ptsTypes="AA">
                                      <p:cBhvr>
                                        <p:cTn id="47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0.4588 L -0.21528 0.44838 " pathEditMode="relative" rAng="0" ptsTypes="AA">
                                      <p:cBhvr>
                                        <p:cTn id="48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-5"/>
                                    </p:animMotion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94 0.5956 L 0.00608 0.44838 " pathEditMode="relative" rAng="0" ptsTypes="AA">
                                      <p:cBhvr>
                                        <p:cTn id="49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" y="-74"/>
                                    </p:animMotion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1962 0.67939 L 0.65434 0.44838 " pathEditMode="relative" rAng="0" ptsTypes="AA">
                                      <p:cBhvr>
                                        <p:cTn id="50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-116"/>
                                    </p:animMotion>
                                  </p:childTnLst>
                                </p:cTn>
                              </p:par>
                              <p:par>
                                <p:cTn id="5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 animBg="1"/>
      <p:bldP spid="28" grpId="0"/>
      <p:bldP spid="29" grpId="0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/>
      <p:bldP spid="36" grpId="1"/>
      <p:bldP spid="36" grpId="2"/>
      <p:bldP spid="37" grpId="0"/>
      <p:bldP spid="37" grpId="1"/>
      <p:bldP spid="37" grpId="2"/>
      <p:bldP spid="37" grpId="3"/>
      <p:bldP spid="38" grpId="0"/>
      <p:bldP spid="38" grpId="1"/>
      <p:bldP spid="38" grpId="2"/>
      <p:bldP spid="38" grpId="3"/>
      <p:bldP spid="39" grpId="0"/>
      <p:bldP spid="39" grpId="1"/>
      <p:bldP spid="39" grpId="2"/>
      <p:bldP spid="40" grpId="0"/>
      <p:bldP spid="40" grpId="1"/>
      <p:bldP spid="40" grpId="2"/>
      <p:bldP spid="40" grpId="3"/>
      <p:bldP spid="41" grpId="0"/>
      <p:bldP spid="41" grpId="1"/>
      <p:bldP spid="41" grpId="2"/>
      <p:bldP spid="42" grpId="0"/>
      <p:bldP spid="42" grpId="1"/>
      <p:bldP spid="42" grpId="2"/>
      <p:bldP spid="42" grpId="3"/>
      <p:bldP spid="43" grpId="0"/>
      <p:bldP spid="43" grpId="1"/>
      <p:bldP spid="43" grpId="2"/>
      <p:bldP spid="44" grpId="0"/>
      <p:bldP spid="44" grpId="1"/>
      <p:bldP spid="44" grpId="2"/>
      <p:bldP spid="44" grpId="3"/>
      <p:bldP spid="45" grpId="0"/>
      <p:bldP spid="45" grpId="1"/>
      <p:bldP spid="45" grpId="2"/>
      <p:bldP spid="45" grpId="3"/>
      <p:bldP spid="46" grpId="0"/>
      <p:bldP spid="46" grpId="1"/>
      <p:bldP spid="46" grpId="2"/>
      <p:bldP spid="47" grpId="0"/>
      <p:bldP spid="47" grpId="1"/>
      <p:bldP spid="47" grpId="2"/>
      <p:bldP spid="47" grpId="3"/>
      <p:bldP spid="48" grpId="0"/>
      <p:bldP spid="48" grpId="1"/>
      <p:bldP spid="48" grpId="2"/>
      <p:bldP spid="49" grpId="0"/>
      <p:bldP spid="49" grpId="1"/>
      <p:bldP spid="49" grpId="2"/>
      <p:bldP spid="50" grpId="0"/>
      <p:bldP spid="50" grpId="1"/>
      <p:bldP spid="50" grpId="2"/>
      <p:bldP spid="50" grpId="3"/>
      <p:bldP spid="51" grpId="0"/>
      <p:bldP spid="51" grpId="1"/>
      <p:bldP spid="51" grpId="2"/>
      <p:bldP spid="52" grpId="0"/>
      <p:bldP spid="52" grpId="1"/>
      <p:bldP spid="52" grpId="2"/>
      <p:bldP spid="53" grpId="0"/>
      <p:bldP spid="53" grpId="1"/>
      <p:bldP spid="53" grpId="2"/>
      <p:bldP spid="53" grpId="3"/>
      <p:bldP spid="54" grpId="0"/>
      <p:bldP spid="54" grpId="1"/>
      <p:bldP spid="54" grpId="2"/>
      <p:bldP spid="54" grpId="3"/>
      <p:bldP spid="55" grpId="0"/>
      <p:bldP spid="55" grpId="1"/>
      <p:bldP spid="55" grpId="2"/>
      <p:bldP spid="56" grpId="0"/>
      <p:bldP spid="56" grpId="1"/>
      <p:bldP spid="56" grpId="2"/>
      <p:bldP spid="56" grpId="3"/>
      <p:bldP spid="57" grpId="0"/>
      <p:bldP spid="57" grpId="1"/>
      <p:bldP spid="57" grpId="2"/>
      <p:bldP spid="58" grpId="0"/>
      <p:bldP spid="58" grpId="1"/>
      <p:bldP spid="58" grpId="2"/>
      <p:bldP spid="58" grpId="3"/>
      <p:bldP spid="59" grpId="0"/>
      <p:bldP spid="59" grpId="1"/>
      <p:bldP spid="59" grpId="2"/>
      <p:bldP spid="60" grpId="0"/>
      <p:bldP spid="60" grpId="1"/>
      <p:bldP spid="61" grpId="0"/>
      <p:bldP spid="62" grpId="0" animBg="1"/>
      <p:bldP spid="62" grpId="1" animBg="1"/>
      <p:bldP spid="62" grpId="2" animBg="1"/>
      <p:bldP spid="62" grpId="3" animBg="1"/>
      <p:bldP spid="62" grpId="4" animBg="1"/>
      <p:bldP spid="62" grpId="5" animBg="1"/>
      <p:bldP spid="62" grpId="6" animBg="1"/>
      <p:bldP spid="62" grpId="7" animBg="1"/>
      <p:bldP spid="62" grpId="8" animBg="1"/>
      <p:bldP spid="62" grpId="9" animBg="1"/>
      <p:bldP spid="62" grpId="10" animBg="1"/>
      <p:bldP spid="62" grpId="11" animBg="1"/>
      <p:bldP spid="62" grpId="12" animBg="1"/>
      <p:bldP spid="62" grpId="13" animBg="1"/>
      <p:bldP spid="62" grpId="14" animBg="1"/>
      <p:bldP spid="62" grpId="15" animBg="1"/>
      <p:bldP spid="62" grpId="16" animBg="1"/>
      <p:bldP spid="62" grpId="17" animBg="1"/>
      <p:bldP spid="62" grpId="18" animBg="1"/>
      <p:bldP spid="62" grpId="19" animBg="1"/>
      <p:bldP spid="62" grpId="20" animBg="1"/>
      <p:bldP spid="62" grpId="21" animBg="1"/>
      <p:bldP spid="62" grpId="22" animBg="1"/>
      <p:bldP spid="62" grpId="23" animBg="1"/>
      <p:bldP spid="62" grpId="24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ru-RU" sz="2400" dirty="0" smtClean="0">
                <a:latin typeface="+mj-lt"/>
                <a:cs typeface="Times New Roman" pitchFamily="18" charset="0"/>
              </a:rPr>
              <a:t>Вход</a:t>
            </a:r>
            <a:r>
              <a:rPr lang="ru-RU" sz="2400" dirty="0" smtClean="0">
                <a:cs typeface="Times New Roman" pitchFamily="18" charset="0"/>
              </a:rPr>
              <a:t>:</a:t>
            </a:r>
            <a:r>
              <a:rPr lang="ru-RU" sz="2400" dirty="0" smtClean="0">
                <a:latin typeface="+mj-lt"/>
                <a:cs typeface="Times New Roman" pitchFamily="18" charset="0"/>
              </a:rPr>
              <a:t> </a:t>
            </a:r>
            <a:r>
              <a:rPr lang="ru-RU" sz="2400" dirty="0" smtClean="0">
                <a:cs typeface="Times New Roman" pitchFamily="18" charset="0"/>
              </a:rPr>
              <a:t>постфиксная запись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выражение</a:t>
            </a:r>
            <a:endParaRPr lang="ru-RU" sz="2400" dirty="0" smtClean="0">
              <a:latin typeface="+mj-lt"/>
              <a:cs typeface="Times New Roman" pitchFamily="18" charset="0"/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400" dirty="0" smtClean="0">
                <a:latin typeface="+mj-lt"/>
                <a:cs typeface="Times New Roman" pitchFamily="18" charset="0"/>
              </a:rPr>
              <a:t>Выход: значение выражения на входе</a:t>
            </a:r>
            <a:endParaRPr lang="ru-RU" sz="2400" dirty="0" smtClean="0">
              <a:latin typeface="+mj-lt"/>
              <a:cs typeface="Times New Roman" pitchFamily="18" charset="0"/>
            </a:endParaRP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endParaRPr lang="ru-RU" sz="2400" dirty="0" smtClean="0">
              <a:latin typeface="+mj-lt"/>
              <a:cs typeface="Times New Roman" pitchFamily="18" charset="0"/>
            </a:endParaRP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create(S)</a:t>
            </a:r>
            <a:endParaRPr lang="ru-RU" sz="2400" dirty="0" smtClean="0">
              <a:latin typeface="+mj-lt"/>
              <a:cs typeface="Times New Roman" pitchFamily="18" charset="0"/>
            </a:endParaRP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2400" dirty="0" smtClean="0">
                <a:latin typeface="+mj-lt"/>
                <a:cs typeface="Times New Roman" pitchFamily="18" charset="0"/>
              </a:rPr>
              <a:t>пока </a:t>
            </a:r>
            <a:r>
              <a:rPr lang="ru-RU" sz="2400" dirty="0">
                <a:cs typeface="Times New Roman" pitchFamily="18" charset="0"/>
              </a:rPr>
              <a:t>Вход </a:t>
            </a:r>
            <a:r>
              <a:rPr lang="en-US" sz="2400" dirty="0">
                <a:cs typeface="Times New Roman" pitchFamily="18" charset="0"/>
              </a:rPr>
              <a:t>!= </a:t>
            </a:r>
            <a:r>
              <a:rPr lang="ru-RU" sz="2400" dirty="0" smtClean="0">
                <a:cs typeface="Times New Roman" pitchFamily="18" charset="0"/>
              </a:rPr>
              <a:t>«» повторять</a:t>
            </a:r>
            <a:endParaRPr lang="ru-RU" sz="2400" dirty="0" smtClean="0">
              <a:latin typeface="+mj-lt"/>
              <a:cs typeface="Times New Roman" pitchFamily="18" charset="0"/>
            </a:endParaRP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2400" dirty="0" smtClean="0">
                <a:latin typeface="+mj-lt"/>
                <a:cs typeface="Times New Roman" pitchFamily="18" charset="0"/>
              </a:rPr>
              <a:t>	</a:t>
            </a:r>
            <a:r>
              <a:rPr lang="en-US" sz="2400" dirty="0" smtClean="0">
                <a:latin typeface="+mj-lt"/>
                <a:cs typeface="Times New Roman" pitchFamily="18" charset="0"/>
              </a:rPr>
              <a:t>X = </a:t>
            </a:r>
            <a:r>
              <a:rPr lang="ru-RU" sz="2400" dirty="0" smtClean="0">
                <a:cs typeface="Times New Roman" pitchFamily="18" charset="0"/>
              </a:rPr>
              <a:t>первый </a:t>
            </a:r>
            <a:r>
              <a:rPr lang="ru-RU" sz="2400" dirty="0">
                <a:cs typeface="Times New Roman" pitchFamily="18" charset="0"/>
              </a:rPr>
              <a:t>элемент </a:t>
            </a:r>
            <a:r>
              <a:rPr lang="ru-RU" sz="2400" dirty="0" smtClean="0">
                <a:cs typeface="Times New Roman" pitchFamily="18" charset="0"/>
              </a:rPr>
              <a:t>Вход, удалить </a:t>
            </a:r>
            <a:r>
              <a:rPr lang="en-US" sz="2400" dirty="0" smtClean="0">
                <a:cs typeface="Times New Roman" pitchFamily="18" charset="0"/>
              </a:rPr>
              <a:t>X </a:t>
            </a:r>
            <a:r>
              <a:rPr lang="ru-RU" sz="2400" dirty="0" smtClean="0">
                <a:cs typeface="Times New Roman" pitchFamily="18" charset="0"/>
              </a:rPr>
              <a:t>из Вход</a:t>
            </a:r>
            <a:br>
              <a:rPr lang="ru-RU" sz="2400" dirty="0" smtClean="0">
                <a:cs typeface="Times New Roman" pitchFamily="18" charset="0"/>
              </a:rPr>
            </a:b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Если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X –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число</a:t>
            </a:r>
            <a:r>
              <a:rPr lang="ru-RU" sz="2400" dirty="0" smtClean="0">
                <a:latin typeface="+mj-lt"/>
                <a:cs typeface="Times New Roman" pitchFamily="18" charset="0"/>
              </a:rPr>
              <a:t>,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то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push(S, X)</a:t>
            </a:r>
            <a:r>
              <a:rPr lang="ru-RU" sz="2400" dirty="0" smtClean="0">
                <a:latin typeface="+mj-lt"/>
                <a:cs typeface="Times New Roman" pitchFamily="18" charset="0"/>
              </a:rPr>
              <a:t/>
            </a:r>
            <a:br>
              <a:rPr lang="ru-RU" sz="2400" dirty="0" smtClean="0">
                <a:latin typeface="+mj-lt"/>
                <a:cs typeface="Times New Roman" pitchFamily="18" charset="0"/>
              </a:rPr>
            </a:br>
            <a:r>
              <a:rPr lang="ru-RU" sz="2400" dirty="0" smtClean="0">
                <a:latin typeface="+mj-lt"/>
                <a:cs typeface="Times New Roman" pitchFamily="18" charset="0"/>
              </a:rPr>
              <a:t>	Если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X –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знак операции,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2400" dirty="0" smtClean="0">
                <a:latin typeface="+mj-lt"/>
                <a:cs typeface="Times New Roman" pitchFamily="18" charset="0"/>
              </a:rPr>
              <a:t>		</a:t>
            </a:r>
            <a:r>
              <a:rPr lang="en-US" sz="2400" dirty="0" smtClean="0">
                <a:latin typeface="+mj-lt"/>
                <a:cs typeface="Times New Roman" pitchFamily="18" charset="0"/>
              </a:rPr>
              <a:t>A=pop(S), B=pop(S), push(S, A X B)</a:t>
            </a:r>
            <a:endParaRPr lang="ru-RU" sz="2400" dirty="0" smtClean="0">
              <a:latin typeface="+mj-lt"/>
              <a:cs typeface="Times New Roman" pitchFamily="18" charset="0"/>
            </a:endParaRP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2400" dirty="0" smtClean="0">
                <a:cs typeface="Times New Roman" pitchFamily="18" charset="0"/>
              </a:rPr>
              <a:t>Выход = </a:t>
            </a:r>
            <a:r>
              <a:rPr lang="en-US" sz="2400" dirty="0" smtClean="0">
                <a:cs typeface="Times New Roman" pitchFamily="18" charset="0"/>
              </a:rPr>
              <a:t>pop(S)</a:t>
            </a: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destroy(S)</a:t>
            </a:r>
            <a:endParaRPr lang="ru-RU" sz="24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арифметического выражения по постфиксной записи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типы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Барбара Лисков р. 1939</a:t>
            </a:r>
          </a:p>
          <a:p>
            <a:r>
              <a:rPr lang="ru-RU" dirty="0" smtClean="0"/>
              <a:t>Стивен Жиль р. ?</a:t>
            </a:r>
          </a:p>
          <a:p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B., </a:t>
            </a:r>
            <a:r>
              <a:rPr lang="en-US" dirty="0" err="1"/>
              <a:t>Zilles</a:t>
            </a:r>
            <a:r>
              <a:rPr lang="en-US" dirty="0"/>
              <a:t> S</a:t>
            </a:r>
            <a:r>
              <a:rPr lang="en-US" dirty="0" smtClean="0"/>
              <a:t>. Programming </a:t>
            </a:r>
            <a:r>
              <a:rPr lang="en-US" dirty="0"/>
              <a:t>with abstract data types // </a:t>
            </a:r>
            <a:r>
              <a:rPr lang="en-US" dirty="0" err="1"/>
              <a:t>SIGPlan</a:t>
            </a:r>
            <a:r>
              <a:rPr lang="en-US" dirty="0"/>
              <a:t> Notices, vol. 9, no. 4, </a:t>
            </a:r>
            <a:r>
              <a:rPr lang="en-US" dirty="0" smtClean="0"/>
              <a:t>1974</a:t>
            </a:r>
            <a:endParaRPr lang="ru-RU" dirty="0" smtClean="0"/>
          </a:p>
          <a:p>
            <a:pPr lvl="1"/>
            <a:r>
              <a:rPr lang="ru-RU" dirty="0" smtClean="0"/>
              <a:t>Использование метода абстракции в программировании</a:t>
            </a:r>
            <a:r>
              <a:rPr lang="en-US" dirty="0" smtClean="0"/>
              <a:t> </a:t>
            </a:r>
            <a:r>
              <a:rPr lang="ru-RU" dirty="0" smtClean="0"/>
              <a:t>на примере построения польской записи выражения с помощью стека</a:t>
            </a:r>
          </a:p>
          <a:p>
            <a:pPr marL="68580" indent="0">
              <a:buNone/>
            </a:pPr>
            <a:endParaRPr lang="ru-RU" dirty="0" smtClean="0"/>
          </a:p>
        </p:txBody>
      </p:sp>
      <p:pic>
        <p:nvPicPr>
          <p:cNvPr id="1026" name="Picture 2" descr="Фотография Барбара Лисков (photo Barbara Liskov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341" y="116632"/>
            <a:ext cx="222928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4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628800"/>
            <a:ext cx="7772400" cy="4572000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Входная строка:</a:t>
            </a:r>
            <a:r>
              <a:rPr lang="ru-RU" sz="2800" dirty="0" smtClean="0">
                <a:latin typeface="+mj-lt"/>
                <a:cs typeface="Times New Roman" pitchFamily="18" charset="0"/>
              </a:rPr>
              <a:t> </a:t>
            </a:r>
            <a:br>
              <a:rPr lang="ru-RU" sz="2800" dirty="0" smtClean="0">
                <a:latin typeface="+mj-lt"/>
                <a:cs typeface="Times New Roman" pitchFamily="18" charset="0"/>
              </a:rPr>
            </a:br>
            <a:r>
              <a:rPr lang="ru-RU" dirty="0" smtClean="0">
                <a:latin typeface="+mj-lt"/>
                <a:cs typeface="Times New Roman" pitchFamily="18" charset="0"/>
              </a:rPr>
              <a:t>  5 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latin typeface="+mj-lt"/>
                <a:cs typeface="Times New Roman" pitchFamily="18" charset="0"/>
              </a:rPr>
              <a:t> 2 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latin typeface="+mj-lt"/>
                <a:cs typeface="Times New Roman" pitchFamily="18" charset="0"/>
              </a:rPr>
              <a:t> 3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latin typeface="+mj-lt"/>
                <a:cs typeface="Times New Roman" pitchFamily="18" charset="0"/>
              </a:rPr>
              <a:t>  *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latin typeface="+mj-lt"/>
                <a:cs typeface="Times New Roman" pitchFamily="18" charset="0"/>
              </a:rPr>
              <a:t>  4  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latin typeface="+mj-lt"/>
                <a:cs typeface="Times New Roman" pitchFamily="18" charset="0"/>
              </a:rPr>
              <a:t>2  </a:t>
            </a:r>
            <a:r>
              <a:rPr lang="en-US" dirty="0" smtClean="0">
                <a:latin typeface="+mj-lt"/>
                <a:cs typeface="Times New Roman" pitchFamily="18" charset="0"/>
              </a:rPr>
              <a:t> /   −  4   /   +   1   − </a:t>
            </a:r>
            <a:endParaRPr lang="ru-RU" dirty="0" smtClean="0">
              <a:latin typeface="+mj-lt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ru-RU" dirty="0" smtClean="0">
              <a:latin typeface="+mj-lt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14508" y="3286125"/>
            <a:ext cx="842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>
                <a:latin typeface="Calibri" pitchFamily="34" charset="0"/>
              </a:rPr>
              <a:t>Стек: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14508" y="3786187"/>
            <a:ext cx="1357312" cy="25717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85945" y="5857875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85945" y="5357812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785945" y="4357687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85945" y="4857750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00195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5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00258" y="2071687"/>
            <a:ext cx="3571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2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928945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*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57633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2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428883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3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429008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4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786320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−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357695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/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072320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−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643695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1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143633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43570" y="2143125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/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214945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4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929195" y="3786187"/>
            <a:ext cx="642938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643695" y="3786187"/>
            <a:ext cx="571500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215320" y="3786187"/>
            <a:ext cx="571500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786445" y="3714750"/>
            <a:ext cx="714375" cy="714375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572383" y="3786187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=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28" name="Стрелка вверх 27"/>
          <p:cNvSpPr/>
          <p:nvPr/>
        </p:nvSpPr>
        <p:spPr>
          <a:xfrm>
            <a:off x="1357320" y="2714625"/>
            <a:ext cx="500063" cy="285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286758" y="3786187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6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286758" y="3786187"/>
            <a:ext cx="5000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2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286758" y="3714750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4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8286758" y="3714750"/>
            <a:ext cx="3937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1</a:t>
            </a:r>
          </a:p>
          <a:p>
            <a:endParaRPr lang="ru-RU" sz="3200">
              <a:latin typeface="Calibri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8286758" y="37861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6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8286758" y="37861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5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C 0.08872 0.05695 0.17761 0.11435 0.21129 0.20417 C 0.24497 0.29375 0.22639 0.48148 0.20174 0.53889 C 0.17709 0.5963 0.08611 0.54653 0.06302 0.54792 " pathEditMode="relative" rAng="0" ptsTypes="aa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9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06354 -0.0006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7 C 0.07552 0.10903 0.15104 0.21829 0.18298 0.29375 C 0.21528 0.36898 0.22135 0.42222 0.19236 0.45139 C 0.16337 0.48102 0.03958 0.46597 0.0092 0.4692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" y="24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54 -0.00069 L 0.11076 -0.0006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C 0.06771 0.09236 0.13559 0.18472 0.16441 0.24954 C 0.19323 0.31435 0.20729 0.36505 0.17257 0.38935 C 0.13784 0.41366 -0.00764 0.39468 -0.04358 0.39583 " pathEditMode="relative" rAng="0" ptsTypes="aaaA">
                                      <p:cBhvr>
                                        <p:cTn id="5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20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76 -0.00069 L 0.16579 -0.0006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33837 0.2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58 0.39584 L 0.47968 0.2604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" y="-6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 0.46922 L 0.33177 0.2604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" y="-10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C 0.03021 0.06157 0.06076 0.12338 0.02066 0.1699 C -0.01944 0.21643 -0.12292 0.2743 -0.24028 0.27963 C -0.35747 0.28495 -0.52049 0.24351 -0.68351 0.20231 " pathEditMode="relative" rAng="0" ptsTypes="aaaA">
                                      <p:cBhvr>
                                        <p:cTn id="8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" y="1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98 -0.00069 L 0.22101 -0.00069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3142 0.0956 0.06302 0.1912 0.08229 0.25694 C 0.10156 0.32245 0.15399 0.37083 0.11615 0.39421 C 0.0783 0.41782 -0.10156 0.3963 -0.14514 0.39676 " pathEditMode="relative" rAng="0" ptsTypes="aaaA">
                                      <p:cBhvr>
                                        <p:cTn id="1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209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01 -0.00069 L 0.27604 -0.0006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257 0.06181 0.04514 0.12361 0.05157 0.17199 C 0.05799 0.22037 0.08195 0.26551 0.03872 0.29028 C -0.00451 0.31505 -0.10625 0.3176 -0.20798 0.32037 " pathEditMode="relative" ptsTypes="aaaA">
                                      <p:cBhvr>
                                        <p:cTn id="1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04 -0.00069 L 0.32327 -0.00069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0.18212 0.26041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99 0.32037 C -0.05382 0.35555 0.10052 0.39097 0.18055 0.40416 C 0.26059 0.41736 0.25052 0.42453 0.27257 0.39976 C 0.29462 0.375 0.30607 0.27986 0.31284 0.25578 " pathEditMode="relative" rAng="0" ptsTypes="aaaA">
                                      <p:cBhvr>
                                        <p:cTn id="1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95 0.39583 C -0.06389 0.45416 0.02535 0.5125 0.07292 0.52476 C 0.12049 0.53703 0.11702 0.51365 0.13264 0.46898 C 0.14827 0.4243 0.16094 0.29143 0.1665 0.25601 " pathEditMode="relative" rAng="0" ptsTypes="aaaA">
                                      <p:cBhvr>
                                        <p:cTn id="1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" y="1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C -0.00191 0.07893 -0.00364 0.1581 -0.0467 0.19792 C -0.08975 0.23773 -0.14843 0.24861 -0.25833 0.23889 C -0.3677 0.22917 -0.63038 0.15625 -0.70486 0.13981 " pathEditMode="relative" rAng="0" ptsTypes="aaaA">
                                      <p:cBhvr>
                                        <p:cTn id="1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2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327 -0.00069 L 0.37066 -0.0006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13524 0.26042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993 0.14584 C -0.575 0.15926 -0.46006 0.17292 -0.37083 0.17153 C -0.28142 0.17037 -0.18697 0.16875 -0.15347 0.13889 C -0.11979 0.10903 -0.16631 0.01621 -0.16875 -0.00833 " pathEditMode="relative" rAng="0" ptsTypes="aaaA">
                                      <p:cBhvr>
                                        <p:cTn id="16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" y="-64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000"/>
                            </p:stCondLst>
                            <p:childTnLst>
                              <p:par>
                                <p:cTn id="17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229 0.21921 C -0.62483 0.24305 -0.56719 0.2669 -0.51128 0.27615 C -0.45538 0.28518 -0.37292 0.31898 -0.34687 0.27384 C -0.32083 0.22893 -0.35347 0.05023 -0.35486 0.00555 " pathEditMode="relative" rAng="0" ptsTypes="aaaA">
                                      <p:cBhvr>
                                        <p:cTn id="17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-57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C 0.02726 0.0581 0.05452 0.1162 0.01129 0.15926 C -0.03194 0.20231 -0.1434 0.24907 -0.25972 0.2581 C -0.37604 0.26713 -0.5316 0.24004 -0.68715 0.21296 " pathEditMode="relative" rAng="0" ptsTypes="aaaA">
                                      <p:cBhvr>
                                        <p:cTn id="1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" y="13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66 -0.00069 L 0.41806 -0.0006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000"/>
                            </p:stCondLst>
                            <p:childTnLst>
                              <p:par>
                                <p:cTn id="2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34479 0.39699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" y="198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05 -0.00069 L 0.45729 -0.00069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22 0.24166 " pathEditMode="relative" ptsTypes="AA">
                                      <p:cBhvr>
                                        <p:cTn id="2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000"/>
                            </p:stCondLst>
                            <p:childTnLst>
                              <p:par>
                                <p:cTn id="2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26 0.39583 C -0.21267 0.44745 -0.07708 0.49907 0.00174 0.51412 C 0.08056 0.52916 0.0974 0.52731 0.12431 0.48634 C 0.15122 0.44537 0.15712 0.35717 0.16302 0.26898 " pathEditMode="relative" rAng="0" ptsTypes="aaaA">
                                      <p:cBhvr>
                                        <p:cTn id="2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3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2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38 0.22963 C -0.61041 0.2669 -0.54027 0.30417 -0.48524 0.32431 C -0.43021 0.34445 -0.371 0.40093 -0.34982 0.35 C -0.32864 0.29908 -0.34323 0.1588 -0.35781 0.01875 " pathEditMode="relative" rAng="0" ptsTypes="aaaA">
                                      <p:cBhvr>
                                        <p:cTn id="2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-20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3194 C -0.01302 0.10417 -0.03021 0.24051 -0.06597 0.29329 C -0.10174 0.3463 -0.10746 0.30047 -0.2099 0.28403 C -0.3125 0.26736 -0.4967 0.23033 -0.68038 0.19375 " pathEditMode="relative" rAng="0" ptsTypes="aaaA">
                                      <p:cBhvr>
                                        <p:cTn id="2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" y="189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000"/>
                            </p:stCondLst>
                            <p:childTnLst>
                              <p:par>
                                <p:cTn id="2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63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729 -0.00069 L 0.52031 -0.00069 " pathEditMode="relative" rAng="0" ptsTypes="AA">
                                      <p:cBhvr>
                                        <p:cTn id="24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000"/>
                            </p:stCondLst>
                            <p:childTnLst>
                              <p:par>
                                <p:cTn id="2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0132 0.26042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000"/>
                            </p:stCondLst>
                            <p:childTnLst>
                              <p:par>
                                <p:cTn id="25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38 0.19375 C -0.51996 0.2382 -0.3592 0.2831 -0.27187 0.29491 C -0.18437 0.30648 -0.17396 0.31644 -0.1559 0.26366 C -0.13732 0.21111 -0.15 0.09537 -0.1625 -0.02037 " pathEditMode="relative" rAng="0" ptsTypes="aaaA">
                                      <p:cBhvr>
                                        <p:cTn id="2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" y="-46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6000"/>
                            </p:stCondLst>
                            <p:childTnLst>
                              <p:par>
                                <p:cTn id="25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0.54792 C 0.11146 0.5662 0.16007 0.58472 0.20973 0.5963 C 0.25973 0.6081 0.3316 0.67338 0.36181 0.61852 C 0.39219 0.56412 0.39167 0.41736 0.39132 0.27107 " pathEditMode="relative" rAng="0" ptsTypes="aaaA">
                                      <p:cBhvr>
                                        <p:cTn id="2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-76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23 0.08565 0.03663 0.17153 0.00972 0.2345 C -0.01719 0.29746 -0.04653 0.36945 -0.16129 0.37848 C -0.27622 0.3875 -0.47761 0.33774 -0.67899 0.2882 " pathEditMode="relative" ptsTypes="aaaA">
                                      <p:cBhvr>
                                        <p:cTn id="2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0"/>
                            </p:stCondLst>
                            <p:childTnLst>
                              <p:par>
                                <p:cTn id="27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031 -0.00069 L 0.57534 -0.00069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000"/>
                            </p:stCondLst>
                            <p:childTnLst>
                              <p:par>
                                <p:cTn id="2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000"/>
                            </p:stCondLst>
                            <p:childTnLst>
                              <p:par>
                                <p:cTn id="28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-0.49323 0.47037 " pathEditMode="relative" rAng="0" ptsTypes="AA">
                                      <p:cBhvr>
                                        <p:cTn id="28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235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63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534 -0.00069 L 0.63055 -0.00069 " pathEditMode="relative" rAng="0" ptsTypes="AA">
                                      <p:cBhvr>
                                        <p:cTn id="29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000"/>
                            </p:stCondLst>
                            <p:childTnLst>
                              <p:par>
                                <p:cTn id="2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0.12257 0.26041 " pathEditMode="relative" rAng="0" ptsTypes="AA">
                                      <p:cBhvr>
                                        <p:cTn id="2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4000"/>
                            </p:stCondLst>
                            <p:childTnLst>
                              <p:par>
                                <p:cTn id="30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7 0.46922 C -0.45434 0.50533 -0.40799 0.54167 -0.33611 0.56598 C -0.26424 0.59028 -0.1257 0.66505 -0.06997 0.61551 C -0.01424 0.56598 -0.00834 0.4176 -0.00226 0.26922 " pathEditMode="relative" rAng="0" ptsTypes="aaaA">
                                      <p:cBhvr>
                                        <p:cTn id="30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" y="-2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6000"/>
                            </p:stCondLst>
                            <p:childTnLst>
                              <p:par>
                                <p:cTn id="30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917 0.29792 C -0.57205 0.31181 -0.46476 0.3257 -0.41476 0.31713 C -0.36476 0.30857 -0.38611 0.29723 -0.37917 0.2463 C -0.37222 0.19537 -0.37257 0.10348 -0.37274 0.01181 " pathEditMode="relative" rAng="0" ptsTypes="aaaA">
                                      <p:cBhvr>
                                        <p:cTn id="30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-129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2477 L -0.67917 0.29791 " pathEditMode="relative" rAng="0" ptsTypes="AA">
                                      <p:cBhvr>
                                        <p:cTn id="3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37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2000"/>
                            </p:stCondLst>
                            <p:childTnLst>
                              <p:par>
                                <p:cTn id="3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63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055 -0.00069 L 0.69357 -0.00069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12" grpId="0"/>
      <p:bldP spid="12" grpId="1"/>
      <p:bldP spid="12" grpId="2"/>
      <p:bldP spid="13" grpId="0"/>
      <p:bldP spid="13" grpId="1"/>
      <p:bldP spid="13" grpId="2"/>
      <p:bldP spid="13" grpId="3"/>
      <p:bldP spid="14" grpId="0"/>
      <p:bldP spid="14" grpId="1"/>
      <p:bldP spid="14" grpId="2"/>
      <p:bldP spid="14" grpId="3"/>
      <p:bldP spid="15" grpId="0"/>
      <p:bldP spid="15" grpId="1"/>
      <p:bldP spid="15" grpId="2"/>
      <p:bldP spid="15" grpId="3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19" grpId="3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2" grpId="3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8" grpId="11" animBg="1"/>
      <p:bldP spid="28" grpId="12" animBg="1"/>
      <p:bldP spid="28" grpId="13" animBg="1"/>
      <p:bldP spid="29" grpId="0"/>
      <p:bldP spid="29" grpId="1"/>
      <p:bldP spid="29" grpId="2"/>
      <p:bldP spid="29" grpId="3"/>
      <p:bldP spid="30" grpId="0"/>
      <p:bldP spid="30" grpId="1"/>
      <p:bldP spid="30" grpId="2"/>
      <p:bldP spid="30" grpId="3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3" grpId="0"/>
      <p:bldP spid="33" grpId="1"/>
      <p:bldP spid="33" grpId="2"/>
      <p:bldP spid="33" grpId="3"/>
      <p:bldP spid="34" grpId="0"/>
      <p:bldP spid="3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Абстрактные типы данных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Списки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Вставка и удаление элемента в список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Стек и примеры использования стеков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Перевод арифметического выражения из инфиксной в постфиксную запись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Вычисление значения выражения на стеке</a:t>
            </a:r>
          </a:p>
          <a:p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Абстратные типы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Абстрактный тип данных – это набор операций над значениями этого АТД</a:t>
            </a:r>
          </a:p>
          <a:p>
            <a:pPr lvl="1"/>
            <a:r>
              <a:rPr lang="ru-RU" u="sng" dirty="0" smtClean="0"/>
              <a:t> Обязательно </a:t>
            </a:r>
            <a:r>
              <a:rPr lang="ru-RU" dirty="0" smtClean="0"/>
              <a:t> наличие операций для создания значений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Реализация АТД – это отображение</a:t>
            </a:r>
          </a:p>
          <a:p>
            <a:pPr lvl="1"/>
            <a:r>
              <a:rPr lang="ru-RU" dirty="0" smtClean="0"/>
              <a:t>Значение –</a:t>
            </a:r>
            <a:r>
              <a:rPr lang="en-US" dirty="0" smtClean="0"/>
              <a:t>&gt; </a:t>
            </a:r>
            <a:r>
              <a:rPr lang="ru-RU" dirty="0" smtClean="0"/>
              <a:t>содержимое памяти</a:t>
            </a:r>
          </a:p>
          <a:p>
            <a:pPr lvl="2"/>
            <a:r>
              <a:rPr lang="ru-RU" dirty="0" smtClean="0"/>
              <a:t>Обычно не всё содержимое памяти</a:t>
            </a:r>
          </a:p>
          <a:p>
            <a:pPr lvl="1"/>
            <a:r>
              <a:rPr lang="ru-RU" dirty="0" smtClean="0"/>
              <a:t>Операция --</a:t>
            </a:r>
            <a:r>
              <a:rPr lang="en-US" dirty="0" smtClean="0"/>
              <a:t>&gt; </a:t>
            </a:r>
            <a:r>
              <a:rPr lang="ru-RU" dirty="0" smtClean="0"/>
              <a:t>послед-ть инструкций</a:t>
            </a:r>
          </a:p>
          <a:p>
            <a:pPr marL="6858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649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целое число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Целые числа</a:t>
            </a:r>
          </a:p>
          <a:p>
            <a:pPr lvl="1"/>
            <a:r>
              <a:rPr lang="ru-RU" dirty="0" smtClean="0"/>
              <a:t>Набор операций = </a:t>
            </a:r>
            <a:r>
              <a:rPr lang="en-US" dirty="0" smtClean="0"/>
              <a:t>{</a:t>
            </a:r>
            <a:r>
              <a:rPr lang="ru-RU" dirty="0" smtClean="0"/>
              <a:t> 0, 1, +</a:t>
            </a:r>
            <a:r>
              <a:rPr lang="en-US" dirty="0" smtClean="0"/>
              <a:t>, -, *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2"/>
            <a:r>
              <a:rPr lang="ru-RU" dirty="0" smtClean="0"/>
              <a:t>Константы считаем 0-местными операциями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Реализация на языке Си</a:t>
            </a:r>
          </a:p>
          <a:p>
            <a:pPr lvl="1"/>
            <a:r>
              <a:rPr lang="ru-RU" dirty="0" smtClean="0"/>
              <a:t>Целое число –</a:t>
            </a:r>
            <a:r>
              <a:rPr lang="en-US" dirty="0" smtClean="0"/>
              <a:t>&gt; </a:t>
            </a:r>
            <a:r>
              <a:rPr lang="ru-RU" dirty="0" smtClean="0"/>
              <a:t>машинное представление </a:t>
            </a:r>
            <a:r>
              <a:rPr lang="en-US" dirty="0" err="1" smtClean="0"/>
              <a:t>int</a:t>
            </a:r>
            <a:endParaRPr lang="ru-RU" dirty="0" smtClean="0"/>
          </a:p>
          <a:p>
            <a:pPr lvl="1"/>
            <a:r>
              <a:rPr lang="ru-RU" dirty="0" smtClean="0"/>
              <a:t>0, 1, +, -, * --</a:t>
            </a:r>
            <a:r>
              <a:rPr lang="en-US" dirty="0" smtClean="0"/>
              <a:t>&gt; </a:t>
            </a:r>
            <a:r>
              <a:rPr lang="ru-RU" dirty="0" smtClean="0"/>
              <a:t>машинные 0, 1, +, -, *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443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 smtClean="0"/>
              <a:t>Создать пустой список</a:t>
            </a:r>
          </a:p>
          <a:p>
            <a:r>
              <a:rPr lang="ru-RU" sz="2800" dirty="0" smtClean="0"/>
              <a:t>Получить</a:t>
            </a:r>
            <a:r>
              <a:rPr lang="en-US" sz="2800" dirty="0" smtClean="0"/>
              <a:t> </a:t>
            </a:r>
            <a:r>
              <a:rPr lang="ru-RU" sz="2800" dirty="0" smtClean="0"/>
              <a:t>первую ячейку в списке</a:t>
            </a:r>
          </a:p>
          <a:p>
            <a:r>
              <a:rPr lang="ru-RU" sz="2800" dirty="0"/>
              <a:t>Получить </a:t>
            </a:r>
            <a:r>
              <a:rPr lang="ru-RU" sz="2800" dirty="0" smtClean="0"/>
              <a:t>левую/правую соседку данной ячейки</a:t>
            </a:r>
            <a:endParaRPr lang="ru-RU" sz="2800" dirty="0" smtClean="0"/>
          </a:p>
          <a:p>
            <a:r>
              <a:rPr lang="ru-RU" sz="2800" dirty="0" smtClean="0"/>
              <a:t>Создать новую ячейку списка перед/после данной</a:t>
            </a:r>
            <a:endParaRPr lang="ru-RU" sz="2800" dirty="0" smtClean="0"/>
          </a:p>
          <a:p>
            <a:r>
              <a:rPr lang="ru-RU" sz="2800" dirty="0" smtClean="0"/>
              <a:t>Удалить ячейку списка перед/после данной</a:t>
            </a:r>
          </a:p>
          <a:p>
            <a:r>
              <a:rPr lang="ru-RU" sz="2800" dirty="0" smtClean="0"/>
              <a:t>Изменить</a:t>
            </a:r>
            <a:r>
              <a:rPr lang="en-US" sz="2800" dirty="0" smtClean="0"/>
              <a:t>/</a:t>
            </a:r>
            <a:r>
              <a:rPr lang="ru-RU" sz="2800" dirty="0" smtClean="0"/>
              <a:t>прочитать значение в данной ячейке списка</a:t>
            </a:r>
          </a:p>
          <a:p>
            <a:r>
              <a:rPr lang="ru-RU" sz="2800" dirty="0" smtClean="0"/>
              <a:t>Проверить наличие ячеек в списке</a:t>
            </a:r>
          </a:p>
          <a:p>
            <a:endParaRPr lang="en-US" sz="2800" dirty="0" smtClean="0"/>
          </a:p>
          <a:p>
            <a:r>
              <a:rPr lang="ru-RU" sz="2800" dirty="0" smtClean="0"/>
              <a:t>Конечная </a:t>
            </a:r>
            <a:r>
              <a:rPr lang="ru-RU" sz="2800" u="sng" dirty="0" smtClean="0"/>
              <a:t>последовательность</a:t>
            </a:r>
            <a:r>
              <a:rPr lang="ru-RU" sz="2800" dirty="0" smtClean="0"/>
              <a:t> ячеек, хранящих какие-то значения</a:t>
            </a:r>
          </a:p>
          <a:p>
            <a:r>
              <a:rPr lang="ru-RU" sz="2800" dirty="0" smtClean="0"/>
              <a:t>Адреса соседних ячеек списка в памяти могут отличаться больше, чем на размер ячейки</a:t>
            </a:r>
            <a:endParaRPr lang="ru-RU" sz="28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список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реализаций списков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соседок у ячейки -- 1 или 2</a:t>
            </a:r>
          </a:p>
          <a:p>
            <a:r>
              <a:rPr lang="ru-RU" dirty="0" smtClean="0"/>
              <a:t>Топология – линия или с циклом</a:t>
            </a:r>
          </a:p>
          <a:p>
            <a:r>
              <a:rPr lang="ru-RU" dirty="0" smtClean="0"/>
              <a:t>Тип значений – список или не список</a:t>
            </a:r>
          </a:p>
          <a:p>
            <a:endParaRPr lang="ru-RU" dirty="0"/>
          </a:p>
          <a:p>
            <a:r>
              <a:rPr lang="ru-RU" dirty="0" smtClean="0"/>
              <a:t>Один АТД может допускать несколько принципиально разных реализаций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Одно- и двусвязные </a:t>
            </a:r>
            <a:r>
              <a:rPr lang="ru-RU" dirty="0"/>
              <a:t>списки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/>
          <a:lstStyle/>
          <a:p>
            <a:r>
              <a:rPr lang="ru-RU" dirty="0"/>
              <a:t>Односвязный список – это список, </a:t>
            </a:r>
            <a:r>
              <a:rPr lang="ru-RU" dirty="0" smtClean="0"/>
              <a:t>каждая ячейка которого имеет </a:t>
            </a:r>
            <a:r>
              <a:rPr lang="en-US" dirty="0" smtClean="0"/>
              <a:t>&lt;= 1 </a:t>
            </a:r>
            <a:r>
              <a:rPr lang="ru-RU" dirty="0" smtClean="0"/>
              <a:t>соседку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Двусвязный список </a:t>
            </a:r>
            <a:r>
              <a:rPr lang="ru-RU" dirty="0"/>
              <a:t>– это </a:t>
            </a:r>
            <a:r>
              <a:rPr lang="ru-RU" dirty="0" smtClean="0"/>
              <a:t>список, каждая внутренняя ячейка которого имеет </a:t>
            </a:r>
            <a:r>
              <a:rPr lang="ru-RU" dirty="0"/>
              <a:t>две соседки</a:t>
            </a:r>
          </a:p>
          <a:p>
            <a:pPr marL="68580" indent="0">
              <a:buNone/>
            </a:pP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1229325" y="2924944"/>
            <a:ext cx="7282142" cy="936104"/>
            <a:chOff x="1322306" y="2924944"/>
            <a:chExt cx="7282142" cy="936104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936104"/>
              <a:chOff x="1476897" y="3786188"/>
              <a:chExt cx="6238354" cy="936104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836612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3" y="4352404"/>
                <a:ext cx="725487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556929" y="812809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281439" y="5445224"/>
            <a:ext cx="7230027" cy="571500"/>
            <a:chOff x="1521541" y="3786188"/>
            <a:chExt cx="6193708" cy="571500"/>
          </a:xfrm>
        </p:grpSpPr>
        <p:sp>
          <p:nvSpPr>
            <p:cNvPr id="37" name="Прямоугольник 3"/>
            <p:cNvSpPr/>
            <p:nvPr/>
          </p:nvSpPr>
          <p:spPr>
            <a:xfrm>
              <a:off x="152154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8" name="Прямоугольник 4"/>
            <p:cNvSpPr/>
            <p:nvPr/>
          </p:nvSpPr>
          <p:spPr>
            <a:xfrm>
              <a:off x="2843135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9" name="Прямоугольник 6"/>
            <p:cNvSpPr/>
            <p:nvPr/>
          </p:nvSpPr>
          <p:spPr>
            <a:xfrm>
              <a:off x="4164728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0" name="Прямоугольник 7"/>
            <p:cNvSpPr/>
            <p:nvPr/>
          </p:nvSpPr>
          <p:spPr>
            <a:xfrm>
              <a:off x="548632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Прямоугольник 8"/>
            <p:cNvSpPr/>
            <p:nvPr/>
          </p:nvSpPr>
          <p:spPr>
            <a:xfrm>
              <a:off x="6807915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2" name="Прямая со стрелкой 20"/>
            <p:cNvCxnSpPr>
              <a:stCxn id="37" idx="3"/>
              <a:endCxn id="38" idx="1"/>
            </p:cNvCxnSpPr>
            <p:nvPr/>
          </p:nvCxnSpPr>
          <p:spPr>
            <a:xfrm>
              <a:off x="2428875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21"/>
            <p:cNvCxnSpPr>
              <a:stCxn id="39" idx="3"/>
              <a:endCxn id="40" idx="1"/>
            </p:cNvCxnSpPr>
            <p:nvPr/>
          </p:nvCxnSpPr>
          <p:spPr>
            <a:xfrm>
              <a:off x="5072062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22"/>
            <p:cNvCxnSpPr>
              <a:stCxn id="38" idx="3"/>
              <a:endCxn id="39" idx="1"/>
            </p:cNvCxnSpPr>
            <p:nvPr/>
          </p:nvCxnSpPr>
          <p:spPr>
            <a:xfrm>
              <a:off x="3750469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23"/>
            <p:cNvCxnSpPr>
              <a:stCxn id="40" idx="3"/>
              <a:endCxn id="41" idx="1"/>
            </p:cNvCxnSpPr>
            <p:nvPr/>
          </p:nvCxnSpPr>
          <p:spPr>
            <a:xfrm>
              <a:off x="6393655" y="4071938"/>
              <a:ext cx="414261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Циклический список – это список, по ячейкам которого можно сколь угодно долго двигаться в одну из </a:t>
            </a:r>
            <a:r>
              <a:rPr lang="ru-RU" sz="2400" dirty="0" smtClean="0"/>
              <a:t>сторон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Как определить</a:t>
            </a:r>
            <a:r>
              <a:rPr lang="ru-RU" sz="2400" dirty="0"/>
              <a:t>, является ли </a:t>
            </a:r>
            <a:r>
              <a:rPr lang="ru-RU" sz="2400" dirty="0" smtClean="0"/>
              <a:t>список циклическим</a:t>
            </a:r>
            <a:r>
              <a:rPr lang="ru-RU" sz="2400" dirty="0"/>
              <a:t>, не изменяя список и не используя дополнительной памяти</a:t>
            </a:r>
            <a:r>
              <a:rPr lang="ru-RU" sz="2400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Почему рассматриваемый АТД список не позволяет создавать циклические списки?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Как сделать возможным создание циклических списков средствами АТД список?</a:t>
            </a:r>
            <a:endParaRPr lang="ru-RU" sz="2400" dirty="0"/>
          </a:p>
          <a:p>
            <a:pPr>
              <a:lnSpc>
                <a:spcPct val="90000"/>
              </a:lnSpc>
            </a:pPr>
            <a:endParaRPr lang="ru-RU" sz="2400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1878244" y="3361556"/>
            <a:ext cx="5844713" cy="571500"/>
            <a:chOff x="2183766" y="3643729"/>
            <a:chExt cx="5844713" cy="5715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374642" y="3643729"/>
              <a:ext cx="1058400" cy="571500"/>
            </a:xfrm>
            <a:prstGeom prst="rect">
              <a:avLst/>
            </a:prstGeom>
            <a:noFill/>
            <a:ln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183766" y="3643729"/>
              <a:ext cx="1058400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6" name="Скругленная соединительная линия 18"/>
            <p:cNvCxnSpPr>
              <a:stCxn id="13" idx="3"/>
              <a:endCxn id="25" idx="1"/>
            </p:cNvCxnSpPr>
            <p:nvPr/>
          </p:nvCxnSpPr>
          <p:spPr>
            <a:xfrm>
              <a:off x="3242166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6970079" y="3643729"/>
              <a:ext cx="1058400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779204" y="3643729"/>
              <a:ext cx="1058400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7" name="Скругленная соединительная линия 18"/>
            <p:cNvCxnSpPr>
              <a:stCxn id="17" idx="3"/>
              <a:endCxn id="25" idx="0"/>
            </p:cNvCxnSpPr>
            <p:nvPr/>
          </p:nvCxnSpPr>
          <p:spPr>
            <a:xfrm flipH="1" flipV="1">
              <a:off x="4308404" y="3643729"/>
              <a:ext cx="3720075" cy="285750"/>
            </a:xfrm>
            <a:prstGeom prst="curvedConnector4">
              <a:avLst>
                <a:gd name="adj1" fmla="val -6145"/>
                <a:gd name="adj2" fmla="val 320953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Скругленная соединительная линия 18"/>
            <p:cNvCxnSpPr>
              <a:stCxn id="8" idx="3"/>
              <a:endCxn id="17" idx="1"/>
            </p:cNvCxnSpPr>
            <p:nvPr/>
          </p:nvCxnSpPr>
          <p:spPr>
            <a:xfrm>
              <a:off x="6433042" y="3929479"/>
              <a:ext cx="5370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Скругленная соединительная линия 18"/>
            <p:cNvCxnSpPr>
              <a:stCxn id="25" idx="3"/>
              <a:endCxn id="8" idx="1"/>
            </p:cNvCxnSpPr>
            <p:nvPr/>
          </p:nvCxnSpPr>
          <p:spPr>
            <a:xfrm>
              <a:off x="4837604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</a:t>
            </a:r>
            <a:r>
              <a:rPr lang="ru-RU" dirty="0" smtClean="0"/>
              <a:t>списки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33101</TotalTime>
  <Words>986</Words>
  <Application>Microsoft Office PowerPoint</Application>
  <PresentationFormat>On-screen Show (4:3)</PresentationFormat>
  <Paragraphs>320</Paragraphs>
  <Slides>31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Metro</vt:lpstr>
      <vt:lpstr>списки и Абстрактные типы данных</vt:lpstr>
      <vt:lpstr>План лекции</vt:lpstr>
      <vt:lpstr>Абстрактные типы данных</vt:lpstr>
      <vt:lpstr>Абстратные типы данных</vt:lpstr>
      <vt:lpstr>АТД целое число</vt:lpstr>
      <vt:lpstr>АТД список</vt:lpstr>
      <vt:lpstr>Классы реализаций списков</vt:lpstr>
      <vt:lpstr>Одно- и двусвязные списки</vt:lpstr>
      <vt:lpstr>Циклические списки</vt:lpstr>
      <vt:lpstr>Иерархические списки</vt:lpstr>
      <vt:lpstr>Пример АТД список</vt:lpstr>
      <vt:lpstr>Пример использования АТД список</vt:lpstr>
      <vt:lpstr>Реализация 1 – типы</vt:lpstr>
      <vt:lpstr>Реализация 1 – вставка ячейки</vt:lpstr>
      <vt:lpstr>Реализация 1 – вставка ячейки</vt:lpstr>
      <vt:lpstr>Реализация 1 – вставка ячейки</vt:lpstr>
      <vt:lpstr>Реализация 1 – удаление ячейки</vt:lpstr>
      <vt:lpstr>Реализация 1 – удаление ячейки</vt:lpstr>
      <vt:lpstr>Реализация 2 – типы</vt:lpstr>
      <vt:lpstr>Реализация 2 – удаление ячейки</vt:lpstr>
      <vt:lpstr>Реализация 2 – вставка ячейки</vt:lpstr>
      <vt:lpstr>АТД на основе списков</vt:lpstr>
      <vt:lpstr>АТД стек</vt:lpstr>
      <vt:lpstr>Операции работы со стеком</vt:lpstr>
      <vt:lpstr>Перевод из инфиксной записи в постфиксную запись</vt:lpstr>
      <vt:lpstr>Перевод из инфиксной записи в постфиксную запись</vt:lpstr>
      <vt:lpstr>Перевод из инфиксной записи в постфиксную запись</vt:lpstr>
      <vt:lpstr>Пример</vt:lpstr>
      <vt:lpstr>Вычисление арифметического выражения по постфиксной записи</vt:lpstr>
      <vt:lpstr>Пример</vt:lpstr>
      <vt:lpstr>Заключение</vt:lpstr>
    </vt:vector>
  </TitlesOfParts>
  <Company>Семья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Churina</dc:creator>
  <cp:lastModifiedBy>Petrov, Evgueni S</cp:lastModifiedBy>
  <cp:revision>460</cp:revision>
  <dcterms:created xsi:type="dcterms:W3CDTF">2009-10-04T13:10:58Z</dcterms:created>
  <dcterms:modified xsi:type="dcterms:W3CDTF">2013-11-29T08:42:14Z</dcterms:modified>
</cp:coreProperties>
</file>