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386" r:id="rId2"/>
    <p:sldId id="350" r:id="rId3"/>
    <p:sldId id="306" r:id="rId4"/>
    <p:sldId id="319" r:id="rId5"/>
    <p:sldId id="320" r:id="rId6"/>
    <p:sldId id="371" r:id="rId7"/>
    <p:sldId id="325" r:id="rId8"/>
    <p:sldId id="370" r:id="rId9"/>
    <p:sldId id="324" r:id="rId10"/>
    <p:sldId id="372" r:id="rId11"/>
    <p:sldId id="326" r:id="rId12"/>
    <p:sldId id="307" r:id="rId13"/>
    <p:sldId id="369" r:id="rId14"/>
    <p:sldId id="355" r:id="rId15"/>
    <p:sldId id="374" r:id="rId16"/>
    <p:sldId id="356" r:id="rId17"/>
    <p:sldId id="357" r:id="rId18"/>
    <p:sldId id="358" r:id="rId19"/>
    <p:sldId id="375" r:id="rId20"/>
    <p:sldId id="376" r:id="rId21"/>
    <p:sldId id="359" r:id="rId22"/>
    <p:sldId id="360" r:id="rId23"/>
    <p:sldId id="377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51" r:id="rId32"/>
    <p:sldId id="352" r:id="rId33"/>
    <p:sldId id="387" r:id="rId34"/>
    <p:sldId id="353" r:id="rId35"/>
    <p:sldId id="379" r:id="rId36"/>
    <p:sldId id="380" r:id="rId37"/>
    <p:sldId id="383" r:id="rId38"/>
    <p:sldId id="384" r:id="rId39"/>
    <p:sldId id="385" r:id="rId40"/>
    <p:sldId id="373" r:id="rId4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4660"/>
  </p:normalViewPr>
  <p:slideViewPr>
    <p:cSldViewPr>
      <p:cViewPr varScale="1">
        <p:scale>
          <a:sx n="113" d="100"/>
          <a:sy n="113" d="100"/>
        </p:scale>
        <p:origin x="-56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списки (окончание). Графы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9</a:t>
            </a:r>
            <a:r>
              <a:rPr lang="en-US" smtClean="0"/>
              <a:t>,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Get, empty</a:t>
            </a:r>
            <a:endParaRPr lang="ru-RU" dirty="0"/>
          </a:p>
        </p:txBody>
      </p:sp>
      <p:sp>
        <p:nvSpPr>
          <p:cNvPr id="83969" name="Rectangle 3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T </a:t>
            </a:r>
            <a:r>
              <a:rPr lang="ru-RU" sz="2400" dirty="0" smtClean="0">
                <a:latin typeface="+mj-lt"/>
                <a:cs typeface="Courier New" pitchFamily="49" charset="0"/>
              </a:rPr>
              <a:t>get(</a:t>
            </a:r>
            <a:r>
              <a:rPr lang="en-US" sz="2400" dirty="0" smtClean="0">
                <a:latin typeface="+mj-lt"/>
                <a:cs typeface="Courier New" pitchFamily="49" charset="0"/>
              </a:rPr>
              <a:t>Queue </a:t>
            </a:r>
            <a:r>
              <a:rPr lang="ru-RU" sz="2400" dirty="0" smtClean="0">
                <a:latin typeface="+mj-lt"/>
                <a:cs typeface="Courier New" pitchFamily="49" charset="0"/>
              </a:rPr>
              <a:t>*q)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T </a:t>
            </a:r>
            <a:r>
              <a:rPr lang="ru-RU" sz="2400" dirty="0" smtClean="0">
                <a:latin typeface="+mj-lt"/>
                <a:cs typeface="Courier New" pitchFamily="49" charset="0"/>
              </a:rPr>
              <a:t>a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ru-RU" sz="2400" dirty="0">
                <a:cs typeface="Courier New" pitchFamily="49" charset="0"/>
              </a:rPr>
              <a:t>= </a:t>
            </a:r>
            <a:r>
              <a:rPr lang="en-US" sz="2400" dirty="0" smtClean="0">
                <a:cs typeface="Courier New" pitchFamily="49" charset="0"/>
              </a:rPr>
              <a:t>q-&gt;value[q-&gt;front];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     </a:t>
            </a:r>
            <a:r>
              <a:rPr lang="en-US" sz="2400" dirty="0">
                <a:cs typeface="Courier New" pitchFamily="49" charset="0"/>
              </a:rPr>
              <a:t>q-&gt;</a:t>
            </a:r>
            <a:r>
              <a:rPr lang="en-US" sz="2400" dirty="0" smtClean="0">
                <a:cs typeface="Courier New" pitchFamily="49" charset="0"/>
              </a:rPr>
              <a:t>front = (q-</a:t>
            </a:r>
            <a:r>
              <a:rPr lang="en-US" sz="2400" dirty="0">
                <a:cs typeface="Courier New" pitchFamily="49" charset="0"/>
              </a:rPr>
              <a:t>&gt;</a:t>
            </a:r>
            <a:r>
              <a:rPr lang="en-US" sz="2400" dirty="0" smtClean="0">
                <a:cs typeface="Courier New" pitchFamily="49" charset="0"/>
              </a:rPr>
              <a:t>front+1) % q-&gt;size;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return a;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int empty(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const</a:t>
            </a:r>
            <a:r>
              <a:rPr lang="en-US" sz="2400" dirty="0" smtClean="0">
                <a:latin typeface="+mj-lt"/>
                <a:cs typeface="Courier New" pitchFamily="49" charset="0"/>
              </a:rPr>
              <a:t> Q</a:t>
            </a:r>
            <a:r>
              <a:rPr lang="ru-RU" sz="2400" dirty="0" smtClean="0">
                <a:latin typeface="+mj-lt"/>
                <a:cs typeface="Courier New" pitchFamily="49" charset="0"/>
              </a:rPr>
              <a:t>ueue *q)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return q-&gt;f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ront</a:t>
            </a:r>
            <a:r>
              <a:rPr lang="ru-RU" sz="2400" dirty="0" smtClean="0">
                <a:latin typeface="+mj-lt"/>
                <a:cs typeface="Courier New" pitchFamily="49" charset="0"/>
              </a:rPr>
              <a:t> == </a:t>
            </a:r>
            <a:r>
              <a:rPr lang="en-US" sz="2400" dirty="0" smtClean="0">
                <a:latin typeface="+mj-lt"/>
                <a:cs typeface="Courier New" pitchFamily="49" charset="0"/>
              </a:rPr>
              <a:t>q-&gt;back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1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 очередью</a:t>
            </a:r>
            <a:endParaRPr lang="ru-RU" dirty="0"/>
          </a:p>
        </p:txBody>
      </p:sp>
      <p:sp>
        <p:nvSpPr>
          <p:cNvPr id="86017" name="Rectangle 3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int main()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ru-RU" sz="2400" dirty="0" smtClean="0">
                <a:latin typeface="+mj-lt"/>
                <a:cs typeface="Courier New" pitchFamily="49" charset="0"/>
              </a:rPr>
              <a:t>{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Q</a:t>
            </a:r>
            <a:r>
              <a:rPr lang="ru-RU" sz="2400" dirty="0" smtClean="0">
                <a:latin typeface="+mj-lt"/>
                <a:cs typeface="Courier New" pitchFamily="49" charset="0"/>
              </a:rPr>
              <a:t>ueue Q;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create(&amp;Q, 100)</a:t>
            </a:r>
            <a:r>
              <a:rPr lang="ru-RU" sz="2400" dirty="0">
                <a:latin typeface="+mj-lt"/>
                <a:cs typeface="Courier New" pitchFamily="49" charset="0"/>
              </a:rPr>
              <a:t>;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ru-RU" sz="2400" dirty="0" smtClean="0">
                <a:latin typeface="+mj-lt"/>
                <a:cs typeface="Courier New" pitchFamily="49" charset="0"/>
              </a:rPr>
              <a:t>	put(</a:t>
            </a:r>
            <a:r>
              <a:rPr lang="en-US" sz="2400" dirty="0" smtClean="0">
                <a:latin typeface="+mj-lt"/>
                <a:cs typeface="Courier New" pitchFamily="49" charset="0"/>
              </a:rPr>
              <a:t>&amp;</a:t>
            </a:r>
            <a:r>
              <a:rPr lang="ru-RU" sz="2400" dirty="0" smtClean="0">
                <a:latin typeface="+mj-lt"/>
                <a:cs typeface="Courier New" pitchFamily="49" charset="0"/>
              </a:rPr>
              <a:t>Q, </a:t>
            </a:r>
            <a:r>
              <a:rPr lang="ru-RU" sz="2400" dirty="0" smtClean="0">
                <a:solidFill>
                  <a:schemeClr val="hlink"/>
                </a:solidFill>
                <a:latin typeface="+mj-lt"/>
                <a:cs typeface="Courier New" pitchFamily="49" charset="0"/>
              </a:rPr>
              <a:t>5</a:t>
            </a:r>
            <a:r>
              <a:rPr lang="ru-RU" sz="2400" dirty="0" smtClean="0">
                <a:latin typeface="+mj-lt"/>
                <a:cs typeface="Courier New" pitchFamily="49" charset="0"/>
              </a:rPr>
              <a:t>);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ru-RU" sz="2400" dirty="0" smtClean="0">
                <a:latin typeface="+mj-lt"/>
                <a:cs typeface="Courier New" pitchFamily="49" charset="0"/>
              </a:rPr>
              <a:t>	put(</a:t>
            </a:r>
            <a:r>
              <a:rPr lang="en-US" sz="2400" dirty="0" smtClean="0">
                <a:latin typeface="+mj-lt"/>
                <a:cs typeface="Courier New" pitchFamily="49" charset="0"/>
              </a:rPr>
              <a:t>&amp;</a:t>
            </a:r>
            <a:r>
              <a:rPr lang="ru-RU" sz="2400" dirty="0" smtClean="0">
                <a:latin typeface="+mj-lt"/>
                <a:cs typeface="Courier New" pitchFamily="49" charset="0"/>
              </a:rPr>
              <a:t>Q, </a:t>
            </a:r>
            <a:r>
              <a:rPr lang="ru-RU" sz="2400" dirty="0" smtClean="0">
                <a:solidFill>
                  <a:schemeClr val="hlink"/>
                </a:solidFill>
                <a:latin typeface="+mj-lt"/>
                <a:cs typeface="Courier New" pitchFamily="49" charset="0"/>
              </a:rPr>
              <a:t>7</a:t>
            </a:r>
            <a:r>
              <a:rPr lang="ru-RU" sz="2400" dirty="0" smtClean="0">
                <a:latin typeface="+mj-lt"/>
                <a:cs typeface="Courier New" pitchFamily="49" charset="0"/>
              </a:rPr>
              <a:t>);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ru-RU" sz="2400" dirty="0" smtClean="0">
                <a:latin typeface="+mj-lt"/>
                <a:cs typeface="Courier New" pitchFamily="49" charset="0"/>
              </a:rPr>
              <a:t>	while (!empty(Q))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</a:t>
            </a:r>
            <a:r>
              <a:rPr lang="ru-RU" sz="2400" dirty="0" smtClean="0">
                <a:latin typeface="+mj-lt"/>
                <a:cs typeface="Courier New" pitchFamily="49" charset="0"/>
              </a:rPr>
              <a:t>{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	</a:t>
            </a:r>
            <a:r>
              <a:rPr lang="ru-RU" sz="2400" dirty="0">
                <a:cs typeface="Courier New" pitchFamily="49" charset="0"/>
              </a:rPr>
              <a:t>	int </a:t>
            </a:r>
            <a:r>
              <a:rPr lang="ru-RU" sz="2400" dirty="0" smtClean="0">
                <a:cs typeface="Courier New" pitchFamily="49" charset="0"/>
              </a:rPr>
              <a:t>b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ru-RU" sz="2400" dirty="0" smtClean="0">
                <a:latin typeface="+mj-lt"/>
                <a:cs typeface="Courier New" pitchFamily="49" charset="0"/>
              </a:rPr>
              <a:t>= get(Q);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ru-RU" sz="2400" dirty="0" smtClean="0">
                <a:latin typeface="+mj-lt"/>
                <a:cs typeface="Courier New" pitchFamily="49" charset="0"/>
              </a:rPr>
              <a:t>		printf("%d\n", b);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ru-RU" sz="2400" dirty="0" smtClean="0">
                <a:latin typeface="+mj-lt"/>
                <a:cs typeface="Courier New" pitchFamily="49" charset="0"/>
              </a:rPr>
              <a:t>	}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destroy(&amp;Q);</a:t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ru-RU" sz="2400" dirty="0" smtClean="0">
                <a:latin typeface="+mj-lt"/>
                <a:cs typeface="Courier New" pitchFamily="49" charset="0"/>
              </a:rPr>
              <a:t>	return 0;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ru-RU" sz="2400" dirty="0" smtClean="0">
                <a:latin typeface="+mj-lt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>
              <a:latin typeface="+mj-lt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lnSpc>
                <a:spcPct val="80000"/>
              </a:lnSpc>
              <a:buNone/>
            </a:pPr>
            <a:r>
              <a:rPr lang="ru-RU" sz="2700" dirty="0" smtClean="0">
                <a:solidFill>
                  <a:srgbClr val="FFC000"/>
                </a:solidFill>
              </a:rPr>
              <a:t>Деком </a:t>
            </a:r>
            <a:r>
              <a:rPr lang="ru-RU" sz="2700" dirty="0" smtClean="0"/>
              <a:t>называется </a:t>
            </a:r>
            <a:r>
              <a:rPr lang="ru-RU" sz="3100" dirty="0" smtClean="0"/>
              <a:t>линейный список, в котором включения и исключения производятся на обоих концах списка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57250" y="5143500"/>
            <a:ext cx="9286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286625" y="5143500"/>
            <a:ext cx="9286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571750" y="5143500"/>
            <a:ext cx="9286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214813" y="5143500"/>
            <a:ext cx="928687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715000" y="5143500"/>
            <a:ext cx="9286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6" name="Прямая со стрелкой 25"/>
          <p:cNvCxnSpPr>
            <a:stCxn id="21" idx="3"/>
            <a:endCxn id="23" idx="1"/>
          </p:cNvCxnSpPr>
          <p:nvPr/>
        </p:nvCxnSpPr>
        <p:spPr>
          <a:xfrm>
            <a:off x="1785938" y="5394325"/>
            <a:ext cx="78581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3"/>
            <a:endCxn id="24" idx="1"/>
          </p:cNvCxnSpPr>
          <p:nvPr/>
        </p:nvCxnSpPr>
        <p:spPr>
          <a:xfrm>
            <a:off x="3500438" y="5394325"/>
            <a:ext cx="71437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5" idx="3"/>
            <a:endCxn id="22" idx="1"/>
          </p:cNvCxnSpPr>
          <p:nvPr/>
        </p:nvCxnSpPr>
        <p:spPr>
          <a:xfrm>
            <a:off x="6643688" y="5394325"/>
            <a:ext cx="64293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4" idx="3"/>
            <a:endCxn id="25" idx="1"/>
          </p:cNvCxnSpPr>
          <p:nvPr/>
        </p:nvCxnSpPr>
        <p:spPr>
          <a:xfrm>
            <a:off x="5143500" y="5394325"/>
            <a:ext cx="5715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76" name="TextBox 29"/>
          <p:cNvSpPr txBox="1">
            <a:spLocks noChangeArrowheads="1"/>
          </p:cNvSpPr>
          <p:nvPr/>
        </p:nvSpPr>
        <p:spPr bwMode="auto">
          <a:xfrm>
            <a:off x="857250" y="5715000"/>
            <a:ext cx="884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Левый </a:t>
            </a:r>
          </a:p>
          <a:p>
            <a:r>
              <a:rPr lang="ru-RU">
                <a:latin typeface="Calibri" pitchFamily="34" charset="0"/>
              </a:rPr>
              <a:t>конец</a:t>
            </a:r>
          </a:p>
        </p:txBody>
      </p:sp>
      <p:sp>
        <p:nvSpPr>
          <p:cNvPr id="88077" name="TextBox 30"/>
          <p:cNvSpPr txBox="1">
            <a:spLocks noChangeArrowheads="1"/>
          </p:cNvSpPr>
          <p:nvPr/>
        </p:nvSpPr>
        <p:spPr bwMode="auto">
          <a:xfrm>
            <a:off x="2500313" y="5715000"/>
            <a:ext cx="887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Второй</a:t>
            </a:r>
          </a:p>
          <a:p>
            <a:r>
              <a:rPr lang="ru-RU">
                <a:latin typeface="Calibri" pitchFamily="34" charset="0"/>
              </a:rPr>
              <a:t>слева</a:t>
            </a:r>
          </a:p>
        </p:txBody>
      </p:sp>
      <p:sp>
        <p:nvSpPr>
          <p:cNvPr id="88078" name="TextBox 31"/>
          <p:cNvSpPr txBox="1">
            <a:spLocks noChangeArrowheads="1"/>
          </p:cNvSpPr>
          <p:nvPr/>
        </p:nvSpPr>
        <p:spPr bwMode="auto">
          <a:xfrm>
            <a:off x="4214813" y="5715000"/>
            <a:ext cx="1155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Третий </a:t>
            </a:r>
          </a:p>
          <a:p>
            <a:r>
              <a:rPr lang="ru-RU">
                <a:latin typeface="Calibri" pitchFamily="34" charset="0"/>
              </a:rPr>
              <a:t>слева или</a:t>
            </a:r>
          </a:p>
          <a:p>
            <a:r>
              <a:rPr lang="ru-RU">
                <a:latin typeface="Calibri" pitchFamily="34" charset="0"/>
              </a:rPr>
              <a:t>справа</a:t>
            </a:r>
          </a:p>
        </p:txBody>
      </p:sp>
      <p:sp>
        <p:nvSpPr>
          <p:cNvPr id="88079" name="TextBox 32"/>
          <p:cNvSpPr txBox="1">
            <a:spLocks noChangeArrowheads="1"/>
          </p:cNvSpPr>
          <p:nvPr/>
        </p:nvSpPr>
        <p:spPr bwMode="auto">
          <a:xfrm>
            <a:off x="5643563" y="5715000"/>
            <a:ext cx="93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Второй </a:t>
            </a:r>
          </a:p>
          <a:p>
            <a:r>
              <a:rPr lang="ru-RU">
                <a:latin typeface="Calibri" pitchFamily="34" charset="0"/>
              </a:rPr>
              <a:t>справа</a:t>
            </a:r>
          </a:p>
        </p:txBody>
      </p:sp>
      <p:sp>
        <p:nvSpPr>
          <p:cNvPr id="88080" name="TextBox 33"/>
          <p:cNvSpPr txBox="1">
            <a:spLocks noChangeArrowheads="1"/>
          </p:cNvSpPr>
          <p:nvPr/>
        </p:nvSpPr>
        <p:spPr bwMode="auto">
          <a:xfrm>
            <a:off x="7358063" y="5715000"/>
            <a:ext cx="9509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Правый</a:t>
            </a:r>
          </a:p>
          <a:p>
            <a:r>
              <a:rPr lang="ru-RU">
                <a:latin typeface="Calibri" pitchFamily="34" charset="0"/>
              </a:rPr>
              <a:t>конец</a:t>
            </a:r>
          </a:p>
        </p:txBody>
      </p:sp>
      <p:sp>
        <p:nvSpPr>
          <p:cNvPr id="88081" name="TextBox 34"/>
          <p:cNvSpPr txBox="1">
            <a:spLocks noChangeArrowheads="1"/>
          </p:cNvSpPr>
          <p:nvPr/>
        </p:nvSpPr>
        <p:spPr bwMode="auto">
          <a:xfrm>
            <a:off x="755576" y="4305721"/>
            <a:ext cx="1808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Включить</a:t>
            </a:r>
          </a:p>
          <a:p>
            <a:r>
              <a:rPr lang="ru-RU" sz="2000" dirty="0">
                <a:latin typeface="Calibri" pitchFamily="34" charset="0"/>
              </a:rPr>
              <a:t>или исключить</a:t>
            </a:r>
          </a:p>
        </p:txBody>
      </p:sp>
      <p:sp>
        <p:nvSpPr>
          <p:cNvPr id="88082" name="TextBox 36"/>
          <p:cNvSpPr txBox="1">
            <a:spLocks noChangeArrowheads="1"/>
          </p:cNvSpPr>
          <p:nvPr/>
        </p:nvSpPr>
        <p:spPr bwMode="auto">
          <a:xfrm>
            <a:off x="7190680" y="4377159"/>
            <a:ext cx="170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Включить или</a:t>
            </a:r>
          </a:p>
          <a:p>
            <a:r>
              <a:rPr lang="ru-RU" sz="2000" dirty="0">
                <a:latin typeface="Calibri" pitchFamily="34" charset="0"/>
              </a:rPr>
              <a:t>исключить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 (double-ended queue) очередь с двумя концами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Очередь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Реализация с помощью списка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Реализация с помощью циклического буфера</a:t>
            </a:r>
          </a:p>
          <a:p>
            <a:r>
              <a:rPr lang="ru-RU" dirty="0"/>
              <a:t>Графы</a:t>
            </a:r>
          </a:p>
          <a:p>
            <a:pPr lvl="1"/>
            <a:r>
              <a:rPr lang="ru-RU" dirty="0"/>
              <a:t>Определения</a:t>
            </a:r>
          </a:p>
          <a:p>
            <a:pPr lvl="1"/>
            <a:r>
              <a:rPr lang="ru-RU" dirty="0"/>
              <a:t>Вычисление кратчайших расстояний с помощью очереди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0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 smtClean="0"/>
              <a:t>Пусть А и В – множества</a:t>
            </a:r>
            <a:endParaRPr lang="en-US" sz="3000" dirty="0" smtClean="0"/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FFC000"/>
                </a:solidFill>
              </a:rPr>
              <a:t>Упорядоченная пара </a:t>
            </a:r>
            <a:r>
              <a:rPr lang="ru-RU" dirty="0"/>
              <a:t>(а,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ru-RU" dirty="0" smtClean="0"/>
              <a:t>, состоящая </a:t>
            </a:r>
            <a:r>
              <a:rPr lang="ru-RU" dirty="0"/>
              <a:t>из а</a:t>
            </a:r>
            <a:r>
              <a:rPr lang="ru-RU" dirty="0">
                <a:sym typeface="Symbol" pitchFamily="18" charset="2"/>
              </a:rPr>
              <a:t></a:t>
            </a:r>
            <a:r>
              <a:rPr lang="ru-RU" dirty="0" smtClean="0"/>
              <a:t>А и </a:t>
            </a:r>
            <a:r>
              <a:rPr lang="en-US" dirty="0"/>
              <a:t>b</a:t>
            </a:r>
            <a:r>
              <a:rPr lang="ru-RU" dirty="0">
                <a:sym typeface="Symbol" pitchFamily="18" charset="2"/>
              </a:rPr>
              <a:t></a:t>
            </a:r>
            <a:r>
              <a:rPr lang="en-US" dirty="0" smtClean="0"/>
              <a:t>B</a:t>
            </a:r>
            <a:r>
              <a:rPr lang="ru-RU" sz="3000" dirty="0" smtClean="0"/>
              <a:t>, это конечное множество </a:t>
            </a:r>
            <a:r>
              <a:rPr lang="en-US" sz="3000" dirty="0" smtClean="0"/>
              <a:t>{a, {a, b}}</a:t>
            </a:r>
          </a:p>
          <a:p>
            <a:pPr>
              <a:lnSpc>
                <a:spcPct val="90000"/>
              </a:lnSpc>
            </a:pPr>
            <a:r>
              <a:rPr lang="ru-RU" sz="3000" dirty="0" smtClean="0"/>
              <a:t>Упорядоченные пары (а, </a:t>
            </a:r>
            <a:r>
              <a:rPr lang="en-US" sz="3000" dirty="0" smtClean="0"/>
              <a:t>b</a:t>
            </a:r>
            <a:r>
              <a:rPr lang="ru-RU" sz="3000" dirty="0" smtClean="0"/>
              <a:t>) и (с, </a:t>
            </a:r>
            <a:r>
              <a:rPr lang="en-US" sz="3000" dirty="0" smtClean="0"/>
              <a:t>d</a:t>
            </a:r>
            <a:r>
              <a:rPr lang="ru-RU" sz="3000" dirty="0" smtClean="0"/>
              <a:t>) равны, если а = с и </a:t>
            </a:r>
            <a:r>
              <a:rPr lang="en-US" sz="3000" dirty="0" smtClean="0"/>
              <a:t>b</a:t>
            </a:r>
            <a:r>
              <a:rPr lang="ru-RU" sz="3000" dirty="0" smtClean="0"/>
              <a:t> = </a:t>
            </a:r>
            <a:r>
              <a:rPr lang="en-US" sz="3000" dirty="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Почему?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Чем отличается упорядоченная пара от множества </a:t>
            </a:r>
            <a:r>
              <a:rPr lang="ru-RU" sz="2600" dirty="0" smtClean="0"/>
              <a:t>{а, </a:t>
            </a:r>
            <a:r>
              <a:rPr lang="en-US" sz="2600" dirty="0" smtClean="0"/>
              <a:t>b</a:t>
            </a:r>
            <a:r>
              <a:rPr lang="ru-RU" sz="2600" dirty="0" smtClean="0"/>
              <a:t>}?</a:t>
            </a:r>
          </a:p>
        </p:txBody>
      </p:sp>
    </p:spTree>
    <p:extLst>
      <p:ext uri="{BB962C8B-B14F-4D97-AF65-F5344CB8AC3E}">
        <p14:creationId xmlns:p14="http://schemas.microsoft.com/office/powerpoint/2010/main" val="2876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 smtClean="0">
                <a:solidFill>
                  <a:srgbClr val="FFC000"/>
                </a:solidFill>
              </a:rPr>
              <a:t>Декартовым произведением </a:t>
            </a:r>
            <a:r>
              <a:rPr lang="ru-RU" dirty="0"/>
              <a:t>АхВ </a:t>
            </a:r>
            <a:r>
              <a:rPr lang="ru-RU" sz="3000" dirty="0" smtClean="0"/>
              <a:t>множеств </a:t>
            </a:r>
            <a:r>
              <a:rPr lang="en-US" sz="3000" dirty="0" smtClean="0"/>
              <a:t>A</a:t>
            </a:r>
            <a:r>
              <a:rPr lang="ru-RU" sz="3000" dirty="0" smtClean="0"/>
              <a:t> и </a:t>
            </a:r>
            <a:r>
              <a:rPr lang="en-US" sz="3000" dirty="0" smtClean="0"/>
              <a:t>B</a:t>
            </a:r>
            <a:r>
              <a:rPr lang="ru-RU" sz="3000" dirty="0" smtClean="0"/>
              <a:t> называется множество упорядоченных пар { (а, </a:t>
            </a:r>
            <a:r>
              <a:rPr lang="en-US" sz="3000" dirty="0" smtClean="0"/>
              <a:t>b</a:t>
            </a:r>
            <a:r>
              <a:rPr lang="ru-RU" sz="3000" dirty="0" smtClean="0"/>
              <a:t>) </a:t>
            </a:r>
            <a:r>
              <a:rPr lang="en-US" sz="3000" dirty="0" smtClean="0"/>
              <a:t>|</a:t>
            </a:r>
            <a:r>
              <a:rPr lang="ru-RU" sz="3000" dirty="0" smtClean="0"/>
              <a:t> а</a:t>
            </a:r>
            <a:r>
              <a:rPr lang="ru-RU" sz="3000" dirty="0" smtClean="0">
                <a:sym typeface="Symbol" pitchFamily="18" charset="2"/>
              </a:rPr>
              <a:t></a:t>
            </a:r>
            <a:r>
              <a:rPr lang="ru-RU" sz="3000" dirty="0" smtClean="0"/>
              <a:t>А и </a:t>
            </a:r>
            <a:r>
              <a:rPr lang="en-US" sz="3000" dirty="0" smtClean="0"/>
              <a:t>b</a:t>
            </a:r>
            <a:r>
              <a:rPr lang="ru-RU" sz="3000" dirty="0" smtClean="0">
                <a:sym typeface="Symbol" pitchFamily="18" charset="2"/>
              </a:rPr>
              <a:t></a:t>
            </a:r>
            <a:r>
              <a:rPr lang="en-US" sz="3000" dirty="0" smtClean="0"/>
              <a:t>B</a:t>
            </a:r>
            <a:r>
              <a:rPr lang="ru-RU" sz="3000" dirty="0" smtClean="0"/>
              <a:t> </a:t>
            </a:r>
            <a:r>
              <a:rPr lang="en-US" sz="3000" dirty="0" smtClean="0"/>
              <a:t>}</a:t>
            </a:r>
            <a:endParaRPr lang="ru-RU" sz="3000" dirty="0" smtClean="0"/>
          </a:p>
          <a:p>
            <a:pPr>
              <a:lnSpc>
                <a:spcPct val="90000"/>
              </a:lnSpc>
            </a:pPr>
            <a:r>
              <a:rPr lang="ru-RU" sz="3000" dirty="0" smtClean="0"/>
              <a:t>Пример</a:t>
            </a:r>
            <a:br>
              <a:rPr lang="ru-RU" sz="3000" dirty="0" smtClean="0"/>
            </a:br>
            <a:r>
              <a:rPr lang="en-US" sz="3000" dirty="0" smtClean="0"/>
              <a:t>A</a:t>
            </a:r>
            <a:r>
              <a:rPr lang="ru-RU" sz="3000" dirty="0" smtClean="0"/>
              <a:t> = {1, 2}</a:t>
            </a:r>
            <a:br>
              <a:rPr lang="ru-RU" sz="3000" dirty="0" smtClean="0"/>
            </a:br>
            <a:r>
              <a:rPr lang="ru-RU" sz="3000" dirty="0" smtClean="0"/>
              <a:t>В = {2, 3, 4}</a:t>
            </a:r>
            <a:br>
              <a:rPr lang="ru-RU" sz="3000" dirty="0" smtClean="0"/>
            </a:br>
            <a:r>
              <a:rPr lang="en-US" sz="3000" dirty="0" smtClean="0"/>
              <a:t>A</a:t>
            </a:r>
            <a:r>
              <a:rPr lang="ru-RU" sz="3000" dirty="0" smtClean="0"/>
              <a:t>х</a:t>
            </a:r>
            <a:r>
              <a:rPr lang="en-US" sz="3000" dirty="0" smtClean="0"/>
              <a:t>B</a:t>
            </a:r>
            <a:r>
              <a:rPr lang="ru-RU" sz="3000" dirty="0" smtClean="0"/>
              <a:t> = {(1, 2), (1, 3), (1, 4), (2, 2), (2, 3), (2, 4)} </a:t>
            </a:r>
          </a:p>
        </p:txBody>
      </p:sp>
    </p:spTree>
    <p:extLst>
      <p:ext uri="{BB962C8B-B14F-4D97-AF65-F5344CB8AC3E}">
        <p14:creationId xmlns:p14="http://schemas.microsoft.com/office/powerpoint/2010/main" val="1097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Отношения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7" y="1783560"/>
            <a:ext cx="6245545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Пусть А и В —множества</a:t>
            </a: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rgbClr val="FFC000"/>
                </a:solidFill>
              </a:rPr>
              <a:t>Отношением</a:t>
            </a:r>
            <a:r>
              <a:rPr lang="ru-RU" sz="2800" dirty="0" smtClean="0">
                <a:solidFill>
                  <a:schemeClr val="hlink"/>
                </a:solidFill>
              </a:rPr>
              <a:t> </a:t>
            </a:r>
            <a:r>
              <a:rPr lang="ru-RU" sz="2800" dirty="0" smtClean="0"/>
              <a:t>из А в В называется любое подмножество множества АхВ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</a:t>
            </a:r>
            <a:r>
              <a:rPr lang="ru-RU" sz="2800" dirty="0" smtClean="0"/>
              <a:t> </a:t>
            </a:r>
            <a:r>
              <a:rPr lang="ru-RU" sz="2800" dirty="0"/>
              <a:t>называется </a:t>
            </a:r>
            <a:r>
              <a:rPr lang="ru-RU" sz="2800" dirty="0" smtClean="0">
                <a:solidFill>
                  <a:srgbClr val="FFC000"/>
                </a:solidFill>
              </a:rPr>
              <a:t>областью определения </a:t>
            </a:r>
            <a:r>
              <a:rPr lang="ru-RU" sz="2800" dirty="0" smtClean="0"/>
              <a:t>отношения </a:t>
            </a:r>
            <a:r>
              <a:rPr lang="en-US" sz="2800" dirty="0" smtClean="0"/>
              <a:t>R</a:t>
            </a:r>
          </a:p>
          <a:p>
            <a:pPr>
              <a:lnSpc>
                <a:spcPct val="80000"/>
              </a:lnSpc>
            </a:pP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/>
              <a:t>В</a:t>
            </a:r>
            <a:r>
              <a:rPr lang="en-US" sz="2800" dirty="0" smtClean="0"/>
              <a:t> </a:t>
            </a:r>
            <a:r>
              <a:rPr lang="ru-RU" sz="2800" dirty="0"/>
              <a:t>называется </a:t>
            </a:r>
            <a:r>
              <a:rPr lang="ru-RU" sz="2800" dirty="0" smtClean="0">
                <a:solidFill>
                  <a:srgbClr val="FFC000"/>
                </a:solidFill>
              </a:rPr>
              <a:t>множеством значений</a:t>
            </a:r>
            <a:r>
              <a:rPr lang="ru-RU" sz="2800" dirty="0"/>
              <a:t> отношения </a:t>
            </a:r>
            <a:r>
              <a:rPr lang="en-US" sz="2800" dirty="0"/>
              <a:t>R</a:t>
            </a:r>
            <a:endParaRPr lang="ru-RU" sz="2800" dirty="0" smtClean="0"/>
          </a:p>
          <a:p>
            <a:pPr>
              <a:lnSpc>
                <a:spcPct val="80000"/>
              </a:lnSpc>
            </a:pP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/>
              <a:t>Факт (а, </a:t>
            </a:r>
            <a:r>
              <a:rPr lang="en-US" sz="2800" dirty="0" smtClean="0"/>
              <a:t>b)</a:t>
            </a:r>
            <a:r>
              <a:rPr lang="en-US" sz="2800" dirty="0" smtClean="0">
                <a:sym typeface="Symbol" pitchFamily="18" charset="2"/>
              </a:rPr>
              <a:t></a:t>
            </a:r>
            <a:r>
              <a:rPr lang="en-US" sz="2800" dirty="0" smtClean="0"/>
              <a:t>R</a:t>
            </a:r>
            <a:r>
              <a:rPr lang="ru-RU" sz="2800" dirty="0" smtClean="0"/>
              <a:t> сокращенно записывается а</a:t>
            </a:r>
            <a:r>
              <a:rPr lang="en-US" sz="2800" dirty="0" err="1" smtClean="0"/>
              <a:t>Rb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/>
              <a:t>Отношение {(</a:t>
            </a:r>
            <a:r>
              <a:rPr lang="en-US" sz="2800" dirty="0" smtClean="0"/>
              <a:t>b</a:t>
            </a:r>
            <a:r>
              <a:rPr lang="ru-RU" sz="2800" dirty="0" smtClean="0"/>
              <a:t>, а) </a:t>
            </a:r>
            <a:r>
              <a:rPr lang="en-US" sz="2800" dirty="0" smtClean="0"/>
              <a:t>|</a:t>
            </a:r>
            <a:r>
              <a:rPr lang="ru-RU" sz="2800" dirty="0" smtClean="0"/>
              <a:t> (а, </a:t>
            </a:r>
            <a:r>
              <a:rPr lang="en-US" sz="2800" dirty="0" smtClean="0"/>
              <a:t>b</a:t>
            </a:r>
            <a:r>
              <a:rPr lang="ru-RU" sz="2800" dirty="0" smtClean="0"/>
              <a:t>) </a:t>
            </a:r>
            <a:r>
              <a:rPr lang="ru-RU" sz="2800" dirty="0" smtClean="0">
                <a:sym typeface="Symbol" pitchFamily="18" charset="2"/>
              </a:rPr>
              <a:t></a:t>
            </a:r>
            <a:r>
              <a:rPr lang="en-US" sz="2800" dirty="0" smtClean="0">
                <a:sym typeface="Symbol" pitchFamily="18" charset="2"/>
              </a:rPr>
              <a:t> R</a:t>
            </a:r>
            <a:r>
              <a:rPr lang="ru-RU" sz="2800" dirty="0" smtClean="0"/>
              <a:t>} называется </a:t>
            </a:r>
            <a:r>
              <a:rPr lang="ru-RU" sz="2800" dirty="0" smtClean="0">
                <a:solidFill>
                  <a:srgbClr val="FFC000"/>
                </a:solidFill>
              </a:rPr>
              <a:t>обратным </a:t>
            </a:r>
            <a:r>
              <a:rPr lang="ru-RU" sz="2800" dirty="0" smtClean="0"/>
              <a:t>к отношению </a:t>
            </a:r>
            <a:r>
              <a:rPr lang="en-US" sz="2800" dirty="0" smtClean="0"/>
              <a:t>R</a:t>
            </a:r>
            <a:r>
              <a:rPr lang="ru-RU" sz="2800" dirty="0" smtClean="0"/>
              <a:t> и часто обозначается через </a:t>
            </a:r>
            <a:r>
              <a:rPr lang="en-US" sz="2800" dirty="0" smtClean="0"/>
              <a:t>R</a:t>
            </a:r>
            <a:r>
              <a:rPr lang="en-US" sz="2800" baseline="30000" dirty="0" smtClean="0"/>
              <a:t>-1</a:t>
            </a:r>
            <a:r>
              <a:rPr lang="ru-RU" sz="2800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38756" y="3717032"/>
            <a:ext cx="2520937" cy="2500312"/>
            <a:chOff x="5364088" y="3093803"/>
            <a:chExt cx="3710392" cy="2500312"/>
          </a:xfrm>
        </p:grpSpPr>
        <p:cxnSp>
          <p:nvCxnSpPr>
            <p:cNvPr id="5" name="Прямая со стрелкой 4"/>
            <p:cNvCxnSpPr/>
            <p:nvPr/>
          </p:nvCxnSpPr>
          <p:spPr>
            <a:xfrm>
              <a:off x="5788355" y="5235342"/>
              <a:ext cx="328612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5804755" y="3093803"/>
              <a:ext cx="0" cy="21431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5400000">
              <a:off x="5518208" y="4309034"/>
              <a:ext cx="2143125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661877" y="4808303"/>
              <a:ext cx="271462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661877" y="4022490"/>
              <a:ext cx="25717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rot="5400000">
              <a:off x="6839802" y="4344753"/>
              <a:ext cx="20732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5364088" y="4184414"/>
              <a:ext cx="3508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400" i="1" dirty="0">
                  <a:latin typeface="Calibri" pitchFamily="34" charset="0"/>
                </a:rPr>
                <a:t>B</a:t>
              </a:r>
              <a:endParaRPr lang="ru-RU" sz="2400" i="1" dirty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7019190" y="5132153"/>
              <a:ext cx="3619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400" i="1">
                  <a:latin typeface="Calibri" pitchFamily="34" charset="0"/>
                </a:rPr>
                <a:t>A</a:t>
              </a:r>
              <a:endParaRPr lang="ru-RU" sz="2400" i="1">
                <a:latin typeface="Calibri" pitchFamily="34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590565" y="4022490"/>
              <a:ext cx="1285875" cy="7858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8412493" y="4077259"/>
              <a:ext cx="6619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400" i="1">
                  <a:latin typeface="Calibri" pitchFamily="34" charset="0"/>
                </a:rPr>
                <a:t>A</a:t>
              </a:r>
              <a:r>
                <a:rPr lang="en-US" sz="2400">
                  <a:latin typeface="Calibri" pitchFamily="34" charset="0"/>
                </a:rPr>
                <a:t>x</a:t>
              </a:r>
              <a:r>
                <a:rPr lang="en-US" sz="2400" i="1">
                  <a:latin typeface="Calibri" pitchFamily="34" charset="0"/>
                </a:rPr>
                <a:t>B</a:t>
              </a:r>
              <a:endParaRPr lang="ru-RU" sz="2400" i="1">
                <a:latin typeface="Calibri" pitchFamily="34" charset="0"/>
              </a:endParaRPr>
            </a:p>
          </p:txBody>
        </p:sp>
        <p:cxnSp>
          <p:nvCxnSpPr>
            <p:cNvPr id="32" name="Прямая со стрелкой 31"/>
            <p:cNvCxnSpPr/>
            <p:nvPr/>
          </p:nvCxnSpPr>
          <p:spPr>
            <a:xfrm rot="10800000">
              <a:off x="7733565" y="4308240"/>
              <a:ext cx="714375" cy="15875"/>
            </a:xfrm>
            <a:prstGeom prst="straightConnector1">
              <a:avLst/>
            </a:prstGeom>
            <a:ln w="158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олилиния 32"/>
            <p:cNvSpPr/>
            <p:nvPr/>
          </p:nvSpPr>
          <p:spPr>
            <a:xfrm>
              <a:off x="6596915" y="4028840"/>
              <a:ext cx="1279525" cy="760413"/>
            </a:xfrm>
            <a:custGeom>
              <a:avLst/>
              <a:gdLst>
                <a:gd name="connsiteX0" fmla="*/ 0 w 1360714"/>
                <a:gd name="connsiteY0" fmla="*/ 760186 h 760186"/>
                <a:gd name="connsiteX1" fmla="*/ 315685 w 1360714"/>
                <a:gd name="connsiteY1" fmla="*/ 357415 h 760186"/>
                <a:gd name="connsiteX2" fmla="*/ 315685 w 1360714"/>
                <a:gd name="connsiteY2" fmla="*/ 357415 h 760186"/>
                <a:gd name="connsiteX3" fmla="*/ 816428 w 1360714"/>
                <a:gd name="connsiteY3" fmla="*/ 205015 h 760186"/>
                <a:gd name="connsiteX4" fmla="*/ 1284514 w 1360714"/>
                <a:gd name="connsiteY4" fmla="*/ 30843 h 760186"/>
                <a:gd name="connsiteX5" fmla="*/ 1273628 w 1360714"/>
                <a:gd name="connsiteY5" fmla="*/ 19958 h 760186"/>
                <a:gd name="connsiteX6" fmla="*/ 1295400 w 1360714"/>
                <a:gd name="connsiteY6" fmla="*/ 30843 h 76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0714" h="760186">
                  <a:moveTo>
                    <a:pt x="0" y="760186"/>
                  </a:moveTo>
                  <a:lnTo>
                    <a:pt x="315685" y="357415"/>
                  </a:lnTo>
                  <a:lnTo>
                    <a:pt x="315685" y="357415"/>
                  </a:lnTo>
                  <a:cubicBezTo>
                    <a:pt x="399142" y="332015"/>
                    <a:pt x="654957" y="259444"/>
                    <a:pt x="816428" y="205015"/>
                  </a:cubicBezTo>
                  <a:cubicBezTo>
                    <a:pt x="977899" y="150586"/>
                    <a:pt x="1208314" y="61686"/>
                    <a:pt x="1284514" y="30843"/>
                  </a:cubicBezTo>
                  <a:cubicBezTo>
                    <a:pt x="1360714" y="0"/>
                    <a:pt x="1271814" y="19958"/>
                    <a:pt x="1273628" y="19958"/>
                  </a:cubicBezTo>
                  <a:cubicBezTo>
                    <a:pt x="1275442" y="19958"/>
                    <a:pt x="1295400" y="30843"/>
                    <a:pt x="1295400" y="30843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8519377" y="4593990"/>
              <a:ext cx="3508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400" i="1">
                  <a:latin typeface="Calibri" pitchFamily="34" charset="0"/>
                </a:rPr>
                <a:t>R</a:t>
              </a:r>
              <a:endParaRPr lang="ru-RU" sz="2400" i="1">
                <a:latin typeface="Calibri" pitchFamily="34" charset="0"/>
              </a:endParaRPr>
            </a:p>
          </p:txBody>
        </p:sp>
        <p:cxnSp>
          <p:nvCxnSpPr>
            <p:cNvPr id="35" name="Прямая со стрелкой 34"/>
            <p:cNvCxnSpPr>
              <a:stCxn id="34" idx="1"/>
            </p:cNvCxnSpPr>
            <p:nvPr/>
          </p:nvCxnSpPr>
          <p:spPr>
            <a:xfrm rot="10800000">
              <a:off x="7233502" y="4308240"/>
              <a:ext cx="1285875" cy="515938"/>
            </a:xfrm>
            <a:prstGeom prst="straightConnector1">
              <a:avLst/>
            </a:prstGeom>
            <a:ln w="158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Виды отношений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/>
              <a:t>Пусть </a:t>
            </a:r>
            <a:r>
              <a:rPr lang="en-US" sz="2400" dirty="0" smtClean="0"/>
              <a:t>A</a:t>
            </a:r>
            <a:r>
              <a:rPr lang="ru-RU" sz="2400" dirty="0" smtClean="0"/>
              <a:t>—множество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/>
              <a:t>Отношение </a:t>
            </a:r>
            <a:r>
              <a:rPr lang="en-US" sz="2400" dirty="0" smtClean="0"/>
              <a:t>R</a:t>
            </a:r>
            <a:r>
              <a:rPr lang="ru-RU" sz="2400" dirty="0" smtClean="0"/>
              <a:t> называется на 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 smtClean="0">
                <a:solidFill>
                  <a:srgbClr val="FFC000"/>
                </a:solidFill>
              </a:rPr>
              <a:t>рефлексивным</a:t>
            </a:r>
            <a:r>
              <a:rPr lang="ru-RU" sz="2400" dirty="0" smtClean="0"/>
              <a:t>, если а</a:t>
            </a:r>
            <a:r>
              <a:rPr lang="en-US" sz="2400" dirty="0" smtClean="0"/>
              <a:t>R</a:t>
            </a:r>
            <a:r>
              <a:rPr lang="ru-RU" sz="2400" dirty="0" smtClean="0"/>
              <a:t>а для всех </a:t>
            </a:r>
            <a:r>
              <a:rPr lang="en-US" sz="2400" dirty="0" smtClean="0"/>
              <a:t>a</a:t>
            </a:r>
            <a:r>
              <a:rPr lang="ru-RU" sz="2400" dirty="0" smtClean="0"/>
              <a:t> из 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 smtClean="0">
                <a:solidFill>
                  <a:srgbClr val="FFC000"/>
                </a:solidFill>
              </a:rPr>
              <a:t>симметричным</a:t>
            </a:r>
            <a:r>
              <a:rPr lang="ru-RU" sz="2400" dirty="0" smtClean="0"/>
              <a:t>, если а</a:t>
            </a:r>
            <a:r>
              <a:rPr lang="en-US" sz="2400" dirty="0" err="1" smtClean="0"/>
              <a:t>Rb</a:t>
            </a:r>
            <a:r>
              <a:rPr lang="ru-RU" sz="2400" dirty="0" smtClean="0"/>
              <a:t> влечет </a:t>
            </a:r>
            <a:r>
              <a:rPr lang="en-US" sz="2400" dirty="0" err="1" smtClean="0"/>
              <a:t>bRa</a:t>
            </a:r>
            <a:r>
              <a:rPr lang="ru-RU" sz="2400" dirty="0" smtClean="0"/>
              <a:t> для </a:t>
            </a:r>
            <a:r>
              <a:rPr lang="en-US" sz="2400" dirty="0" smtClean="0"/>
              <a:t>a</a:t>
            </a:r>
            <a:r>
              <a:rPr lang="ru-RU" sz="2400" dirty="0" smtClean="0"/>
              <a:t> и </a:t>
            </a:r>
            <a:r>
              <a:rPr lang="en-US" sz="2400" dirty="0" smtClean="0"/>
              <a:t>b</a:t>
            </a:r>
            <a:r>
              <a:rPr lang="ru-RU" sz="2400" dirty="0" smtClean="0"/>
              <a:t> из </a:t>
            </a:r>
            <a:r>
              <a:rPr lang="en-US" sz="2400" dirty="0" smtClean="0"/>
              <a:t>A</a:t>
            </a: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rgbClr val="FFC000"/>
                </a:solidFill>
              </a:rPr>
              <a:t>транзитивным</a:t>
            </a:r>
            <a:r>
              <a:rPr lang="ru-RU" sz="2400" dirty="0" smtClean="0"/>
              <a:t>, если </a:t>
            </a:r>
            <a:r>
              <a:rPr lang="ru-RU" sz="2400" dirty="0"/>
              <a:t>для </a:t>
            </a:r>
            <a:r>
              <a:rPr lang="ru-RU" sz="2400" dirty="0" smtClean="0"/>
              <a:t>любых а</a:t>
            </a:r>
            <a:r>
              <a:rPr lang="ru-RU" sz="2400" dirty="0"/>
              <a:t>, </a:t>
            </a:r>
            <a:r>
              <a:rPr lang="en-US" sz="2400" dirty="0"/>
              <a:t>b</a:t>
            </a:r>
            <a:r>
              <a:rPr lang="ru-RU" sz="2400" dirty="0"/>
              <a:t> и </a:t>
            </a:r>
            <a:r>
              <a:rPr lang="ru-RU" sz="2400" dirty="0" smtClean="0"/>
              <a:t>с из </a:t>
            </a:r>
            <a:r>
              <a:rPr lang="en-US" sz="2400" dirty="0"/>
              <a:t>A </a:t>
            </a:r>
            <a:r>
              <a:rPr lang="ru-RU" sz="2400" dirty="0" smtClean="0"/>
              <a:t>из а</a:t>
            </a:r>
            <a:r>
              <a:rPr lang="en-US" sz="2400" dirty="0" err="1" smtClean="0"/>
              <a:t>Rb</a:t>
            </a:r>
            <a:r>
              <a:rPr lang="ru-RU" sz="2400" dirty="0" smtClean="0"/>
              <a:t> и </a:t>
            </a:r>
            <a:r>
              <a:rPr lang="en-US" sz="2400" dirty="0" err="1" smtClean="0"/>
              <a:t>bR</a:t>
            </a:r>
            <a:r>
              <a:rPr lang="ru-RU" sz="2400" dirty="0" smtClean="0"/>
              <a:t>с следует а</a:t>
            </a:r>
            <a:r>
              <a:rPr lang="en-US" sz="2400" dirty="0" smtClean="0"/>
              <a:t>R</a:t>
            </a:r>
            <a:r>
              <a:rPr lang="ru-RU" sz="2400" dirty="0" smtClean="0"/>
              <a:t>с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Рефлексивное, симметричное и транзитивное отношение называется </a:t>
            </a:r>
            <a:r>
              <a:rPr lang="ru-RU" sz="2400" dirty="0" smtClean="0">
                <a:solidFill>
                  <a:srgbClr val="FFC000"/>
                </a:solidFill>
              </a:rPr>
              <a:t>отношением эквивалентности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Отношение эквивалентности на множестве </a:t>
            </a:r>
            <a:r>
              <a:rPr lang="en-US" sz="2400" dirty="0" smtClean="0"/>
              <a:t>A</a:t>
            </a:r>
            <a:r>
              <a:rPr lang="ru-RU" sz="2400" dirty="0" smtClean="0"/>
              <a:t> разбивает множество </a:t>
            </a:r>
            <a:r>
              <a:rPr lang="en-US" sz="2400" dirty="0" smtClean="0"/>
              <a:t>A</a:t>
            </a:r>
            <a:r>
              <a:rPr lang="ru-RU" sz="2400" dirty="0" smtClean="0"/>
              <a:t> на непересекающиеся подмножества, называемые </a:t>
            </a:r>
            <a:r>
              <a:rPr lang="ru-RU" sz="2400" dirty="0" smtClean="0">
                <a:solidFill>
                  <a:srgbClr val="FFC000"/>
                </a:solidFill>
              </a:rPr>
              <a:t>классами эквивалентности</a:t>
            </a:r>
          </a:p>
          <a:p>
            <a:pPr>
              <a:lnSpc>
                <a:spcPct val="80000"/>
              </a:lnSpc>
            </a:pPr>
            <a:endParaRPr lang="ru-RU" sz="2400" dirty="0" smtClean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Приведите примеры каждого вида отношений</a:t>
            </a:r>
          </a:p>
        </p:txBody>
      </p:sp>
    </p:spTree>
    <p:extLst>
      <p:ext uri="{BB962C8B-B14F-4D97-AF65-F5344CB8AC3E}">
        <p14:creationId xmlns:p14="http://schemas.microsoft.com/office/powerpoint/2010/main" val="2514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Графы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783560"/>
            <a:ext cx="8424936" cy="4572000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solidFill>
                  <a:srgbClr val="FFC000"/>
                </a:solidFill>
              </a:rPr>
              <a:t>Графом </a:t>
            </a:r>
            <a:r>
              <a:rPr lang="ru-RU" sz="2400" dirty="0" smtClean="0"/>
              <a:t>называется пара (А, </a:t>
            </a:r>
            <a:r>
              <a:rPr lang="en-US" sz="2400" dirty="0" smtClean="0"/>
              <a:t>R</a:t>
            </a:r>
            <a:r>
              <a:rPr lang="ru-RU" sz="2400" dirty="0" smtClean="0"/>
              <a:t>), где А — конечное множество, а </a:t>
            </a:r>
            <a:r>
              <a:rPr lang="en-US" sz="2400" dirty="0" smtClean="0"/>
              <a:t>R</a:t>
            </a:r>
            <a:r>
              <a:rPr lang="ru-RU" sz="2400" dirty="0" smtClean="0"/>
              <a:t> — отношение на множестве А</a:t>
            </a:r>
          </a:p>
          <a:p>
            <a:pPr lvl="1"/>
            <a:endParaRPr lang="ru-RU" sz="2000" dirty="0" smtClean="0"/>
          </a:p>
          <a:p>
            <a:r>
              <a:rPr lang="ru-RU" sz="2400" dirty="0" smtClean="0"/>
              <a:t>Элементы А называются </a:t>
            </a:r>
            <a:r>
              <a:rPr lang="ru-RU" sz="2400" dirty="0" smtClean="0">
                <a:solidFill>
                  <a:srgbClr val="FFC000"/>
                </a:solidFill>
              </a:rPr>
              <a:t>вершинами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smtClean="0">
                <a:solidFill>
                  <a:srgbClr val="FFC000"/>
                </a:solidFill>
              </a:rPr>
              <a:t>узлами</a:t>
            </a:r>
            <a:r>
              <a:rPr lang="ru-RU" sz="2400" dirty="0" smtClean="0"/>
              <a:t>)</a:t>
            </a:r>
          </a:p>
          <a:p>
            <a:pPr lvl="1"/>
            <a:endParaRPr lang="ru-RU" sz="2000" dirty="0" smtClean="0"/>
          </a:p>
          <a:p>
            <a:r>
              <a:rPr lang="ru-RU" sz="2400" dirty="0" smtClean="0"/>
              <a:t>Элементы </a:t>
            </a:r>
            <a:r>
              <a:rPr lang="en-US" sz="2400" dirty="0" smtClean="0"/>
              <a:t>R</a:t>
            </a:r>
            <a:r>
              <a:rPr lang="ru-RU" sz="2400" dirty="0" smtClean="0"/>
              <a:t> называются </a:t>
            </a:r>
            <a:r>
              <a:rPr lang="ru-RU" sz="2400" dirty="0" smtClean="0">
                <a:solidFill>
                  <a:srgbClr val="FFC000"/>
                </a:solidFill>
              </a:rPr>
              <a:t>дугами</a:t>
            </a:r>
            <a:r>
              <a:rPr lang="ru-RU" sz="2400" dirty="0" smtClean="0"/>
              <a:t> (</a:t>
            </a:r>
            <a:r>
              <a:rPr lang="ru-RU" sz="2400" dirty="0" smtClean="0">
                <a:solidFill>
                  <a:srgbClr val="FFC000"/>
                </a:solidFill>
              </a:rPr>
              <a:t>ребрами</a:t>
            </a:r>
            <a:r>
              <a:rPr lang="ru-RU" sz="2400" dirty="0" smtClean="0"/>
              <a:t>)</a:t>
            </a:r>
          </a:p>
          <a:p>
            <a:pPr lvl="1"/>
            <a:endParaRPr lang="ru-RU" sz="2000" dirty="0" smtClean="0"/>
          </a:p>
          <a:p>
            <a:r>
              <a:rPr lang="ru-RU" sz="2400" dirty="0" smtClean="0"/>
              <a:t>Если отношение </a:t>
            </a:r>
            <a:r>
              <a:rPr lang="en-US" sz="2400" dirty="0" smtClean="0"/>
              <a:t>R </a:t>
            </a:r>
            <a:r>
              <a:rPr lang="ru-RU" sz="2400" dirty="0" smtClean="0"/>
              <a:t>несимметричное,</a:t>
            </a:r>
            <a:r>
              <a:rPr lang="en-US" sz="2400" dirty="0" smtClean="0"/>
              <a:t> </a:t>
            </a:r>
            <a:r>
              <a:rPr lang="ru-RU" sz="2400" dirty="0" smtClean="0"/>
              <a:t>то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граф</a:t>
            </a:r>
            <a:r>
              <a:rPr lang="ru-RU" sz="2400" dirty="0">
                <a:solidFill>
                  <a:srgbClr val="FFC000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ориентированный</a:t>
            </a:r>
            <a:endParaRPr lang="en-US" sz="2400" dirty="0" smtClean="0"/>
          </a:p>
          <a:p>
            <a:pPr lvl="1"/>
            <a:endParaRPr lang="ru-RU" sz="2000" dirty="0" smtClean="0"/>
          </a:p>
          <a:p>
            <a:r>
              <a:rPr lang="ru-RU" sz="2400" dirty="0" smtClean="0"/>
              <a:t>Если </a:t>
            </a:r>
            <a:r>
              <a:rPr lang="ru-RU" sz="2400" dirty="0"/>
              <a:t>отношение </a:t>
            </a:r>
            <a:r>
              <a:rPr lang="en-US" sz="2400" dirty="0" smtClean="0"/>
              <a:t>R </a:t>
            </a:r>
            <a:r>
              <a:rPr lang="ru-RU" sz="2400" dirty="0" smtClean="0"/>
              <a:t>симметричное,</a:t>
            </a:r>
            <a:r>
              <a:rPr lang="en-US" sz="2400" dirty="0" smtClean="0"/>
              <a:t> </a:t>
            </a:r>
            <a:r>
              <a:rPr lang="ru-RU" sz="2400" dirty="0" smtClean="0"/>
              <a:t>то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граф </a:t>
            </a:r>
            <a:r>
              <a:rPr lang="ru-RU" sz="2400" dirty="0" smtClean="0">
                <a:solidFill>
                  <a:srgbClr val="FFC000"/>
                </a:solidFill>
              </a:rPr>
              <a:t>неориентированный</a:t>
            </a:r>
          </a:p>
        </p:txBody>
      </p:sp>
    </p:spTree>
    <p:extLst>
      <p:ext uri="{BB962C8B-B14F-4D97-AF65-F5344CB8AC3E}">
        <p14:creationId xmlns:p14="http://schemas.microsoft.com/office/powerpoint/2010/main" val="27006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783560"/>
            <a:ext cx="8424936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Вершины графа изображают точками</a:t>
            </a:r>
          </a:p>
          <a:p>
            <a:pPr marL="68580" indent="0">
              <a:buNone/>
            </a:pPr>
            <a:r>
              <a:rPr lang="ru-RU" sz="2400" dirty="0" smtClean="0"/>
              <a:t>Дуги графа изображают прямо- или криволинейных отрезков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Пример изображения графа на плоскости</a:t>
            </a:r>
          </a:p>
          <a:p>
            <a:pPr marL="68580" indent="0">
              <a:buNone/>
            </a:pPr>
            <a:r>
              <a:rPr lang="en-US" sz="2400" dirty="0" smtClean="0"/>
              <a:t>A=</a:t>
            </a:r>
            <a:r>
              <a:rPr lang="ru-RU" sz="2400" dirty="0" smtClean="0"/>
              <a:t>{1, 2, 3, 4} </a:t>
            </a:r>
            <a:r>
              <a:rPr lang="en-US" sz="2400" dirty="0" smtClean="0"/>
              <a:t>, R = </a:t>
            </a:r>
            <a:r>
              <a:rPr lang="ru-RU" sz="2400" dirty="0" smtClean="0"/>
              <a:t>{(</a:t>
            </a:r>
            <a:r>
              <a:rPr lang="en-US" sz="2400" dirty="0" smtClean="0"/>
              <a:t>1</a:t>
            </a:r>
            <a:r>
              <a:rPr lang="ru-RU" sz="2400" dirty="0" smtClean="0"/>
              <a:t>, 1), (1, 2), (2, 3), (2, 4), (3, 4), (4, 1), (4, 3)} </a:t>
            </a:r>
            <a:endParaRPr lang="ru-RU" sz="2400" dirty="0" smtClean="0">
              <a:solidFill>
                <a:srgbClr val="00206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352178" y="5482356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95178" y="6125294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423741" y="498229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566741" y="555379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52178" y="5482356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66741" y="5553794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23741" y="4982294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95178" y="6125294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3" name="Shape 12"/>
          <p:cNvCxnSpPr>
            <a:stCxn id="8" idx="1"/>
            <a:endCxn id="8" idx="0"/>
          </p:cNvCxnSpPr>
          <p:nvPr/>
        </p:nvCxnSpPr>
        <p:spPr>
          <a:xfrm rot="10800000" flipH="1">
            <a:off x="1352178" y="5482356"/>
            <a:ext cx="157163" cy="20002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8" idx="0"/>
            <a:endCxn id="10" idx="1"/>
          </p:cNvCxnSpPr>
          <p:nvPr/>
        </p:nvCxnSpPr>
        <p:spPr>
          <a:xfrm rot="5400000" flipH="1" flipV="1">
            <a:off x="1816522" y="4875138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9" idx="2"/>
          </p:cNvCxnSpPr>
          <p:nvPr/>
        </p:nvCxnSpPr>
        <p:spPr>
          <a:xfrm rot="5400000">
            <a:off x="3092872" y="5713338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0" idx="2"/>
          </p:cNvCxnSpPr>
          <p:nvPr/>
        </p:nvCxnSpPr>
        <p:spPr>
          <a:xfrm rot="5400000">
            <a:off x="2166566" y="5782394"/>
            <a:ext cx="814387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1" idx="0"/>
            <a:endCxn id="9" idx="1"/>
          </p:cNvCxnSpPr>
          <p:nvPr/>
        </p:nvCxnSpPr>
        <p:spPr>
          <a:xfrm rot="5400000" flipH="1" flipV="1">
            <a:off x="2923803" y="5482357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endCxn id="8" idx="2"/>
          </p:cNvCxnSpPr>
          <p:nvPr/>
        </p:nvCxnSpPr>
        <p:spPr>
          <a:xfrm rot="10800000">
            <a:off x="1509341" y="5882406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6" idx="6"/>
            <a:endCxn id="9" idx="0"/>
          </p:cNvCxnSpPr>
          <p:nvPr/>
        </p:nvCxnSpPr>
        <p:spPr>
          <a:xfrm>
            <a:off x="2780928" y="5161681"/>
            <a:ext cx="942975" cy="3921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</a:p>
          <a:p>
            <a:pPr lvl="1"/>
            <a:r>
              <a:rPr lang="ru-RU" dirty="0" smtClean="0"/>
              <a:t>Реализация </a:t>
            </a:r>
            <a:r>
              <a:rPr lang="ru-RU" dirty="0"/>
              <a:t>с помощью </a:t>
            </a:r>
            <a:r>
              <a:rPr lang="ru-RU" dirty="0" smtClean="0"/>
              <a:t>списка</a:t>
            </a:r>
            <a:endParaRPr lang="ru-RU" dirty="0"/>
          </a:p>
          <a:p>
            <a:pPr lvl="1"/>
            <a:r>
              <a:rPr lang="ru-RU" dirty="0"/>
              <a:t>Реализация </a:t>
            </a:r>
            <a:r>
              <a:rPr lang="ru-RU" dirty="0" smtClean="0"/>
              <a:t>с помощью циклического буфера</a:t>
            </a:r>
          </a:p>
          <a:p>
            <a:r>
              <a:rPr lang="ru-RU" dirty="0" smtClean="0"/>
              <a:t>Графы</a:t>
            </a:r>
          </a:p>
          <a:p>
            <a:pPr lvl="1"/>
            <a:r>
              <a:rPr lang="ru-RU" dirty="0" smtClean="0"/>
              <a:t>Определения</a:t>
            </a:r>
          </a:p>
          <a:p>
            <a:pPr lvl="1"/>
            <a:r>
              <a:rPr lang="ru-RU" dirty="0" smtClean="0"/>
              <a:t>Вычисление кратчайших расстояний с помощью очереди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783560"/>
            <a:ext cx="8424936" cy="4572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Изображения дуг графа могут пересекаться -- точки пересечения не являются вершинами</a:t>
            </a:r>
          </a:p>
          <a:p>
            <a:r>
              <a:rPr lang="ru-RU" sz="2400" dirty="0" smtClean="0"/>
              <a:t>Граф, который можно изобразить на плоскости без пересечений дуг, называется </a:t>
            </a:r>
            <a:r>
              <a:rPr lang="ru-RU" sz="2400" dirty="0" smtClean="0">
                <a:solidFill>
                  <a:srgbClr val="FFC000"/>
                </a:solidFill>
              </a:rPr>
              <a:t>планарным.</a:t>
            </a:r>
          </a:p>
          <a:p>
            <a:r>
              <a:rPr lang="ru-RU" sz="2400" dirty="0" smtClean="0"/>
              <a:t>Пример различных изображений графа на плоскости</a:t>
            </a:r>
            <a:br>
              <a:rPr lang="ru-RU" sz="2400" dirty="0" smtClean="0"/>
            </a:br>
            <a:r>
              <a:rPr lang="en-US" sz="2400" dirty="0" smtClean="0"/>
              <a:t>A=</a:t>
            </a:r>
            <a:r>
              <a:rPr lang="ru-RU" sz="2400" dirty="0" smtClean="0"/>
              <a:t>{1, 2, 3, 4} </a:t>
            </a:r>
            <a:r>
              <a:rPr lang="en-US" sz="2400" dirty="0" smtClean="0"/>
              <a:t>, R = </a:t>
            </a:r>
            <a:r>
              <a:rPr lang="ru-RU" sz="2400" dirty="0" smtClean="0"/>
              <a:t>{(</a:t>
            </a:r>
            <a:r>
              <a:rPr lang="en-US" sz="2400" dirty="0" smtClean="0"/>
              <a:t>1</a:t>
            </a:r>
            <a:r>
              <a:rPr lang="ru-RU" sz="2400" dirty="0" smtClean="0"/>
              <a:t>, 2), (1, 3), (2, 3), (2, 4), (3, 4), (4, 1)} </a:t>
            </a:r>
            <a:endParaRPr lang="ru-RU" sz="2400" dirty="0" smtClean="0">
              <a:solidFill>
                <a:srgbClr val="00206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396030" y="4543696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550486" y="598483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745334" y="436510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994311" y="5910981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23" name="Shape 22"/>
          <p:cNvCxnSpPr>
            <a:stCxn id="4" idx="0"/>
            <a:endCxn id="6" idx="2"/>
          </p:cNvCxnSpPr>
          <p:nvPr/>
        </p:nvCxnSpPr>
        <p:spPr>
          <a:xfrm rot="16200000" flipH="1">
            <a:off x="2659978" y="3458342"/>
            <a:ext cx="2" cy="2170710"/>
          </a:xfrm>
          <a:prstGeom prst="curvedConnector4">
            <a:avLst>
              <a:gd name="adj1" fmla="val -11430000000"/>
              <a:gd name="adj2" fmla="val 541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7" idx="4"/>
            <a:endCxn id="5" idx="6"/>
          </p:cNvCxnSpPr>
          <p:nvPr/>
        </p:nvCxnSpPr>
        <p:spPr>
          <a:xfrm rot="5400000" flipH="1">
            <a:off x="2987922" y="5083185"/>
            <a:ext cx="104736" cy="2265231"/>
          </a:xfrm>
          <a:prstGeom prst="curvedConnector4">
            <a:avLst>
              <a:gd name="adj1" fmla="val -218263"/>
              <a:gd name="adj2" fmla="val 5394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6" idx="4"/>
            <a:endCxn id="5" idx="0"/>
          </p:cNvCxnSpPr>
          <p:nvPr/>
        </p:nvCxnSpPr>
        <p:spPr>
          <a:xfrm rot="5400000">
            <a:off x="2195231" y="4256140"/>
            <a:ext cx="1262547" cy="219484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5" idx="2"/>
            <a:endCxn id="4" idx="4"/>
          </p:cNvCxnSpPr>
          <p:nvPr/>
        </p:nvCxnSpPr>
        <p:spPr>
          <a:xfrm rot="10800000" flipH="1">
            <a:off x="1550486" y="4900884"/>
            <a:ext cx="24138" cy="1262548"/>
          </a:xfrm>
          <a:prstGeom prst="curvedConnector4">
            <a:avLst>
              <a:gd name="adj1" fmla="val -947054"/>
              <a:gd name="adj2" fmla="val 570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6" idx="4"/>
            <a:endCxn id="7" idx="0"/>
          </p:cNvCxnSpPr>
          <p:nvPr/>
        </p:nvCxnSpPr>
        <p:spPr>
          <a:xfrm rot="16200000" flipH="1">
            <a:off x="3454071" y="5192147"/>
            <a:ext cx="1188690" cy="2489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24"/>
          <p:cNvCxnSpPr>
            <a:stCxn id="4" idx="5"/>
            <a:endCxn id="7" idx="1"/>
          </p:cNvCxnSpPr>
          <p:nvPr/>
        </p:nvCxnSpPr>
        <p:spPr>
          <a:xfrm rot="16200000" flipH="1">
            <a:off x="2316407" y="4233076"/>
            <a:ext cx="1114715" cy="2345711"/>
          </a:xfrm>
          <a:prstGeom prst="curvedConnector3">
            <a:avLst>
              <a:gd name="adj1" fmla="val 26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3"/>
          <p:cNvSpPr/>
          <p:nvPr/>
        </p:nvSpPr>
        <p:spPr>
          <a:xfrm>
            <a:off x="4928900" y="4696096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4"/>
          <p:cNvSpPr/>
          <p:nvPr/>
        </p:nvSpPr>
        <p:spPr>
          <a:xfrm>
            <a:off x="5083356" y="613723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8" name="Овал 5"/>
          <p:cNvSpPr/>
          <p:nvPr/>
        </p:nvSpPr>
        <p:spPr>
          <a:xfrm>
            <a:off x="7278204" y="451750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9" name="Овал 6"/>
          <p:cNvSpPr/>
          <p:nvPr/>
        </p:nvSpPr>
        <p:spPr>
          <a:xfrm>
            <a:off x="6279448" y="5405931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0" name="Shape 22"/>
          <p:cNvCxnSpPr>
            <a:stCxn id="56" idx="0"/>
            <a:endCxn id="58" idx="2"/>
          </p:cNvCxnSpPr>
          <p:nvPr/>
        </p:nvCxnSpPr>
        <p:spPr>
          <a:xfrm rot="16200000" flipH="1">
            <a:off x="6192848" y="3610742"/>
            <a:ext cx="2" cy="2170710"/>
          </a:xfrm>
          <a:prstGeom prst="curvedConnector4">
            <a:avLst>
              <a:gd name="adj1" fmla="val -11430000000"/>
              <a:gd name="adj2" fmla="val 541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23"/>
          <p:cNvCxnSpPr>
            <a:stCxn id="59" idx="4"/>
            <a:endCxn id="57" idx="6"/>
          </p:cNvCxnSpPr>
          <p:nvPr/>
        </p:nvCxnSpPr>
        <p:spPr>
          <a:xfrm rot="5400000">
            <a:off x="5672936" y="5530726"/>
            <a:ext cx="552714" cy="101749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24"/>
          <p:cNvCxnSpPr>
            <a:stCxn id="58" idx="4"/>
            <a:endCxn id="57" idx="5"/>
          </p:cNvCxnSpPr>
          <p:nvPr/>
        </p:nvCxnSpPr>
        <p:spPr>
          <a:xfrm rot="5400000">
            <a:off x="5638805" y="4624122"/>
            <a:ext cx="1567425" cy="2068563"/>
          </a:xfrm>
          <a:prstGeom prst="curvedConnector3">
            <a:avLst>
              <a:gd name="adj1" fmla="val 11792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26"/>
          <p:cNvCxnSpPr>
            <a:stCxn id="57" idx="2"/>
            <a:endCxn id="56" idx="4"/>
          </p:cNvCxnSpPr>
          <p:nvPr/>
        </p:nvCxnSpPr>
        <p:spPr>
          <a:xfrm rot="10800000" flipH="1">
            <a:off x="5083356" y="5053284"/>
            <a:ext cx="24138" cy="1262548"/>
          </a:xfrm>
          <a:prstGeom prst="curvedConnector4">
            <a:avLst>
              <a:gd name="adj1" fmla="val -947054"/>
              <a:gd name="adj2" fmla="val 570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27"/>
          <p:cNvCxnSpPr>
            <a:stCxn id="58" idx="4"/>
            <a:endCxn id="59" idx="0"/>
          </p:cNvCxnSpPr>
          <p:nvPr/>
        </p:nvCxnSpPr>
        <p:spPr>
          <a:xfrm rot="5400000">
            <a:off x="6691800" y="4640933"/>
            <a:ext cx="531240" cy="99875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24"/>
          <p:cNvCxnSpPr>
            <a:stCxn id="56" idx="5"/>
            <a:endCxn id="59" idx="1"/>
          </p:cNvCxnSpPr>
          <p:nvPr/>
        </p:nvCxnSpPr>
        <p:spPr>
          <a:xfrm rot="16200000" flipH="1">
            <a:off x="5554136" y="4680618"/>
            <a:ext cx="457265" cy="109797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Дуги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Пара (а, </a:t>
            </a:r>
            <a:r>
              <a:rPr lang="en-US" sz="2400" dirty="0" smtClean="0"/>
              <a:t>b</a:t>
            </a:r>
            <a:r>
              <a:rPr lang="ru-RU" sz="2400" dirty="0" smtClean="0"/>
              <a:t>)</a:t>
            </a:r>
            <a:r>
              <a:rPr lang="ru-RU" sz="2400" dirty="0" smtClean="0">
                <a:sym typeface="Symbol" pitchFamily="18" charset="2"/>
              </a:rPr>
              <a:t></a:t>
            </a:r>
            <a:r>
              <a:rPr lang="en-US" sz="2400" dirty="0" smtClean="0">
                <a:sym typeface="Symbol" pitchFamily="18" charset="2"/>
              </a:rPr>
              <a:t>R</a:t>
            </a:r>
            <a:r>
              <a:rPr lang="ru-RU" sz="2400" dirty="0" smtClean="0"/>
              <a:t> называется </a:t>
            </a:r>
            <a:r>
              <a:rPr lang="ru-RU" sz="2400" dirty="0" smtClean="0">
                <a:solidFill>
                  <a:srgbClr val="FFC000"/>
                </a:solidFill>
              </a:rPr>
              <a:t>дугой </a:t>
            </a:r>
            <a:r>
              <a:rPr lang="ru-RU" sz="2400" dirty="0" smtClean="0"/>
              <a:t>(</a:t>
            </a:r>
            <a:r>
              <a:rPr lang="ru-RU" sz="2400" dirty="0" smtClean="0">
                <a:solidFill>
                  <a:srgbClr val="FFC000"/>
                </a:solidFill>
              </a:rPr>
              <a:t>ребром</a:t>
            </a:r>
            <a:r>
              <a:rPr lang="ru-RU" sz="2400" dirty="0" smtClean="0"/>
              <a:t>) графа </a:t>
            </a:r>
            <a:r>
              <a:rPr lang="en-US" sz="2400" dirty="0" smtClean="0"/>
              <a:t>G</a:t>
            </a:r>
          </a:p>
          <a:p>
            <a:endParaRPr lang="ru-RU" sz="2400" dirty="0" smtClean="0"/>
          </a:p>
          <a:p>
            <a:r>
              <a:rPr lang="ru-RU" sz="2400" dirty="0" smtClean="0"/>
              <a:t>Дуга </a:t>
            </a:r>
            <a:r>
              <a:rPr lang="ru-RU" sz="2400" dirty="0" smtClean="0">
                <a:solidFill>
                  <a:srgbClr val="FFC000"/>
                </a:solidFill>
              </a:rPr>
              <a:t>выходит </a:t>
            </a:r>
            <a:r>
              <a:rPr lang="ru-RU" sz="2400" dirty="0" smtClean="0"/>
              <a:t>из вершины а и </a:t>
            </a:r>
            <a:r>
              <a:rPr lang="ru-RU" sz="2400" dirty="0" smtClean="0">
                <a:solidFill>
                  <a:srgbClr val="FFC000"/>
                </a:solidFill>
              </a:rPr>
              <a:t>входит </a:t>
            </a:r>
            <a:r>
              <a:rPr lang="ru-RU" sz="2400" dirty="0" smtClean="0"/>
              <a:t>в вершину </a:t>
            </a:r>
            <a:r>
              <a:rPr lang="en-US" sz="2400" dirty="0" smtClean="0"/>
              <a:t>b</a:t>
            </a:r>
          </a:p>
          <a:p>
            <a:endParaRPr lang="ru-RU" sz="2400" dirty="0" smtClean="0"/>
          </a:p>
          <a:p>
            <a:r>
              <a:rPr lang="ru-RU" sz="2400" dirty="0" smtClean="0"/>
              <a:t>Вершина а </a:t>
            </a:r>
            <a:r>
              <a:rPr lang="ru-RU" sz="2400" dirty="0" smtClean="0">
                <a:solidFill>
                  <a:srgbClr val="FFC000"/>
                </a:solidFill>
              </a:rPr>
              <a:t>предшествует </a:t>
            </a:r>
            <a:r>
              <a:rPr lang="ru-RU" sz="2400" dirty="0" smtClean="0"/>
              <a:t>вершине </a:t>
            </a:r>
            <a:r>
              <a:rPr lang="en-US" sz="2400" dirty="0" smtClean="0"/>
              <a:t>b</a:t>
            </a:r>
            <a:r>
              <a:rPr lang="ru-RU" sz="2400" dirty="0" smtClean="0"/>
              <a:t>, а вершина </a:t>
            </a:r>
            <a:r>
              <a:rPr lang="en-US" sz="2400" dirty="0" smtClean="0"/>
              <a:t>b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следует </a:t>
            </a:r>
            <a:r>
              <a:rPr lang="ru-RU" sz="2400" dirty="0" smtClean="0"/>
              <a:t>за вершиной </a:t>
            </a:r>
            <a:r>
              <a:rPr lang="en-US" sz="2400" dirty="0" smtClean="0"/>
              <a:t>a</a:t>
            </a:r>
          </a:p>
          <a:p>
            <a:endParaRPr lang="ru-RU" sz="2400" dirty="0" smtClean="0"/>
          </a:p>
          <a:p>
            <a:r>
              <a:rPr lang="ru-RU" sz="2400" dirty="0" smtClean="0"/>
              <a:t>Вершина </a:t>
            </a:r>
            <a:r>
              <a:rPr lang="en-US" sz="2400" dirty="0" smtClean="0"/>
              <a:t>b </a:t>
            </a:r>
            <a:r>
              <a:rPr lang="ru-RU" sz="2400" dirty="0" smtClean="0">
                <a:solidFill>
                  <a:srgbClr val="FFC000"/>
                </a:solidFill>
              </a:rPr>
              <a:t>смежна </a:t>
            </a:r>
            <a:r>
              <a:rPr lang="ru-RU" sz="2400" dirty="0" smtClean="0"/>
              <a:t>с вершиной </a:t>
            </a:r>
            <a:r>
              <a:rPr lang="en-US" sz="2400" dirty="0" smtClean="0"/>
              <a:t>a</a:t>
            </a:r>
            <a:endParaRPr lang="ru-RU" sz="2400" dirty="0" smtClean="0"/>
          </a:p>
          <a:p>
            <a:endParaRPr lang="ru-RU" dirty="0" smtClean="0"/>
          </a:p>
        </p:txBody>
      </p:sp>
      <p:sp>
        <p:nvSpPr>
          <p:cNvPr id="4" name="Овал 3"/>
          <p:cNvSpPr/>
          <p:nvPr/>
        </p:nvSpPr>
        <p:spPr>
          <a:xfrm>
            <a:off x="2848818" y="5865145"/>
            <a:ext cx="500062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849193" y="5936582"/>
            <a:ext cx="57150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</a:t>
            </a:r>
            <a:endParaRPr lang="ru-RU" dirty="0"/>
          </a:p>
        </p:txBody>
      </p:sp>
      <p:cxnSp>
        <p:nvCxnSpPr>
          <p:cNvPr id="8" name="Shape 7"/>
          <p:cNvCxnSpPr>
            <a:stCxn id="4" idx="7"/>
            <a:endCxn id="5" idx="1"/>
          </p:cNvCxnSpPr>
          <p:nvPr/>
        </p:nvCxnSpPr>
        <p:spPr>
          <a:xfrm rot="16200000" flipH="1">
            <a:off x="4568874" y="4656263"/>
            <a:ext cx="71438" cy="2657475"/>
          </a:xfrm>
          <a:prstGeom prst="curvedConnector3">
            <a:avLst>
              <a:gd name="adj1" fmla="val -4371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Путь и цикл в графе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809328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3200" dirty="0" smtClean="0"/>
              <a:t>Последовательность вершин (а</a:t>
            </a:r>
            <a:r>
              <a:rPr lang="ru-RU" sz="3200" baseline="-25000" dirty="0" smtClean="0"/>
              <a:t>0</a:t>
            </a:r>
            <a:r>
              <a:rPr lang="ru-RU" sz="3200" dirty="0" smtClean="0"/>
              <a:t>, а</a:t>
            </a:r>
            <a:r>
              <a:rPr lang="ru-RU" sz="3200" baseline="-25000" dirty="0" smtClean="0"/>
              <a:t>1</a:t>
            </a:r>
            <a:r>
              <a:rPr lang="ru-RU" sz="3200" dirty="0" smtClean="0"/>
              <a:t>, ... ,а</a:t>
            </a:r>
            <a:r>
              <a:rPr lang="en-US" sz="3200" baseline="-25000" dirty="0" smtClean="0"/>
              <a:t>n</a:t>
            </a:r>
            <a:r>
              <a:rPr lang="ru-RU" sz="3200" dirty="0" smtClean="0"/>
              <a:t>), </a:t>
            </a:r>
            <a:r>
              <a:rPr lang="en-US" sz="3200" dirty="0" smtClean="0"/>
              <a:t>n≥</a:t>
            </a:r>
            <a:r>
              <a:rPr lang="ru-RU" sz="3200" dirty="0" smtClean="0"/>
              <a:t>1, называется </a:t>
            </a:r>
            <a:r>
              <a:rPr lang="ru-RU" sz="3200" dirty="0" smtClean="0">
                <a:solidFill>
                  <a:srgbClr val="FFC000"/>
                </a:solidFill>
              </a:rPr>
              <a:t>путем </a:t>
            </a:r>
            <a:r>
              <a:rPr lang="ru-RU" sz="3200" dirty="0" smtClean="0"/>
              <a:t>(</a:t>
            </a:r>
            <a:r>
              <a:rPr lang="ru-RU" sz="3200" dirty="0" smtClean="0">
                <a:solidFill>
                  <a:srgbClr val="FFC000"/>
                </a:solidFill>
              </a:rPr>
              <a:t>маршрутом</a:t>
            </a:r>
            <a:r>
              <a:rPr lang="ru-RU" sz="3200" dirty="0" smtClean="0"/>
              <a:t>) длины </a:t>
            </a:r>
            <a:r>
              <a:rPr lang="en-US" sz="3200" dirty="0" smtClean="0"/>
              <a:t>n</a:t>
            </a:r>
            <a:r>
              <a:rPr lang="ru-RU" sz="3200" dirty="0" smtClean="0"/>
              <a:t> из вершины а</a:t>
            </a:r>
            <a:r>
              <a:rPr lang="en-US" sz="3200" baseline="-25000" dirty="0" smtClean="0"/>
              <a:t>0</a:t>
            </a:r>
            <a:r>
              <a:rPr lang="ru-RU" sz="3200" dirty="0" smtClean="0"/>
              <a:t> в вершину а</a:t>
            </a:r>
            <a:r>
              <a:rPr lang="en-US" sz="3200" baseline="-25000" dirty="0" smtClean="0"/>
              <a:t>n</a:t>
            </a:r>
            <a:r>
              <a:rPr lang="ru-RU" sz="3200" dirty="0" smtClean="0"/>
              <a:t>, если для каждого 1≤</a:t>
            </a:r>
            <a:r>
              <a:rPr lang="en-US" sz="3200" dirty="0" err="1" smtClean="0"/>
              <a:t>i≤n</a:t>
            </a:r>
            <a:r>
              <a:rPr lang="ru-RU" sz="3200" dirty="0" smtClean="0"/>
              <a:t> существует дуга, выходящая из вершины а</a:t>
            </a:r>
            <a:r>
              <a:rPr lang="en-US" sz="3200" baseline="-25000" dirty="0" smtClean="0"/>
              <a:t>i-1</a:t>
            </a:r>
            <a:r>
              <a:rPr lang="ru-RU" sz="3200" dirty="0" smtClean="0"/>
              <a:t> и входящая в вершину а</a:t>
            </a:r>
            <a:r>
              <a:rPr lang="en-US" sz="3200" baseline="-25000" dirty="0" smtClean="0"/>
              <a:t>i</a:t>
            </a:r>
            <a:endParaRPr lang="ru-RU" sz="3200" dirty="0" smtClean="0"/>
          </a:p>
          <a:p>
            <a:pPr>
              <a:lnSpc>
                <a:spcPct val="80000"/>
              </a:lnSpc>
            </a:pPr>
            <a:endParaRPr lang="ru-RU" sz="3200" dirty="0" smtClean="0"/>
          </a:p>
          <a:p>
            <a:pPr>
              <a:lnSpc>
                <a:spcPct val="80000"/>
              </a:lnSpc>
            </a:pPr>
            <a:r>
              <a:rPr lang="ru-RU" sz="3200" dirty="0" smtClean="0"/>
              <a:t>Если существует путь из вершины а</a:t>
            </a:r>
            <a:r>
              <a:rPr lang="ru-RU" sz="3200" baseline="-25000" dirty="0" smtClean="0"/>
              <a:t>0</a:t>
            </a:r>
            <a:r>
              <a:rPr lang="ru-RU" sz="3200" dirty="0" smtClean="0"/>
              <a:t> в вершину а</a:t>
            </a:r>
            <a:r>
              <a:rPr lang="en-US" sz="3200" baseline="-25000" dirty="0" smtClean="0"/>
              <a:t>n</a:t>
            </a:r>
            <a:r>
              <a:rPr lang="ru-RU" sz="3200" dirty="0" smtClean="0"/>
              <a:t>, то говорят, что а</a:t>
            </a:r>
            <a:r>
              <a:rPr lang="en-US" sz="3200" baseline="-25000" dirty="0" smtClean="0"/>
              <a:t>n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C000"/>
                </a:solidFill>
              </a:rPr>
              <a:t>достижима </a:t>
            </a:r>
            <a:r>
              <a:rPr lang="ru-RU" sz="3200" dirty="0" smtClean="0"/>
              <a:t>из а</a:t>
            </a:r>
            <a:r>
              <a:rPr lang="en-US" sz="3200" baseline="-25000" dirty="0" smtClean="0"/>
              <a:t>0</a:t>
            </a:r>
            <a:endParaRPr lang="ru-RU" sz="3200" dirty="0" smtClean="0"/>
          </a:p>
          <a:p>
            <a:pPr>
              <a:lnSpc>
                <a:spcPct val="80000"/>
              </a:lnSpc>
            </a:pPr>
            <a:endParaRPr lang="ru-RU" sz="3200" dirty="0" smtClean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200" dirty="0" smtClean="0">
                <a:solidFill>
                  <a:srgbClr val="FFC000"/>
                </a:solidFill>
              </a:rPr>
              <a:t>Циклом </a:t>
            </a:r>
            <a:r>
              <a:rPr lang="ru-RU" sz="3200" dirty="0" smtClean="0"/>
              <a:t>называется путь (а</a:t>
            </a:r>
            <a:r>
              <a:rPr lang="en-US" sz="3200" baseline="-25000" dirty="0" smtClean="0"/>
              <a:t>0</a:t>
            </a:r>
            <a:r>
              <a:rPr lang="ru-RU" sz="3200" dirty="0" smtClean="0"/>
              <a:t>, а</a:t>
            </a:r>
            <a:r>
              <a:rPr lang="en-US" sz="3200" baseline="-25000" dirty="0" smtClean="0"/>
              <a:t>1</a:t>
            </a:r>
            <a:r>
              <a:rPr lang="ru-RU" sz="3200" dirty="0" smtClean="0"/>
              <a:t>, ...,а</a:t>
            </a:r>
            <a:r>
              <a:rPr lang="en-US" sz="3200" baseline="-25000" dirty="0" smtClean="0"/>
              <a:t>n</a:t>
            </a:r>
            <a:r>
              <a:rPr lang="ru-RU" sz="3200" dirty="0" smtClean="0"/>
              <a:t>), т.ч. а</a:t>
            </a:r>
            <a:r>
              <a:rPr lang="ru-RU" sz="3200" baseline="-25000" dirty="0" smtClean="0"/>
              <a:t>0</a:t>
            </a:r>
            <a:r>
              <a:rPr lang="ru-RU" sz="3200" dirty="0" smtClean="0"/>
              <a:t> </a:t>
            </a:r>
            <a:r>
              <a:rPr lang="en-US" sz="3200" dirty="0" smtClean="0"/>
              <a:t>=</a:t>
            </a:r>
            <a:r>
              <a:rPr lang="ru-RU" sz="3200" dirty="0" smtClean="0"/>
              <a:t> а</a:t>
            </a:r>
            <a:r>
              <a:rPr lang="en-US" sz="3200" baseline="-25000" dirty="0" smtClean="0"/>
              <a:t>n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5465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00808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A=</a:t>
            </a:r>
            <a:r>
              <a:rPr lang="ru-RU" sz="2800" dirty="0"/>
              <a:t>{1, 2, 3, 4</a:t>
            </a:r>
            <a:r>
              <a:rPr lang="ru-RU" sz="2800" dirty="0" smtClean="0"/>
              <a:t>}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R </a:t>
            </a:r>
            <a:r>
              <a:rPr lang="en-US" sz="2800" dirty="0"/>
              <a:t>= </a:t>
            </a:r>
            <a:r>
              <a:rPr lang="ru-RU" sz="2800" dirty="0"/>
              <a:t>{(</a:t>
            </a:r>
            <a:r>
              <a:rPr lang="en-US" sz="2800" dirty="0"/>
              <a:t>1</a:t>
            </a:r>
            <a:r>
              <a:rPr lang="ru-RU" sz="2800" dirty="0"/>
              <a:t>, 1), (1, 2), (2, 3), (2, 4), (3, 4), (4, 1), (4, 3</a:t>
            </a:r>
            <a:r>
              <a:rPr lang="ru-RU" sz="2800" dirty="0" smtClean="0"/>
              <a:t>)}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Путь </a:t>
            </a:r>
            <a:r>
              <a:rPr lang="ru-RU" sz="2800" dirty="0" smtClean="0">
                <a:latin typeface="Calibri" pitchFamily="34" charset="0"/>
              </a:rPr>
              <a:t>( 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Calibri" pitchFamily="34" charset="0"/>
              </a:rPr>
              <a:t>, 2, 4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</a:rPr>
              <a:t>,</a:t>
            </a:r>
            <a:r>
              <a:rPr lang="ru-RU" sz="28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</a:rPr>
              <a:t>3</a:t>
            </a:r>
            <a:r>
              <a:rPr lang="ru-RU" sz="28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)</a:t>
            </a:r>
            <a:endParaRPr lang="en-US" sz="2800" dirty="0">
              <a:latin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</a:rPr>
              <a:t>Цикл </a:t>
            </a:r>
            <a:r>
              <a:rPr lang="en-US" sz="2800" dirty="0" smtClean="0">
                <a:latin typeface="Calibri" pitchFamily="34" charset="0"/>
              </a:rPr>
              <a:t>(</a:t>
            </a:r>
            <a:r>
              <a:rPr lang="ru-RU" sz="2800" dirty="0" smtClean="0"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1</a:t>
            </a:r>
            <a:r>
              <a:rPr lang="en-US" sz="2800" dirty="0">
                <a:solidFill>
                  <a:srgbClr val="FFC000"/>
                </a:solidFill>
                <a:latin typeface="Calibri" pitchFamily="34" charset="0"/>
              </a:rPr>
              <a:t>, 2, 3, 4, 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1</a:t>
            </a:r>
            <a:r>
              <a:rPr lang="ru-RU" sz="28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)</a:t>
            </a:r>
            <a:endParaRPr lang="ru-RU" sz="28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Путь и цикл в графе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343150" y="4814304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347864" y="5457242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414713" y="4314242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557713" y="4885742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43150" y="4814304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57713" y="4885742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3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14713" y="4314242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1"/>
            <a:endCxn id="8" idx="0"/>
          </p:cNvCxnSpPr>
          <p:nvPr/>
        </p:nvCxnSpPr>
        <p:spPr>
          <a:xfrm rot="10800000" flipH="1">
            <a:off x="2343150" y="4814304"/>
            <a:ext cx="157163" cy="20002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2807494" y="4207086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  <a:endCxn id="5" idx="6"/>
          </p:cNvCxnSpPr>
          <p:nvPr/>
        </p:nvCxnSpPr>
        <p:spPr>
          <a:xfrm rot="5400000">
            <a:off x="4034942" y="4955902"/>
            <a:ext cx="350044" cy="100982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  <a:endCxn id="5" idx="0"/>
          </p:cNvCxnSpPr>
          <p:nvPr/>
        </p:nvCxnSpPr>
        <p:spPr>
          <a:xfrm rot="5400000">
            <a:off x="3177692" y="5063058"/>
            <a:ext cx="742950" cy="4541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5" idx="0"/>
            <a:endCxn id="9" idx="1"/>
          </p:cNvCxnSpPr>
          <p:nvPr/>
        </p:nvCxnSpPr>
        <p:spPr>
          <a:xfrm rot="5400000" flipH="1" flipV="1">
            <a:off x="3856348" y="4755878"/>
            <a:ext cx="371475" cy="103125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2"/>
            <a:endCxn id="8" idx="2"/>
          </p:cNvCxnSpPr>
          <p:nvPr/>
        </p:nvCxnSpPr>
        <p:spPr>
          <a:xfrm rot="10800000">
            <a:off x="2500314" y="5214354"/>
            <a:ext cx="847551" cy="42148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3771900" y="4492042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11"/>
          <p:cNvCxnSpPr/>
          <p:nvPr/>
        </p:nvCxnSpPr>
        <p:spPr>
          <a:xfrm rot="5400000" flipH="1" flipV="1">
            <a:off x="2718942" y="3985915"/>
            <a:ext cx="300037" cy="914400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16"/>
          <p:cNvCxnSpPr/>
          <p:nvPr/>
        </p:nvCxnSpPr>
        <p:spPr>
          <a:xfrm>
            <a:off x="3851920" y="4293096"/>
            <a:ext cx="942975" cy="393700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12"/>
          <p:cNvCxnSpPr/>
          <p:nvPr/>
        </p:nvCxnSpPr>
        <p:spPr>
          <a:xfrm rot="5400000">
            <a:off x="4236244" y="5197686"/>
            <a:ext cx="390525" cy="871537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15"/>
          <p:cNvCxnSpPr/>
          <p:nvPr/>
        </p:nvCxnSpPr>
        <p:spPr>
          <a:xfrm rot="10800000">
            <a:off x="2362027" y="5455790"/>
            <a:ext cx="985837" cy="421482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11"/>
          <p:cNvCxnSpPr>
            <a:cxnSpLocks noChangeAspect="1"/>
          </p:cNvCxnSpPr>
          <p:nvPr/>
        </p:nvCxnSpPr>
        <p:spPr>
          <a:xfrm rot="5400000" flipH="1" flipV="1">
            <a:off x="2925391" y="4565550"/>
            <a:ext cx="150019" cy="457200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4"/>
          <p:cNvCxnSpPr>
            <a:cxnSpLocks noChangeAspect="1"/>
          </p:cNvCxnSpPr>
          <p:nvPr/>
        </p:nvCxnSpPr>
        <p:spPr>
          <a:xfrm rot="5400000">
            <a:off x="3140553" y="5095099"/>
            <a:ext cx="457995" cy="138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14"/>
          <p:cNvCxnSpPr>
            <a:cxnSpLocks noChangeAspect="1"/>
          </p:cNvCxnSpPr>
          <p:nvPr/>
        </p:nvCxnSpPr>
        <p:spPr>
          <a:xfrm rot="5400000" flipH="1" flipV="1">
            <a:off x="4034507" y="5102437"/>
            <a:ext cx="185738" cy="457200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Степень вершины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/>
          <a:lstStyle/>
          <a:p>
            <a:r>
              <a:rPr lang="ru-RU" sz="2800" dirty="0" smtClean="0"/>
              <a:t>Степенью по входу (</a:t>
            </a:r>
            <a:r>
              <a:rPr lang="ru-RU" sz="2800" dirty="0" smtClean="0">
                <a:solidFill>
                  <a:srgbClr val="FFC000"/>
                </a:solidFill>
              </a:rPr>
              <a:t>полустепенью входа</a:t>
            </a:r>
            <a:r>
              <a:rPr lang="ru-RU" sz="2800" dirty="0" smtClean="0"/>
              <a:t>) вершины называется число входящих в нее дуг</a:t>
            </a:r>
          </a:p>
          <a:p>
            <a:r>
              <a:rPr lang="ru-RU" sz="2800" dirty="0" smtClean="0"/>
              <a:t>Степенью по выходу (</a:t>
            </a:r>
            <a:r>
              <a:rPr lang="ru-RU" sz="2800" dirty="0" smtClean="0">
                <a:solidFill>
                  <a:srgbClr val="FFC000"/>
                </a:solidFill>
              </a:rPr>
              <a:t>полустепенью исхода</a:t>
            </a:r>
            <a:r>
              <a:rPr lang="ru-RU" sz="2800" dirty="0" smtClean="0"/>
              <a:t>)</a:t>
            </a:r>
            <a:r>
              <a:rPr lang="ru-RU" sz="2800" dirty="0"/>
              <a:t> вершины </a:t>
            </a:r>
            <a:r>
              <a:rPr lang="ru-RU" sz="2800" dirty="0" smtClean="0"/>
              <a:t>называется число выходящих из нее дуг</a:t>
            </a:r>
          </a:p>
          <a:p>
            <a:r>
              <a:rPr lang="ru-RU" sz="2800" dirty="0" smtClean="0"/>
              <a:t>Если граф неориентированный, то </a:t>
            </a:r>
            <a:r>
              <a:rPr lang="ru-RU" sz="2800" dirty="0" smtClean="0">
                <a:solidFill>
                  <a:srgbClr val="FFC000"/>
                </a:solidFill>
              </a:rPr>
              <a:t>степенью </a:t>
            </a:r>
            <a:r>
              <a:rPr lang="ru-RU" sz="2800" dirty="0" smtClean="0"/>
              <a:t>вершины </a:t>
            </a:r>
            <a:r>
              <a:rPr lang="ru-RU" sz="2800" dirty="0"/>
              <a:t>называется </a:t>
            </a:r>
            <a:r>
              <a:rPr lang="ru-RU" sz="2800" dirty="0" smtClean="0"/>
              <a:t>количество инцидентных с ней ребер</a:t>
            </a:r>
          </a:p>
          <a:p>
            <a:endParaRPr lang="ru-RU" dirty="0" smtClean="0"/>
          </a:p>
        </p:txBody>
      </p:sp>
      <p:sp>
        <p:nvSpPr>
          <p:cNvPr id="4" name="Овал 3"/>
          <p:cNvSpPr/>
          <p:nvPr/>
        </p:nvSpPr>
        <p:spPr>
          <a:xfrm>
            <a:off x="2343150" y="58292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486150" y="6472213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414713" y="5329213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557713" y="5900713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43150" y="582927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57713" y="59007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14713" y="53292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1"/>
            <a:endCxn id="8" idx="0"/>
          </p:cNvCxnSpPr>
          <p:nvPr/>
        </p:nvCxnSpPr>
        <p:spPr>
          <a:xfrm rot="10800000" flipH="1">
            <a:off x="2343150" y="5829275"/>
            <a:ext cx="157163" cy="20002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2807494" y="5222057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</p:cNvCxnSpPr>
          <p:nvPr/>
        </p:nvCxnSpPr>
        <p:spPr>
          <a:xfrm rot="5400000">
            <a:off x="4083844" y="6060257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</p:cNvCxnSpPr>
          <p:nvPr/>
        </p:nvCxnSpPr>
        <p:spPr>
          <a:xfrm rot="5400000">
            <a:off x="3157538" y="6129313"/>
            <a:ext cx="814387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1"/>
          </p:cNvCxnSpPr>
          <p:nvPr/>
        </p:nvCxnSpPr>
        <p:spPr>
          <a:xfrm rot="5400000" flipH="1" flipV="1">
            <a:off x="3914775" y="5829276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8" idx="2"/>
          </p:cNvCxnSpPr>
          <p:nvPr/>
        </p:nvCxnSpPr>
        <p:spPr>
          <a:xfrm rot="10800000">
            <a:off x="2500313" y="6229325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3771900" y="5507013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0438" y="644363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57813" y="5229200"/>
            <a:ext cx="2476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>
                <a:latin typeface="Calibri" pitchFamily="34" charset="0"/>
              </a:rPr>
              <a:t>Для вершины 2:</a:t>
            </a:r>
          </a:p>
          <a:p>
            <a:pPr eaLnBrk="1" hangingPunct="1"/>
            <a:r>
              <a:rPr lang="ru-RU">
                <a:latin typeface="Calibri" pitchFamily="34" charset="0"/>
              </a:rPr>
              <a:t>полустепень входа = 1</a:t>
            </a:r>
          </a:p>
          <a:p>
            <a:pPr eaLnBrk="1" hangingPunct="1"/>
            <a:r>
              <a:rPr lang="ru-RU">
                <a:latin typeface="Calibri" pitchFamily="34" charset="0"/>
              </a:rPr>
              <a:t>полустепень исхода = 2</a:t>
            </a:r>
          </a:p>
        </p:txBody>
      </p:sp>
    </p:spTree>
    <p:extLst>
      <p:ext uri="{BB962C8B-B14F-4D97-AF65-F5344CB8AC3E}">
        <p14:creationId xmlns:p14="http://schemas.microsoft.com/office/powerpoint/2010/main" val="19597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Ациклические графы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FFC000"/>
                </a:solidFill>
              </a:rPr>
              <a:t>Ациклическим графом </a:t>
            </a:r>
            <a:r>
              <a:rPr lang="ru-RU" sz="2800" dirty="0" smtClean="0"/>
              <a:t>называется (ориентированный) граф, не имеющий циклов</a:t>
            </a:r>
          </a:p>
          <a:p>
            <a:r>
              <a:rPr lang="ru-RU" sz="2800" dirty="0" smtClean="0"/>
              <a:t>Вершина, степень по входу которой равна 0, называется </a:t>
            </a:r>
            <a:r>
              <a:rPr lang="ru-RU" sz="2800" dirty="0" smtClean="0">
                <a:solidFill>
                  <a:srgbClr val="FFC000"/>
                </a:solidFill>
              </a:rPr>
              <a:t>базовой</a:t>
            </a:r>
            <a:endParaRPr lang="ru-RU" sz="2800" dirty="0" smtClean="0"/>
          </a:p>
          <a:p>
            <a:r>
              <a:rPr lang="ru-RU" sz="2800" dirty="0" smtClean="0"/>
              <a:t>Вершина, степень по выходу которой равна 0, </a:t>
            </a:r>
            <a:r>
              <a:rPr lang="ru-RU" sz="2800" dirty="0"/>
              <a:t>называется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C000"/>
                </a:solidFill>
              </a:rPr>
              <a:t>листом</a:t>
            </a:r>
            <a:r>
              <a:rPr lang="ru-RU" sz="2800" dirty="0" smtClean="0"/>
              <a:t> (</a:t>
            </a:r>
            <a:r>
              <a:rPr lang="ru-RU" sz="2800" dirty="0" smtClean="0">
                <a:solidFill>
                  <a:srgbClr val="FFC000"/>
                </a:solidFill>
              </a:rPr>
              <a:t>концевой</a:t>
            </a:r>
            <a:r>
              <a:rPr lang="ru-RU" sz="2800" dirty="0" smtClean="0"/>
              <a:t> вершиной)</a:t>
            </a:r>
          </a:p>
        </p:txBody>
      </p:sp>
      <p:sp>
        <p:nvSpPr>
          <p:cNvPr id="4" name="Овал 3"/>
          <p:cNvSpPr/>
          <p:nvPr/>
        </p:nvSpPr>
        <p:spPr>
          <a:xfrm>
            <a:off x="2339182" y="4786313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2482057" y="4857750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3553619" y="4786313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25057" y="47863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4768057" y="4714875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39494" y="4714875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6053932" y="4714875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25369" y="471487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2910682" y="550068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53557" y="5500688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4267994" y="5500688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39432" y="5572125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5410994" y="5572125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53869" y="5643563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2267744" y="6143625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339182" y="62150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3482182" y="6215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625057" y="6286500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4517232" y="4965700"/>
            <a:ext cx="250825" cy="53498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3969544" y="5751513"/>
            <a:ext cx="298450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3410744" y="5751513"/>
            <a:ext cx="357188" cy="4635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2624932" y="6070600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2267744" y="5037138"/>
            <a:ext cx="71438" cy="1392237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2839244" y="5037138"/>
            <a:ext cx="144463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8" idx="6"/>
            <a:endCxn id="16" idx="0"/>
          </p:cNvCxnSpPr>
          <p:nvPr/>
        </p:nvCxnSpPr>
        <p:spPr>
          <a:xfrm>
            <a:off x="5268119" y="4965700"/>
            <a:ext cx="428625" cy="6064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0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Дуга и путь в ациклическом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3000" dirty="0" smtClean="0"/>
              <a:t>Пусть (</a:t>
            </a:r>
            <a:r>
              <a:rPr lang="en-US" sz="3000" dirty="0" smtClean="0"/>
              <a:t>a, b) – </a:t>
            </a:r>
            <a:r>
              <a:rPr lang="ru-RU" sz="3000" dirty="0" smtClean="0"/>
              <a:t>дуга в ациклическом графе</a:t>
            </a:r>
          </a:p>
          <a:p>
            <a:pPr>
              <a:lnSpc>
                <a:spcPct val="90000"/>
              </a:lnSpc>
            </a:pPr>
            <a:endParaRPr lang="ru-RU" sz="3000" dirty="0" smtClean="0"/>
          </a:p>
          <a:p>
            <a:pPr>
              <a:lnSpc>
                <a:spcPct val="90000"/>
              </a:lnSpc>
            </a:pPr>
            <a:r>
              <a:rPr lang="ru-RU" sz="3000" dirty="0" smtClean="0"/>
              <a:t>Вершина </a:t>
            </a:r>
            <a:r>
              <a:rPr lang="en-US" sz="3000" dirty="0" smtClean="0"/>
              <a:t>a </a:t>
            </a:r>
            <a:r>
              <a:rPr lang="ru-RU" dirty="0"/>
              <a:t>называется </a:t>
            </a:r>
            <a:r>
              <a:rPr lang="ru-RU" sz="3000" dirty="0" smtClean="0">
                <a:solidFill>
                  <a:srgbClr val="FFC000"/>
                </a:solidFill>
              </a:rPr>
              <a:t>прямым предком </a:t>
            </a:r>
            <a:r>
              <a:rPr lang="en-US" sz="3000" dirty="0" smtClean="0"/>
              <a:t>b, b </a:t>
            </a:r>
            <a:r>
              <a:rPr lang="ru-RU" dirty="0"/>
              <a:t>называется </a:t>
            </a:r>
            <a:r>
              <a:rPr lang="ru-RU" sz="3000" dirty="0" smtClean="0">
                <a:solidFill>
                  <a:srgbClr val="FFC000"/>
                </a:solidFill>
              </a:rPr>
              <a:t>прямым потомком </a:t>
            </a:r>
            <a:r>
              <a:rPr lang="en-US" sz="3000" dirty="0" smtClean="0"/>
              <a:t>a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3000" dirty="0" smtClean="0"/>
          </a:p>
          <a:p>
            <a:pPr>
              <a:lnSpc>
                <a:spcPct val="90000"/>
              </a:lnSpc>
            </a:pPr>
            <a:r>
              <a:rPr lang="ru-RU" sz="3000" dirty="0" smtClean="0"/>
              <a:t>Если существует путь из </a:t>
            </a:r>
            <a:r>
              <a:rPr lang="en-US" sz="3000" dirty="0" smtClean="0"/>
              <a:t>a </a:t>
            </a:r>
            <a:r>
              <a:rPr lang="ru-RU" sz="3000" dirty="0" smtClean="0"/>
              <a:t>в </a:t>
            </a:r>
            <a:r>
              <a:rPr lang="en-US" sz="3000" dirty="0" smtClean="0"/>
              <a:t>b</a:t>
            </a:r>
            <a:r>
              <a:rPr lang="ru-RU" sz="3000" dirty="0" smtClean="0"/>
              <a:t>, то </a:t>
            </a:r>
            <a:r>
              <a:rPr lang="en-US" sz="3000" dirty="0" smtClean="0"/>
              <a:t>a </a:t>
            </a:r>
            <a:r>
              <a:rPr lang="ru-RU" dirty="0" smtClean="0"/>
              <a:t>называется </a:t>
            </a:r>
            <a:r>
              <a:rPr lang="ru-RU" sz="3000" dirty="0" smtClean="0">
                <a:solidFill>
                  <a:srgbClr val="FFC000"/>
                </a:solidFill>
              </a:rPr>
              <a:t>предком </a:t>
            </a:r>
            <a:r>
              <a:rPr lang="en-US" sz="3000" dirty="0" smtClean="0"/>
              <a:t>b, b </a:t>
            </a:r>
            <a:r>
              <a:rPr lang="ru-RU" dirty="0"/>
              <a:t>называется </a:t>
            </a:r>
            <a:r>
              <a:rPr lang="ru-RU" sz="3000" dirty="0" smtClean="0">
                <a:solidFill>
                  <a:srgbClr val="FFC000"/>
                </a:solidFill>
              </a:rPr>
              <a:t>потомком</a:t>
            </a:r>
            <a:r>
              <a:rPr lang="ru-RU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a</a:t>
            </a:r>
            <a:endParaRPr lang="ru-RU" sz="3000" dirty="0" smtClean="0"/>
          </a:p>
        </p:txBody>
      </p:sp>
      <p:sp>
        <p:nvSpPr>
          <p:cNvPr id="4" name="Овал 3"/>
          <p:cNvSpPr/>
          <p:nvPr/>
        </p:nvSpPr>
        <p:spPr>
          <a:xfrm>
            <a:off x="4937050" y="5289081"/>
            <a:ext cx="500062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937425" y="5360518"/>
            <a:ext cx="57150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8080300" y="5431956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Calibri" pitchFamily="34" charset="0"/>
              </a:rPr>
              <a:t>b</a:t>
            </a:r>
            <a:endParaRPr lang="ru-RU" sz="2400" i="1">
              <a:latin typeface="Calibri" pitchFamily="34" charset="0"/>
            </a:endParaRP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5008487" y="5360518"/>
            <a:ext cx="342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Calibri" pitchFamily="34" charset="0"/>
              </a:rPr>
              <a:t>a</a:t>
            </a:r>
            <a:endParaRPr lang="ru-RU" sz="2400" i="1">
              <a:latin typeface="Calibri" pitchFamily="34" charset="0"/>
            </a:endParaRPr>
          </a:p>
        </p:txBody>
      </p:sp>
      <p:cxnSp>
        <p:nvCxnSpPr>
          <p:cNvPr id="8" name="Shape 7"/>
          <p:cNvCxnSpPr>
            <a:stCxn id="4" idx="7"/>
            <a:endCxn id="5" idx="1"/>
          </p:cNvCxnSpPr>
          <p:nvPr/>
        </p:nvCxnSpPr>
        <p:spPr>
          <a:xfrm rot="16200000" flipH="1">
            <a:off x="6657106" y="4080199"/>
            <a:ext cx="71438" cy="2657475"/>
          </a:xfrm>
          <a:prstGeom prst="curvedConnector3">
            <a:avLst>
              <a:gd name="adj1" fmla="val -4371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3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 smtClean="0"/>
              <a:t>Пусть дан граф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 smtClean="0"/>
              <a:t>= (V,E), N = |V|, M = |E|</a:t>
            </a: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rgbClr val="FFC000"/>
                </a:solidFill>
              </a:rPr>
              <a:t>Матрица смежностей</a:t>
            </a:r>
            <a:r>
              <a:rPr lang="ru-RU" sz="3000" dirty="0" smtClean="0">
                <a:solidFill>
                  <a:srgbClr val="FF0000"/>
                </a:solidFill>
              </a:rPr>
              <a:t> </a:t>
            </a:r>
            <a:r>
              <a:rPr lang="ru-RU" sz="3000" dirty="0" smtClean="0"/>
              <a:t>для графа </a:t>
            </a:r>
            <a:r>
              <a:rPr lang="en-US" sz="3000" dirty="0" smtClean="0"/>
              <a:t>G</a:t>
            </a:r>
            <a:r>
              <a:rPr lang="ru-RU" sz="3000" dirty="0" smtClean="0"/>
              <a:t> – это матрица </a:t>
            </a:r>
            <a:r>
              <a:rPr lang="en-US" sz="3000" dirty="0" smtClean="0"/>
              <a:t>A</a:t>
            </a:r>
            <a:r>
              <a:rPr lang="ru-RU" sz="3000" dirty="0" smtClean="0"/>
              <a:t> размера </a:t>
            </a:r>
            <a:r>
              <a:rPr lang="en-US" sz="3000" dirty="0" smtClean="0"/>
              <a:t>N</a:t>
            </a:r>
            <a:r>
              <a:rPr lang="ru-RU" sz="3000" dirty="0" smtClean="0"/>
              <a:t>х</a:t>
            </a:r>
            <a:r>
              <a:rPr lang="en-US" sz="3000" dirty="0" smtClean="0"/>
              <a:t>N</a:t>
            </a:r>
            <a:r>
              <a:rPr lang="ru-RU" sz="3000" dirty="0" smtClean="0"/>
              <a:t>, состоящая из 0 и 1, в которой </a:t>
            </a:r>
            <a:r>
              <a:rPr lang="en-US" sz="3000" dirty="0" smtClean="0"/>
              <a:t>A</a:t>
            </a:r>
            <a:r>
              <a:rPr lang="ru-RU" sz="3000" dirty="0" smtClean="0"/>
              <a:t>[</a:t>
            </a:r>
            <a:r>
              <a:rPr lang="en-US" sz="3000" dirty="0" smtClean="0"/>
              <a:t>i</a:t>
            </a:r>
            <a:r>
              <a:rPr lang="ru-RU" sz="3000" dirty="0" smtClean="0"/>
              <a:t>, </a:t>
            </a:r>
            <a:r>
              <a:rPr lang="en-US" sz="3000" dirty="0" smtClean="0"/>
              <a:t>j</a:t>
            </a:r>
            <a:r>
              <a:rPr lang="ru-RU" sz="3000" dirty="0" smtClean="0"/>
              <a:t>]=</a:t>
            </a:r>
            <a:r>
              <a:rPr lang="en-US" sz="3000" dirty="0" smtClean="0"/>
              <a:t>1</a:t>
            </a:r>
            <a:r>
              <a:rPr lang="ru-RU" sz="3000" dirty="0" smtClean="0"/>
              <a:t> тогда и только тогда, когда есть ребро из узла </a:t>
            </a:r>
            <a:r>
              <a:rPr lang="en-US" sz="3000" dirty="0" smtClean="0"/>
              <a:t>i</a:t>
            </a:r>
            <a:r>
              <a:rPr lang="ru-RU" sz="3000" dirty="0" smtClean="0"/>
              <a:t> в узел</a:t>
            </a:r>
            <a:r>
              <a:rPr lang="en-US" sz="3000" dirty="0" smtClean="0"/>
              <a:t> j</a:t>
            </a:r>
          </a:p>
        </p:txBody>
      </p:sp>
      <p:sp>
        <p:nvSpPr>
          <p:cNvPr id="4" name="Овал 3"/>
          <p:cNvSpPr/>
          <p:nvPr/>
        </p:nvSpPr>
        <p:spPr>
          <a:xfrm>
            <a:off x="1500188" y="445770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643188" y="5100638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571750" y="395763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714750" y="452913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00188" y="445770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14750" y="452913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71750" y="395763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1964531" y="3850482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</p:cNvCxnSpPr>
          <p:nvPr/>
        </p:nvCxnSpPr>
        <p:spPr>
          <a:xfrm rot="5400000">
            <a:off x="3240881" y="4688682"/>
            <a:ext cx="390525" cy="87153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</p:cNvCxnSpPr>
          <p:nvPr/>
        </p:nvCxnSpPr>
        <p:spPr>
          <a:xfrm rot="5400000">
            <a:off x="2314575" y="4757738"/>
            <a:ext cx="814387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1"/>
          </p:cNvCxnSpPr>
          <p:nvPr/>
        </p:nvCxnSpPr>
        <p:spPr>
          <a:xfrm rot="5400000" flipH="1" flipV="1">
            <a:off x="3071812" y="4457701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8" idx="2"/>
          </p:cNvCxnSpPr>
          <p:nvPr/>
        </p:nvCxnSpPr>
        <p:spPr>
          <a:xfrm rot="10800000">
            <a:off x="1657350" y="4857750"/>
            <a:ext cx="985838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2928938" y="4135438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57475" y="50720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65608"/>
              </p:ext>
            </p:extLst>
          </p:nvPr>
        </p:nvGraphicFramePr>
        <p:xfrm>
          <a:off x="5458346" y="3895873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/>
                <a:gridCol w="557213"/>
                <a:gridCol w="650875"/>
                <a:gridCol w="561975"/>
                <a:gridCol w="490537"/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смежностей</a:t>
            </a:r>
          </a:p>
        </p:txBody>
      </p:sp>
    </p:spTree>
    <p:extLst>
      <p:ext uri="{BB962C8B-B14F-4D97-AF65-F5344CB8AC3E}">
        <p14:creationId xmlns:p14="http://schemas.microsoft.com/office/powerpoint/2010/main" val="17134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Матрица инцидентностей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lnSpc>
                <a:spcPct val="80000"/>
              </a:lnSpc>
              <a:buNone/>
            </a:pPr>
            <a:r>
              <a:rPr lang="ru-RU" sz="2700" dirty="0" smtClean="0">
                <a:solidFill>
                  <a:srgbClr val="FFC000"/>
                </a:solidFill>
              </a:rPr>
              <a:t>Матрица инцидентностей </a:t>
            </a:r>
            <a:r>
              <a:rPr lang="ru-RU" sz="2700" dirty="0" smtClean="0"/>
              <a:t>для графа </a:t>
            </a:r>
            <a:r>
              <a:rPr lang="en-US" sz="2700" dirty="0" smtClean="0"/>
              <a:t>G</a:t>
            </a:r>
            <a:r>
              <a:rPr lang="ru-RU" sz="2700" dirty="0" smtClean="0"/>
              <a:t> – это матрица </a:t>
            </a:r>
            <a:r>
              <a:rPr lang="en-US" sz="2700" dirty="0" smtClean="0"/>
              <a:t>B</a:t>
            </a:r>
            <a:r>
              <a:rPr lang="ru-RU" sz="2700" dirty="0" smtClean="0"/>
              <a:t> размера </a:t>
            </a:r>
            <a:r>
              <a:rPr lang="en-US" sz="2700" dirty="0" smtClean="0"/>
              <a:t>N</a:t>
            </a:r>
            <a:r>
              <a:rPr lang="ru-RU" sz="2700" dirty="0" smtClean="0"/>
              <a:t>х</a:t>
            </a:r>
            <a:r>
              <a:rPr lang="en-US" sz="2700" dirty="0" smtClean="0"/>
              <a:t>M</a:t>
            </a:r>
            <a:r>
              <a:rPr lang="ru-RU" sz="2700" dirty="0" smtClean="0"/>
              <a:t>, в которой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43608" y="3115047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 dirty="0">
                <a:latin typeface="Calibri" pitchFamily="34" charset="0"/>
              </a:rPr>
              <a:t>B</a:t>
            </a:r>
            <a:r>
              <a:rPr lang="ru-RU" sz="2400" dirty="0">
                <a:latin typeface="Calibri" pitchFamily="34" charset="0"/>
              </a:rPr>
              <a:t>[</a:t>
            </a:r>
            <a:r>
              <a:rPr lang="en-US" sz="2400" i="1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, </a:t>
            </a:r>
            <a:r>
              <a:rPr lang="en-US" sz="2400" i="1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]= </a:t>
            </a:r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1972295" y="2686422"/>
            <a:ext cx="500063" cy="1285875"/>
          </a:xfrm>
          <a:prstGeom prst="leftBrace">
            <a:avLst>
              <a:gd name="adj1" fmla="val 412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72358" y="2614985"/>
            <a:ext cx="5214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400" dirty="0">
                <a:latin typeface="Calibri" pitchFamily="34" charset="0"/>
              </a:rPr>
              <a:t>1, если ребро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выходит из вершины </a:t>
            </a:r>
            <a:r>
              <a:rPr lang="en-US" sz="2400" dirty="0" smtClean="0">
                <a:latin typeface="Calibri" pitchFamily="34" charset="0"/>
              </a:rPr>
              <a:t>i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72358" y="3115047"/>
            <a:ext cx="521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400" dirty="0">
                <a:latin typeface="Calibri" pitchFamily="34" charset="0"/>
              </a:rPr>
              <a:t>-1, если ребро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входит в вершину </a:t>
            </a:r>
            <a:r>
              <a:rPr lang="en-US" sz="2400" dirty="0" smtClean="0">
                <a:latin typeface="Calibri" pitchFamily="34" charset="0"/>
              </a:rPr>
              <a:t>i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43795" y="3615110"/>
            <a:ext cx="5929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400" dirty="0">
                <a:latin typeface="Calibri" pitchFamily="34" charset="0"/>
              </a:rPr>
              <a:t>0, если ребро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не связано с вершиной </a:t>
            </a:r>
            <a:r>
              <a:rPr lang="en-US" sz="2400" dirty="0" smtClean="0">
                <a:latin typeface="Calibri" pitchFamily="34" charset="0"/>
              </a:rPr>
              <a:t>i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071563" y="4814888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214563" y="545782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143125" y="431482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286125" y="488632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1563" y="48148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86125" y="488632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43125" y="431482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8" name="Shape 17"/>
          <p:cNvCxnSpPr>
            <a:stCxn id="15" idx="0"/>
            <a:endCxn id="17" idx="1"/>
          </p:cNvCxnSpPr>
          <p:nvPr/>
        </p:nvCxnSpPr>
        <p:spPr>
          <a:xfrm rot="5400000" flipH="1" flipV="1">
            <a:off x="1535906" y="4207669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6" idx="2"/>
          </p:cNvCxnSpPr>
          <p:nvPr/>
        </p:nvCxnSpPr>
        <p:spPr>
          <a:xfrm rot="5400000">
            <a:off x="2812256" y="5045869"/>
            <a:ext cx="390525" cy="87153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4"/>
          <p:cNvCxnSpPr>
            <a:stCxn id="17" idx="2"/>
          </p:cNvCxnSpPr>
          <p:nvPr/>
        </p:nvCxnSpPr>
        <p:spPr>
          <a:xfrm rot="5400000">
            <a:off x="1885950" y="5114925"/>
            <a:ext cx="814388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6" idx="1"/>
          </p:cNvCxnSpPr>
          <p:nvPr/>
        </p:nvCxnSpPr>
        <p:spPr>
          <a:xfrm rot="5400000" flipH="1" flipV="1">
            <a:off x="2643187" y="4814888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5" idx="2"/>
          </p:cNvCxnSpPr>
          <p:nvPr/>
        </p:nvCxnSpPr>
        <p:spPr>
          <a:xfrm rot="10800000">
            <a:off x="1228725" y="5214938"/>
            <a:ext cx="985838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3" idx="6"/>
            <a:endCxn id="16" idx="0"/>
          </p:cNvCxnSpPr>
          <p:nvPr/>
        </p:nvCxnSpPr>
        <p:spPr>
          <a:xfrm>
            <a:off x="2500313" y="4492625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28850" y="54292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000250" y="48577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643188" y="48577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00375" y="55006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428750" y="55006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357313" y="42862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857500" y="42148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04408"/>
              </p:ext>
            </p:extLst>
          </p:nvPr>
        </p:nvGraphicFramePr>
        <p:xfrm>
          <a:off x="4500563" y="4214813"/>
          <a:ext cx="3071812" cy="19272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20687"/>
                <a:gridCol w="446088"/>
                <a:gridCol w="520700"/>
                <a:gridCol w="420687"/>
                <a:gridCol w="422275"/>
                <a:gridCol w="420688"/>
                <a:gridCol w="420687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Списки смежностей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572000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>
                <a:solidFill>
                  <a:srgbClr val="FFC000"/>
                </a:solidFill>
              </a:rPr>
              <a:t>Списком смежностей </a:t>
            </a:r>
            <a:r>
              <a:rPr lang="ru-RU" dirty="0" smtClean="0"/>
              <a:t>для узла </a:t>
            </a:r>
            <a:r>
              <a:rPr lang="en-US" dirty="0" smtClean="0"/>
              <a:t>v</a:t>
            </a:r>
            <a:r>
              <a:rPr lang="ru-RU" dirty="0" smtClean="0"/>
              <a:t> называется список всех узлов </a:t>
            </a:r>
            <a:r>
              <a:rPr lang="en-US" dirty="0" smtClean="0"/>
              <a:t>w</a:t>
            </a:r>
            <a:r>
              <a:rPr lang="ru-RU" dirty="0" smtClean="0"/>
              <a:t>, смежных с v</a:t>
            </a:r>
          </a:p>
        </p:txBody>
      </p:sp>
      <p:sp>
        <p:nvSpPr>
          <p:cNvPr id="4" name="Овал 3"/>
          <p:cNvSpPr/>
          <p:nvPr/>
        </p:nvSpPr>
        <p:spPr>
          <a:xfrm>
            <a:off x="5857875" y="3268488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000875" y="3814763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929438" y="2671763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072438" y="3243263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57875" y="32684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072438" y="32432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929438" y="26717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6273888" y="2612938"/>
            <a:ext cx="396700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2"/>
          </p:cNvCxnSpPr>
          <p:nvPr/>
        </p:nvCxnSpPr>
        <p:spPr>
          <a:xfrm rot="5400000">
            <a:off x="7598569" y="3402807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6672263" y="3471863"/>
            <a:ext cx="814387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7429500" y="3171826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8" idx="2"/>
          </p:cNvCxnSpPr>
          <p:nvPr/>
        </p:nvCxnSpPr>
        <p:spPr>
          <a:xfrm rot="10800000">
            <a:off x="6015038" y="3668538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7286625" y="2849563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015163" y="37861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7000875" y="492918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000875" y="49291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4</a:t>
            </a:r>
          </a:p>
        </p:txBody>
      </p:sp>
      <p:cxnSp>
        <p:nvCxnSpPr>
          <p:cNvPr id="20" name="Shape 19"/>
          <p:cNvCxnSpPr>
            <a:stCxn id="4" idx="3"/>
            <a:endCxn id="18" idx="2"/>
          </p:cNvCxnSpPr>
          <p:nvPr/>
        </p:nvCxnSpPr>
        <p:spPr>
          <a:xfrm rot="16200000" flipH="1">
            <a:off x="5688322" y="3795228"/>
            <a:ext cx="1534415" cy="109069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7" idx="2"/>
            <a:endCxn id="18" idx="0"/>
          </p:cNvCxnSpPr>
          <p:nvPr/>
        </p:nvCxnSpPr>
        <p:spPr>
          <a:xfrm rot="16200000" flipH="1">
            <a:off x="6804819" y="4553744"/>
            <a:ext cx="742950" cy="793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8" idx="6"/>
          </p:cNvCxnSpPr>
          <p:nvPr/>
        </p:nvCxnSpPr>
        <p:spPr>
          <a:xfrm rot="5400000">
            <a:off x="7089776" y="3840162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857375" y="6025976"/>
            <a:ext cx="1071563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143250" y="6025976"/>
            <a:ext cx="1071563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429125" y="6025976"/>
            <a:ext cx="1585912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rot="5400000">
            <a:off x="2286794" y="6310932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>
            <a:off x="3572669" y="6310932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5400000">
            <a:off x="4851578" y="6310933"/>
            <a:ext cx="571500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714625" y="6311726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4000500" y="6311726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857375" y="4668663"/>
            <a:ext cx="1071563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3143250" y="4668663"/>
            <a:ext cx="1572765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rot="5400000">
            <a:off x="2286794" y="4953619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5400000">
            <a:off x="3642519" y="4955207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0" idx="1"/>
          </p:cNvCxnSpPr>
          <p:nvPr/>
        </p:nvCxnSpPr>
        <p:spPr>
          <a:xfrm>
            <a:off x="1143000" y="4954413"/>
            <a:ext cx="71437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714625" y="4954413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1857375" y="3668538"/>
            <a:ext cx="1071563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3143250" y="3668538"/>
            <a:ext cx="1572765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2286794" y="3953494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rot="5400000">
            <a:off x="3642519" y="3955082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59" idx="1"/>
          </p:cNvCxnSpPr>
          <p:nvPr/>
        </p:nvCxnSpPr>
        <p:spPr>
          <a:xfrm>
            <a:off x="1143000" y="3954288"/>
            <a:ext cx="71437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2714625" y="3954288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1785938" y="2739851"/>
            <a:ext cx="1071562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3071812" y="2739851"/>
            <a:ext cx="1644203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rot="10800000">
            <a:off x="716509" y="3454226"/>
            <a:ext cx="7858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5400000">
            <a:off x="2215357" y="3024807"/>
            <a:ext cx="571500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5400000">
            <a:off x="3571082" y="3024807"/>
            <a:ext cx="571500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endCxn id="68" idx="1"/>
          </p:cNvCxnSpPr>
          <p:nvPr/>
        </p:nvCxnSpPr>
        <p:spPr>
          <a:xfrm>
            <a:off x="1143000" y="3025601"/>
            <a:ext cx="642938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2643188" y="3025601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714374" y="2596976"/>
            <a:ext cx="785813" cy="414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rot="10800000">
            <a:off x="714375" y="4525788"/>
            <a:ext cx="7858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10800000">
            <a:off x="716509" y="5383038"/>
            <a:ext cx="7858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rot="10800000">
            <a:off x="716509" y="6025976"/>
            <a:ext cx="7858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1071563" y="5740226"/>
            <a:ext cx="71437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33" idx="1"/>
          </p:cNvCxnSpPr>
          <p:nvPr/>
        </p:nvCxnSpPr>
        <p:spPr>
          <a:xfrm>
            <a:off x="1071563" y="6311726"/>
            <a:ext cx="785812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857375" y="5525913"/>
            <a:ext cx="6762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NULL</a:t>
            </a:r>
            <a:endParaRPr lang="ru-RU">
              <a:latin typeface="Calibri" pitchFamily="34" charset="0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5750" y="2882726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3438" y="6097413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357563" y="6097413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071688" y="6097413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357563" y="4740101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000250" y="4740101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3357563" y="3739976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88" y="3739976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286125" y="2811288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00250" y="2811288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285750" y="6168851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85750" y="55259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285750" y="4740101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285750" y="38114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3929064" y="2829019"/>
            <a:ext cx="72968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NULL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956099" y="4755946"/>
            <a:ext cx="72968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NULL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3956100" y="3744774"/>
            <a:ext cx="72968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NULL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5220072" y="6113258"/>
            <a:ext cx="72968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NULL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ru-RU" sz="2400" dirty="0" smtClean="0">
                <a:solidFill>
                  <a:srgbClr val="FFC000"/>
                </a:solidFill>
              </a:rPr>
              <a:t>Очередью</a:t>
            </a:r>
            <a:r>
              <a:rPr lang="ru-RU" sz="2400" dirty="0" smtClean="0"/>
              <a:t> называется линейный список, в котором все включения производятся на одном конце списка, все исключения – на другом его конце</a:t>
            </a:r>
          </a:p>
          <a:p>
            <a:pPr>
              <a:lnSpc>
                <a:spcPct val="80000"/>
              </a:lnSpc>
              <a:buNone/>
            </a:pPr>
            <a:endParaRPr lang="ru-RU" sz="2400" dirty="0" smtClean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FIFO (first-in-first-out) </a:t>
            </a:r>
            <a:r>
              <a:rPr lang="en-US" sz="2400" dirty="0" smtClean="0"/>
              <a:t>–</a:t>
            </a:r>
            <a:r>
              <a:rPr lang="ru-RU" sz="2400" dirty="0" smtClean="0"/>
              <a:t> первый вошел, первый вышел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 smtClean="0"/>
          </a:p>
        </p:txBody>
      </p:sp>
      <p:grpSp>
        <p:nvGrpSpPr>
          <p:cNvPr id="20" name="Группа 19"/>
          <p:cNvGrpSpPr/>
          <p:nvPr/>
        </p:nvGrpSpPr>
        <p:grpSpPr>
          <a:xfrm>
            <a:off x="1259632" y="4503836"/>
            <a:ext cx="7358063" cy="941388"/>
            <a:chOff x="857250" y="3857625"/>
            <a:chExt cx="7358063" cy="94138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857250" y="3857625"/>
              <a:ext cx="928688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7286625" y="3857625"/>
              <a:ext cx="928688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571750" y="3857625"/>
              <a:ext cx="928688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14813" y="3857625"/>
              <a:ext cx="928687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715000" y="3857625"/>
              <a:ext cx="928688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0" name="Прямая со стрелкой 9"/>
            <p:cNvCxnSpPr>
              <a:stCxn id="4" idx="3"/>
              <a:endCxn id="6" idx="1"/>
            </p:cNvCxnSpPr>
            <p:nvPr/>
          </p:nvCxnSpPr>
          <p:spPr>
            <a:xfrm>
              <a:off x="1785938" y="4108450"/>
              <a:ext cx="7858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3"/>
              <a:endCxn id="7" idx="1"/>
            </p:cNvCxnSpPr>
            <p:nvPr/>
          </p:nvCxnSpPr>
          <p:spPr>
            <a:xfrm>
              <a:off x="3500438" y="4108450"/>
              <a:ext cx="71437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3"/>
              <a:endCxn id="5" idx="1"/>
            </p:cNvCxnSpPr>
            <p:nvPr/>
          </p:nvCxnSpPr>
          <p:spPr>
            <a:xfrm>
              <a:off x="6643688" y="4108450"/>
              <a:ext cx="64293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7" idx="3"/>
              <a:endCxn id="8" idx="1"/>
            </p:cNvCxnSpPr>
            <p:nvPr/>
          </p:nvCxnSpPr>
          <p:spPr>
            <a:xfrm>
              <a:off x="5143500" y="4108450"/>
              <a:ext cx="5715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40" name="TextBox 20"/>
            <p:cNvSpPr txBox="1">
              <a:spLocks noChangeArrowheads="1"/>
            </p:cNvSpPr>
            <p:nvPr/>
          </p:nvSpPr>
          <p:spPr bwMode="auto">
            <a:xfrm>
              <a:off x="857250" y="4429125"/>
              <a:ext cx="8985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Начало</a:t>
              </a:r>
            </a:p>
          </p:txBody>
        </p:sp>
        <p:sp>
          <p:nvSpPr>
            <p:cNvPr id="73741" name="TextBox 21"/>
            <p:cNvSpPr txBox="1">
              <a:spLocks noChangeArrowheads="1"/>
            </p:cNvSpPr>
            <p:nvPr/>
          </p:nvSpPr>
          <p:spPr bwMode="auto">
            <a:xfrm>
              <a:off x="2500313" y="4429125"/>
              <a:ext cx="8874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Второй</a:t>
              </a:r>
            </a:p>
          </p:txBody>
        </p:sp>
        <p:sp>
          <p:nvSpPr>
            <p:cNvPr id="73742" name="TextBox 22"/>
            <p:cNvSpPr txBox="1">
              <a:spLocks noChangeArrowheads="1"/>
            </p:cNvSpPr>
            <p:nvPr/>
          </p:nvSpPr>
          <p:spPr bwMode="auto">
            <a:xfrm>
              <a:off x="4214813" y="4429125"/>
              <a:ext cx="8572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Третий</a:t>
              </a:r>
            </a:p>
          </p:txBody>
        </p:sp>
        <p:sp>
          <p:nvSpPr>
            <p:cNvPr id="73743" name="TextBox 23"/>
            <p:cNvSpPr txBox="1">
              <a:spLocks noChangeArrowheads="1"/>
            </p:cNvSpPr>
            <p:nvPr/>
          </p:nvSpPr>
          <p:spPr bwMode="auto">
            <a:xfrm>
              <a:off x="5643563" y="4429125"/>
              <a:ext cx="12334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Четвертый</a:t>
              </a:r>
            </a:p>
          </p:txBody>
        </p:sp>
        <p:sp>
          <p:nvSpPr>
            <p:cNvPr id="73744" name="TextBox 24"/>
            <p:cNvSpPr txBox="1">
              <a:spLocks noChangeArrowheads="1"/>
            </p:cNvSpPr>
            <p:nvPr/>
          </p:nvSpPr>
          <p:spPr bwMode="auto">
            <a:xfrm>
              <a:off x="7358063" y="4429125"/>
              <a:ext cx="7921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Конец</a:t>
              </a:r>
            </a:p>
          </p:txBody>
        </p:sp>
      </p:grpSp>
      <p:sp>
        <p:nvSpPr>
          <p:cNvPr id="73745" name="TextBox 27"/>
          <p:cNvSpPr txBox="1">
            <a:spLocks noChangeArrowheads="1"/>
          </p:cNvSpPr>
          <p:nvPr/>
        </p:nvSpPr>
        <p:spPr bwMode="auto">
          <a:xfrm>
            <a:off x="987423" y="3964895"/>
            <a:ext cx="1371600" cy="4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Исключить</a:t>
            </a:r>
          </a:p>
        </p:txBody>
      </p:sp>
      <p:sp>
        <p:nvSpPr>
          <p:cNvPr id="73746" name="TextBox 29"/>
          <p:cNvSpPr txBox="1">
            <a:spLocks noChangeArrowheads="1"/>
          </p:cNvSpPr>
          <p:nvPr/>
        </p:nvSpPr>
        <p:spPr bwMode="auto">
          <a:xfrm>
            <a:off x="7439794" y="3964900"/>
            <a:ext cx="1236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Включить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2587"/>
              </p:ext>
            </p:extLst>
          </p:nvPr>
        </p:nvGraphicFramePr>
        <p:xfrm>
          <a:off x="5148064" y="1447278"/>
          <a:ext cx="3816424" cy="5257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32048"/>
                <a:gridCol w="1944216"/>
                <a:gridCol w="1440160"/>
              </a:tblGrid>
              <a:tr h="19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Номер вершины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Следующий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14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547664" y="1916832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b="1" dirty="0" smtClean="0"/>
                <a:t>1</a:t>
              </a:r>
              <a:endParaRPr lang="ru-RU" b="1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b="1" dirty="0" smtClean="0">
                  <a:solidFill>
                    <a:schemeClr val="bg1"/>
                  </a:solidFill>
                </a:rPr>
                <a:t>5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b="1" dirty="0" smtClean="0"/>
                <a:t>2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b="1" dirty="0" smtClean="0"/>
                <a:t>3</a:t>
              </a:r>
              <a:endParaRPr lang="ru-RU" b="1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b="1" dirty="0" smtClean="0"/>
                <a:t>4</a:t>
              </a:r>
              <a:endParaRPr lang="ru-RU" b="1" dirty="0"/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Табличное представление списков смежностей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2910" y="4221088"/>
            <a:ext cx="4392488" cy="24265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Уменьшает </a:t>
            </a:r>
            <a:r>
              <a:rPr lang="ru-RU" sz="2400" dirty="0" smtClean="0"/>
              <a:t>расход </a:t>
            </a:r>
            <a:r>
              <a:rPr lang="ru-RU" sz="2400" dirty="0"/>
              <a:t>памяти, </a:t>
            </a:r>
            <a:r>
              <a:rPr lang="ru-RU" sz="2400" dirty="0" smtClean="0"/>
              <a:t>на хранение небольших </a:t>
            </a:r>
            <a:r>
              <a:rPr lang="ru-RU" sz="2400" dirty="0"/>
              <a:t>структур в динамически распределяемой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34635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Способ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нумерации вершин произвольного 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(один из)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Проектирование ИС и печатных плат,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...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Основа большого числа алгоритмов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потока в графе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связности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/>
              <a:t>Breadth-first </a:t>
            </a:r>
            <a:r>
              <a:rPr lang="en-US" dirty="0" smtClean="0"/>
              <a:t>search, BFS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в </a:t>
            </a:r>
            <a:r>
              <a:rPr lang="ru-RU" dirty="0" smtClean="0"/>
              <a:t>ширину в графе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9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ru-RU" dirty="0" smtClean="0"/>
              <a:t>поиска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Пусть дан граф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выбрана некоторая его вершина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Поиск в ширину вычисляет 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два номера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[u] </a:t>
            </a: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предшественика вершины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при поиске в ширину</a:t>
            </a:r>
          </a:p>
          <a:p>
            <a:pPr marL="938784" lvl="1" indent="-609600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кратчайшее расстояние от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938784" lvl="1" indent="-609600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Схема алгоритма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Шаг 1: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d[s] = 0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Шаг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обрабатываем все вершины на расстоянии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-1 от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Каждого соседа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вершины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с  пометкой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d[u] =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-1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нумеруем </a:t>
            </a:r>
            <a:r>
              <a:rPr lang="ru-RU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[v] = u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d[v] = n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9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8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поиска в ширину</a:t>
            </a:r>
            <a:endParaRPr lang="ru-RU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000" dirty="0" smtClean="0">
                <a:latin typeface="+mj-lt"/>
                <a:cs typeface="Courier New" pitchFamily="49" charset="0"/>
              </a:rPr>
              <a:t>BFS (матрица смежности граф </a:t>
            </a:r>
            <a:r>
              <a:rPr lang="en-US" sz="2000" dirty="0" smtClean="0">
                <a:latin typeface="+mj-lt"/>
                <a:cs typeface="Courier New" pitchFamily="49" charset="0"/>
              </a:rPr>
              <a:t>G, </a:t>
            </a:r>
            <a:r>
              <a:rPr lang="ru-RU" sz="2000" dirty="0" smtClean="0">
                <a:latin typeface="+mj-lt"/>
                <a:cs typeface="Courier New" pitchFamily="49" charset="0"/>
              </a:rPr>
              <a:t>число вершин </a:t>
            </a:r>
            <a:r>
              <a:rPr lang="en-US" sz="2000" dirty="0" smtClean="0">
                <a:latin typeface="+mj-lt"/>
                <a:cs typeface="Courier New" pitchFamily="49" charset="0"/>
              </a:rPr>
              <a:t>n, </a:t>
            </a:r>
            <a:r>
              <a:rPr lang="ru-RU" sz="2000" dirty="0" smtClean="0">
                <a:latin typeface="+mj-lt"/>
                <a:cs typeface="Courier New" pitchFamily="49" charset="0"/>
              </a:rPr>
              <a:t>вершина </a:t>
            </a:r>
            <a:r>
              <a:rPr lang="en-US" sz="2000" dirty="0" smtClean="0">
                <a:latin typeface="+mj-lt"/>
                <a:cs typeface="Courier New" pitchFamily="49" charset="0"/>
              </a:rPr>
              <a:t>s)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{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	</a:t>
            </a:r>
            <a:r>
              <a:rPr lang="ru-RU" sz="2000" dirty="0" smtClean="0">
                <a:latin typeface="+mj-lt"/>
                <a:cs typeface="Courier New" pitchFamily="49" charset="0"/>
              </a:rPr>
              <a:t>for (</a:t>
            </a:r>
            <a:r>
              <a:rPr lang="en-US" sz="2000" dirty="0" smtClean="0">
                <a:latin typeface="+mj-lt"/>
                <a:cs typeface="Courier New" pitchFamily="49" charset="0"/>
              </a:rPr>
              <a:t>u = 0; u &lt; n; u++)</a:t>
            </a:r>
            <a:endParaRPr lang="ru-RU" sz="2000" dirty="0" smtClean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2000" dirty="0" smtClean="0">
                <a:latin typeface="+mj-lt"/>
                <a:cs typeface="Courier New" pitchFamily="49" charset="0"/>
              </a:rPr>
              <a:t>		d[u]</a:t>
            </a:r>
            <a:r>
              <a:rPr lang="ru-RU" sz="2000" dirty="0" smtClean="0">
                <a:latin typeface="+mj-lt"/>
                <a:cs typeface="Courier New" pitchFamily="49" charset="0"/>
              </a:rPr>
              <a:t> =</a:t>
            </a:r>
            <a:r>
              <a:rPr lang="en-US" sz="2000" dirty="0" smtClean="0">
                <a:latin typeface="+mj-lt"/>
                <a:cs typeface="Courier New" pitchFamily="49" charset="0"/>
              </a:rPr>
              <a:t> n; // </a:t>
            </a:r>
            <a:r>
              <a:rPr lang="ru-RU" sz="2000" dirty="0" smtClean="0">
                <a:latin typeface="+mj-lt"/>
                <a:cs typeface="Courier New" pitchFamily="49" charset="0"/>
              </a:rPr>
              <a:t>почему?</a:t>
            </a:r>
            <a:r>
              <a:rPr lang="en-US" sz="2000" dirty="0" smtClean="0">
                <a:latin typeface="+mj-lt"/>
                <a:cs typeface="Courier New" pitchFamily="49" charset="0"/>
              </a:rPr>
              <a:t/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	d[s] = 0;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	put(s, Q);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	while (! empty(Q)) {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		u = get(Q);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		for (v = 0; v &lt; n; v++) if (G[v][u] == 1) {</a:t>
            </a:r>
            <a:r>
              <a:rPr lang="ru-RU" sz="2000" dirty="0" smtClean="0">
                <a:latin typeface="+mj-lt"/>
                <a:cs typeface="Courier New" pitchFamily="49" charset="0"/>
              </a:rPr>
              <a:t> // сосед </a:t>
            </a:r>
            <a:r>
              <a:rPr lang="en-US" sz="2000" dirty="0" smtClean="0">
                <a:latin typeface="+mj-lt"/>
                <a:cs typeface="Courier New" pitchFamily="49" charset="0"/>
              </a:rPr>
              <a:t>u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dirty="0" smtClean="0">
                <a:latin typeface="+mj-lt"/>
                <a:cs typeface="Courier New" pitchFamily="49" charset="0"/>
              </a:rPr>
              <a:t>	if (d[v] &gt; d[u]+1</a:t>
            </a:r>
            <a:r>
              <a:rPr lang="ru-RU" sz="2000" dirty="0" smtClean="0">
                <a:latin typeface="+mj-lt"/>
                <a:cs typeface="Courier New" pitchFamily="49" charset="0"/>
              </a:rPr>
              <a:t>)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ru-RU" sz="2000" dirty="0" smtClean="0">
                <a:latin typeface="+mj-lt"/>
                <a:cs typeface="Courier New" pitchFamily="49" charset="0"/>
              </a:rPr>
              <a:t>{</a:t>
            </a:r>
            <a:r>
              <a:rPr lang="en-US" sz="2000" dirty="0" smtClean="0">
                <a:latin typeface="+mj-lt"/>
                <a:cs typeface="Courier New" pitchFamily="49" charset="0"/>
              </a:rPr>
              <a:t/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dirty="0" smtClean="0">
                <a:latin typeface="+mj-lt"/>
                <a:cs typeface="Courier New" pitchFamily="49" charset="0"/>
              </a:rPr>
              <a:t>		d[v]= </a:t>
            </a:r>
            <a:r>
              <a:rPr lang="en-US" sz="2000" dirty="0">
                <a:latin typeface="+mj-lt"/>
                <a:cs typeface="Courier New" pitchFamily="49" charset="0"/>
              </a:rPr>
              <a:t>d[u]+1</a:t>
            </a:r>
            <a:r>
              <a:rPr lang="en-US" sz="2000" dirty="0" smtClean="0">
                <a:latin typeface="+mj-lt"/>
                <a:cs typeface="Courier New" pitchFamily="49" charset="0"/>
              </a:rPr>
              <a:t>;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		</a:t>
            </a: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dirty="0" smtClean="0">
                <a:latin typeface="+mj-lt"/>
                <a:cs typeface="Courier New" pitchFamily="49" charset="0"/>
              </a:rPr>
              <a:t>put(Q, v);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		}}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	}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r>
              <a:rPr lang="ru-RU" sz="2000" dirty="0" smtClean="0">
                <a:latin typeface="+mj-lt"/>
                <a:cs typeface="Courier New" pitchFamily="49" charset="0"/>
              </a:rPr>
              <a:t>}</a:t>
            </a:r>
            <a:endParaRPr lang="ru-RU" sz="2000" dirty="0">
              <a:latin typeface="+mj-lt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Arial" charset="0"/>
              <a:buNone/>
            </a:pPr>
            <a:endParaRPr lang="ru-RU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9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32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194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32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1331640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d[2] =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331640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d[6] =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331640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d[3] =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32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1331640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1640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31640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59353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d[5] =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121689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d[1] =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121689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d[7] = 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156951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d[8] =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7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32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1331640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1640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31640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59353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d[5]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21689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d[1]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1689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d[7]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56951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d[8]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440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d[4] = 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344401" y="39575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d[9] =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32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1331640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1640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31640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59353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d[5]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21689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d[1]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1689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d[7]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56951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d[8]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440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d[4] = 3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4401" y="39575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d[9] = 3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488009"/>
              </p:ext>
            </p:extLst>
          </p:nvPr>
        </p:nvGraphicFramePr>
        <p:xfrm>
          <a:off x="5508104" y="2119932"/>
          <a:ext cx="3672408" cy="4267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76064"/>
                <a:gridCol w="1800200"/>
                <a:gridCol w="1296144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Расстояние</a:t>
                      </a:r>
                      <a:b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 10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Путь через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 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</a:pPr>
            <a:r>
              <a:rPr lang="en-US" sz="2400" dirty="0" smtClean="0">
                <a:latin typeface="+mj-lt"/>
                <a:cs typeface="Times New Roman" pitchFamily="18" charset="0"/>
              </a:rPr>
              <a:t>create(&amp;Q)</a:t>
            </a:r>
            <a:r>
              <a:rPr lang="ru-RU" sz="2400" dirty="0" smtClean="0">
                <a:latin typeface="+mj-lt"/>
                <a:cs typeface="Times New Roman" pitchFamily="18" charset="0"/>
              </a:rPr>
              <a:t>	</a:t>
            </a:r>
            <a:r>
              <a:rPr lang="en-US" sz="2400" dirty="0" smtClean="0">
                <a:latin typeface="+mj-lt"/>
                <a:cs typeface="Times New Roman" pitchFamily="18" charset="0"/>
              </a:rPr>
              <a:t>–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создает очередь</a:t>
            </a:r>
          </a:p>
          <a:p>
            <a:pPr marL="514350" indent="-514350">
              <a:lnSpc>
                <a:spcPct val="80000"/>
              </a:lnSpc>
            </a:pPr>
            <a:r>
              <a:rPr lang="en-US" sz="2400" dirty="0" err="1" smtClean="0">
                <a:latin typeface="+mj-lt"/>
                <a:cs typeface="Times New Roman" pitchFamily="18" charset="0"/>
              </a:rPr>
              <a:t>makeempty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(&amp;Q)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	</a:t>
            </a:r>
            <a:r>
              <a:rPr lang="en-US" sz="2400" dirty="0" smtClean="0">
                <a:latin typeface="+mj-lt"/>
                <a:cs typeface="Times New Roman" pitchFamily="18" charset="0"/>
              </a:rPr>
              <a:t>–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делает очередь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Q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пустой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514350" indent="-514350">
              <a:lnSpc>
                <a:spcPct val="80000"/>
              </a:lnSpc>
            </a:pPr>
            <a:r>
              <a:rPr lang="en-US" sz="2400" dirty="0" smtClean="0">
                <a:latin typeface="+mj-lt"/>
                <a:cs typeface="Times New Roman" pitchFamily="18" charset="0"/>
              </a:rPr>
              <a:t>front (&amp;Q)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	</a:t>
            </a:r>
            <a:r>
              <a:rPr lang="en-US" sz="2400" dirty="0" smtClean="0">
                <a:latin typeface="+mj-lt"/>
                <a:cs typeface="Times New Roman" pitchFamily="18" charset="0"/>
              </a:rPr>
              <a:t>–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выдает значение первого элемента 				очереди, не удаляя его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514350" indent="-514350">
              <a:lnSpc>
                <a:spcPct val="80000"/>
              </a:lnSpc>
            </a:pPr>
            <a:r>
              <a:rPr lang="en-US" sz="2400" dirty="0" smtClean="0">
                <a:latin typeface="+mj-lt"/>
                <a:cs typeface="Times New Roman" pitchFamily="18" charset="0"/>
              </a:rPr>
              <a:t>get(&amp;Q)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		– выдает значение первого элемента 				очереди и удаляет его из 					очереди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514350" indent="-514350">
              <a:lnSpc>
                <a:spcPct val="80000"/>
              </a:lnSpc>
            </a:pPr>
            <a:r>
              <a:rPr lang="en-US" sz="2400" dirty="0" smtClean="0">
                <a:latin typeface="+mj-lt"/>
                <a:cs typeface="Times New Roman" pitchFamily="18" charset="0"/>
              </a:rPr>
              <a:t>put(&amp;Q, x)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	– помещает в конец очереди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Q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					новый элемент со значением 				</a:t>
            </a:r>
            <a:r>
              <a:rPr lang="en-US" sz="2400" dirty="0" smtClean="0">
                <a:latin typeface="+mj-lt"/>
                <a:cs typeface="Times New Roman" pitchFamily="18" charset="0"/>
              </a:rPr>
              <a:t>x</a:t>
            </a:r>
          </a:p>
          <a:p>
            <a:pPr marL="514350" indent="-514350">
              <a:lnSpc>
                <a:spcPct val="80000"/>
              </a:lnSpc>
            </a:pPr>
            <a:r>
              <a:rPr lang="en-US" sz="2400" dirty="0" smtClean="0">
                <a:latin typeface="+mj-lt"/>
                <a:cs typeface="Times New Roman" pitchFamily="18" charset="0"/>
              </a:rPr>
              <a:t>empty (&amp;Q)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	</a:t>
            </a:r>
            <a:r>
              <a:rPr lang="en-US" sz="2400" dirty="0" smtClean="0">
                <a:latin typeface="+mj-lt"/>
                <a:cs typeface="Times New Roman" pitchFamily="18" charset="0"/>
              </a:rPr>
              <a:t>-</a:t>
            </a:r>
            <a:r>
              <a:rPr lang="ru-RU" sz="2400" dirty="0" smtClean="0">
                <a:latin typeface="+mj-lt"/>
                <a:cs typeface="Times New Roman" pitchFamily="18" charset="0"/>
              </a:rPr>
              <a:t>-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если очередь пуста, то 1 (истина), 				иначе 0 (ложь)</a:t>
            </a:r>
          </a:p>
          <a:p>
            <a:pPr marL="514350" indent="-514350">
              <a:lnSpc>
                <a:spcPct val="80000"/>
              </a:lnSpc>
            </a:pPr>
            <a:r>
              <a:rPr lang="en-US" sz="2400" dirty="0" smtClean="0">
                <a:latin typeface="+mj-lt"/>
                <a:cs typeface="Times New Roman" pitchFamily="18" charset="0"/>
              </a:rPr>
              <a:t>destroy(&amp;Q)	--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уничтожает очередь</a:t>
            </a:r>
          </a:p>
          <a:p>
            <a:pPr marL="514350" indent="-514350">
              <a:lnSpc>
                <a:spcPct val="80000"/>
              </a:lnSpc>
            </a:pPr>
            <a:endParaRPr lang="ru-RU" sz="2400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работы с очередью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Очередь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Реализация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с помощью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списка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Реализация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 помощью циклического буфера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Графы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Определения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Вычисление кратчайших расстояний с помощью очереди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Element {</a:t>
            </a:r>
            <a:br>
              <a:rPr lang="en-US" sz="2400" dirty="0"/>
            </a:br>
            <a:r>
              <a:rPr lang="en-US" sz="2400" dirty="0"/>
              <a:t>	T 			value;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Element *	next;</a:t>
            </a:r>
            <a:br>
              <a:rPr lang="en-US" sz="2400" dirty="0"/>
            </a:br>
            <a:r>
              <a:rPr lang="en-US" sz="2400" dirty="0"/>
              <a:t>};</a:t>
            </a:r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smtClean="0"/>
              <a:t>Queue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Element *	front;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>
                <a:solidFill>
                  <a:srgbClr val="FFC000"/>
                </a:solidFill>
              </a:rPr>
              <a:t>struct</a:t>
            </a:r>
            <a:r>
              <a:rPr lang="en-US" sz="2400" dirty="0">
                <a:solidFill>
                  <a:srgbClr val="FFC000"/>
                </a:solidFill>
              </a:rPr>
              <a:t> Element *	</a:t>
            </a:r>
            <a:r>
              <a:rPr lang="en-US" sz="2400" dirty="0" smtClean="0">
                <a:solidFill>
                  <a:srgbClr val="FFC000"/>
                </a:solidFill>
              </a:rPr>
              <a:t>back;</a:t>
            </a:r>
            <a:r>
              <a:rPr lang="en-US" sz="2400" dirty="0">
                <a:solidFill>
                  <a:srgbClr val="FFC000"/>
                </a:solidFill>
              </a:rPr>
              <a:t/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 smtClean="0"/>
              <a:t>};</a:t>
            </a:r>
            <a:endParaRPr lang="en-US" sz="2400" dirty="0"/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smtClean="0"/>
              <a:t>Queue</a:t>
            </a:r>
            <a:r>
              <a:rPr lang="en-US" sz="2400" dirty="0"/>
              <a:t>		</a:t>
            </a:r>
            <a:r>
              <a:rPr lang="en-US" sz="2400" dirty="0" smtClean="0"/>
              <a:t>Queue;</a:t>
            </a:r>
            <a:endParaRPr lang="en-US" sz="2400" dirty="0"/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Element *		</a:t>
            </a:r>
            <a:r>
              <a:rPr lang="en-US" sz="2400" dirty="0" err="1"/>
              <a:t>ptrElement</a:t>
            </a:r>
            <a:r>
              <a:rPr lang="en-US" sz="2400" dirty="0"/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очереди </a:t>
            </a:r>
            <a:r>
              <a:rPr lang="ru-RU" dirty="0" smtClean="0"/>
              <a:t>с помощью списка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Create, put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sz="2200" dirty="0" smtClean="0">
                <a:latin typeface="+mj-lt"/>
                <a:cs typeface="Courier New" pitchFamily="49" charset="0"/>
              </a:rPr>
              <a:t>void </a:t>
            </a:r>
            <a:r>
              <a:rPr lang="ru-RU" sz="2200" dirty="0" smtClean="0">
                <a:latin typeface="+mj-lt"/>
                <a:cs typeface="Courier New" pitchFamily="49" charset="0"/>
              </a:rPr>
              <a:t>create(</a:t>
            </a:r>
            <a:r>
              <a:rPr lang="en-US" sz="2200" dirty="0" smtClean="0">
                <a:latin typeface="+mj-lt"/>
                <a:cs typeface="Courier New" pitchFamily="49" charset="0"/>
              </a:rPr>
              <a:t>Queue *q</a:t>
            </a:r>
            <a:r>
              <a:rPr lang="ru-RU" sz="2200" dirty="0" smtClean="0">
                <a:latin typeface="+mj-lt"/>
                <a:cs typeface="Courier New" pitchFamily="49" charset="0"/>
              </a:rPr>
              <a:t>)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{</a:t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    q-</a:t>
            </a:r>
            <a:r>
              <a:rPr lang="en-US" sz="2200" dirty="0">
                <a:latin typeface="+mj-lt"/>
                <a:cs typeface="Courier New" pitchFamily="49" charset="0"/>
              </a:rPr>
              <a:t>&gt;front = </a:t>
            </a:r>
            <a:r>
              <a:rPr lang="en-US" sz="2200" dirty="0" smtClean="0">
                <a:latin typeface="+mj-lt"/>
                <a:cs typeface="Courier New" pitchFamily="49" charset="0"/>
              </a:rPr>
              <a:t>q-&gt;back = NULL;</a:t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ru-RU" sz="2200" dirty="0" smtClean="0">
                <a:latin typeface="+mj-lt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200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27984" y="1770501"/>
            <a:ext cx="4608512" cy="4525963"/>
          </a:xfrm>
        </p:spPr>
        <p:txBody>
          <a:bodyPr>
            <a:no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ru-RU" sz="2200" dirty="0">
                <a:latin typeface="+mj-lt"/>
                <a:cs typeface="Courier New" pitchFamily="49" charset="0"/>
              </a:rPr>
              <a:t>void put(</a:t>
            </a:r>
            <a:r>
              <a:rPr lang="en-US" sz="2200" dirty="0">
                <a:latin typeface="+mj-lt"/>
                <a:cs typeface="Courier New" pitchFamily="49" charset="0"/>
              </a:rPr>
              <a:t>Q</a:t>
            </a:r>
            <a:r>
              <a:rPr lang="ru-RU" sz="2200" dirty="0">
                <a:latin typeface="+mj-lt"/>
                <a:cs typeface="Courier New" pitchFamily="49" charset="0"/>
              </a:rPr>
              <a:t>ueue *q, </a:t>
            </a:r>
            <a:r>
              <a:rPr lang="en-US" sz="2200" dirty="0" smtClean="0">
                <a:latin typeface="+mj-lt"/>
                <a:cs typeface="Courier New" pitchFamily="49" charset="0"/>
              </a:rPr>
              <a:t>T </a:t>
            </a:r>
            <a:r>
              <a:rPr lang="ru-RU" sz="2200" dirty="0" smtClean="0">
                <a:latin typeface="+mj-lt"/>
                <a:cs typeface="Courier New" pitchFamily="49" charset="0"/>
              </a:rPr>
              <a:t>a)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ru-RU" sz="2200" dirty="0" smtClean="0">
                <a:latin typeface="+mj-lt"/>
                <a:cs typeface="Courier New" pitchFamily="49" charset="0"/>
              </a:rPr>
              <a:t>{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+mj-lt"/>
                <a:cs typeface="Courier New" pitchFamily="49" charset="0"/>
              </a:rPr>
              <a:t>ptrElement</a:t>
            </a:r>
            <a:r>
              <a:rPr lang="ru-RU" sz="2200" dirty="0" smtClean="0">
                <a:latin typeface="+mj-lt"/>
                <a:cs typeface="Courier New" pitchFamily="49" charset="0"/>
              </a:rPr>
              <a:t> </a:t>
            </a:r>
            <a:r>
              <a:rPr lang="ru-RU" sz="2200" dirty="0">
                <a:latin typeface="+mj-lt"/>
                <a:cs typeface="Courier New" pitchFamily="49" charset="0"/>
              </a:rPr>
              <a:t>p</a:t>
            </a:r>
            <a:r>
              <a:rPr lang="en-US" sz="2200" dirty="0">
                <a:latin typeface="+mj-lt"/>
                <a:cs typeface="Courier New" pitchFamily="49" charset="0"/>
              </a:rPr>
              <a:t> </a:t>
            </a:r>
            <a:r>
              <a:rPr lang="en-US" sz="2200" dirty="0" smtClean="0">
                <a:latin typeface="+mj-lt"/>
                <a:cs typeface="Courier New" pitchFamily="49" charset="0"/>
              </a:rPr>
              <a:t>= </a:t>
            </a:r>
            <a:r>
              <a:rPr lang="ru-RU" sz="2200" dirty="0" smtClean="0">
                <a:latin typeface="+mj-lt"/>
                <a:cs typeface="Courier New" pitchFamily="49" charset="0"/>
              </a:rPr>
              <a:t>malloc(sizeof</a:t>
            </a:r>
            <a:r>
              <a:rPr lang="ru-RU" sz="2200" dirty="0">
                <a:latin typeface="+mj-lt"/>
                <a:cs typeface="Courier New" pitchFamily="49" charset="0"/>
              </a:rPr>
              <a:t>(</a:t>
            </a:r>
            <a:r>
              <a:rPr lang="en-US" sz="2200" dirty="0">
                <a:latin typeface="+mj-lt"/>
                <a:cs typeface="Courier New" pitchFamily="49" charset="0"/>
              </a:rPr>
              <a:t>*p</a:t>
            </a:r>
            <a:r>
              <a:rPr lang="ru-RU" sz="2200" dirty="0" smtClean="0">
                <a:latin typeface="+mj-lt"/>
                <a:cs typeface="Courier New" pitchFamily="49" charset="0"/>
              </a:rPr>
              <a:t>));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    </a:t>
            </a:r>
            <a:r>
              <a:rPr lang="ru-RU" sz="2200" dirty="0" smtClean="0">
                <a:latin typeface="+mj-lt"/>
                <a:cs typeface="Courier New" pitchFamily="49" charset="0"/>
              </a:rPr>
              <a:t>p-</a:t>
            </a:r>
            <a:r>
              <a:rPr lang="ru-RU" sz="2200" dirty="0">
                <a:latin typeface="+mj-lt"/>
                <a:cs typeface="Courier New" pitchFamily="49" charset="0"/>
              </a:rPr>
              <a:t>&gt;</a:t>
            </a:r>
            <a:r>
              <a:rPr lang="en-US" sz="2200" dirty="0">
                <a:latin typeface="+mj-lt"/>
                <a:cs typeface="Courier New" pitchFamily="49" charset="0"/>
              </a:rPr>
              <a:t>value</a:t>
            </a:r>
            <a:r>
              <a:rPr lang="ru-RU" sz="2200" dirty="0">
                <a:latin typeface="+mj-lt"/>
                <a:cs typeface="Courier New" pitchFamily="49" charset="0"/>
              </a:rPr>
              <a:t> = </a:t>
            </a:r>
            <a:r>
              <a:rPr lang="ru-RU" sz="2200" dirty="0" smtClean="0">
                <a:latin typeface="+mj-lt"/>
                <a:cs typeface="Courier New" pitchFamily="49" charset="0"/>
              </a:rPr>
              <a:t>a;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    </a:t>
            </a:r>
            <a:r>
              <a:rPr lang="ru-RU" sz="2200" dirty="0" smtClean="0">
                <a:latin typeface="+mj-lt"/>
                <a:cs typeface="Courier New" pitchFamily="49" charset="0"/>
              </a:rPr>
              <a:t>p-</a:t>
            </a:r>
            <a:r>
              <a:rPr lang="ru-RU" sz="2200" dirty="0">
                <a:latin typeface="+mj-lt"/>
                <a:cs typeface="Courier New" pitchFamily="49" charset="0"/>
              </a:rPr>
              <a:t>&gt;next = NULL</a:t>
            </a:r>
            <a:r>
              <a:rPr lang="ru-RU" sz="2200" dirty="0" smtClean="0">
                <a:latin typeface="+mj-lt"/>
                <a:cs typeface="Courier New" pitchFamily="49" charset="0"/>
              </a:rPr>
              <a:t>;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    </a:t>
            </a:r>
            <a:r>
              <a:rPr lang="ru-RU" sz="2200" dirty="0" smtClean="0">
                <a:latin typeface="+mj-lt"/>
                <a:cs typeface="Courier New" pitchFamily="49" charset="0"/>
              </a:rPr>
              <a:t>if </a:t>
            </a:r>
            <a:r>
              <a:rPr lang="ru-RU" sz="2200" dirty="0">
                <a:latin typeface="+mj-lt"/>
                <a:cs typeface="Courier New" pitchFamily="49" charset="0"/>
              </a:rPr>
              <a:t>(q-&gt;f</a:t>
            </a:r>
            <a:r>
              <a:rPr lang="en-US" sz="2200" dirty="0" err="1">
                <a:latin typeface="+mj-lt"/>
                <a:cs typeface="Courier New" pitchFamily="49" charset="0"/>
              </a:rPr>
              <a:t>ront</a:t>
            </a:r>
            <a:r>
              <a:rPr lang="en-US" sz="2200" dirty="0">
                <a:latin typeface="+mj-lt"/>
                <a:cs typeface="Courier New" pitchFamily="49" charset="0"/>
              </a:rPr>
              <a:t> </a:t>
            </a:r>
            <a:r>
              <a:rPr lang="ru-RU" sz="2200" dirty="0">
                <a:latin typeface="+mj-lt"/>
                <a:cs typeface="Courier New" pitchFamily="49" charset="0"/>
              </a:rPr>
              <a:t>==</a:t>
            </a:r>
            <a:r>
              <a:rPr lang="en-US" sz="2200" dirty="0">
                <a:latin typeface="+mj-lt"/>
                <a:cs typeface="Courier New" pitchFamily="49" charset="0"/>
              </a:rPr>
              <a:t> </a:t>
            </a:r>
            <a:r>
              <a:rPr lang="ru-RU" sz="2200" dirty="0">
                <a:latin typeface="+mj-lt"/>
                <a:cs typeface="Courier New" pitchFamily="49" charset="0"/>
              </a:rPr>
              <a:t>NULL</a:t>
            </a:r>
            <a:r>
              <a:rPr lang="ru-RU" sz="2200" dirty="0" smtClean="0">
                <a:latin typeface="+mj-lt"/>
                <a:cs typeface="Courier New" pitchFamily="49" charset="0"/>
              </a:rPr>
              <a:t>)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        </a:t>
            </a:r>
            <a:r>
              <a:rPr lang="ru-RU" sz="2200" dirty="0" smtClean="0">
                <a:latin typeface="+mj-lt"/>
                <a:cs typeface="Courier New" pitchFamily="49" charset="0"/>
              </a:rPr>
              <a:t>q-</a:t>
            </a:r>
            <a:r>
              <a:rPr lang="ru-RU" sz="2200" dirty="0">
                <a:latin typeface="+mj-lt"/>
                <a:cs typeface="Courier New" pitchFamily="49" charset="0"/>
              </a:rPr>
              <a:t>&gt;f</a:t>
            </a:r>
            <a:r>
              <a:rPr lang="en-US" sz="2200" dirty="0" err="1">
                <a:latin typeface="+mj-lt"/>
                <a:cs typeface="Courier New" pitchFamily="49" charset="0"/>
              </a:rPr>
              <a:t>ront</a:t>
            </a:r>
            <a:r>
              <a:rPr lang="ru-RU" sz="2200" dirty="0">
                <a:latin typeface="+mj-lt"/>
                <a:cs typeface="Courier New" pitchFamily="49" charset="0"/>
              </a:rPr>
              <a:t> = </a:t>
            </a:r>
            <a:r>
              <a:rPr lang="ru-RU" sz="2200" dirty="0" smtClean="0">
                <a:latin typeface="+mj-lt"/>
                <a:cs typeface="Courier New" pitchFamily="49" charset="0"/>
              </a:rPr>
              <a:t>p;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    </a:t>
            </a:r>
            <a:r>
              <a:rPr lang="ru-RU" sz="2200" dirty="0" smtClean="0">
                <a:latin typeface="+mj-lt"/>
                <a:cs typeface="Courier New" pitchFamily="49" charset="0"/>
              </a:rPr>
              <a:t>else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        </a:t>
            </a:r>
            <a:r>
              <a:rPr lang="ru-RU" sz="2200" dirty="0" smtClean="0">
                <a:latin typeface="+mj-lt"/>
                <a:cs typeface="Courier New" pitchFamily="49" charset="0"/>
              </a:rPr>
              <a:t>q-</a:t>
            </a:r>
            <a:r>
              <a:rPr lang="ru-RU" sz="2200" dirty="0">
                <a:latin typeface="+mj-lt"/>
                <a:cs typeface="Courier New" pitchFamily="49" charset="0"/>
              </a:rPr>
              <a:t>&gt;</a:t>
            </a:r>
            <a:r>
              <a:rPr lang="en-US" sz="2200" dirty="0">
                <a:latin typeface="+mj-lt"/>
                <a:cs typeface="Courier New" pitchFamily="49" charset="0"/>
              </a:rPr>
              <a:t>back</a:t>
            </a:r>
            <a:r>
              <a:rPr lang="ru-RU" sz="2200" dirty="0">
                <a:latin typeface="+mj-lt"/>
                <a:cs typeface="Courier New" pitchFamily="49" charset="0"/>
              </a:rPr>
              <a:t>-&gt;next = p</a:t>
            </a:r>
            <a:r>
              <a:rPr lang="ru-RU" sz="2200" dirty="0" smtClean="0">
                <a:latin typeface="+mj-lt"/>
                <a:cs typeface="Courier New" pitchFamily="49" charset="0"/>
              </a:rPr>
              <a:t>;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    </a:t>
            </a:r>
            <a:r>
              <a:rPr lang="ru-RU" sz="2200" dirty="0" smtClean="0">
                <a:latin typeface="+mj-lt"/>
                <a:cs typeface="Courier New" pitchFamily="49" charset="0"/>
              </a:rPr>
              <a:t>q-</a:t>
            </a:r>
            <a:r>
              <a:rPr lang="ru-RU" sz="2200" dirty="0">
                <a:latin typeface="+mj-lt"/>
                <a:cs typeface="Courier New" pitchFamily="49" charset="0"/>
              </a:rPr>
              <a:t>&gt;</a:t>
            </a:r>
            <a:r>
              <a:rPr lang="en-US" sz="2200" dirty="0">
                <a:latin typeface="+mj-lt"/>
                <a:cs typeface="Courier New" pitchFamily="49" charset="0"/>
              </a:rPr>
              <a:t>back</a:t>
            </a:r>
            <a:r>
              <a:rPr lang="ru-RU" sz="2200" dirty="0">
                <a:latin typeface="+mj-lt"/>
                <a:cs typeface="Courier New" pitchFamily="49" charset="0"/>
              </a:rPr>
              <a:t> = p</a:t>
            </a:r>
            <a:r>
              <a:rPr lang="ru-RU" sz="2200" dirty="0" smtClean="0">
                <a:latin typeface="+mj-lt"/>
                <a:cs typeface="Courier New" pitchFamily="49" charset="0"/>
              </a:rPr>
              <a:t>;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ru-RU" sz="2200" dirty="0" smtClean="0">
                <a:latin typeface="+mj-lt"/>
                <a:cs typeface="Courier New" pitchFamily="49" charset="0"/>
              </a:rPr>
              <a:t>}</a:t>
            </a:r>
            <a:endParaRPr lang="ru-RU" sz="2200" dirty="0">
              <a:latin typeface="+mj-lt"/>
              <a:cs typeface="Courier New" pitchFamily="49" charset="0"/>
            </a:endParaRP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510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Get, empty</a:t>
            </a:r>
            <a:endParaRPr lang="ru-RU" dirty="0"/>
          </a:p>
        </p:txBody>
      </p:sp>
      <p:sp>
        <p:nvSpPr>
          <p:cNvPr id="83969" name="Rectangle 3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T </a:t>
            </a:r>
            <a:r>
              <a:rPr lang="ru-RU" sz="2400" dirty="0" smtClean="0">
                <a:latin typeface="+mj-lt"/>
                <a:cs typeface="Courier New" pitchFamily="49" charset="0"/>
              </a:rPr>
              <a:t>get(</a:t>
            </a:r>
            <a:r>
              <a:rPr lang="en-US" sz="2400" dirty="0" smtClean="0">
                <a:latin typeface="+mj-lt"/>
                <a:cs typeface="Courier New" pitchFamily="49" charset="0"/>
              </a:rPr>
              <a:t>Queue </a:t>
            </a:r>
            <a:r>
              <a:rPr lang="ru-RU" sz="2400" dirty="0" smtClean="0">
                <a:latin typeface="+mj-lt"/>
                <a:cs typeface="Courier New" pitchFamily="49" charset="0"/>
              </a:rPr>
              <a:t>*q)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>
                <a:cs typeface="Courier New" pitchFamily="49" charset="0"/>
              </a:rPr>
              <a:t>	</a:t>
            </a:r>
            <a:r>
              <a:rPr lang="en-US" sz="2400" dirty="0" err="1">
                <a:cs typeface="Courier New" pitchFamily="49" charset="0"/>
              </a:rPr>
              <a:t>ptrElement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ru-RU" sz="2400" dirty="0">
                <a:cs typeface="Courier New" pitchFamily="49" charset="0"/>
              </a:rPr>
              <a:t>p</a:t>
            </a:r>
            <a:r>
              <a:rPr lang="en-US" sz="2400" dirty="0">
                <a:cs typeface="Courier New" pitchFamily="49" charset="0"/>
              </a:rPr>
              <a:t> = </a:t>
            </a:r>
            <a:r>
              <a:rPr lang="ru-RU" sz="2400" dirty="0">
                <a:cs typeface="Courier New" pitchFamily="49" charset="0"/>
              </a:rPr>
              <a:t>q-&gt;f</a:t>
            </a:r>
            <a:r>
              <a:rPr lang="en-US" sz="2400" dirty="0" err="1">
                <a:cs typeface="Courier New" pitchFamily="49" charset="0"/>
              </a:rPr>
              <a:t>ront</a:t>
            </a:r>
            <a:r>
              <a:rPr lang="ru-RU" sz="2400" dirty="0"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T </a:t>
            </a:r>
            <a:r>
              <a:rPr lang="ru-RU" sz="2400" dirty="0" smtClean="0">
                <a:latin typeface="+mj-lt"/>
                <a:cs typeface="Courier New" pitchFamily="49" charset="0"/>
              </a:rPr>
              <a:t>a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ru-RU" sz="2400" dirty="0">
                <a:cs typeface="Courier New" pitchFamily="49" charset="0"/>
              </a:rPr>
              <a:t>= p-</a:t>
            </a:r>
            <a:r>
              <a:rPr lang="ru-RU" sz="2400" dirty="0" smtClean="0">
                <a:cs typeface="Courier New" pitchFamily="49" charset="0"/>
              </a:rPr>
              <a:t>&gt;</a:t>
            </a:r>
            <a:r>
              <a:rPr lang="en-US" sz="2400" dirty="0" smtClean="0">
                <a:cs typeface="Courier New" pitchFamily="49" charset="0"/>
              </a:rPr>
              <a:t>value;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q-&gt;f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ront</a:t>
            </a:r>
            <a:r>
              <a:rPr lang="ru-RU" sz="2400" dirty="0" smtClean="0">
                <a:latin typeface="+mj-lt"/>
                <a:cs typeface="Courier New" pitchFamily="49" charset="0"/>
              </a:rPr>
              <a:t> = p-&gt;next;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free</a:t>
            </a:r>
            <a:r>
              <a:rPr lang="ru-RU" sz="2400" dirty="0" smtClean="0">
                <a:latin typeface="+mj-lt"/>
                <a:cs typeface="Courier New" pitchFamily="49" charset="0"/>
              </a:rPr>
              <a:t>(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p</a:t>
            </a:r>
            <a:r>
              <a:rPr lang="ru-RU" sz="2400" dirty="0" smtClean="0">
                <a:latin typeface="+mj-lt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if (q-&gt;fr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ont</a:t>
            </a:r>
            <a:r>
              <a:rPr lang="ru-RU" sz="2400" dirty="0" smtClean="0">
                <a:latin typeface="+mj-lt"/>
                <a:cs typeface="Courier New" pitchFamily="49" charset="0"/>
              </a:rPr>
              <a:t> == NULL)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smtClean="0">
                <a:latin typeface="+mj-lt"/>
                <a:cs typeface="Courier New" pitchFamily="49" charset="0"/>
              </a:rPr>
              <a:t>q-&gt;</a:t>
            </a:r>
            <a:r>
              <a:rPr lang="en-US" sz="2400" dirty="0" smtClean="0">
                <a:latin typeface="+mj-lt"/>
                <a:cs typeface="Courier New" pitchFamily="49" charset="0"/>
              </a:rPr>
              <a:t>back</a:t>
            </a:r>
            <a:r>
              <a:rPr lang="ru-RU" sz="2400" dirty="0" smtClean="0">
                <a:latin typeface="+mj-lt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return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a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int empty(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const</a:t>
            </a:r>
            <a:r>
              <a:rPr lang="en-US" sz="2400" dirty="0" smtClean="0">
                <a:latin typeface="+mj-lt"/>
                <a:cs typeface="Courier New" pitchFamily="49" charset="0"/>
              </a:rPr>
              <a:t> Q</a:t>
            </a:r>
            <a:r>
              <a:rPr lang="ru-RU" sz="2400" dirty="0" smtClean="0">
                <a:latin typeface="+mj-lt"/>
                <a:cs typeface="Courier New" pitchFamily="49" charset="0"/>
              </a:rPr>
              <a:t>ueue *q)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return q-&gt;f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ront</a:t>
            </a:r>
            <a:r>
              <a:rPr lang="ru-RU" sz="2400" dirty="0" smtClean="0">
                <a:latin typeface="+mj-lt"/>
                <a:cs typeface="Courier New" pitchFamily="49" charset="0"/>
              </a:rPr>
              <a:t> == NULL;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Queue {</a:t>
            </a:r>
            <a:endParaRPr lang="ru-RU" sz="2400" dirty="0" smtClean="0"/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en-US" sz="2400" dirty="0" smtClean="0"/>
              <a:t>T *value;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front;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back;</a:t>
            </a:r>
            <a:br>
              <a:rPr lang="en-US" sz="2400" dirty="0" smtClean="0"/>
            </a:b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size;</a:t>
            </a:r>
            <a:br>
              <a:rPr lang="en-US" sz="2400" dirty="0" smtClean="0"/>
            </a:br>
            <a:r>
              <a:rPr lang="en-US" sz="2400" dirty="0" smtClean="0"/>
              <a:t>};</a:t>
            </a:r>
            <a:endParaRPr lang="en-US" sz="2400" dirty="0"/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smtClean="0"/>
              <a:t>Queue</a:t>
            </a:r>
            <a:r>
              <a:rPr lang="en-US" sz="2400" dirty="0"/>
              <a:t>		</a:t>
            </a:r>
            <a:r>
              <a:rPr lang="en-US" sz="2400" dirty="0" smtClean="0"/>
              <a:t>Queue;</a:t>
            </a:r>
            <a:endParaRPr lang="en-US" sz="2400" dirty="0"/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smtClean="0"/>
              <a:t>T *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err="1"/>
              <a:t>ptrElement</a:t>
            </a:r>
            <a:r>
              <a:rPr lang="en-US" sz="2400" dirty="0"/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4783" y="1757334"/>
            <a:ext cx="3048000" cy="2967810"/>
            <a:chOff x="6208204" y="1985291"/>
            <a:chExt cx="1791816" cy="1791816"/>
          </a:xfrm>
        </p:grpSpPr>
        <p:sp>
          <p:nvSpPr>
            <p:cNvPr id="5" name="Oval 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Oval 2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очереди </a:t>
            </a:r>
            <a:r>
              <a:rPr lang="ru-RU" dirty="0" smtClean="0"/>
              <a:t>с помощью циклического буфера</a:t>
            </a:r>
            <a:endParaRPr lang="ru-RU" dirty="0"/>
          </a:p>
        </p:txBody>
      </p:sp>
      <p:cxnSp>
        <p:nvCxnSpPr>
          <p:cNvPr id="7" name="Straight Connector 6"/>
          <p:cNvCxnSpPr>
            <a:stCxn id="3" idx="2"/>
            <a:endCxn id="5" idx="2"/>
          </p:cNvCxnSpPr>
          <p:nvPr/>
        </p:nvCxnSpPr>
        <p:spPr>
          <a:xfrm flipH="1" flipV="1">
            <a:off x="5674783" y="3241239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5" idx="3"/>
          </p:cNvCxnSpPr>
          <p:nvPr/>
        </p:nvCxnSpPr>
        <p:spPr>
          <a:xfrm flipH="1">
            <a:off x="6121152" y="3577408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5" idx="4"/>
          </p:cNvCxnSpPr>
          <p:nvPr/>
        </p:nvCxnSpPr>
        <p:spPr>
          <a:xfrm flipH="1">
            <a:off x="7198783" y="3716653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5" idx="5"/>
          </p:cNvCxnSpPr>
          <p:nvPr/>
        </p:nvCxnSpPr>
        <p:spPr>
          <a:xfrm>
            <a:off x="7546761" y="3577408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5" idx="7"/>
          </p:cNvCxnSpPr>
          <p:nvPr/>
        </p:nvCxnSpPr>
        <p:spPr>
          <a:xfrm flipV="1">
            <a:off x="7546761" y="2191960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6"/>
            <a:endCxn id="5" idx="6"/>
          </p:cNvCxnSpPr>
          <p:nvPr/>
        </p:nvCxnSpPr>
        <p:spPr>
          <a:xfrm flipV="1">
            <a:off x="7690898" y="3241239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0"/>
            <a:endCxn id="5" idx="0"/>
          </p:cNvCxnSpPr>
          <p:nvPr/>
        </p:nvCxnSpPr>
        <p:spPr>
          <a:xfrm flipH="1" flipV="1">
            <a:off x="7198783" y="1757334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1"/>
            <a:endCxn id="5" idx="1"/>
          </p:cNvCxnSpPr>
          <p:nvPr/>
        </p:nvCxnSpPr>
        <p:spPr>
          <a:xfrm flipH="1" flipV="1">
            <a:off x="6121152" y="2191960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48236" y="3730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8076485" y="16147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7776067">
            <a:off x="7097511" y="214150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value[0]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 rot="20333938">
            <a:off x="7580196" y="267735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value[1]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3631923">
            <a:off x="7149837" y="39112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value[3]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785009">
            <a:off x="7573214" y="348581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value[2]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rot="20581389">
            <a:off x="5802039" y="33498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value[5]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18297212">
            <a:off x="6254975" y="390091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value[4]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 rot="660837">
            <a:off x="5772930" y="265631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value[6]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 rot="3869421">
            <a:off x="6350979" y="21408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value[7]</a:t>
            </a:r>
            <a:endParaRPr lang="ru-RU" dirty="0"/>
          </a:p>
        </p:txBody>
      </p:sp>
      <p:sp>
        <p:nvSpPr>
          <p:cNvPr id="79881" name="Circular Arrow 79880"/>
          <p:cNvSpPr/>
          <p:nvPr/>
        </p:nvSpPr>
        <p:spPr>
          <a:xfrm rot="18078687">
            <a:off x="5240022" y="1373743"/>
            <a:ext cx="3662292" cy="3678466"/>
          </a:xfrm>
          <a:prstGeom prst="circularArrow">
            <a:avLst>
              <a:gd name="adj1" fmla="val 5942"/>
              <a:gd name="adj2" fmla="val 656255"/>
              <a:gd name="adj3" fmla="val 20412990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4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798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Create, put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idx="1"/>
          </p:nvPr>
        </p:nvSpPr>
        <p:spPr>
          <a:xfrm>
            <a:off x="914400" y="1783560"/>
            <a:ext cx="8229600" cy="4572000"/>
          </a:xfrm>
        </p:spPr>
        <p:txBody>
          <a:bodyPr>
            <a:norm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sz="2200" dirty="0" smtClean="0">
                <a:latin typeface="+mj-lt"/>
                <a:cs typeface="Courier New" pitchFamily="49" charset="0"/>
              </a:rPr>
              <a:t>void </a:t>
            </a:r>
            <a:r>
              <a:rPr lang="ru-RU" sz="2200" dirty="0" smtClean="0">
                <a:latin typeface="+mj-lt"/>
                <a:cs typeface="Courier New" pitchFamily="49" charset="0"/>
              </a:rPr>
              <a:t>create(</a:t>
            </a:r>
            <a:r>
              <a:rPr lang="en-US" sz="2200" dirty="0" smtClean="0">
                <a:latin typeface="+mj-lt"/>
                <a:cs typeface="Courier New" pitchFamily="49" charset="0"/>
              </a:rPr>
              <a:t>Queue *q, </a:t>
            </a:r>
            <a:r>
              <a:rPr lang="en-US" sz="22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200" dirty="0" smtClean="0">
                <a:latin typeface="+mj-lt"/>
                <a:cs typeface="Courier New" pitchFamily="49" charset="0"/>
              </a:rPr>
              <a:t> size</a:t>
            </a:r>
            <a:r>
              <a:rPr lang="ru-RU" sz="2200" dirty="0" smtClean="0">
                <a:latin typeface="+mj-lt"/>
                <a:cs typeface="Courier New" pitchFamily="49" charset="0"/>
              </a:rPr>
              <a:t>)</a:t>
            </a:r>
            <a:r>
              <a:rPr lang="en-US" sz="2200" dirty="0" smtClean="0">
                <a:latin typeface="+mj-lt"/>
                <a:cs typeface="Courier New" pitchFamily="49" charset="0"/>
              </a:rPr>
              <a:t/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{</a:t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en-US" sz="2200" dirty="0" smtClean="0">
                <a:latin typeface="+mj-lt"/>
                <a:cs typeface="Courier New" pitchFamily="49" charset="0"/>
              </a:rPr>
              <a:t>    q-&gt;value = </a:t>
            </a:r>
            <a:r>
              <a:rPr lang="en-US" sz="2200" dirty="0" err="1" smtClean="0">
                <a:latin typeface="+mj-lt"/>
                <a:cs typeface="Courier New" pitchFamily="49" charset="0"/>
              </a:rPr>
              <a:t>malloc</a:t>
            </a:r>
            <a:r>
              <a:rPr lang="en-US" sz="2200" dirty="0" smtClean="0">
                <a:latin typeface="+mj-lt"/>
                <a:cs typeface="Courier New" pitchFamily="49" charset="0"/>
              </a:rPr>
              <a:t>(*q-&gt;value*size);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sz="2200" dirty="0" smtClean="0">
                <a:latin typeface="+mj-lt"/>
                <a:cs typeface="Courier New" pitchFamily="49" charset="0"/>
              </a:rPr>
              <a:t>    q-&gt;front = q-&gt;back = 0;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sz="2200" dirty="0">
                <a:latin typeface="+mj-lt"/>
                <a:cs typeface="Courier New" pitchFamily="49" charset="0"/>
              </a:rPr>
              <a:t> </a:t>
            </a:r>
            <a:r>
              <a:rPr lang="en-US" sz="2200" dirty="0" smtClean="0">
                <a:latin typeface="+mj-lt"/>
                <a:cs typeface="Courier New" pitchFamily="49" charset="0"/>
              </a:rPr>
              <a:t>   </a:t>
            </a:r>
            <a:r>
              <a:rPr lang="en-US" sz="2200" dirty="0">
                <a:cs typeface="Courier New" pitchFamily="49" charset="0"/>
              </a:rPr>
              <a:t>q-&gt;size = </a:t>
            </a:r>
            <a:r>
              <a:rPr lang="en-US" sz="2200" dirty="0" smtClean="0">
                <a:latin typeface="+mj-lt"/>
                <a:cs typeface="Courier New" pitchFamily="49" charset="0"/>
              </a:rPr>
              <a:t>size;</a:t>
            </a:r>
            <a:br>
              <a:rPr lang="en-US" sz="2200" dirty="0" smtClean="0">
                <a:latin typeface="+mj-lt"/>
                <a:cs typeface="Courier New" pitchFamily="49" charset="0"/>
              </a:rPr>
            </a:br>
            <a:r>
              <a:rPr lang="ru-RU" sz="2200" dirty="0" smtClean="0">
                <a:latin typeface="+mj-lt"/>
                <a:cs typeface="Courier New" pitchFamily="49" charset="0"/>
              </a:rPr>
              <a:t>}</a:t>
            </a:r>
            <a:endParaRPr lang="en-US" sz="2200" dirty="0" smtClean="0">
              <a:latin typeface="+mj-lt"/>
              <a:cs typeface="Courier New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endParaRPr lang="en-US" sz="2200" dirty="0" smtClean="0">
              <a:cs typeface="Courier New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200" dirty="0" smtClean="0">
                <a:cs typeface="Courier New" pitchFamily="49" charset="0"/>
              </a:rPr>
              <a:t>void </a:t>
            </a:r>
            <a:r>
              <a:rPr lang="ru-RU" sz="2200" dirty="0">
                <a:cs typeface="Courier New" pitchFamily="49" charset="0"/>
              </a:rPr>
              <a:t>put(</a:t>
            </a:r>
            <a:r>
              <a:rPr lang="en-US" sz="2200" dirty="0">
                <a:cs typeface="Courier New" pitchFamily="49" charset="0"/>
              </a:rPr>
              <a:t>Q</a:t>
            </a:r>
            <a:r>
              <a:rPr lang="ru-RU" sz="2200" dirty="0">
                <a:cs typeface="Courier New" pitchFamily="49" charset="0"/>
              </a:rPr>
              <a:t>ueue *q, </a:t>
            </a:r>
            <a:r>
              <a:rPr lang="en-US" sz="2200" dirty="0">
                <a:cs typeface="Courier New" pitchFamily="49" charset="0"/>
              </a:rPr>
              <a:t>T </a:t>
            </a:r>
            <a:r>
              <a:rPr lang="ru-RU" sz="2200" dirty="0">
                <a:cs typeface="Courier New" pitchFamily="49" charset="0"/>
              </a:rPr>
              <a:t>a)</a:t>
            </a:r>
            <a:r>
              <a:rPr lang="en-US" sz="2200" dirty="0">
                <a:cs typeface="Courier New" pitchFamily="49" charset="0"/>
              </a:rPr>
              <a:t/>
            </a:r>
            <a:br>
              <a:rPr lang="en-US" sz="2200" dirty="0">
                <a:cs typeface="Courier New" pitchFamily="49" charset="0"/>
              </a:rPr>
            </a:br>
            <a:r>
              <a:rPr lang="ru-RU" sz="2200" dirty="0">
                <a:cs typeface="Courier New" pitchFamily="49" charset="0"/>
              </a:rPr>
              <a:t>{</a:t>
            </a:r>
            <a:r>
              <a:rPr lang="en-US" sz="2200" dirty="0">
                <a:cs typeface="Courier New" pitchFamily="49" charset="0"/>
              </a:rPr>
              <a:t/>
            </a:r>
            <a:br>
              <a:rPr lang="en-US" sz="2200" dirty="0">
                <a:cs typeface="Courier New" pitchFamily="49" charset="0"/>
              </a:rPr>
            </a:br>
            <a:r>
              <a:rPr lang="en-US" sz="2200" dirty="0">
                <a:cs typeface="Courier New" pitchFamily="49" charset="0"/>
              </a:rPr>
              <a:t>    q-&gt;value[q-&gt;back] = a</a:t>
            </a:r>
            <a:r>
              <a:rPr lang="en-US" sz="2200" dirty="0" smtClean="0">
                <a:cs typeface="Courier New" pitchFamily="49" charset="0"/>
              </a:rPr>
              <a:t>;</a:t>
            </a:r>
            <a:r>
              <a:rPr lang="ru-RU" sz="2400" dirty="0">
                <a:cs typeface="Courier New" pitchFamily="49" charset="0"/>
              </a:rPr>
              <a:t> // Как </a:t>
            </a:r>
            <a:r>
              <a:rPr lang="ru-RU" sz="2400" dirty="0" smtClean="0">
                <a:cs typeface="Courier New" pitchFamily="49" charset="0"/>
              </a:rPr>
              <a:t>узнать, </a:t>
            </a:r>
            <a:r>
              <a:rPr lang="ru-RU" sz="2400" dirty="0">
                <a:cs typeface="Courier New" pitchFamily="49" charset="0"/>
              </a:rPr>
              <a:t>что </a:t>
            </a:r>
            <a:r>
              <a:rPr lang="ru-RU" sz="2400" dirty="0" smtClean="0">
                <a:cs typeface="Courier New" pitchFamily="49" charset="0"/>
              </a:rPr>
              <a:t>в очереди нет места?</a:t>
            </a:r>
            <a:endParaRPr lang="en-US" sz="2200" dirty="0">
              <a:cs typeface="Courier New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sz="2200" dirty="0">
                <a:cs typeface="Courier New" pitchFamily="49" charset="0"/>
              </a:rPr>
              <a:t>    q-&gt;back </a:t>
            </a:r>
            <a:r>
              <a:rPr lang="en-US" sz="2200" dirty="0" smtClean="0">
                <a:cs typeface="Courier New" pitchFamily="49" charset="0"/>
              </a:rPr>
              <a:t>= (q-</a:t>
            </a:r>
            <a:r>
              <a:rPr lang="en-US" sz="2200" dirty="0">
                <a:cs typeface="Courier New" pitchFamily="49" charset="0"/>
              </a:rPr>
              <a:t>&gt;</a:t>
            </a:r>
            <a:r>
              <a:rPr lang="en-US" sz="2200" dirty="0" smtClean="0">
                <a:cs typeface="Courier New" pitchFamily="49" charset="0"/>
              </a:rPr>
              <a:t>back+1) % </a:t>
            </a:r>
            <a:r>
              <a:rPr lang="en-US" sz="2200" dirty="0">
                <a:cs typeface="Courier New" pitchFamily="49" charset="0"/>
              </a:rPr>
              <a:t>q-&gt;size</a:t>
            </a:r>
            <a:r>
              <a:rPr lang="en-US" sz="2200" dirty="0" smtClean="0">
                <a:cs typeface="Courier New" pitchFamily="49" charset="0"/>
              </a:rPr>
              <a:t>;</a:t>
            </a:r>
            <a:endParaRPr lang="en-US" sz="2200" dirty="0">
              <a:cs typeface="Courier New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200" dirty="0" smtClean="0">
                <a:cs typeface="Courier New" pitchFamily="49" charset="0"/>
              </a:rPr>
              <a:t>}</a:t>
            </a:r>
            <a:endParaRPr lang="ru-RU" sz="2200" dirty="0">
              <a:cs typeface="Courier New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endParaRPr lang="ru-RU" sz="2000" dirty="0">
              <a:cs typeface="Courier New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endParaRPr lang="ru-RU" sz="22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57527</TotalTime>
  <Words>1712</Words>
  <Application>Microsoft Office PowerPoint</Application>
  <PresentationFormat>On-screen Show (4:3)</PresentationFormat>
  <Paragraphs>537</Paragraphs>
  <Slides>40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Metro</vt:lpstr>
      <vt:lpstr>списки (окончание). Графы</vt:lpstr>
      <vt:lpstr>План лекции</vt:lpstr>
      <vt:lpstr>Очередь</vt:lpstr>
      <vt:lpstr>Операции работы с очередью</vt:lpstr>
      <vt:lpstr>Реализация очереди с помощью списка</vt:lpstr>
      <vt:lpstr>Create, put</vt:lpstr>
      <vt:lpstr>Get, empty</vt:lpstr>
      <vt:lpstr>Реализация очереди с помощью циклического буфера</vt:lpstr>
      <vt:lpstr>Create, put</vt:lpstr>
      <vt:lpstr>Get, empty</vt:lpstr>
      <vt:lpstr>Пример работы с очередью</vt:lpstr>
      <vt:lpstr>Дек (double-ended queue) очередь с двумя концами</vt:lpstr>
      <vt:lpstr>Графы</vt:lpstr>
      <vt:lpstr>Упорядоченная пара</vt:lpstr>
      <vt:lpstr>Декартово произведение</vt:lpstr>
      <vt:lpstr>Отношения</vt:lpstr>
      <vt:lpstr>Виды отношений</vt:lpstr>
      <vt:lpstr>Графы</vt:lpstr>
      <vt:lpstr>Изображение графов на плоскости</vt:lpstr>
      <vt:lpstr>Изображение графов на плоскости</vt:lpstr>
      <vt:lpstr>Дуги графа</vt:lpstr>
      <vt:lpstr>Путь и цикл в графе </vt:lpstr>
      <vt:lpstr>Путь и цикл в графе </vt:lpstr>
      <vt:lpstr>Степень вершины</vt:lpstr>
      <vt:lpstr>Ациклические графы</vt:lpstr>
      <vt:lpstr>Дуга и путь в ациклическом графе</vt:lpstr>
      <vt:lpstr>Матрица смежностей</vt:lpstr>
      <vt:lpstr>Матрица инцидентностей</vt:lpstr>
      <vt:lpstr>Списки смежностей</vt:lpstr>
      <vt:lpstr>Табличное представление списков смежностей</vt:lpstr>
      <vt:lpstr>Поиск в ширину в графе</vt:lpstr>
      <vt:lpstr>Алгоритм поиска в ширину</vt:lpstr>
      <vt:lpstr>PowerPoint Presentation</vt:lpstr>
      <vt:lpstr>Алгоритм поиска в ширину</vt:lpstr>
      <vt:lpstr>Метод поиска в ширину</vt:lpstr>
      <vt:lpstr>Метод поиска в ширину</vt:lpstr>
      <vt:lpstr>Метод поиска в ширину</vt:lpstr>
      <vt:lpstr>Метод поиска в ширину</vt:lpstr>
      <vt:lpstr>Метод поиска в ширину</vt:lpstr>
      <vt:lpstr>Заключение</vt:lpstr>
    </vt:vector>
  </TitlesOfParts>
  <Company>Семья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Абстрактные структуры данных</dc:title>
  <dc:creator>Evgueni Petrov</dc:creator>
  <cp:lastModifiedBy>Petrov, Evgueni S</cp:lastModifiedBy>
  <cp:revision>347</cp:revision>
  <dcterms:created xsi:type="dcterms:W3CDTF">2009-10-04T13:10:58Z</dcterms:created>
  <dcterms:modified xsi:type="dcterms:W3CDTF">2013-12-05T02:36:38Z</dcterms:modified>
</cp:coreProperties>
</file>