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321" r:id="rId3"/>
    <p:sldId id="315" r:id="rId4"/>
    <p:sldId id="316" r:id="rId5"/>
    <p:sldId id="317" r:id="rId6"/>
    <p:sldId id="318" r:id="rId7"/>
    <p:sldId id="319" r:id="rId8"/>
    <p:sldId id="257" r:id="rId9"/>
    <p:sldId id="258" r:id="rId10"/>
    <p:sldId id="259" r:id="rId11"/>
    <p:sldId id="260" r:id="rId12"/>
    <p:sldId id="261" r:id="rId13"/>
    <p:sldId id="262" r:id="rId14"/>
    <p:sldId id="323" r:id="rId15"/>
    <p:sldId id="276" r:id="rId16"/>
    <p:sldId id="278" r:id="rId17"/>
    <p:sldId id="324" r:id="rId18"/>
    <p:sldId id="263" r:id="rId19"/>
    <p:sldId id="264" r:id="rId20"/>
    <p:sldId id="270" r:id="rId21"/>
    <p:sldId id="265" r:id="rId22"/>
    <p:sldId id="266" r:id="rId23"/>
    <p:sldId id="267" r:id="rId24"/>
    <p:sldId id="268" r:id="rId25"/>
    <p:sldId id="271" r:id="rId26"/>
    <p:sldId id="327" r:id="rId27"/>
    <p:sldId id="291" r:id="rId28"/>
    <p:sldId id="272" r:id="rId29"/>
    <p:sldId id="273" r:id="rId30"/>
    <p:sldId id="274" r:id="rId31"/>
    <p:sldId id="290" r:id="rId32"/>
    <p:sldId id="296" r:id="rId33"/>
    <p:sldId id="329" r:id="rId34"/>
    <p:sldId id="297" r:id="rId35"/>
    <p:sldId id="300" r:id="rId36"/>
    <p:sldId id="325" r:id="rId3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2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1" autoAdjust="0"/>
    <p:restoredTop sz="94789" autoAdjust="0"/>
  </p:normalViewPr>
  <p:slideViewPr>
    <p:cSldViewPr>
      <p:cViewPr varScale="1">
        <p:scale>
          <a:sx n="45" d="100"/>
          <a:sy n="45" d="100"/>
        </p:scale>
        <p:origin x="-67" y="-3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1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85FC63-DDE4-4300-AE48-AC9800FA7504}" type="datetimeFigureOut">
              <a:rPr lang="ru-RU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CBC74-AA58-48DD-A826-C18F4B72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7A525D71-8CFD-46F0-B7B4-D6EEA2FD61B4}" type="datetimeFigureOut">
              <a:rPr lang="ru-RU" smtClean="0"/>
              <a:pPr>
                <a:defRPr/>
              </a:pPr>
              <a:t>05.12.2013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ru-R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dirty="0" smtClean="0"/>
              <a:t>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solidFill>
                  <a:srgbClr val="898989"/>
                </a:solidFill>
              </a:rPr>
              <a:t>Лекция </a:t>
            </a:r>
            <a:r>
              <a:rPr lang="en-US" dirty="0" smtClean="0">
                <a:solidFill>
                  <a:srgbClr val="898989"/>
                </a:solidFill>
              </a:rPr>
              <a:t>11</a:t>
            </a:r>
            <a:r>
              <a:rPr lang="ru-RU" dirty="0" smtClean="0">
                <a:solidFill>
                  <a:srgbClr val="898989"/>
                </a:solidFill>
              </a:rPr>
              <a:t>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63" y="6474221"/>
            <a:ext cx="8229600" cy="41116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Прямой		</a:t>
            </a:r>
            <a:r>
              <a:rPr lang="ru-RU" dirty="0"/>
              <a:t> </a:t>
            </a:r>
            <a:r>
              <a:rPr lang="ru-RU" dirty="0" smtClean="0"/>
              <a:t>     Обратный			Внутренний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857250" y="147359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643063" y="2402284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85750" y="2545159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14375" y="3688159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428750" y="3688159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357438" y="3616721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285875" y="490259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214313" y="490259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2000250" y="4831159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428875" y="5831284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434181" y="2037953"/>
            <a:ext cx="644525" cy="369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1248569" y="1996678"/>
            <a:ext cx="574675" cy="382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510381" y="3234928"/>
            <a:ext cx="715963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1273175" y="3234134"/>
            <a:ext cx="858838" cy="4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1974850" y="2984896"/>
            <a:ext cx="787400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250032" y="4365227"/>
            <a:ext cx="787400" cy="287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962819" y="4293790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1964532" y="4365227"/>
            <a:ext cx="787400" cy="144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 rot="16200000" flipH="1">
            <a:off x="2314575" y="5431234"/>
            <a:ext cx="573088" cy="227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3714750" y="1402159"/>
            <a:ext cx="571500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9" name="Овал 198"/>
          <p:cNvSpPr/>
          <p:nvPr/>
        </p:nvSpPr>
        <p:spPr>
          <a:xfrm>
            <a:off x="4500563" y="2259409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0" name="Овал 199"/>
          <p:cNvSpPr/>
          <p:nvPr/>
        </p:nvSpPr>
        <p:spPr>
          <a:xfrm>
            <a:off x="3286125" y="2402284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1" name="Овал 200"/>
          <p:cNvSpPr/>
          <p:nvPr/>
        </p:nvSpPr>
        <p:spPr>
          <a:xfrm>
            <a:off x="3571875" y="3616721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2" name="Овал 201"/>
          <p:cNvSpPr/>
          <p:nvPr/>
        </p:nvSpPr>
        <p:spPr>
          <a:xfrm>
            <a:off x="4286250" y="3616721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3" name="Овал 202"/>
          <p:cNvSpPr/>
          <p:nvPr/>
        </p:nvSpPr>
        <p:spPr>
          <a:xfrm>
            <a:off x="5214938" y="3545284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" name="Овал 203"/>
          <p:cNvSpPr/>
          <p:nvPr/>
        </p:nvSpPr>
        <p:spPr>
          <a:xfrm>
            <a:off x="4071938" y="4831159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5" name="Овал 204"/>
          <p:cNvSpPr/>
          <p:nvPr/>
        </p:nvSpPr>
        <p:spPr>
          <a:xfrm>
            <a:off x="3143250" y="4831159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6" name="Овал 205"/>
          <p:cNvSpPr/>
          <p:nvPr/>
        </p:nvSpPr>
        <p:spPr>
          <a:xfrm>
            <a:off x="4786313" y="4759721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7" name="Овал 206"/>
          <p:cNvSpPr/>
          <p:nvPr/>
        </p:nvSpPr>
        <p:spPr>
          <a:xfrm>
            <a:off x="5429250" y="5831284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3410744" y="2014140"/>
            <a:ext cx="512763" cy="2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4166394" y="1925240"/>
            <a:ext cx="442913" cy="37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3373438" y="3169046"/>
            <a:ext cx="787400" cy="10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4090194" y="3133327"/>
            <a:ext cx="930275" cy="36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4767263" y="2846783"/>
            <a:ext cx="858838" cy="53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3124994" y="4311253"/>
            <a:ext cx="787400" cy="25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3766344" y="4276328"/>
            <a:ext cx="787400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4768851" y="4240608"/>
            <a:ext cx="787400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 rot="16200000" flipH="1">
            <a:off x="5124450" y="5275659"/>
            <a:ext cx="644525" cy="46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6715125" y="1330721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8" name="Овал 217"/>
          <p:cNvSpPr/>
          <p:nvPr/>
        </p:nvSpPr>
        <p:spPr>
          <a:xfrm>
            <a:off x="7715250" y="233084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9" name="Овал 218"/>
          <p:cNvSpPr/>
          <p:nvPr/>
        </p:nvSpPr>
        <p:spPr>
          <a:xfrm>
            <a:off x="6072188" y="2259409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0" name="Овал 219"/>
          <p:cNvSpPr/>
          <p:nvPr/>
        </p:nvSpPr>
        <p:spPr>
          <a:xfrm>
            <a:off x="6572250" y="3545284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1" name="Овал 220"/>
          <p:cNvSpPr/>
          <p:nvPr/>
        </p:nvSpPr>
        <p:spPr>
          <a:xfrm>
            <a:off x="7358063" y="3545284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2" name="Овал 221"/>
          <p:cNvSpPr/>
          <p:nvPr/>
        </p:nvSpPr>
        <p:spPr>
          <a:xfrm>
            <a:off x="8429625" y="3545284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3" name="Овал 222"/>
          <p:cNvSpPr/>
          <p:nvPr/>
        </p:nvSpPr>
        <p:spPr>
          <a:xfrm>
            <a:off x="7000875" y="4759721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4" name="Овал 223"/>
          <p:cNvSpPr/>
          <p:nvPr/>
        </p:nvSpPr>
        <p:spPr>
          <a:xfrm>
            <a:off x="6143625" y="4759721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" name="Овал 224"/>
          <p:cNvSpPr/>
          <p:nvPr/>
        </p:nvSpPr>
        <p:spPr>
          <a:xfrm>
            <a:off x="7929563" y="4759721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6" name="Овал 225"/>
          <p:cNvSpPr/>
          <p:nvPr/>
        </p:nvSpPr>
        <p:spPr>
          <a:xfrm>
            <a:off x="8501063" y="5688409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6304757" y="1776015"/>
            <a:ext cx="501650" cy="465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7142163" y="1757759"/>
            <a:ext cx="646112" cy="64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6180137" y="2902347"/>
            <a:ext cx="785813" cy="500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7304882" y="3061890"/>
            <a:ext cx="787400" cy="17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8017669" y="2882503"/>
            <a:ext cx="787400" cy="538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6126163" y="4240608"/>
            <a:ext cx="787400" cy="25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6731794" y="4239815"/>
            <a:ext cx="787400" cy="25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7947819" y="4204890"/>
            <a:ext cx="787400" cy="322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 rot="16200000" flipH="1">
            <a:off x="8303419" y="5239940"/>
            <a:ext cx="501650" cy="395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/>
          <p:cNvSpPr txBox="1">
            <a:spLocks noChangeArrowheads="1"/>
          </p:cNvSpPr>
          <p:nvPr/>
        </p:nvSpPr>
        <p:spPr bwMode="auto">
          <a:xfrm>
            <a:off x="1000125" y="154503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324" name="TextBox 323"/>
          <p:cNvSpPr txBox="1">
            <a:spLocks noChangeArrowheads="1"/>
          </p:cNvSpPr>
          <p:nvPr/>
        </p:nvSpPr>
        <p:spPr bwMode="auto">
          <a:xfrm>
            <a:off x="428625" y="261659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325" name="TextBox 324"/>
          <p:cNvSpPr txBox="1">
            <a:spLocks noChangeArrowheads="1"/>
          </p:cNvSpPr>
          <p:nvPr/>
        </p:nvSpPr>
        <p:spPr bwMode="auto">
          <a:xfrm>
            <a:off x="1785938" y="247372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326" name="TextBox 325"/>
          <p:cNvSpPr txBox="1">
            <a:spLocks noChangeArrowheads="1"/>
          </p:cNvSpPr>
          <p:nvPr/>
        </p:nvSpPr>
        <p:spPr bwMode="auto">
          <a:xfrm>
            <a:off x="857250" y="375959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327" name="TextBox 326"/>
          <p:cNvSpPr txBox="1">
            <a:spLocks noChangeArrowheads="1"/>
          </p:cNvSpPr>
          <p:nvPr/>
        </p:nvSpPr>
        <p:spPr bwMode="auto">
          <a:xfrm>
            <a:off x="1500188" y="375959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328" name="TextBox 327"/>
          <p:cNvSpPr txBox="1">
            <a:spLocks noChangeArrowheads="1"/>
          </p:cNvSpPr>
          <p:nvPr/>
        </p:nvSpPr>
        <p:spPr bwMode="auto">
          <a:xfrm>
            <a:off x="2428875" y="3688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329" name="TextBox 328"/>
          <p:cNvSpPr txBox="1">
            <a:spLocks noChangeArrowheads="1"/>
          </p:cNvSpPr>
          <p:nvPr/>
        </p:nvSpPr>
        <p:spPr bwMode="auto">
          <a:xfrm>
            <a:off x="357188" y="490259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330" name="TextBox 329"/>
          <p:cNvSpPr txBox="1">
            <a:spLocks noChangeArrowheads="1"/>
          </p:cNvSpPr>
          <p:nvPr/>
        </p:nvSpPr>
        <p:spPr bwMode="auto">
          <a:xfrm>
            <a:off x="1428750" y="497403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331" name="TextBox 330"/>
          <p:cNvSpPr txBox="1">
            <a:spLocks noChangeArrowheads="1"/>
          </p:cNvSpPr>
          <p:nvPr/>
        </p:nvSpPr>
        <p:spPr bwMode="auto">
          <a:xfrm>
            <a:off x="2071688" y="4831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332" name="TextBox 331"/>
          <p:cNvSpPr txBox="1">
            <a:spLocks noChangeArrowheads="1"/>
          </p:cNvSpPr>
          <p:nvPr/>
        </p:nvSpPr>
        <p:spPr bwMode="auto">
          <a:xfrm>
            <a:off x="2500313" y="583128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333" name="TextBox 332"/>
          <p:cNvSpPr txBox="1">
            <a:spLocks noChangeArrowheads="1"/>
          </p:cNvSpPr>
          <p:nvPr/>
        </p:nvSpPr>
        <p:spPr bwMode="auto">
          <a:xfrm>
            <a:off x="3786188" y="1473596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334" name="TextBox 333"/>
          <p:cNvSpPr txBox="1">
            <a:spLocks noChangeArrowheads="1"/>
          </p:cNvSpPr>
          <p:nvPr/>
        </p:nvSpPr>
        <p:spPr bwMode="auto">
          <a:xfrm>
            <a:off x="3357563" y="247372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335" name="TextBox 334"/>
          <p:cNvSpPr txBox="1">
            <a:spLocks noChangeArrowheads="1"/>
          </p:cNvSpPr>
          <p:nvPr/>
        </p:nvSpPr>
        <p:spPr bwMode="auto">
          <a:xfrm>
            <a:off x="4572000" y="233084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336" name="TextBox 335"/>
          <p:cNvSpPr txBox="1">
            <a:spLocks noChangeArrowheads="1"/>
          </p:cNvSpPr>
          <p:nvPr/>
        </p:nvSpPr>
        <p:spPr bwMode="auto">
          <a:xfrm>
            <a:off x="3643313" y="361672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337" name="TextBox 336"/>
          <p:cNvSpPr txBox="1">
            <a:spLocks noChangeArrowheads="1"/>
          </p:cNvSpPr>
          <p:nvPr/>
        </p:nvSpPr>
        <p:spPr bwMode="auto">
          <a:xfrm>
            <a:off x="4357688" y="3688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338" name="TextBox 337"/>
          <p:cNvSpPr txBox="1">
            <a:spLocks noChangeArrowheads="1"/>
          </p:cNvSpPr>
          <p:nvPr/>
        </p:nvSpPr>
        <p:spPr bwMode="auto">
          <a:xfrm>
            <a:off x="5286375" y="361672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339" name="TextBox 338"/>
          <p:cNvSpPr txBox="1">
            <a:spLocks noChangeArrowheads="1"/>
          </p:cNvSpPr>
          <p:nvPr/>
        </p:nvSpPr>
        <p:spPr bwMode="auto">
          <a:xfrm>
            <a:off x="3214688" y="490259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340" name="TextBox 339"/>
          <p:cNvSpPr txBox="1">
            <a:spLocks noChangeArrowheads="1"/>
          </p:cNvSpPr>
          <p:nvPr/>
        </p:nvSpPr>
        <p:spPr bwMode="auto">
          <a:xfrm>
            <a:off x="6143625" y="233084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341" name="TextBox 340"/>
          <p:cNvSpPr txBox="1">
            <a:spLocks noChangeArrowheads="1"/>
          </p:cNvSpPr>
          <p:nvPr/>
        </p:nvSpPr>
        <p:spPr bwMode="auto">
          <a:xfrm>
            <a:off x="6786563" y="1402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342" name="TextBox 341"/>
          <p:cNvSpPr txBox="1">
            <a:spLocks noChangeArrowheads="1"/>
          </p:cNvSpPr>
          <p:nvPr/>
        </p:nvSpPr>
        <p:spPr bwMode="auto">
          <a:xfrm>
            <a:off x="5500688" y="583128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343" name="TextBox 342"/>
          <p:cNvSpPr txBox="1">
            <a:spLocks noChangeArrowheads="1"/>
          </p:cNvSpPr>
          <p:nvPr/>
        </p:nvSpPr>
        <p:spPr bwMode="auto">
          <a:xfrm>
            <a:off x="4857750" y="4831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344" name="TextBox 343"/>
          <p:cNvSpPr txBox="1">
            <a:spLocks noChangeArrowheads="1"/>
          </p:cNvSpPr>
          <p:nvPr/>
        </p:nvSpPr>
        <p:spPr bwMode="auto">
          <a:xfrm>
            <a:off x="4143375" y="4831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345" name="TextBox 344"/>
          <p:cNvSpPr txBox="1">
            <a:spLocks noChangeArrowheads="1"/>
          </p:cNvSpPr>
          <p:nvPr/>
        </p:nvSpPr>
        <p:spPr bwMode="auto">
          <a:xfrm>
            <a:off x="6215063" y="475972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346" name="TextBox 345"/>
          <p:cNvSpPr txBox="1">
            <a:spLocks noChangeArrowheads="1"/>
          </p:cNvSpPr>
          <p:nvPr/>
        </p:nvSpPr>
        <p:spPr bwMode="auto">
          <a:xfrm>
            <a:off x="8501063" y="3616721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347" name="TextBox 346"/>
          <p:cNvSpPr txBox="1">
            <a:spLocks noChangeArrowheads="1"/>
          </p:cNvSpPr>
          <p:nvPr/>
        </p:nvSpPr>
        <p:spPr bwMode="auto">
          <a:xfrm>
            <a:off x="7429500" y="361672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348" name="TextBox 347"/>
          <p:cNvSpPr txBox="1">
            <a:spLocks noChangeArrowheads="1"/>
          </p:cNvSpPr>
          <p:nvPr/>
        </p:nvSpPr>
        <p:spPr bwMode="auto">
          <a:xfrm>
            <a:off x="6643688" y="361672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349" name="TextBox 348"/>
          <p:cNvSpPr txBox="1">
            <a:spLocks noChangeArrowheads="1"/>
          </p:cNvSpPr>
          <p:nvPr/>
        </p:nvSpPr>
        <p:spPr bwMode="auto">
          <a:xfrm>
            <a:off x="7786688" y="240228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350" name="TextBox 349"/>
          <p:cNvSpPr txBox="1">
            <a:spLocks noChangeArrowheads="1"/>
          </p:cNvSpPr>
          <p:nvPr/>
        </p:nvSpPr>
        <p:spPr bwMode="auto">
          <a:xfrm>
            <a:off x="8572500" y="575984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351" name="TextBox 350"/>
          <p:cNvSpPr txBox="1">
            <a:spLocks noChangeArrowheads="1"/>
          </p:cNvSpPr>
          <p:nvPr/>
        </p:nvSpPr>
        <p:spPr bwMode="auto">
          <a:xfrm>
            <a:off x="8001000" y="4831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352" name="TextBox 351"/>
          <p:cNvSpPr txBox="1">
            <a:spLocks noChangeArrowheads="1"/>
          </p:cNvSpPr>
          <p:nvPr/>
        </p:nvSpPr>
        <p:spPr bwMode="auto">
          <a:xfrm>
            <a:off x="7072313" y="483115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914400"/>
          </a:xfrm>
        </p:spPr>
        <p:txBody>
          <a:bodyPr/>
          <a:lstStyle/>
          <a:p>
            <a:r>
              <a:rPr lang="ru-RU" dirty="0" smtClean="0"/>
              <a:t>Примеры обходов дерева в глубину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324" grpId="0"/>
      <p:bldP spid="325" grpId="0"/>
      <p:bldP spid="326" grpId="0"/>
      <p:bldP spid="327" grpId="0"/>
      <p:bldP spid="328" grpId="0"/>
      <p:bldP spid="329" grpId="0"/>
      <p:bldP spid="330" grpId="0"/>
      <p:bldP spid="331" grpId="0"/>
      <p:bldP spid="332" grpId="0"/>
      <p:bldP spid="333" grpId="0"/>
      <p:bldP spid="334" grpId="0"/>
      <p:bldP spid="335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  <p:bldP spid="345" grpId="0"/>
      <p:bldP spid="346" grpId="0"/>
      <p:bldP spid="347" grpId="0"/>
      <p:bldP spid="348" grpId="0"/>
      <p:bldP spid="349" grpId="0"/>
      <p:bldP spid="350" grpId="0"/>
      <p:bldP spid="351" grpId="0"/>
      <p:bldP spid="3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3255" y="1663078"/>
            <a:ext cx="4140746" cy="4934274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ru-RU" dirty="0"/>
              <a:t>П</a:t>
            </a:r>
            <a:r>
              <a:rPr lang="ru-RU" dirty="0" smtClean="0"/>
              <a:t>рефиксный обход</a:t>
            </a:r>
          </a:p>
          <a:p>
            <a:pPr>
              <a:buNone/>
              <a:defRPr/>
            </a:pPr>
            <a:r>
              <a:rPr lang="ru-RU" dirty="0" smtClean="0"/>
              <a:t>	</a:t>
            </a:r>
            <a:r>
              <a:rPr lang="en-US" dirty="0" smtClean="0"/>
              <a:t>+ </a:t>
            </a:r>
            <a:r>
              <a:rPr lang="en-US" dirty="0"/>
              <a:t>* a – d e / + f g c  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Постфиксный обход (</a:t>
            </a:r>
            <a:r>
              <a:rPr lang="ru-RU" dirty="0"/>
              <a:t>обратная польская запись</a:t>
            </a:r>
            <a:r>
              <a:rPr lang="ru-RU" dirty="0" smtClean="0"/>
              <a:t>)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	</a:t>
            </a:r>
            <a:r>
              <a:rPr lang="en-US" dirty="0" smtClean="0"/>
              <a:t>a d e – * f g + c / +</a:t>
            </a:r>
            <a:endParaRPr lang="ru-RU" dirty="0" smtClean="0"/>
          </a:p>
          <a:p>
            <a:pPr>
              <a:defRPr/>
            </a:pPr>
            <a:r>
              <a:rPr lang="ru-RU" dirty="0" smtClean="0"/>
              <a:t>Инфиксный обход (обычная скобочная запись)</a:t>
            </a:r>
            <a:endParaRPr lang="ru-RU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	</a:t>
            </a:r>
            <a:r>
              <a:rPr lang="en-US" dirty="0" smtClean="0"/>
              <a:t>a * (d – e)+ (f + g) / c </a:t>
            </a:r>
            <a:endParaRPr lang="ru-RU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467224" y="1617042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3700488" y="2402854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1038474" y="2402854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1543100" y="3284414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3200425" y="3284414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4557738" y="3284414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1971725" y="4104234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971600" y="4104234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2771800" y="4104234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395536" y="32129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1758405" y="1609898"/>
            <a:ext cx="358775" cy="122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2955030" y="2043872"/>
            <a:ext cx="829152" cy="432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1526280" y="2829684"/>
            <a:ext cx="266852" cy="45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3450457" y="2829684"/>
            <a:ext cx="333725" cy="45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4188294" y="2829684"/>
            <a:ext cx="619475" cy="454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1257350" y="3711244"/>
            <a:ext cx="358983" cy="39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1969930" y="3711244"/>
            <a:ext cx="287545" cy="39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3"/>
            <a:endCxn id="12" idx="0"/>
          </p:cNvCxnSpPr>
          <p:nvPr/>
        </p:nvCxnSpPr>
        <p:spPr>
          <a:xfrm flipH="1">
            <a:off x="3057550" y="3711244"/>
            <a:ext cx="216108" cy="39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681286" y="2829684"/>
            <a:ext cx="440882" cy="383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4" name="TextBox 22"/>
          <p:cNvSpPr txBox="1">
            <a:spLocks noChangeArrowheads="1"/>
          </p:cNvSpPr>
          <p:nvPr/>
        </p:nvSpPr>
        <p:spPr bwMode="auto">
          <a:xfrm>
            <a:off x="2610099" y="1617042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latin typeface="Calibri" pitchFamily="34" charset="0"/>
              </a:rPr>
              <a:t>+</a:t>
            </a:r>
          </a:p>
        </p:txBody>
      </p:sp>
      <p:sp>
        <p:nvSpPr>
          <p:cNvPr id="38935" name="TextBox 23"/>
          <p:cNvSpPr txBox="1">
            <a:spLocks noChangeArrowheads="1"/>
          </p:cNvSpPr>
          <p:nvPr/>
        </p:nvSpPr>
        <p:spPr bwMode="auto">
          <a:xfrm>
            <a:off x="1181349" y="2474292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latin typeface="Calibri" pitchFamily="34" charset="0"/>
              </a:rPr>
              <a:t>*</a:t>
            </a:r>
          </a:p>
        </p:txBody>
      </p:sp>
      <p:sp>
        <p:nvSpPr>
          <p:cNvPr id="38936" name="TextBox 24"/>
          <p:cNvSpPr txBox="1">
            <a:spLocks noChangeArrowheads="1"/>
          </p:cNvSpPr>
          <p:nvPr/>
        </p:nvSpPr>
        <p:spPr bwMode="auto">
          <a:xfrm>
            <a:off x="3843363" y="2402854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/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38937" name="TextBox 25"/>
          <p:cNvSpPr txBox="1">
            <a:spLocks noChangeArrowheads="1"/>
          </p:cNvSpPr>
          <p:nvPr/>
        </p:nvSpPr>
        <p:spPr bwMode="auto">
          <a:xfrm>
            <a:off x="1614538" y="3284414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>
                <a:latin typeface="Calibri" pitchFamily="34" charset="0"/>
              </a:rPr>
              <a:t>−</a:t>
            </a:r>
          </a:p>
        </p:txBody>
      </p:sp>
      <p:sp>
        <p:nvSpPr>
          <p:cNvPr id="38938" name="TextBox 26"/>
          <p:cNvSpPr txBox="1">
            <a:spLocks noChangeArrowheads="1"/>
          </p:cNvSpPr>
          <p:nvPr/>
        </p:nvSpPr>
        <p:spPr bwMode="auto">
          <a:xfrm>
            <a:off x="3271863" y="3284414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+</a:t>
            </a:r>
            <a:endParaRPr lang="ru-RU" sz="2400" b="1">
              <a:latin typeface="Calibri" pitchFamily="34" charset="0"/>
            </a:endParaRPr>
          </a:p>
        </p:txBody>
      </p:sp>
      <p:sp>
        <p:nvSpPr>
          <p:cNvPr id="38939" name="TextBox 27"/>
          <p:cNvSpPr txBox="1">
            <a:spLocks noChangeArrowheads="1"/>
          </p:cNvSpPr>
          <p:nvPr/>
        </p:nvSpPr>
        <p:spPr bwMode="auto">
          <a:xfrm>
            <a:off x="4629175" y="3284414"/>
            <a:ext cx="311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c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8940" name="TextBox 28"/>
          <p:cNvSpPr txBox="1">
            <a:spLocks noChangeArrowheads="1"/>
          </p:cNvSpPr>
          <p:nvPr/>
        </p:nvSpPr>
        <p:spPr bwMode="auto">
          <a:xfrm>
            <a:off x="1114475" y="4175672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d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8941" name="TextBox 29"/>
          <p:cNvSpPr txBox="1">
            <a:spLocks noChangeArrowheads="1"/>
          </p:cNvSpPr>
          <p:nvPr/>
        </p:nvSpPr>
        <p:spPr bwMode="auto">
          <a:xfrm>
            <a:off x="2114600" y="4104234"/>
            <a:ext cx="334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e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8942" name="TextBox 30"/>
          <p:cNvSpPr txBox="1">
            <a:spLocks noChangeArrowheads="1"/>
          </p:cNvSpPr>
          <p:nvPr/>
        </p:nvSpPr>
        <p:spPr bwMode="auto">
          <a:xfrm>
            <a:off x="2914675" y="4175672"/>
            <a:ext cx="28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f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8943" name="TextBox 31"/>
          <p:cNvSpPr txBox="1">
            <a:spLocks noChangeArrowheads="1"/>
          </p:cNvSpPr>
          <p:nvPr/>
        </p:nvSpPr>
        <p:spPr bwMode="auto">
          <a:xfrm>
            <a:off x="466974" y="3212976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a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3629050" y="4104234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68" name="Прямая соединительная линия 67"/>
          <p:cNvCxnSpPr>
            <a:stCxn id="8" idx="5"/>
            <a:endCxn id="56" idx="0"/>
          </p:cNvCxnSpPr>
          <p:nvPr/>
        </p:nvCxnSpPr>
        <p:spPr>
          <a:xfrm>
            <a:off x="3627255" y="3711244"/>
            <a:ext cx="287545" cy="392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46" name="TextBox 68"/>
          <p:cNvSpPr txBox="1">
            <a:spLocks noChangeArrowheads="1"/>
          </p:cNvSpPr>
          <p:nvPr/>
        </p:nvSpPr>
        <p:spPr bwMode="auto">
          <a:xfrm>
            <a:off x="3771925" y="4104234"/>
            <a:ext cx="3190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g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748464" cy="914400"/>
          </a:xfrm>
        </p:spPr>
        <p:txBody>
          <a:bodyPr/>
          <a:lstStyle/>
          <a:p>
            <a:r>
              <a:rPr lang="ru-RU" sz="3600" dirty="0" smtClean="0"/>
              <a:t>Обходы в глубину дерева синтаксического разбора арифметического выражения</a:t>
            </a:r>
            <a:endParaRPr lang="ru-RU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Обход деревьев в ширину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marL="68580" indent="0">
              <a:buNone/>
              <a:defRPr/>
            </a:pPr>
            <a:r>
              <a:rPr lang="ru-RU" dirty="0" smtClean="0">
                <a:cs typeface="Times New Roman" pitchFamily="18" charset="0"/>
              </a:rPr>
              <a:t>Обход вершин дерева по уровням от корня слева направо (или справа налево)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Алгоритм обхода дерева в ширину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Шаг 0: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		Поместить в очередь корень дерева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Шаг 1: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		Взять из очереди очередную вершину</a:t>
            </a:r>
            <a:endParaRPr lang="ru-RU" dirty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		Поместить в очередь всех ее сыновей </a:t>
            </a:r>
            <a:r>
              <a:rPr lang="ru-RU" dirty="0" smtClean="0">
                <a:cs typeface="Times New Roman" pitchFamily="18" charset="0"/>
              </a:rPr>
              <a:t>по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порядку</a:t>
            </a:r>
            <a:r>
              <a:rPr lang="en-US" dirty="0" smtClean="0">
                <a:cs typeface="Times New Roman" pitchFamily="18" charset="0"/>
              </a:rPr>
              <a:t/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	</a:t>
            </a:r>
            <a:r>
              <a:rPr lang="ru-RU" dirty="0" smtClean="0">
                <a:cs typeface="Times New Roman" pitchFamily="18" charset="0"/>
              </a:rPr>
              <a:t>слева </a:t>
            </a:r>
            <a:r>
              <a:rPr lang="ru-RU" dirty="0" smtClean="0">
                <a:cs typeface="Times New Roman" pitchFamily="18" charset="0"/>
              </a:rPr>
              <a:t>направо (справа налево)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Шаг 2: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		Если очередь пуста, то конец обхода, иначе </a:t>
            </a:r>
            <a:r>
              <a:rPr lang="ru-RU" dirty="0" smtClean="0">
                <a:cs typeface="Times New Roman" pitchFamily="18" charset="0"/>
              </a:rPr>
              <a:t>перейти </a:t>
            </a:r>
            <a:r>
              <a:rPr lang="ru-RU" dirty="0" smtClean="0">
                <a:cs typeface="Times New Roman" pitchFamily="18" charset="0"/>
              </a:rPr>
              <a:t>на Шаг 1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7" y="6309820"/>
            <a:ext cx="8712968" cy="46166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Какой обход получится, если </a:t>
            </a:r>
            <a:r>
              <a:rPr lang="ru-RU" sz="2400" dirty="0">
                <a:solidFill>
                  <a:srgbClr val="FFC000"/>
                </a:solidFill>
              </a:rPr>
              <a:t>заменить </a:t>
            </a:r>
            <a:r>
              <a:rPr lang="ru-RU" sz="2400" dirty="0" smtClean="0">
                <a:solidFill>
                  <a:srgbClr val="FFC000"/>
                </a:solidFill>
                <a:latin typeface="+mn-lt"/>
              </a:rPr>
              <a:t>очередь на стек?</a:t>
            </a:r>
            <a:endParaRPr lang="ru-RU" sz="24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071938" y="1154410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500688" y="1940222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2643188" y="1940222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429000" y="3154660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5000625" y="3154660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357938" y="3154660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4357688" y="4369097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857500" y="4226222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5143500" y="4369097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2000250" y="3083222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363119" y="1147266"/>
            <a:ext cx="358775" cy="1227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856163" y="1284584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3010694" y="2487116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5024438" y="2594272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904707" y="2450603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3000375" y="3724572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4464844" y="3760291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4983162" y="3923010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148682" y="2504578"/>
            <a:ext cx="715962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214813" y="1154410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b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786063" y="2011660"/>
            <a:ext cx="349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h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643563" y="1940222"/>
            <a:ext cx="260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i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00438" y="3154660"/>
            <a:ext cx="263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j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072063" y="3154660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k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29375" y="3154660"/>
            <a:ext cx="260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l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00375" y="4297660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d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429125" y="4369097"/>
            <a:ext cx="334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e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286375" y="4369097"/>
            <a:ext cx="282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f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71688" y="3083222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a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929313" y="4297660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5463381" y="3545979"/>
            <a:ext cx="715963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000750" y="4297660"/>
            <a:ext cx="3190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g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14375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b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571625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i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1143000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h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000250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a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2428875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j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2857500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k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3286125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l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3714750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d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143375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e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572000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f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00625" y="5572125"/>
            <a:ext cx="428625" cy="523875"/>
          </a:xfrm>
          <a:prstGeom prst="rect">
            <a:avLst/>
          </a:prstGeom>
          <a:noFill/>
          <a:ln w="19050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i="1">
                <a:latin typeface="Calibri" pitchFamily="34" charset="0"/>
              </a:rPr>
              <a:t>g</a:t>
            </a:r>
            <a:endParaRPr lang="ru-RU" sz="2800" i="1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6632"/>
            <a:ext cx="7772400" cy="914400"/>
          </a:xfrm>
        </p:spPr>
        <p:txBody>
          <a:bodyPr/>
          <a:lstStyle/>
          <a:p>
            <a:r>
              <a:rPr lang="ru-RU" dirty="0" smtClean="0"/>
              <a:t>Пример обхода </a:t>
            </a:r>
            <a:r>
              <a:rPr lang="ru-RU" dirty="0"/>
              <a:t>дерева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5C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5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</a:t>
            </a:r>
            <a:r>
              <a:rPr lang="ru-RU" dirty="0"/>
              <a:t>дерево </a:t>
            </a:r>
            <a:r>
              <a:rPr lang="en-US" dirty="0" smtClean="0"/>
              <a:t>-- </a:t>
            </a:r>
            <a:r>
              <a:rPr lang="ru-RU" dirty="0" smtClean="0"/>
              <a:t>операции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en-US" sz="2000" dirty="0" smtClean="0">
                <a:latin typeface="+mj-lt"/>
                <a:cs typeface="Consolas" pitchFamily="49" charset="0"/>
              </a:rPr>
              <a:t>T</a:t>
            </a:r>
            <a:r>
              <a:rPr lang="ru-RU" sz="2000" dirty="0" smtClean="0">
                <a:latin typeface="+mj-lt"/>
                <a:cs typeface="Consolas" pitchFamily="49" charset="0"/>
              </a:rPr>
              <a:t>	</a:t>
            </a:r>
            <a:r>
              <a:rPr lang="en-US" sz="2000" dirty="0" smtClean="0">
                <a:latin typeface="+mj-lt"/>
                <a:cs typeface="Consolas" pitchFamily="49" charset="0"/>
              </a:rPr>
              <a:t>		-- </a:t>
            </a:r>
            <a:r>
              <a:rPr lang="ru-RU" sz="2000" dirty="0" smtClean="0">
                <a:latin typeface="+mj-lt"/>
                <a:cs typeface="Consolas" pitchFamily="49" charset="0"/>
              </a:rPr>
              <a:t>данны</a:t>
            </a:r>
            <a:r>
              <a:rPr lang="ru-RU" sz="2000" dirty="0">
                <a:latin typeface="+mj-lt"/>
                <a:cs typeface="Consolas" pitchFamily="49" charset="0"/>
              </a:rPr>
              <a:t>е</a:t>
            </a:r>
            <a:endParaRPr lang="ru-RU" sz="2000" dirty="0" smtClean="0">
              <a:latin typeface="+mj-lt"/>
              <a:cs typeface="Consolas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 err="1" smtClean="0">
                <a:latin typeface="+mj-lt"/>
                <a:cs typeface="Consolas" pitchFamily="49" charset="0"/>
              </a:rPr>
              <a:t>tree_t</a:t>
            </a:r>
            <a:r>
              <a:rPr lang="en-US" sz="2000" dirty="0" smtClean="0">
                <a:latin typeface="+mj-lt"/>
                <a:cs typeface="Consolas" pitchFamily="49" charset="0"/>
              </a:rPr>
              <a:t>		-- </a:t>
            </a:r>
            <a:r>
              <a:rPr lang="ru-RU" sz="2000" dirty="0" smtClean="0">
                <a:latin typeface="+mj-lt"/>
                <a:cs typeface="Consolas" pitchFamily="49" charset="0"/>
              </a:rPr>
              <a:t>двоичное дерево с данными </a:t>
            </a:r>
            <a:r>
              <a:rPr lang="ru-RU" sz="2000" dirty="0" smtClean="0">
                <a:latin typeface="+mj-lt"/>
                <a:cs typeface="Consolas" pitchFamily="49" charset="0"/>
              </a:rPr>
              <a:t>Т</a:t>
            </a:r>
            <a:endParaRPr lang="ru-RU" sz="2000" dirty="0" smtClean="0">
              <a:latin typeface="+mj-lt"/>
              <a:cs typeface="Consolas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000" dirty="0" err="1" smtClean="0">
                <a:latin typeface="+mj-lt"/>
                <a:cs typeface="Consolas" pitchFamily="49" charset="0"/>
              </a:rPr>
              <a:t>place_t</a:t>
            </a:r>
            <a:r>
              <a:rPr lang="en-US" sz="2000" dirty="0" smtClean="0">
                <a:latin typeface="+mj-lt"/>
                <a:cs typeface="Consolas" pitchFamily="49" charset="0"/>
              </a:rPr>
              <a:t>	</a:t>
            </a:r>
            <a:r>
              <a:rPr lang="en-US" sz="2000" dirty="0" smtClean="0">
                <a:latin typeface="+mj-lt"/>
                <a:cs typeface="Consolas" pitchFamily="49" charset="0"/>
              </a:rPr>
              <a:t>	-- </a:t>
            </a:r>
            <a:r>
              <a:rPr lang="ru-RU" sz="2000" dirty="0" smtClean="0">
                <a:latin typeface="+mj-lt"/>
                <a:cs typeface="Consolas" pitchFamily="49" charset="0"/>
              </a:rPr>
              <a:t>ячейка </a:t>
            </a:r>
            <a:r>
              <a:rPr lang="ru-RU" sz="2000" dirty="0" smtClean="0">
                <a:latin typeface="+mj-lt"/>
                <a:cs typeface="Consolas" pitchFamily="49" charset="0"/>
              </a:rPr>
              <a:t>дерева</a:t>
            </a:r>
            <a:endParaRPr lang="ru-RU" sz="2000" dirty="0" smtClean="0">
              <a:latin typeface="+mj-lt"/>
              <a:cs typeface="Consolas" pitchFamily="49" charset="0"/>
            </a:endParaRPr>
          </a:p>
          <a:p>
            <a:pPr eaLnBrk="1" hangingPunct="1">
              <a:buFont typeface="Arial" charset="0"/>
              <a:buNone/>
            </a:pPr>
            <a:endParaRPr lang="ru-RU" sz="2000" dirty="0" smtClean="0">
              <a:latin typeface="+mj-lt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+mj-lt"/>
                <a:cs typeface="Consolas" pitchFamily="49" charset="0"/>
              </a:rPr>
              <a:t>tree_t</a:t>
            </a:r>
            <a:r>
              <a:rPr lang="en-US" sz="2000" dirty="0" smtClean="0">
                <a:latin typeface="+mj-lt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FFC000"/>
                </a:solidFill>
                <a:latin typeface="+mj-lt"/>
                <a:cs typeface="Consolas" pitchFamily="49" charset="0"/>
              </a:rPr>
              <a:t>create</a:t>
            </a:r>
            <a:r>
              <a:rPr lang="en-US" sz="2000" dirty="0" smtClean="0">
                <a:latin typeface="+mj-lt"/>
                <a:cs typeface="Consolas" pitchFamily="49" charset="0"/>
              </a:rPr>
              <a:t>	();		</a:t>
            </a:r>
            <a:r>
              <a:rPr lang="en-US" sz="2000" dirty="0" err="1" smtClean="0">
                <a:latin typeface="+mj-lt"/>
                <a:cs typeface="Consolas" pitchFamily="49" charset="0"/>
              </a:rPr>
              <a:t>place_t</a:t>
            </a:r>
            <a:r>
              <a:rPr lang="en-US" sz="2000" dirty="0">
                <a:latin typeface="+mj-lt"/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left</a:t>
            </a:r>
            <a:r>
              <a:rPr lang="en-US" sz="2000" dirty="0">
                <a:latin typeface="+mj-lt"/>
                <a:cs typeface="Consolas" pitchFamily="49" charset="0"/>
              </a:rPr>
              <a:t>	(</a:t>
            </a:r>
            <a:r>
              <a:rPr lang="en-US" sz="2000" dirty="0" err="1">
                <a:cs typeface="Consolas" pitchFamily="49" charset="0"/>
              </a:rPr>
              <a:t>place_t</a:t>
            </a:r>
            <a:r>
              <a:rPr lang="en-US" sz="2000" dirty="0">
                <a:cs typeface="Consolas" pitchFamily="49" charset="0"/>
              </a:rPr>
              <a:t> t</a:t>
            </a:r>
            <a:r>
              <a:rPr lang="en-US" sz="2000" dirty="0" smtClean="0">
                <a:latin typeface="+mj-lt"/>
                <a:cs typeface="Consolas" pitchFamily="49" charset="0"/>
              </a:rPr>
              <a:t>);</a:t>
            </a:r>
            <a:endParaRPr lang="en-US" sz="2000" dirty="0">
              <a:latin typeface="+mj-lt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+mj-lt"/>
                <a:cs typeface="Consolas" pitchFamily="49" charset="0"/>
              </a:rPr>
              <a:t>void	</a:t>
            </a:r>
            <a:r>
              <a:rPr lang="en-US" sz="2000" dirty="0" smtClean="0">
                <a:solidFill>
                  <a:srgbClr val="FFC000"/>
                </a:solidFill>
                <a:latin typeface="+mj-lt"/>
                <a:cs typeface="Consolas" pitchFamily="49" charset="0"/>
              </a:rPr>
              <a:t>insert</a:t>
            </a:r>
            <a:r>
              <a:rPr lang="en-US" sz="2000" dirty="0" smtClean="0">
                <a:latin typeface="+mj-lt"/>
                <a:cs typeface="Consolas" pitchFamily="49" charset="0"/>
              </a:rPr>
              <a:t>	(</a:t>
            </a:r>
            <a:r>
              <a:rPr lang="en-US" sz="2000" dirty="0" err="1" smtClean="0">
                <a:latin typeface="+mj-lt"/>
                <a:cs typeface="Consolas" pitchFamily="49" charset="0"/>
              </a:rPr>
              <a:t>t</a:t>
            </a:r>
            <a:r>
              <a:rPr lang="en-US" sz="2000" dirty="0" err="1" smtClean="0">
                <a:latin typeface="+mj-lt"/>
                <a:cs typeface="Consolas" pitchFamily="49" charset="0"/>
              </a:rPr>
              <a:t>ree_t</a:t>
            </a:r>
            <a:r>
              <a:rPr lang="en-US" sz="2000" dirty="0" smtClean="0">
                <a:latin typeface="+mj-lt"/>
                <a:cs typeface="Consolas" pitchFamily="49" charset="0"/>
              </a:rPr>
              <a:t> </a:t>
            </a:r>
            <a:r>
              <a:rPr lang="en-US" sz="2000" dirty="0" smtClean="0">
                <a:latin typeface="+mj-lt"/>
                <a:cs typeface="Consolas" pitchFamily="49" charset="0"/>
              </a:rPr>
              <a:t>*t, T </a:t>
            </a:r>
            <a:r>
              <a:rPr lang="en-US" sz="2000" dirty="0" err="1" smtClean="0">
                <a:latin typeface="+mj-lt"/>
                <a:cs typeface="Consolas" pitchFamily="49" charset="0"/>
              </a:rPr>
              <a:t>val</a:t>
            </a:r>
            <a:r>
              <a:rPr lang="en-US" sz="2000" dirty="0" smtClean="0">
                <a:latin typeface="+mj-lt"/>
                <a:cs typeface="Consolas" pitchFamily="49" charset="0"/>
              </a:rPr>
              <a:t>);	</a:t>
            </a:r>
            <a:r>
              <a:rPr lang="en-US" sz="2000" dirty="0" err="1">
                <a:cs typeface="Consolas" pitchFamily="49" charset="0"/>
              </a:rPr>
              <a:t>place_t</a:t>
            </a:r>
            <a:r>
              <a:rPr lang="en-US" sz="2000" dirty="0">
                <a:cs typeface="Consolas" pitchFamily="49" charset="0"/>
              </a:rPr>
              <a:t>	</a:t>
            </a:r>
            <a:r>
              <a:rPr lang="en-US" sz="2000" dirty="0">
                <a:solidFill>
                  <a:srgbClr val="FFC000"/>
                </a:solidFill>
                <a:cs typeface="Consolas" pitchFamily="49" charset="0"/>
              </a:rPr>
              <a:t>right</a:t>
            </a:r>
            <a:r>
              <a:rPr lang="en-US" sz="2000" dirty="0">
                <a:cs typeface="Consolas" pitchFamily="49" charset="0"/>
              </a:rPr>
              <a:t>	(</a:t>
            </a:r>
            <a:r>
              <a:rPr lang="en-US" sz="2000" dirty="0" err="1">
                <a:cs typeface="Consolas" pitchFamily="49" charset="0"/>
              </a:rPr>
              <a:t>place_t</a:t>
            </a:r>
            <a:r>
              <a:rPr lang="en-US" sz="2000" dirty="0">
                <a:cs typeface="Consolas" pitchFamily="49" charset="0"/>
              </a:rPr>
              <a:t> t</a:t>
            </a:r>
            <a:r>
              <a:rPr lang="en-US" sz="2000" dirty="0" smtClean="0">
                <a:cs typeface="Consolas" pitchFamily="49" charset="0"/>
              </a:rPr>
              <a:t>);</a:t>
            </a:r>
            <a:endParaRPr lang="en-US" sz="2000" dirty="0" smtClean="0">
              <a:latin typeface="+mj-lt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+mj-lt"/>
                <a:cs typeface="Consolas" pitchFamily="49" charset="0"/>
              </a:rPr>
              <a:t>void	</a:t>
            </a:r>
            <a:r>
              <a:rPr lang="en-US" sz="2000" dirty="0" smtClean="0">
                <a:solidFill>
                  <a:srgbClr val="FFC000"/>
                </a:solidFill>
                <a:latin typeface="+mj-lt"/>
                <a:cs typeface="Consolas" pitchFamily="49" charset="0"/>
              </a:rPr>
              <a:t>erase</a:t>
            </a:r>
            <a:r>
              <a:rPr lang="en-US" sz="2000" dirty="0" smtClean="0">
                <a:latin typeface="+mj-lt"/>
                <a:cs typeface="Consolas" pitchFamily="49" charset="0"/>
              </a:rPr>
              <a:t>	(</a:t>
            </a:r>
            <a:r>
              <a:rPr lang="en-US" sz="2000" dirty="0" err="1" smtClean="0">
                <a:latin typeface="+mj-lt"/>
                <a:cs typeface="Consolas" pitchFamily="49" charset="0"/>
              </a:rPr>
              <a:t>t</a:t>
            </a:r>
            <a:r>
              <a:rPr lang="en-US" sz="2000" dirty="0" err="1" smtClean="0">
                <a:cs typeface="Consolas" pitchFamily="49" charset="0"/>
              </a:rPr>
              <a:t>ree_t</a:t>
            </a:r>
            <a:r>
              <a:rPr lang="en-US" sz="2000" dirty="0" smtClean="0">
                <a:cs typeface="Consolas" pitchFamily="49" charset="0"/>
              </a:rPr>
              <a:t> </a:t>
            </a:r>
            <a:r>
              <a:rPr lang="en-US" sz="2000" dirty="0">
                <a:cs typeface="Consolas" pitchFamily="49" charset="0"/>
              </a:rPr>
              <a:t>*t, T </a:t>
            </a:r>
            <a:r>
              <a:rPr lang="en-US" sz="2000" dirty="0" err="1" smtClean="0">
                <a:cs typeface="Consolas" pitchFamily="49" charset="0"/>
              </a:rPr>
              <a:t>val</a:t>
            </a:r>
            <a:r>
              <a:rPr lang="en-US" sz="2000" dirty="0" smtClean="0">
                <a:latin typeface="+mj-lt"/>
                <a:cs typeface="Consolas" pitchFamily="49" charset="0"/>
              </a:rPr>
              <a:t>);</a:t>
            </a:r>
            <a:r>
              <a:rPr lang="en-US" sz="2000" dirty="0" smtClean="0">
                <a:cs typeface="Consolas" pitchFamily="49" charset="0"/>
              </a:rPr>
              <a:t>	T</a:t>
            </a:r>
            <a:r>
              <a:rPr lang="en-US" sz="2000" dirty="0">
                <a:cs typeface="Consolas" pitchFamily="49" charset="0"/>
              </a:rPr>
              <a:t>	</a:t>
            </a:r>
            <a:r>
              <a:rPr lang="en-US" sz="2000" dirty="0" err="1">
                <a:solidFill>
                  <a:srgbClr val="FFC000"/>
                </a:solidFill>
                <a:cs typeface="Consolas" pitchFamily="49" charset="0"/>
              </a:rPr>
              <a:t>getval</a:t>
            </a:r>
            <a:r>
              <a:rPr lang="en-US" sz="2000" dirty="0">
                <a:cs typeface="Consolas" pitchFamily="49" charset="0"/>
              </a:rPr>
              <a:t>	(</a:t>
            </a:r>
            <a:r>
              <a:rPr lang="en-US" sz="2000" dirty="0" err="1">
                <a:cs typeface="Consolas" pitchFamily="49" charset="0"/>
              </a:rPr>
              <a:t>place_t</a:t>
            </a:r>
            <a:r>
              <a:rPr lang="en-US" sz="2000" dirty="0">
                <a:cs typeface="Consolas" pitchFamily="49" charset="0"/>
              </a:rPr>
              <a:t> t</a:t>
            </a:r>
            <a:r>
              <a:rPr lang="en-US" sz="2000" dirty="0" smtClean="0">
                <a:cs typeface="Consolas" pitchFamily="49" charset="0"/>
              </a:rPr>
              <a:t>);</a:t>
            </a:r>
            <a:endParaRPr lang="en-US" sz="2000" dirty="0" smtClean="0">
              <a:latin typeface="+mj-lt"/>
              <a:cs typeface="Consolas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+mj-lt"/>
                <a:cs typeface="Consolas" pitchFamily="49" charset="0"/>
              </a:rPr>
              <a:t>place_t</a:t>
            </a:r>
            <a:r>
              <a:rPr lang="en-US" sz="2000" dirty="0" smtClean="0">
                <a:latin typeface="+mj-lt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FFC000"/>
                </a:solidFill>
                <a:latin typeface="+mj-lt"/>
                <a:cs typeface="Consolas" pitchFamily="49" charset="0"/>
              </a:rPr>
              <a:t>find</a:t>
            </a:r>
            <a:r>
              <a:rPr lang="en-US" sz="2000" dirty="0" smtClean="0">
                <a:latin typeface="+mj-lt"/>
                <a:cs typeface="Consolas" pitchFamily="49" charset="0"/>
              </a:rPr>
              <a:t>	</a:t>
            </a:r>
            <a:r>
              <a:rPr lang="en-US" sz="2000" dirty="0" smtClean="0">
                <a:cs typeface="Consolas" pitchFamily="49" charset="0"/>
              </a:rPr>
              <a:t>(</a:t>
            </a:r>
            <a:r>
              <a:rPr lang="en-US" sz="2000" dirty="0" err="1" smtClean="0">
                <a:cs typeface="Consolas" pitchFamily="49" charset="0"/>
              </a:rPr>
              <a:t>tree_t</a:t>
            </a:r>
            <a:r>
              <a:rPr lang="en-US" sz="2000" dirty="0" smtClean="0">
                <a:cs typeface="Consolas" pitchFamily="49" charset="0"/>
              </a:rPr>
              <a:t> t, T </a:t>
            </a:r>
            <a:r>
              <a:rPr lang="en-US" sz="2000" dirty="0" err="1" smtClean="0">
                <a:cs typeface="Consolas" pitchFamily="49" charset="0"/>
              </a:rPr>
              <a:t>val</a:t>
            </a:r>
            <a:r>
              <a:rPr lang="en-US" sz="2000" dirty="0" smtClean="0">
                <a:cs typeface="Consolas" pitchFamily="49" charset="0"/>
              </a:rPr>
              <a:t>);	void</a:t>
            </a:r>
            <a:r>
              <a:rPr lang="en-US" sz="2000" dirty="0">
                <a:cs typeface="Consolas" pitchFamily="49" charset="0"/>
              </a:rPr>
              <a:t>	</a:t>
            </a:r>
            <a:r>
              <a:rPr lang="en-US" sz="2000" dirty="0" err="1">
                <a:solidFill>
                  <a:srgbClr val="FFC000"/>
                </a:solidFill>
                <a:cs typeface="Consolas" pitchFamily="49" charset="0"/>
              </a:rPr>
              <a:t>setval</a:t>
            </a:r>
            <a:r>
              <a:rPr lang="en-US" sz="2000" dirty="0">
                <a:cs typeface="Consolas" pitchFamily="49" charset="0"/>
              </a:rPr>
              <a:t>	(</a:t>
            </a:r>
            <a:r>
              <a:rPr lang="en-US" sz="2000" dirty="0" err="1">
                <a:cs typeface="Consolas" pitchFamily="49" charset="0"/>
              </a:rPr>
              <a:t>place_t</a:t>
            </a:r>
            <a:r>
              <a:rPr lang="en-US" sz="2000" dirty="0">
                <a:cs typeface="Consolas" pitchFamily="49" charset="0"/>
              </a:rPr>
              <a:t> t, T </a:t>
            </a:r>
            <a:r>
              <a:rPr lang="en-US" sz="2000" dirty="0" err="1">
                <a:cs typeface="Consolas" pitchFamily="49" charset="0"/>
              </a:rPr>
              <a:t>val</a:t>
            </a:r>
            <a:r>
              <a:rPr lang="en-US" sz="2000" dirty="0" smtClean="0">
                <a:cs typeface="Consolas" pitchFamily="49" charset="0"/>
              </a:rPr>
              <a:t>);</a:t>
            </a:r>
            <a:endParaRPr lang="en-US" sz="2000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cs typeface="Consolas" pitchFamily="49" charset="0"/>
              </a:rPr>
              <a:t>void	</a:t>
            </a:r>
            <a:r>
              <a:rPr lang="en-US" sz="2000" dirty="0" smtClean="0">
                <a:solidFill>
                  <a:srgbClr val="FFC000"/>
                </a:solidFill>
                <a:cs typeface="Consolas" pitchFamily="49" charset="0"/>
              </a:rPr>
              <a:t>destroy</a:t>
            </a:r>
            <a:r>
              <a:rPr lang="en-US" sz="2000" dirty="0" smtClean="0">
                <a:cs typeface="Consolas" pitchFamily="49" charset="0"/>
              </a:rPr>
              <a:t>	(</a:t>
            </a:r>
            <a:r>
              <a:rPr lang="en-US" sz="2000" dirty="0" err="1" smtClean="0">
                <a:cs typeface="Consolas" pitchFamily="49" charset="0"/>
              </a:rPr>
              <a:t>tree_t</a:t>
            </a:r>
            <a:r>
              <a:rPr lang="en-US" sz="2000" dirty="0" smtClean="0">
                <a:cs typeface="Consolas" pitchFamily="49" charset="0"/>
              </a:rPr>
              <a:t> *t);	</a:t>
            </a:r>
            <a:r>
              <a:rPr lang="en-US" sz="2000" dirty="0" err="1" smtClean="0">
                <a:cs typeface="Consolas" pitchFamily="49" charset="0"/>
              </a:rPr>
              <a:t>place_t</a:t>
            </a:r>
            <a:r>
              <a:rPr lang="en-US" sz="2000" dirty="0" smtClean="0">
                <a:cs typeface="Consolas" pitchFamily="49" charset="0"/>
              </a:rPr>
              <a:t> 	</a:t>
            </a:r>
            <a:r>
              <a:rPr lang="en-US" sz="2000" dirty="0" smtClean="0">
                <a:solidFill>
                  <a:srgbClr val="FFC000"/>
                </a:solidFill>
                <a:cs typeface="Consolas" pitchFamily="49" charset="0"/>
              </a:rPr>
              <a:t>end</a:t>
            </a:r>
            <a:r>
              <a:rPr lang="en-US" sz="2000" dirty="0" smtClean="0">
                <a:cs typeface="Consolas" pitchFamily="49" charset="0"/>
              </a:rPr>
              <a:t>	();</a:t>
            </a:r>
          </a:p>
          <a:p>
            <a:pPr>
              <a:buNone/>
            </a:pPr>
            <a:endParaRPr lang="en-US" sz="2000" dirty="0">
              <a:latin typeface="+mj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бинарных деревьев с помощью указателей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 smtClean="0">
                <a:latin typeface="+mj-lt"/>
                <a:cs typeface="Consolas" pitchFamily="49" charset="0"/>
              </a:rPr>
              <a:t>stru</a:t>
            </a:r>
            <a:r>
              <a:rPr lang="ru-RU" sz="2400" dirty="0" smtClean="0">
                <a:latin typeface="+mj-lt"/>
                <a:cs typeface="Consolas" pitchFamily="49" charset="0"/>
              </a:rPr>
              <a:t>с</a:t>
            </a:r>
            <a:r>
              <a:rPr lang="en-US" sz="2400" dirty="0" smtClean="0">
                <a:latin typeface="+mj-lt"/>
                <a:cs typeface="Consolas" pitchFamily="49" charset="0"/>
              </a:rPr>
              <a:t>t 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place_t</a:t>
            </a:r>
            <a:r>
              <a:rPr lang="en-US" sz="2400" dirty="0" smtClean="0">
                <a:latin typeface="+mj-lt"/>
                <a:cs typeface="Consolas" pitchFamily="49" charset="0"/>
              </a:rPr>
              <a:t> {</a:t>
            </a:r>
            <a:r>
              <a:rPr lang="en-US" sz="2400" dirty="0" smtClean="0">
                <a:latin typeface="+mj-lt"/>
                <a:cs typeface="Consolas" pitchFamily="49" charset="0"/>
              </a:rPr>
              <a:t/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	T data;</a:t>
            </a:r>
            <a:r>
              <a:rPr lang="ru-RU" sz="2400" dirty="0" smtClean="0">
                <a:latin typeface="+mj-lt"/>
                <a:cs typeface="Consolas" pitchFamily="49" charset="0"/>
              </a:rPr>
              <a:t>			</a:t>
            </a:r>
            <a:r>
              <a:rPr lang="en-US" sz="2400" dirty="0" smtClean="0">
                <a:latin typeface="+mj-lt"/>
                <a:cs typeface="Consolas" pitchFamily="49" charset="0"/>
              </a:rPr>
              <a:t>//</a:t>
            </a:r>
            <a:r>
              <a:rPr lang="ru-RU" sz="2400" dirty="0" smtClean="0">
                <a:latin typeface="+mj-lt"/>
                <a:cs typeface="Consolas" pitchFamily="49" charset="0"/>
              </a:rPr>
              <a:t> данные</a:t>
            </a:r>
            <a:r>
              <a:rPr lang="en-US" sz="2400" dirty="0" smtClean="0">
                <a:latin typeface="+mj-lt"/>
                <a:cs typeface="Consolas" pitchFamily="49" charset="0"/>
              </a:rPr>
              <a:t/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ru-RU" sz="2400" dirty="0" smtClean="0">
                <a:latin typeface="+mj-lt"/>
                <a:cs typeface="Consolas" pitchFamily="49" charset="0"/>
              </a:rPr>
              <a:t>	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struct</a:t>
            </a:r>
            <a:r>
              <a:rPr lang="en-US" sz="2400" dirty="0" smtClean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 smtClean="0">
                <a:latin typeface="+mj-lt"/>
                <a:cs typeface="Consolas" pitchFamily="49" charset="0"/>
              </a:rPr>
              <a:t> </a:t>
            </a:r>
            <a:r>
              <a:rPr lang="en-US" sz="2400" dirty="0" smtClean="0">
                <a:latin typeface="+mj-lt"/>
                <a:cs typeface="Consolas" pitchFamily="49" charset="0"/>
              </a:rPr>
              <a:t>*left;</a:t>
            </a:r>
            <a:r>
              <a:rPr lang="ru-RU" sz="2400" dirty="0" smtClean="0">
                <a:latin typeface="+mj-lt"/>
                <a:cs typeface="Consolas" pitchFamily="49" charset="0"/>
              </a:rPr>
              <a:t>	// левое п/дерево</a:t>
            </a:r>
            <a:r>
              <a:rPr lang="en-US" sz="2400" dirty="0" smtClean="0">
                <a:latin typeface="+mj-lt"/>
                <a:cs typeface="Consolas" pitchFamily="49" charset="0"/>
              </a:rPr>
              <a:t/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ru-RU" sz="2400" dirty="0">
                <a:cs typeface="Consolas" pitchFamily="49" charset="0"/>
              </a:rPr>
              <a:t>	</a:t>
            </a:r>
            <a:r>
              <a:rPr lang="en-US" sz="2400" dirty="0" err="1">
                <a:cs typeface="Consolas" pitchFamily="49" charset="0"/>
              </a:rPr>
              <a:t>struct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 smtClean="0">
                <a:cs typeface="Consolas" pitchFamily="49" charset="0"/>
              </a:rPr>
              <a:t> </a:t>
            </a:r>
            <a:r>
              <a:rPr lang="en-US" sz="2400" dirty="0" smtClean="0">
                <a:cs typeface="Consolas" pitchFamily="49" charset="0"/>
              </a:rPr>
              <a:t>*right</a:t>
            </a:r>
            <a:r>
              <a:rPr lang="en-US" sz="2400" dirty="0">
                <a:cs typeface="Consolas" pitchFamily="49" charset="0"/>
              </a:rPr>
              <a:t>;</a:t>
            </a:r>
            <a:r>
              <a:rPr lang="ru-RU" sz="2400" dirty="0">
                <a:cs typeface="Consolas" pitchFamily="49" charset="0"/>
              </a:rPr>
              <a:t>	// </a:t>
            </a:r>
            <a:r>
              <a:rPr lang="ru-RU" sz="2400" dirty="0" smtClean="0">
                <a:cs typeface="Consolas" pitchFamily="49" charset="0"/>
              </a:rPr>
              <a:t>правое п/дерево</a:t>
            </a:r>
            <a:r>
              <a:rPr lang="en-US" sz="2400" dirty="0" smtClean="0">
                <a:cs typeface="Consolas" pitchFamily="49" charset="0"/>
              </a:rPr>
              <a:t/>
            </a:r>
            <a:br>
              <a:rPr lang="en-US" sz="2400" dirty="0" smtClean="0"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};</a:t>
            </a:r>
            <a:endParaRPr lang="ru-RU" sz="2400" dirty="0" smtClean="0">
              <a:latin typeface="+mj-lt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2400" dirty="0" err="1" smtClean="0">
                <a:latin typeface="+mj-lt"/>
                <a:cs typeface="Consolas" pitchFamily="49" charset="0"/>
              </a:rPr>
              <a:t>struct</a:t>
            </a:r>
            <a:r>
              <a:rPr lang="en-US" sz="2400" dirty="0" smtClean="0">
                <a:latin typeface="+mj-lt"/>
                <a:cs typeface="Consolas" pitchFamily="49" charset="0"/>
              </a:rPr>
              <a:t> 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tree_t</a:t>
            </a:r>
            <a:r>
              <a:rPr lang="en-US" sz="2400" dirty="0" smtClean="0">
                <a:latin typeface="+mj-lt"/>
                <a:cs typeface="Consolas" pitchFamily="49" charset="0"/>
              </a:rPr>
              <a:t> </a:t>
            </a:r>
            <a:r>
              <a:rPr lang="en-US" sz="2400" dirty="0" smtClean="0">
                <a:latin typeface="+mj-lt"/>
                <a:cs typeface="Consolas" pitchFamily="49" charset="0"/>
              </a:rPr>
              <a:t>{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struct</a:t>
            </a:r>
            <a:r>
              <a:rPr lang="en-US" sz="2400" dirty="0" smtClean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 smtClean="0">
                <a:latin typeface="+mj-lt"/>
                <a:cs typeface="Consolas" pitchFamily="49" charset="0"/>
              </a:rPr>
              <a:t> </a:t>
            </a:r>
            <a:r>
              <a:rPr lang="en-US" sz="2400" dirty="0" smtClean="0">
                <a:latin typeface="+mj-lt"/>
                <a:cs typeface="Consolas" pitchFamily="49" charset="0"/>
              </a:rPr>
              <a:t>*root;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 smtClean="0"/>
              <a:t>tree_t</a:t>
            </a:r>
            <a:r>
              <a:rPr lang="en-US" sz="2400" dirty="0"/>
              <a:t>		</a:t>
            </a:r>
            <a:r>
              <a:rPr lang="en-US" sz="2400" dirty="0" smtClean="0"/>
              <a:t>	</a:t>
            </a:r>
            <a:r>
              <a:rPr lang="en-US" sz="2400" dirty="0" err="1" smtClean="0"/>
              <a:t>tree_t</a:t>
            </a:r>
            <a:r>
              <a:rPr lang="en-US" sz="2400" dirty="0" smtClean="0"/>
              <a:t>;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 smtClean="0">
                <a:cs typeface="Consolas" pitchFamily="49" charset="0"/>
              </a:rPr>
              <a:t>place_t</a:t>
            </a:r>
            <a:r>
              <a:rPr lang="en-US" sz="2400" dirty="0"/>
              <a:t>	</a:t>
            </a:r>
            <a:r>
              <a:rPr lang="en-US" sz="2400" dirty="0" smtClean="0"/>
              <a:t>*</a:t>
            </a:r>
            <a:r>
              <a:rPr lang="en-US" sz="2400" dirty="0"/>
              <a:t>	</a:t>
            </a:r>
            <a:r>
              <a:rPr lang="en-US" sz="2400" dirty="0" err="1" smtClean="0">
                <a:cs typeface="Consolas" pitchFamily="49" charset="0"/>
              </a:rPr>
              <a:t>place_t</a:t>
            </a:r>
            <a:r>
              <a:rPr lang="en-US" sz="2400" dirty="0" smtClean="0"/>
              <a:t>;</a:t>
            </a:r>
            <a:endParaRPr lang="en-US" sz="2400" dirty="0"/>
          </a:p>
          <a:p>
            <a:pPr eaLnBrk="1" hangingPunct="1"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1231300"/>
            <a:ext cx="7772400" cy="914400"/>
          </a:xfrm>
        </p:spPr>
        <p:txBody>
          <a:bodyPr/>
          <a:lstStyle/>
          <a:p>
            <a:endParaRPr lang="ru-RU"/>
          </a:p>
        </p:txBody>
      </p:sp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914400" y="1999584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 </a:t>
            </a:r>
            <a:endParaRPr lang="ru-RU" smtClean="0"/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835868"/>
            <a:ext cx="8424863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85139" y="3280228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1968" y="4037752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8904" y="4443819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2*i+2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5300364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1800" y="5575528"/>
            <a:ext cx="1146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i-1) div 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представления с помощью массива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56144"/>
              </p:ext>
            </p:extLst>
          </p:nvPr>
        </p:nvGraphicFramePr>
        <p:xfrm>
          <a:off x="611560" y="2924944"/>
          <a:ext cx="835292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  <a:gridCol w="1044116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A[0]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A[2]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A[3]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A[4]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A[5]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A[6]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A[7]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A[8]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A[9]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A[10]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A[11]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A[12]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A[13]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A[14]</a:t>
                      </a:r>
                      <a:endParaRPr lang="ru-RU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20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Скобочное представление </a:t>
            </a:r>
            <a:r>
              <a:rPr lang="ru-RU" dirty="0"/>
              <a:t>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68580" indent="0">
              <a:buNone/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Левое и правое скобочные представления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dirty="0" smtClean="0">
                <a:cs typeface="Times New Roman" pitchFamily="18" charset="0"/>
              </a:rPr>
              <a:t>) и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дерева Т строятся по следующим рекурсивным правилам</a:t>
            </a: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а, не имеющая прямых потомков,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	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(Т) = 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en-US" dirty="0" smtClean="0">
                <a:cs typeface="Times New Roman" pitchFamily="18" charset="0"/>
              </a:rPr>
              <a:t>(T</a:t>
            </a:r>
            <a:r>
              <a:rPr lang="ru-RU" dirty="0" smtClean="0">
                <a:cs typeface="Times New Roman" pitchFamily="18" charset="0"/>
              </a:rPr>
              <a:t>) = а</a:t>
            </a:r>
            <a:endParaRPr lang="en-US" dirty="0" smtClean="0">
              <a:cs typeface="Times New Roman" pitchFamily="18" charset="0"/>
            </a:endParaRP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 smtClean="0">
                <a:cs typeface="Times New Roman" pitchFamily="18" charset="0"/>
              </a:rPr>
              <a:t>Если корнем дерева Т служит вершина а с поддеревьями </a:t>
            </a:r>
            <a:r>
              <a:rPr lang="en-US" dirty="0" smtClean="0">
                <a:cs typeface="Times New Roman" pitchFamily="18" charset="0"/>
              </a:rPr>
              <a:t>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ru-RU" dirty="0" smtClean="0">
                <a:cs typeface="Times New Roman" pitchFamily="18" charset="0"/>
              </a:rPr>
              <a:t>, 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ru-RU" dirty="0" smtClean="0">
                <a:cs typeface="Times New Roman" pitchFamily="18" charset="0"/>
              </a:rPr>
              <a:t>, . . ., 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ru-RU" dirty="0" smtClean="0">
                <a:cs typeface="Times New Roman" pitchFamily="18" charset="0"/>
              </a:rPr>
              <a:t>, расположенными в этом порядке (их корни — прямые потомки вершины а), то</a:t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ru-RU" dirty="0" smtClean="0">
                <a:cs typeface="Times New Roman" pitchFamily="18" charset="0"/>
              </a:rPr>
              <a:t>(Т) = а</a:t>
            </a:r>
            <a:r>
              <a:rPr lang="en-US" dirty="0" smtClean="0">
                <a:cs typeface="Times New Roman" pitchFamily="18" charset="0"/>
              </a:rPr>
              <a:t>(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(T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ru-RU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)</a:t>
            </a:r>
            <a:r>
              <a:rPr lang="ru-RU" dirty="0" smtClean="0">
                <a:cs typeface="Times New Roman" pitchFamily="18" charset="0"/>
              </a:rPr>
              <a:t> , . . ., </a:t>
            </a:r>
            <a:r>
              <a:rPr lang="en-US" dirty="0" err="1" smtClean="0">
                <a:cs typeface="Times New Roman" pitchFamily="18" charset="0"/>
              </a:rPr>
              <a:t>Lrep</a:t>
            </a:r>
            <a:r>
              <a:rPr lang="en-US" dirty="0" smtClean="0">
                <a:cs typeface="Times New Roman" pitchFamily="18" charset="0"/>
              </a:rPr>
              <a:t> (</a:t>
            </a:r>
            <a:r>
              <a:rPr lang="ru-RU" dirty="0" smtClean="0">
                <a:cs typeface="Times New Roman" pitchFamily="18" charset="0"/>
              </a:rPr>
              <a:t>Т</a:t>
            </a:r>
            <a:r>
              <a:rPr lang="en-US" baseline="-25000" dirty="0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r>
              <a:rPr lang="ru-RU" dirty="0" smtClean="0">
                <a:cs typeface="Times New Roman" pitchFamily="18" charset="0"/>
              </a:rPr>
              <a:t>	</a:t>
            </a:r>
            <a:r>
              <a:rPr lang="en-US" dirty="0" err="1" smtClean="0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 = (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), . . .,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r>
              <a:rPr lang="ru-RU" dirty="0" smtClean="0">
                <a:cs typeface="Times New Roman" pitchFamily="18" charset="0"/>
              </a:rPr>
              <a:t>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7772400" cy="914400"/>
          </a:xfrm>
        </p:spPr>
        <p:txBody>
          <a:bodyPr/>
          <a:lstStyle/>
          <a:p>
            <a:r>
              <a:rPr lang="ru-RU" dirty="0" smtClean="0"/>
              <a:t>Пример скобочного </a:t>
            </a:r>
            <a:r>
              <a:rPr lang="ru-RU" dirty="0"/>
              <a:t>представления </a:t>
            </a:r>
            <a:r>
              <a:rPr lang="ru-RU" dirty="0" smtClean="0"/>
              <a:t>неориентированного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5229200"/>
            <a:ext cx="7772400" cy="1126360"/>
          </a:xfrm>
        </p:spPr>
        <p:txBody>
          <a:bodyPr/>
          <a:lstStyle/>
          <a:p>
            <a:pPr eaLnBrk="1" hangingPunct="1"/>
            <a:r>
              <a:rPr lang="en-US" dirty="0" err="1" smtClean="0"/>
              <a:t>Lrep</a:t>
            </a:r>
            <a:r>
              <a:rPr lang="en-US" dirty="0" smtClean="0"/>
              <a:t>(T) = b ( h ( a, j ( d ) ), i ( k ( e, f, g ), l ) )</a:t>
            </a:r>
          </a:p>
          <a:p>
            <a:pPr eaLnBrk="1" hangingPunct="1"/>
            <a:r>
              <a:rPr lang="en-US" dirty="0" err="1" smtClean="0"/>
              <a:t>Rrep</a:t>
            </a:r>
            <a:r>
              <a:rPr lang="en-US" dirty="0" smtClean="0"/>
              <a:t>(T) = ( ( a, ( d ) j ) h, ( ( e, f, g ) k, l ) i ) b</a:t>
            </a:r>
            <a:endParaRPr lang="ru-RU" dirty="0" smtClean="0"/>
          </a:p>
        </p:txBody>
      </p:sp>
      <p:sp>
        <p:nvSpPr>
          <p:cNvPr id="4" name="Овал 3"/>
          <p:cNvSpPr/>
          <p:nvPr/>
        </p:nvSpPr>
        <p:spPr>
          <a:xfrm>
            <a:off x="4000500" y="158645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5429250" y="237227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2571750" y="237227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3357563" y="358670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4929188" y="3586708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6286500" y="3586708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4286250" y="480114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2786063" y="465827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5072063" y="480114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1928813" y="3515270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3291681" y="1579314"/>
            <a:ext cx="358775" cy="122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4784726" y="1716632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2939257" y="2919164"/>
            <a:ext cx="787400" cy="54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4953001" y="3026320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5833269" y="2882652"/>
            <a:ext cx="787400" cy="62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2928938" y="4156620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4393407" y="4192338"/>
            <a:ext cx="787400" cy="4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4911725" y="4355058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2077245" y="2936626"/>
            <a:ext cx="715962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6" name="TextBox 22"/>
          <p:cNvSpPr txBox="1">
            <a:spLocks noChangeArrowheads="1"/>
          </p:cNvSpPr>
          <p:nvPr/>
        </p:nvSpPr>
        <p:spPr bwMode="auto">
          <a:xfrm>
            <a:off x="4143375" y="158645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b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27" name="TextBox 23"/>
          <p:cNvSpPr txBox="1">
            <a:spLocks noChangeArrowheads="1"/>
          </p:cNvSpPr>
          <p:nvPr/>
        </p:nvSpPr>
        <p:spPr bwMode="auto">
          <a:xfrm>
            <a:off x="2714625" y="2443708"/>
            <a:ext cx="349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h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28" name="TextBox 24"/>
          <p:cNvSpPr txBox="1">
            <a:spLocks noChangeArrowheads="1"/>
          </p:cNvSpPr>
          <p:nvPr/>
        </p:nvSpPr>
        <p:spPr bwMode="auto">
          <a:xfrm>
            <a:off x="5572125" y="2372270"/>
            <a:ext cx="260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i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29" name="TextBox 25"/>
          <p:cNvSpPr txBox="1">
            <a:spLocks noChangeArrowheads="1"/>
          </p:cNvSpPr>
          <p:nvPr/>
        </p:nvSpPr>
        <p:spPr bwMode="auto">
          <a:xfrm>
            <a:off x="3429000" y="3586708"/>
            <a:ext cx="263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j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30" name="TextBox 26"/>
          <p:cNvSpPr txBox="1">
            <a:spLocks noChangeArrowheads="1"/>
          </p:cNvSpPr>
          <p:nvPr/>
        </p:nvSpPr>
        <p:spPr bwMode="auto">
          <a:xfrm>
            <a:off x="5000625" y="358670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k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31" name="TextBox 27"/>
          <p:cNvSpPr txBox="1">
            <a:spLocks noChangeArrowheads="1"/>
          </p:cNvSpPr>
          <p:nvPr/>
        </p:nvSpPr>
        <p:spPr bwMode="auto">
          <a:xfrm>
            <a:off x="6357938" y="3586708"/>
            <a:ext cx="260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l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32" name="TextBox 28"/>
          <p:cNvSpPr txBox="1">
            <a:spLocks noChangeArrowheads="1"/>
          </p:cNvSpPr>
          <p:nvPr/>
        </p:nvSpPr>
        <p:spPr bwMode="auto">
          <a:xfrm>
            <a:off x="2928938" y="472970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d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33" name="TextBox 29"/>
          <p:cNvSpPr txBox="1">
            <a:spLocks noChangeArrowheads="1"/>
          </p:cNvSpPr>
          <p:nvPr/>
        </p:nvSpPr>
        <p:spPr bwMode="auto">
          <a:xfrm>
            <a:off x="4357688" y="4801145"/>
            <a:ext cx="334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e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34" name="TextBox 30"/>
          <p:cNvSpPr txBox="1">
            <a:spLocks noChangeArrowheads="1"/>
          </p:cNvSpPr>
          <p:nvPr/>
        </p:nvSpPr>
        <p:spPr bwMode="auto">
          <a:xfrm>
            <a:off x="5214938" y="4801145"/>
            <a:ext cx="2825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f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47135" name="TextBox 31"/>
          <p:cNvSpPr txBox="1">
            <a:spLocks noChangeArrowheads="1"/>
          </p:cNvSpPr>
          <p:nvPr/>
        </p:nvSpPr>
        <p:spPr bwMode="auto">
          <a:xfrm>
            <a:off x="2000250" y="3515270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a</a:t>
            </a:r>
            <a:endParaRPr lang="ru-RU" sz="2400" b="1" i="1">
              <a:latin typeface="Calibri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857875" y="472970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5391943" y="3978027"/>
            <a:ext cx="715963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8" name="TextBox 34"/>
          <p:cNvSpPr txBox="1">
            <a:spLocks noChangeArrowheads="1"/>
          </p:cNvSpPr>
          <p:nvPr/>
        </p:nvSpPr>
        <p:spPr bwMode="auto">
          <a:xfrm>
            <a:off x="5929313" y="4729708"/>
            <a:ext cx="319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latin typeface="Calibri" pitchFamily="34" charset="0"/>
              </a:rPr>
              <a:t>g</a:t>
            </a:r>
            <a:endParaRPr lang="ru-RU" sz="2400" b="1" i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Дерево, поддерево и др. определения</a:t>
            </a:r>
          </a:p>
          <a:p>
            <a:r>
              <a:rPr lang="ru-RU" dirty="0" smtClean="0"/>
              <a:t>Обходы деревьев</a:t>
            </a:r>
          </a:p>
          <a:p>
            <a:r>
              <a:rPr lang="ru-RU" dirty="0" smtClean="0"/>
              <a:t>Представление деревьев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печати левого скобочного представления двоичного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print_Lrep</a:t>
            </a:r>
            <a:r>
              <a:rPr lang="en-US" sz="2400" dirty="0" smtClean="0">
                <a:latin typeface="+mj-lt"/>
                <a:cs typeface="Consolas" pitchFamily="49" charset="0"/>
              </a:rPr>
              <a:t>		(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tree_t</a:t>
            </a:r>
            <a:r>
              <a:rPr lang="en-US" sz="2400" dirty="0" smtClean="0">
                <a:latin typeface="+mj-lt"/>
                <a:cs typeface="Consolas" pitchFamily="49" charset="0"/>
              </a:rPr>
              <a:t> </a:t>
            </a:r>
            <a:r>
              <a:rPr lang="en-US" sz="2400" dirty="0">
                <a:latin typeface="+mj-lt"/>
                <a:cs typeface="Consolas" pitchFamily="49" charset="0"/>
              </a:rPr>
              <a:t>t</a:t>
            </a:r>
            <a:r>
              <a:rPr lang="en-US" sz="2400" dirty="0" smtClean="0">
                <a:latin typeface="+mj-lt"/>
                <a:cs typeface="Consolas" pitchFamily="49" charset="0"/>
              </a:rPr>
              <a:t>)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{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	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print_Lrep_body</a:t>
            </a:r>
            <a:r>
              <a:rPr lang="en-US" sz="2400" dirty="0" smtClean="0">
                <a:latin typeface="+mj-lt"/>
                <a:cs typeface="Consolas" pitchFamily="49" charset="0"/>
              </a:rPr>
              <a:t>	(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t.root</a:t>
            </a:r>
            <a:r>
              <a:rPr lang="en-US" sz="2400" dirty="0" smtClean="0">
                <a:latin typeface="+mj-lt"/>
                <a:cs typeface="Consolas" pitchFamily="49" charset="0"/>
              </a:rPr>
              <a:t>);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 smtClean="0">
              <a:latin typeface="+mj-lt"/>
              <a:cs typeface="Consolas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print_Lrep_body</a:t>
            </a:r>
            <a:r>
              <a:rPr lang="en-US" sz="2400" dirty="0" smtClean="0">
                <a:latin typeface="+mj-lt"/>
                <a:cs typeface="Consolas" pitchFamily="49" charset="0"/>
              </a:rPr>
              <a:t>		(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place_t</a:t>
            </a:r>
            <a:r>
              <a:rPr lang="en-US" sz="2400" dirty="0" smtClean="0">
                <a:latin typeface="+mj-lt"/>
                <a:cs typeface="Consolas" pitchFamily="49" charset="0"/>
              </a:rPr>
              <a:t> t</a:t>
            </a:r>
            <a:r>
              <a:rPr lang="en-US" sz="2400" dirty="0" smtClean="0">
                <a:latin typeface="+mj-lt"/>
                <a:cs typeface="Consolas" pitchFamily="49" charset="0"/>
              </a:rPr>
              <a:t>)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{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	if </a:t>
            </a:r>
            <a:r>
              <a:rPr lang="en-US" sz="2400" dirty="0" smtClean="0">
                <a:latin typeface="+mj-lt"/>
                <a:cs typeface="Consolas" pitchFamily="49" charset="0"/>
              </a:rPr>
              <a:t>(t</a:t>
            </a:r>
            <a:r>
              <a:rPr lang="ru-RU" sz="2400" dirty="0" smtClean="0">
                <a:latin typeface="+mj-lt"/>
                <a:cs typeface="Consolas" pitchFamily="49" charset="0"/>
              </a:rPr>
              <a:t> </a:t>
            </a:r>
            <a:r>
              <a:rPr lang="ru-RU" sz="2400" dirty="0" smtClean="0">
                <a:latin typeface="+mj-lt"/>
                <a:cs typeface="Consolas" pitchFamily="49" charset="0"/>
              </a:rPr>
              <a:t>== </a:t>
            </a:r>
            <a:r>
              <a:rPr lang="en-US" sz="2400" dirty="0" smtClean="0">
                <a:latin typeface="+mj-lt"/>
                <a:cs typeface="Consolas" pitchFamily="49" charset="0"/>
              </a:rPr>
              <a:t>end()) </a:t>
            </a:r>
            <a:r>
              <a:rPr lang="en-US" sz="2400" dirty="0" smtClean="0">
                <a:latin typeface="+mj-lt"/>
                <a:cs typeface="Consolas" pitchFamily="49" charset="0"/>
              </a:rPr>
              <a:t>return;</a:t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smtClean="0">
                <a:latin typeface="+mj-lt"/>
                <a:cs typeface="Consolas" pitchFamily="49" charset="0"/>
              </a:rPr>
              <a:t>		</a:t>
            </a:r>
            <a:r>
              <a:rPr lang="en-US" sz="2400" dirty="0" smtClean="0">
                <a:latin typeface="+mj-lt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FFC000"/>
                </a:solidFill>
                <a:latin typeface="+mj-lt"/>
                <a:cs typeface="Consolas" pitchFamily="49" charset="0"/>
              </a:rPr>
              <a:t>"%</a:t>
            </a:r>
            <a:r>
              <a:rPr lang="en-US" sz="2400" dirty="0" smtClean="0">
                <a:solidFill>
                  <a:srgbClr val="FFC000"/>
                </a:solidFill>
                <a:latin typeface="+mj-lt"/>
                <a:cs typeface="Consolas" pitchFamily="49" charset="0"/>
              </a:rPr>
              <a:t>d("</a:t>
            </a:r>
            <a:r>
              <a:rPr lang="en-US" sz="2400" dirty="0" smtClean="0">
                <a:latin typeface="+mj-lt"/>
                <a:cs typeface="Consolas" pitchFamily="49" charset="0"/>
              </a:rPr>
              <a:t>, 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getval</a:t>
            </a:r>
            <a:r>
              <a:rPr lang="en-US" sz="2400" dirty="0" smtClean="0">
                <a:latin typeface="+mj-lt"/>
                <a:cs typeface="Consolas" pitchFamily="49" charset="0"/>
              </a:rPr>
              <a:t>(t));</a:t>
            </a:r>
            <a:r>
              <a:rPr lang="en-US" sz="2400" dirty="0" smtClean="0">
                <a:latin typeface="+mj-lt"/>
                <a:cs typeface="Consolas" pitchFamily="49" charset="0"/>
              </a:rPr>
              <a:t/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	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smtClean="0">
                <a:latin typeface="+mj-lt"/>
                <a:cs typeface="Consolas" pitchFamily="49" charset="0"/>
              </a:rPr>
              <a:t>(left(t));</a:t>
            </a:r>
            <a:r>
              <a:rPr lang="en-US" sz="2400" dirty="0" smtClean="0">
                <a:latin typeface="+mj-lt"/>
                <a:cs typeface="Consolas" pitchFamily="49" charset="0"/>
              </a:rPr>
              <a:t/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print_Lrep_</a:t>
            </a:r>
            <a:r>
              <a:rPr lang="en-US" sz="2400" dirty="0" err="1" smtClean="0">
                <a:cs typeface="Consolas" pitchFamily="49" charset="0"/>
              </a:rPr>
              <a:t>body</a:t>
            </a:r>
            <a:r>
              <a:rPr lang="en-US" sz="2400" dirty="0">
                <a:cs typeface="Consolas" pitchFamily="49" charset="0"/>
              </a:rPr>
              <a:t>	</a:t>
            </a:r>
            <a:r>
              <a:rPr lang="en-US" sz="2400" dirty="0" smtClean="0">
                <a:latin typeface="+mj-lt"/>
                <a:cs typeface="Consolas" pitchFamily="49" charset="0"/>
              </a:rPr>
              <a:t>(right(t));</a:t>
            </a:r>
            <a:r>
              <a:rPr lang="en-US" sz="2400" dirty="0" smtClean="0">
                <a:latin typeface="+mj-lt"/>
                <a:cs typeface="Consolas" pitchFamily="49" charset="0"/>
              </a:rPr>
              <a:t/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	</a:t>
            </a:r>
            <a:r>
              <a:rPr lang="en-US" sz="2400" dirty="0" err="1" smtClean="0">
                <a:latin typeface="+mj-lt"/>
                <a:cs typeface="Consolas" pitchFamily="49" charset="0"/>
              </a:rPr>
              <a:t>printf</a:t>
            </a:r>
            <a:r>
              <a:rPr lang="en-US" sz="2400" dirty="0" smtClean="0">
                <a:latin typeface="+mj-lt"/>
                <a:cs typeface="Consolas" pitchFamily="49" charset="0"/>
              </a:rPr>
              <a:t>			(</a:t>
            </a:r>
            <a:r>
              <a:rPr lang="en-US" sz="2400" dirty="0" smtClean="0">
                <a:solidFill>
                  <a:srgbClr val="FFC000"/>
                </a:solidFill>
                <a:latin typeface="+mj-lt"/>
                <a:cs typeface="Consolas" pitchFamily="49" charset="0"/>
              </a:rPr>
              <a:t>")"</a:t>
            </a:r>
            <a:r>
              <a:rPr lang="en-US" sz="2400" dirty="0" smtClean="0">
                <a:latin typeface="+mj-lt"/>
                <a:cs typeface="Consolas" pitchFamily="49" charset="0"/>
              </a:rPr>
              <a:t>);</a:t>
            </a:r>
            <a:r>
              <a:rPr lang="en-US" sz="2400" dirty="0" smtClean="0">
                <a:latin typeface="+mj-lt"/>
                <a:cs typeface="Consolas" pitchFamily="49" charset="0"/>
              </a:rPr>
              <a:t/>
            </a:r>
            <a:br>
              <a:rPr lang="en-US" sz="2400" dirty="0" smtClean="0">
                <a:latin typeface="+mj-lt"/>
                <a:cs typeface="Consolas" pitchFamily="49" charset="0"/>
              </a:rPr>
            </a:br>
            <a:r>
              <a:rPr lang="en-US" sz="2400" dirty="0" smtClean="0">
                <a:latin typeface="+mj-lt"/>
                <a:cs typeface="Consolas" pitchFamily="49" charset="0"/>
              </a:rPr>
              <a:t>}</a:t>
            </a:r>
            <a:endParaRPr lang="ru-RU" sz="2400" dirty="0" smtClean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дерева списком прямых предков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4162524" cy="4572000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ru-RU" dirty="0" smtClean="0">
                <a:cs typeface="Times New Roman" pitchFamily="18" charset="0"/>
              </a:rPr>
              <a:t>Вершины дерева нумеруются числами от 1 до </a:t>
            </a:r>
            <a:r>
              <a:rPr lang="en-US" dirty="0" smtClean="0">
                <a:cs typeface="Times New Roman" pitchFamily="18" charset="0"/>
              </a:rPr>
              <a:t>n</a:t>
            </a:r>
            <a:endParaRPr lang="ru-RU" dirty="0" smtClean="0">
              <a:cs typeface="Times New Roman" pitchFamily="18" charset="0"/>
            </a:endParaRPr>
          </a:p>
          <a:p>
            <a:pPr>
              <a:defRPr/>
            </a:pPr>
            <a:r>
              <a:rPr lang="en-US" dirty="0" smtClean="0">
                <a:cs typeface="Times New Roman" pitchFamily="18" charset="0"/>
              </a:rPr>
              <a:t>i-</a:t>
            </a:r>
            <a:r>
              <a:rPr lang="ru-RU" dirty="0" smtClean="0">
                <a:cs typeface="Times New Roman" pitchFamily="18" charset="0"/>
              </a:rPr>
              <a:t>й элемент списка прямых предков равен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0, если вершина </a:t>
            </a:r>
            <a:r>
              <a:rPr lang="en-US" dirty="0" smtClean="0">
                <a:cs typeface="Times New Roman" pitchFamily="18" charset="0"/>
              </a:rPr>
              <a:t>i – </a:t>
            </a:r>
            <a:r>
              <a:rPr lang="ru-RU" dirty="0" smtClean="0">
                <a:cs typeface="Times New Roman" pitchFamily="18" charset="0"/>
              </a:rPr>
              <a:t>это корень</a:t>
            </a:r>
          </a:p>
          <a:p>
            <a:pPr lvl="1">
              <a:defRPr/>
            </a:pPr>
            <a:r>
              <a:rPr lang="ru-RU" dirty="0" smtClean="0">
                <a:cs typeface="Times New Roman" pitchFamily="18" charset="0"/>
              </a:rPr>
              <a:t>номер отца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вершины </a:t>
            </a:r>
            <a:r>
              <a:rPr lang="en-US" dirty="0" smtClean="0">
                <a:cs typeface="Times New Roman" pitchFamily="18" charset="0"/>
              </a:rPr>
              <a:t>i</a:t>
            </a:r>
            <a:r>
              <a:rPr lang="ru-RU" dirty="0" smtClean="0">
                <a:cs typeface="Times New Roman" pitchFamily="18" charset="0"/>
              </a:rPr>
              <a:t>, иначе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237734" y="185737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7666484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5302349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6088161" y="3857625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7166421" y="3857625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8523734" y="3857625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6523484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5516661" y="4929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7309296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4659411" y="3786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5588099" y="2284205"/>
            <a:ext cx="733329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7021959" y="1987550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5669855" y="3190081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7190234" y="3297237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8070503" y="3153568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5659536" y="4427538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6630640" y="4463257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7148958" y="4625976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4807842" y="3207544"/>
            <a:ext cx="715963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80609" y="185737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445224" y="2714625"/>
            <a:ext cx="34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809359" y="2643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159599" y="38576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4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237859" y="3857625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595171" y="385762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8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659536" y="5000625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6594921" y="507206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9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309296" y="50720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730849" y="378618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95109" y="500062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7629178" y="4248944"/>
            <a:ext cx="71596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8166546" y="5000625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023421" y="6000750"/>
            <a:ext cx="301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Calibri" pitchFamily="34" charset="0"/>
              </a:rPr>
              <a:t>0 1 2 2 4 1 6 6 7 7 7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 smtClean="0">
                <a:solidFill>
                  <a:srgbClr val="FFC000"/>
                </a:solidFill>
                <a:cs typeface="Times New Roman" pitchFamily="18" charset="0"/>
              </a:rPr>
              <a:t>Деревом двоичного поиска </a:t>
            </a:r>
            <a:r>
              <a:rPr lang="ru-RU" sz="2400" dirty="0" smtClean="0">
                <a:cs typeface="Times New Roman" pitchFamily="18" charset="0"/>
              </a:rPr>
              <a:t>для множества </a:t>
            </a:r>
            <a:r>
              <a:rPr lang="en-US" sz="2400" dirty="0" smtClean="0">
                <a:cs typeface="Times New Roman" pitchFamily="18" charset="0"/>
              </a:rPr>
              <a:t>S </a:t>
            </a:r>
            <a:r>
              <a:rPr lang="ru-RU" sz="2400" dirty="0" smtClean="0">
                <a:cs typeface="Times New Roman" pitchFamily="18" charset="0"/>
              </a:rPr>
              <a:t>называется помеченное двоичное дерево, каждый узел </a:t>
            </a:r>
            <a:r>
              <a:rPr lang="en-US" sz="2400" dirty="0" smtClean="0">
                <a:cs typeface="Times New Roman" pitchFamily="18" charset="0"/>
              </a:rPr>
              <a:t>v </a:t>
            </a:r>
            <a:r>
              <a:rPr lang="ru-RU" sz="2400" dirty="0" smtClean="0">
                <a:cs typeface="Times New Roman" pitchFamily="18" charset="0"/>
              </a:rPr>
              <a:t>которого помечен элементом </a:t>
            </a:r>
            <a:r>
              <a:rPr lang="en-US" sz="2400" dirty="0" smtClean="0">
                <a:cs typeface="Times New Roman" pitchFamily="18" charset="0"/>
              </a:rPr>
              <a:t>l(v)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S </a:t>
            </a:r>
            <a:r>
              <a:rPr lang="ru-RU" sz="2400" dirty="0" smtClean="0">
                <a:cs typeface="Times New Roman" pitchFamily="18" charset="0"/>
                <a:sym typeface="Symbol" pitchFamily="18" charset="2"/>
              </a:rPr>
              <a:t>так, что</a:t>
            </a:r>
          </a:p>
          <a:p>
            <a:pPr marL="525780" indent="-457200" eaLnBrk="1" hangingPunct="1"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l(u) &lt; l(v) </a:t>
            </a:r>
            <a:r>
              <a:rPr lang="ru-RU" sz="2400" dirty="0" smtClean="0">
                <a:cs typeface="Times New Roman" pitchFamily="18" charset="0"/>
              </a:rPr>
              <a:t>для каждого узла </a:t>
            </a:r>
            <a:r>
              <a:rPr lang="en-US" sz="2400" dirty="0" smtClean="0">
                <a:cs typeface="Times New Roman" pitchFamily="18" charset="0"/>
              </a:rPr>
              <a:t>u </a:t>
            </a:r>
            <a:r>
              <a:rPr lang="ru-RU" sz="2400" dirty="0" smtClean="0">
                <a:cs typeface="Times New Roman" pitchFamily="18" charset="0"/>
              </a:rPr>
              <a:t>из левого поддерева узла </a:t>
            </a:r>
            <a:r>
              <a:rPr lang="en-US" sz="2400" dirty="0" smtClean="0">
                <a:cs typeface="Times New Roman" pitchFamily="18" charset="0"/>
              </a:rPr>
              <a:t>v, </a:t>
            </a:r>
          </a:p>
          <a:p>
            <a:pPr marL="525780" indent="-457200" eaLnBrk="1" hangingPunct="1">
              <a:buFont typeface="+mj-lt"/>
              <a:buAutoNum type="arabicPeriod"/>
            </a:pPr>
            <a:r>
              <a:rPr lang="en-US" sz="2400" dirty="0" smtClean="0">
                <a:cs typeface="Times New Roman" pitchFamily="18" charset="0"/>
              </a:rPr>
              <a:t>l(w) &gt; l(v) </a:t>
            </a:r>
            <a:r>
              <a:rPr lang="ru-RU" sz="2400" dirty="0" smtClean="0">
                <a:cs typeface="Times New Roman" pitchFamily="18" charset="0"/>
              </a:rPr>
              <a:t>для каждого узла </a:t>
            </a:r>
            <a:r>
              <a:rPr lang="en-US" sz="2400" dirty="0" smtClean="0">
                <a:cs typeface="Times New Roman" pitchFamily="18" charset="0"/>
              </a:rPr>
              <a:t>w </a:t>
            </a:r>
            <a:r>
              <a:rPr lang="ru-RU" sz="2400" dirty="0" smtClean="0">
                <a:cs typeface="Times New Roman" pitchFamily="18" charset="0"/>
              </a:rPr>
              <a:t>из правого поддерева узла </a:t>
            </a:r>
            <a:r>
              <a:rPr lang="en-US" sz="2400" dirty="0" smtClean="0">
                <a:cs typeface="Times New Roman" pitchFamily="18" charset="0"/>
              </a:rPr>
              <a:t>v,</a:t>
            </a:r>
            <a:r>
              <a:rPr lang="en-US" dirty="0" smtClean="0">
                <a:cs typeface="Times New Roman" pitchFamily="18" charset="0"/>
              </a:rPr>
              <a:t> </a:t>
            </a:r>
            <a:endParaRPr lang="ru-RU" dirty="0" smtClean="0">
              <a:cs typeface="Times New Roman" pitchFamily="18" charset="0"/>
            </a:endParaRPr>
          </a:p>
          <a:p>
            <a:pPr marL="525780" indent="-457200" eaLnBrk="1" hangingPunct="1">
              <a:buFont typeface="+mj-lt"/>
              <a:buAutoNum type="arabicPeriod"/>
            </a:pPr>
            <a:r>
              <a:rPr lang="ru-RU" sz="2400" dirty="0" smtClean="0">
                <a:cs typeface="Times New Roman" pitchFamily="18" charset="0"/>
              </a:rPr>
              <a:t>для любого элемента </a:t>
            </a:r>
            <a:r>
              <a:rPr lang="en-US" sz="2400" dirty="0" smtClean="0">
                <a:cs typeface="Times New Roman" pitchFamily="18" charset="0"/>
              </a:rPr>
              <a:t>a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 S </a:t>
            </a:r>
            <a:r>
              <a:rPr lang="ru-RU" sz="2400" dirty="0" smtClean="0">
                <a:cs typeface="Times New Roman" pitchFamily="18" charset="0"/>
                <a:sym typeface="Symbol" pitchFamily="18" charset="2"/>
              </a:rPr>
              <a:t>существует единственный узел </a:t>
            </a:r>
            <a:r>
              <a:rPr lang="en-US" sz="2400" dirty="0" smtClean="0">
                <a:cs typeface="Times New Roman" pitchFamily="18" charset="0"/>
                <a:sym typeface="Symbol" pitchFamily="18" charset="2"/>
              </a:rPr>
              <a:t>v </a:t>
            </a:r>
            <a:r>
              <a:rPr lang="ru-RU" sz="2400" dirty="0" smtClean="0">
                <a:cs typeface="Times New Roman" pitchFamily="18" charset="0"/>
                <a:sym typeface="Symbol" pitchFamily="18" charset="2"/>
              </a:rPr>
              <a:t>, такой что </a:t>
            </a:r>
            <a:r>
              <a:rPr lang="en-US" sz="2400" dirty="0" smtClean="0">
                <a:cs typeface="Times New Roman" pitchFamily="18" charset="0"/>
              </a:rPr>
              <a:t>l(v)</a:t>
            </a:r>
            <a:r>
              <a:rPr lang="ru-RU" sz="2400" dirty="0" smtClean="0">
                <a:cs typeface="Times New Roman" pitchFamily="18" charset="0"/>
              </a:rPr>
              <a:t> = </a:t>
            </a:r>
            <a:r>
              <a:rPr lang="en-US" sz="2400" dirty="0" smtClean="0">
                <a:cs typeface="Times New Roman" pitchFamily="18" charset="0"/>
              </a:rPr>
              <a:t>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/>
          <p:cNvSpPr>
            <a:spLocks noGrp="1"/>
          </p:cNvSpPr>
          <p:nvPr>
            <p:ph idx="1"/>
          </p:nvPr>
        </p:nvSpPr>
        <p:spPr>
          <a:xfrm>
            <a:off x="500063" y="1598438"/>
            <a:ext cx="4651374" cy="1430338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400" dirty="0" smtClean="0">
                <a:cs typeface="Times New Roman" pitchFamily="18" charset="0"/>
              </a:rPr>
              <a:t>Примеры </a:t>
            </a:r>
            <a:r>
              <a:rPr lang="ru-RU" sz="2400" dirty="0" smtClean="0">
                <a:cs typeface="Times New Roman" pitchFamily="18" charset="0"/>
              </a:rPr>
              <a:t>ДДП для множества</a:t>
            </a:r>
            <a:endParaRPr lang="ru-RU" sz="2400" dirty="0" smtClean="0"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dirty="0" smtClean="0">
                <a:cs typeface="Times New Roman" pitchFamily="18" charset="0"/>
              </a:rPr>
              <a:t>S = {1, 2, 3, 4, 5, 6, 7, 8, 9, 10}</a:t>
            </a:r>
            <a:endParaRPr lang="ru-RU" sz="2400" dirty="0" smtClean="0">
              <a:cs typeface="Times New Roman" pitchFamily="18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104136" y="2098501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318573" y="2955751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5032573" y="2884313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532636" y="4027313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6675636" y="4313063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7961511" y="4313063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961261" y="5241751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4746823" y="5241751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318573" y="5313188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032948" y="6313313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rot="5400000">
            <a:off x="5573910" y="2269951"/>
            <a:ext cx="358775" cy="8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6745486" y="2371550"/>
            <a:ext cx="503238" cy="811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5292924" y="3538363"/>
            <a:ext cx="715962" cy="261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6699448" y="3609801"/>
            <a:ext cx="930275" cy="47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7543998" y="3644726"/>
            <a:ext cx="930275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4925417" y="4561507"/>
            <a:ext cx="787400" cy="5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 rot="16200000" flipH="1">
            <a:off x="5709642" y="4704382"/>
            <a:ext cx="787400" cy="287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0"/>
          </p:cNvCxnSpPr>
          <p:nvPr/>
        </p:nvCxnSpPr>
        <p:spPr>
          <a:xfrm rot="5400000">
            <a:off x="7532886" y="4811538"/>
            <a:ext cx="573087" cy="430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 rot="16200000" flipH="1">
            <a:off x="7775773" y="5770389"/>
            <a:ext cx="573087" cy="51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70" name="TextBox 22"/>
          <p:cNvSpPr txBox="1">
            <a:spLocks noChangeArrowheads="1"/>
          </p:cNvSpPr>
          <p:nvPr/>
        </p:nvSpPr>
        <p:spPr bwMode="auto">
          <a:xfrm>
            <a:off x="6247011" y="216993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5</a:t>
            </a:r>
            <a:endParaRPr lang="ru-RU" b="1" dirty="0">
              <a:latin typeface="Calibri" pitchFamily="34" charset="0"/>
            </a:endParaRPr>
          </a:p>
        </p:txBody>
      </p:sp>
      <p:sp>
        <p:nvSpPr>
          <p:cNvPr id="53271" name="TextBox 23"/>
          <p:cNvSpPr txBox="1">
            <a:spLocks noChangeArrowheads="1"/>
          </p:cNvSpPr>
          <p:nvPr/>
        </p:nvSpPr>
        <p:spPr bwMode="auto">
          <a:xfrm>
            <a:off x="5175448" y="2955751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1</a:t>
            </a:r>
            <a:endParaRPr lang="ru-RU" b="1" dirty="0">
              <a:latin typeface="Calibri" pitchFamily="34" charset="0"/>
            </a:endParaRPr>
          </a:p>
        </p:txBody>
      </p:sp>
      <p:sp>
        <p:nvSpPr>
          <p:cNvPr id="53272" name="TextBox 24"/>
          <p:cNvSpPr txBox="1">
            <a:spLocks noChangeArrowheads="1"/>
          </p:cNvSpPr>
          <p:nvPr/>
        </p:nvSpPr>
        <p:spPr bwMode="auto">
          <a:xfrm>
            <a:off x="7461448" y="302718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7</a:t>
            </a:r>
            <a:endParaRPr lang="ru-RU" b="1">
              <a:latin typeface="Calibri" pitchFamily="34" charset="0"/>
            </a:endParaRPr>
          </a:p>
        </p:txBody>
      </p:sp>
      <p:sp>
        <p:nvSpPr>
          <p:cNvPr id="53273" name="TextBox 25"/>
          <p:cNvSpPr txBox="1">
            <a:spLocks noChangeArrowheads="1"/>
          </p:cNvSpPr>
          <p:nvPr/>
        </p:nvSpPr>
        <p:spPr bwMode="auto">
          <a:xfrm>
            <a:off x="5604073" y="402731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53274" name="TextBox 26"/>
          <p:cNvSpPr txBox="1">
            <a:spLocks noChangeArrowheads="1"/>
          </p:cNvSpPr>
          <p:nvPr/>
        </p:nvSpPr>
        <p:spPr bwMode="auto">
          <a:xfrm>
            <a:off x="6747073" y="4384501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6</a:t>
            </a:r>
            <a:endParaRPr lang="ru-RU" b="1">
              <a:latin typeface="Calibri" pitchFamily="34" charset="0"/>
            </a:endParaRPr>
          </a:p>
        </p:txBody>
      </p:sp>
      <p:sp>
        <p:nvSpPr>
          <p:cNvPr id="53275" name="TextBox 27"/>
          <p:cNvSpPr txBox="1">
            <a:spLocks noChangeArrowheads="1"/>
          </p:cNvSpPr>
          <p:nvPr/>
        </p:nvSpPr>
        <p:spPr bwMode="auto">
          <a:xfrm>
            <a:off x="8032948" y="4384501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10</a:t>
            </a:r>
            <a:endParaRPr lang="ru-RU" b="1">
              <a:latin typeface="Calibri" pitchFamily="34" charset="0"/>
            </a:endParaRPr>
          </a:p>
        </p:txBody>
      </p:sp>
      <p:sp>
        <p:nvSpPr>
          <p:cNvPr id="53276" name="TextBox 28"/>
          <p:cNvSpPr txBox="1">
            <a:spLocks noChangeArrowheads="1"/>
          </p:cNvSpPr>
          <p:nvPr/>
        </p:nvSpPr>
        <p:spPr bwMode="auto">
          <a:xfrm>
            <a:off x="4818261" y="531318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2</a:t>
            </a:r>
            <a:endParaRPr lang="ru-RU" b="1">
              <a:latin typeface="Calibri" pitchFamily="34" charset="0"/>
            </a:endParaRPr>
          </a:p>
        </p:txBody>
      </p:sp>
      <p:sp>
        <p:nvSpPr>
          <p:cNvPr id="53277" name="TextBox 29"/>
          <p:cNvSpPr txBox="1">
            <a:spLocks noChangeArrowheads="1"/>
          </p:cNvSpPr>
          <p:nvPr/>
        </p:nvSpPr>
        <p:spPr bwMode="auto">
          <a:xfrm>
            <a:off x="6104136" y="531318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4</a:t>
            </a:r>
            <a:endParaRPr lang="ru-RU" b="1">
              <a:latin typeface="Calibri" pitchFamily="34" charset="0"/>
            </a:endParaRPr>
          </a:p>
        </p:txBody>
      </p:sp>
      <p:sp>
        <p:nvSpPr>
          <p:cNvPr id="53278" name="TextBox 30"/>
          <p:cNvSpPr txBox="1">
            <a:spLocks noChangeArrowheads="1"/>
          </p:cNvSpPr>
          <p:nvPr/>
        </p:nvSpPr>
        <p:spPr bwMode="auto">
          <a:xfrm>
            <a:off x="7390011" y="5384626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8</a:t>
            </a:r>
            <a:endParaRPr lang="ru-RU" b="1">
              <a:latin typeface="Calibri" pitchFamily="34" charset="0"/>
            </a:endParaRPr>
          </a:p>
        </p:txBody>
      </p:sp>
      <p:sp>
        <p:nvSpPr>
          <p:cNvPr id="53279" name="TextBox 31"/>
          <p:cNvSpPr txBox="1">
            <a:spLocks noChangeArrowheads="1"/>
          </p:cNvSpPr>
          <p:nvPr/>
        </p:nvSpPr>
        <p:spPr bwMode="auto">
          <a:xfrm>
            <a:off x="8104386" y="6384751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9</a:t>
            </a:r>
            <a:endParaRPr lang="ru-RU" b="1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0648"/>
            <a:ext cx="7772400" cy="914400"/>
          </a:xfrm>
        </p:spPr>
        <p:txBody>
          <a:bodyPr/>
          <a:lstStyle/>
          <a:p>
            <a:r>
              <a:rPr lang="ru-RU" dirty="0" smtClean="0"/>
              <a:t>Примеры </a:t>
            </a:r>
            <a:r>
              <a:rPr lang="ru-RU" dirty="0" smtClean="0"/>
              <a:t>ДДП</a:t>
            </a:r>
            <a:endParaRPr lang="ru-RU" dirty="0"/>
          </a:p>
        </p:txBody>
      </p:sp>
      <p:sp>
        <p:nvSpPr>
          <p:cNvPr id="34" name="Овал 5"/>
          <p:cNvSpPr/>
          <p:nvPr/>
        </p:nvSpPr>
        <p:spPr>
          <a:xfrm>
            <a:off x="1547664" y="337623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9" name="Овал 5"/>
          <p:cNvSpPr/>
          <p:nvPr/>
        </p:nvSpPr>
        <p:spPr>
          <a:xfrm>
            <a:off x="2184241" y="3886751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0" name="Овал 5"/>
          <p:cNvSpPr/>
          <p:nvPr/>
        </p:nvSpPr>
        <p:spPr>
          <a:xfrm>
            <a:off x="3712468" y="3341892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1" name="Овал 5"/>
          <p:cNvSpPr/>
          <p:nvPr/>
        </p:nvSpPr>
        <p:spPr>
          <a:xfrm>
            <a:off x="827584" y="3885579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42" name="Овал 5"/>
          <p:cNvSpPr/>
          <p:nvPr/>
        </p:nvSpPr>
        <p:spPr>
          <a:xfrm>
            <a:off x="1277684" y="4598019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Овал 5"/>
          <p:cNvSpPr/>
          <p:nvPr/>
        </p:nvSpPr>
        <p:spPr>
          <a:xfrm>
            <a:off x="410393" y="4598018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44" name="Овал 5"/>
          <p:cNvSpPr/>
          <p:nvPr/>
        </p:nvSpPr>
        <p:spPr>
          <a:xfrm>
            <a:off x="2516374" y="2874339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5" name="Овал 5"/>
          <p:cNvSpPr/>
          <p:nvPr/>
        </p:nvSpPr>
        <p:spPr>
          <a:xfrm>
            <a:off x="4144321" y="3979999"/>
            <a:ext cx="673939" cy="583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10</a:t>
            </a:r>
            <a:endParaRPr lang="ru-RU" dirty="0"/>
          </a:p>
        </p:txBody>
      </p:sp>
      <p:sp>
        <p:nvSpPr>
          <p:cNvPr id="46" name="Овал 5"/>
          <p:cNvSpPr/>
          <p:nvPr/>
        </p:nvSpPr>
        <p:spPr>
          <a:xfrm>
            <a:off x="3136404" y="3981585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47" name="Овал 5"/>
          <p:cNvSpPr/>
          <p:nvPr/>
        </p:nvSpPr>
        <p:spPr>
          <a:xfrm>
            <a:off x="2560340" y="4598019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315390" y="4312409"/>
            <a:ext cx="248044" cy="28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035470" y="3803061"/>
            <a:ext cx="232465" cy="15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2672047" y="4313581"/>
            <a:ext cx="174043" cy="28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087874" y="3124371"/>
            <a:ext cx="708288" cy="290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3624210" y="3768722"/>
            <a:ext cx="171952" cy="28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0"/>
          </p:cNvCxnSpPr>
          <p:nvPr/>
        </p:nvCxnSpPr>
        <p:spPr>
          <a:xfrm>
            <a:off x="4200274" y="3768722"/>
            <a:ext cx="281017" cy="211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696143" y="4312409"/>
            <a:ext cx="215135" cy="28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315390" y="3803061"/>
            <a:ext cx="315968" cy="15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035470" y="3124371"/>
            <a:ext cx="480904" cy="325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дереве </a:t>
            </a:r>
            <a:r>
              <a:rPr lang="ru-RU" dirty="0"/>
              <a:t>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Вход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	Дерево Д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двоичного поиска для множества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S,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элемент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Выход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	истина,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</a:rPr>
              <a:t>если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  <a:sym typeface="Symbol" pitchFamily="18" charset="2"/>
              </a:rPr>
              <a:t>S</a:t>
            </a:r>
            <a:endParaRPr lang="ru-RU" sz="20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ложь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иначе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логическая функция ПОИСК (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a,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  <a:sym typeface="Symbol" pitchFamily="18" charset="2"/>
              </a:rPr>
              <a:t>Lrep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Д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))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{</a:t>
            </a:r>
            <a:endParaRPr lang="ru-RU" sz="20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если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  <a:sym typeface="Symbol" pitchFamily="18" charset="2"/>
              </a:rPr>
              <a:t>Lrep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Д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 ==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x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, то вернуть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I(x) == a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  <a:sym typeface="Symbol" pitchFamily="18" charset="2"/>
              </a:rPr>
              <a:t>Lrep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Д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) = x(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Л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П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;</a:t>
            </a:r>
            <a:endParaRPr lang="en-US" sz="2000" dirty="0" smtClean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если а ==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I(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х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, то вернуть истина;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		иначе если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a &lt; I(x), 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 то вернуть ПОИСК(а, Л);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	иначе </a:t>
            </a:r>
            <a:r>
              <a:rPr lang="ru-RU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вернуть ПОИСК(а, 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П);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	всё;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nsolas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всё;</a:t>
            </a:r>
            <a:endParaRPr lang="ru-RU" sz="2000" dirty="0"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  <a:sym typeface="Symbol" pitchFamily="18" charset="2"/>
              </a:rPr>
              <a:t>}</a:t>
            </a:r>
            <a:endParaRPr lang="ru-RU" sz="2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5183" y="5661248"/>
            <a:ext cx="2415598" cy="9541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FFC000"/>
                </a:solidFill>
                <a:latin typeface="+mn-lt"/>
              </a:rPr>
              <a:t>Как обойтись </a:t>
            </a:r>
          </a:p>
          <a:p>
            <a:r>
              <a:rPr lang="ru-RU" sz="2800" dirty="0" smtClean="0">
                <a:solidFill>
                  <a:srgbClr val="FFC000"/>
                </a:solidFill>
                <a:latin typeface="+mn-lt"/>
              </a:rPr>
              <a:t>без рекурсии?</a:t>
            </a:r>
            <a:endParaRPr lang="ru-RU" sz="2800" dirty="0">
              <a:solidFill>
                <a:srgbClr val="FFC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Сбалансированные </a:t>
            </a:r>
            <a:r>
              <a:rPr lang="ru-RU" dirty="0"/>
              <a:t>деревья </a:t>
            </a:r>
            <a:r>
              <a:rPr lang="ru-RU" dirty="0" smtClean="0"/>
              <a:t>АВЛ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500" dirty="0" smtClean="0">
                <a:cs typeface="Times New Roman" pitchFamily="18" charset="0"/>
              </a:rPr>
              <a:t>Георгий </a:t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>Михайлович </a:t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>Адельсон-Вельский р. 1922</a:t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/>
            </a:r>
            <a:br>
              <a:rPr lang="ru-RU" sz="2500" dirty="0" smtClean="0">
                <a:cs typeface="Times New Roman" pitchFamily="18" charset="0"/>
              </a:rPr>
            </a:br>
            <a:endParaRPr lang="ru-RU" sz="25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500" dirty="0" smtClean="0">
                <a:cs typeface="Times New Roman" pitchFamily="18" charset="0"/>
              </a:rPr>
              <a:t>Евгений </a:t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>Михайлович </a:t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>Ландис 1921-1997</a:t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/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/>
            </a:r>
            <a:br>
              <a:rPr lang="ru-RU" sz="2500" dirty="0" smtClean="0">
                <a:cs typeface="Times New Roman" pitchFamily="18" charset="0"/>
              </a:rPr>
            </a:br>
            <a:r>
              <a:rPr lang="ru-RU" sz="2500" dirty="0" smtClean="0">
                <a:cs typeface="Times New Roman" pitchFamily="18" charset="0"/>
              </a:rPr>
              <a:t/>
            </a:r>
            <a:br>
              <a:rPr lang="ru-RU" sz="2500" dirty="0" smtClean="0">
                <a:cs typeface="Times New Roman" pitchFamily="18" charset="0"/>
              </a:rPr>
            </a:br>
            <a:endParaRPr lang="ru-RU" sz="25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sz="2500" dirty="0" smtClean="0">
                <a:cs typeface="Times New Roman" pitchFamily="18" charset="0"/>
              </a:rPr>
              <a:t>Один </a:t>
            </a:r>
            <a:r>
              <a:rPr lang="ru-RU" sz="2500" dirty="0" smtClean="0">
                <a:cs typeface="Times New Roman" pitchFamily="18" charset="0"/>
              </a:rPr>
              <a:t>алгоритм организации информации // Доклады АН СССР. 1962. Т. 146, № 2. C. 263–266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500" dirty="0" smtClean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584" y="3367935"/>
            <a:ext cx="152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0574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Сбалансированные </a:t>
            </a:r>
            <a:r>
              <a:rPr lang="ru-RU" dirty="0"/>
              <a:t>деревья </a:t>
            </a:r>
            <a:r>
              <a:rPr lang="ru-RU" dirty="0" smtClean="0"/>
              <a:t>АВЛ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вставки вершины в дерево двоичного поиска, содержащее n вершин</a:t>
            </a:r>
          </a:p>
          <a:p>
            <a:pPr lvl="1"/>
            <a:r>
              <a:rPr lang="ru-RU" dirty="0"/>
              <a:t>O(log2n) в лучшем случае для полных деревьев</a:t>
            </a:r>
          </a:p>
          <a:p>
            <a:pPr lvl="1"/>
            <a:r>
              <a:rPr lang="ru-RU" dirty="0"/>
              <a:t>O(n) в худшем случае для вырожденных деревьев, имеющих структуру списка</a:t>
            </a:r>
          </a:p>
          <a:p>
            <a:endParaRPr lang="ru-RU" dirty="0"/>
          </a:p>
          <a:p>
            <a:r>
              <a:rPr lang="ru-RU" dirty="0"/>
              <a:t>Можно устранить вырождение дерева в список и сократить время вставки вершины с O(n) до O(log2n) даже в худшем случае </a:t>
            </a:r>
          </a:p>
          <a:p>
            <a:endParaRPr lang="ru-RU" dirty="0"/>
          </a:p>
          <a:p>
            <a:r>
              <a:rPr lang="ru-RU" dirty="0"/>
              <a:t>Дерево двоичного поиска сбалансировано, если высоты поддеревьев каждой из его вершин отличаются не более, чем на единицу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вершины в АВЛ дерево</a:t>
            </a:r>
            <a:endParaRPr lang="ru-RU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вставка(значение </a:t>
            </a:r>
            <a:r>
              <a:rPr lang="en-US" sz="2400" dirty="0" smtClean="0">
                <a:cs typeface="Times New Roman" pitchFamily="18" charset="0"/>
              </a:rPr>
              <a:t>x</a:t>
            </a:r>
            <a:r>
              <a:rPr lang="ru-RU" sz="2400" dirty="0" smtClean="0">
                <a:cs typeface="Times New Roman" pitchFamily="18" charset="0"/>
              </a:rPr>
              <a:t>, </a:t>
            </a:r>
            <a:r>
              <a:rPr lang="ru-RU" sz="2400" dirty="0" smtClean="0">
                <a:cs typeface="Times New Roman" pitchFamily="18" charset="0"/>
              </a:rPr>
              <a:t>АВЛ дерево </a:t>
            </a:r>
            <a:r>
              <a:rPr lang="en-US" sz="2400" dirty="0" smtClean="0">
                <a:cs typeface="Times New Roman" pitchFamily="18" charset="0"/>
              </a:rPr>
              <a:t>T</a:t>
            </a:r>
            <a:r>
              <a:rPr lang="ru-RU" sz="2400" dirty="0" smtClean="0"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если </a:t>
            </a:r>
            <a:r>
              <a:rPr lang="ru-RU" sz="2400" dirty="0" smtClean="0">
                <a:cs typeface="Times New Roman" pitchFamily="18" charset="0"/>
              </a:rPr>
              <a:t>Т == </a:t>
            </a:r>
            <a:r>
              <a:rPr lang="en-US" sz="2400" dirty="0" smtClean="0">
                <a:cs typeface="Times New Roman" pitchFamily="18" charset="0"/>
              </a:rPr>
              <a:t>NULL</a:t>
            </a:r>
            <a:r>
              <a:rPr lang="ru-RU" sz="2400" dirty="0" smtClean="0">
                <a:cs typeface="Times New Roman" pitchFamily="18" charset="0"/>
              </a:rPr>
              <a:t>, то вернуть </a:t>
            </a:r>
            <a:r>
              <a:rPr lang="en-US" sz="2400" dirty="0" smtClean="0">
                <a:cs typeface="Times New Roman" pitchFamily="18" charset="0"/>
              </a:rPr>
              <a:t>x</a:t>
            </a:r>
            <a:r>
              <a:rPr lang="ru-RU" sz="2400" dirty="0" smtClean="0">
                <a:cs typeface="Times New Roman" pitchFamily="18" charset="0"/>
              </a:rPr>
              <a:t>(</a:t>
            </a:r>
            <a:r>
              <a:rPr lang="en-US" sz="2400" dirty="0" smtClean="0">
                <a:cs typeface="Times New Roman" pitchFamily="18" charset="0"/>
              </a:rPr>
              <a:t>NULL,NULL</a:t>
            </a:r>
            <a:r>
              <a:rPr lang="ru-RU" sz="2400" dirty="0" smtClean="0"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иначе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en-US" sz="2400" dirty="0" smtClean="0">
                <a:cs typeface="Times New Roman" pitchFamily="18" charset="0"/>
              </a:rPr>
              <a:t>T </a:t>
            </a:r>
            <a:r>
              <a:rPr lang="ru-RU" sz="2400" dirty="0" smtClean="0">
                <a:cs typeface="Times New Roman" pitchFamily="18" charset="0"/>
              </a:rPr>
              <a:t>имеет вид </a:t>
            </a:r>
            <a:r>
              <a:rPr lang="en-US" sz="2400" dirty="0" smtClean="0">
                <a:cs typeface="Times New Roman" pitchFamily="18" charset="0"/>
              </a:rPr>
              <a:t>a(L, R)</a:t>
            </a:r>
            <a:r>
              <a:rPr lang="ru-RU" sz="2400" dirty="0" smtClean="0">
                <a:cs typeface="Times New Roman" pitchFamily="18" charset="0"/>
              </a:rPr>
              <a:t>;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</a:t>
            </a:r>
            <a:r>
              <a:rPr lang="en-US" sz="2400" dirty="0" smtClean="0">
                <a:cs typeface="Times New Roman" pitchFamily="18" charset="0"/>
              </a:rPr>
              <a:t>T</a:t>
            </a:r>
            <a:r>
              <a:rPr lang="ru-RU" sz="2400" dirty="0" smtClean="0">
                <a:cs typeface="Times New Roman" pitchFamily="18" charset="0"/>
              </a:rPr>
              <a:t>Т = </a:t>
            </a:r>
            <a:r>
              <a:rPr lang="en-US" sz="2400" dirty="0">
                <a:cs typeface="Times New Roman" pitchFamily="18" charset="0"/>
              </a:rPr>
              <a:t>x</a:t>
            </a:r>
            <a:r>
              <a:rPr lang="en-US" sz="2400" dirty="0" smtClean="0">
                <a:cs typeface="Times New Roman" pitchFamily="18" charset="0"/>
              </a:rPr>
              <a:t> &lt; a ? </a:t>
            </a:r>
            <a:r>
              <a:rPr lang="en-US" sz="2400" dirty="0" smtClean="0">
                <a:cs typeface="Times New Roman" pitchFamily="18" charset="0"/>
              </a:rPr>
              <a:t>a(</a:t>
            </a:r>
            <a:r>
              <a:rPr lang="ru-RU" sz="2400" dirty="0" smtClean="0">
                <a:cs typeface="Times New Roman" pitchFamily="18" charset="0"/>
              </a:rPr>
              <a:t>вставка(</a:t>
            </a:r>
            <a:r>
              <a:rPr lang="en-US" sz="2400" dirty="0" smtClean="0">
                <a:cs typeface="Times New Roman" pitchFamily="18" charset="0"/>
              </a:rPr>
              <a:t>x, L</a:t>
            </a:r>
            <a:r>
              <a:rPr lang="ru-RU" sz="2400" dirty="0" smtClean="0">
                <a:cs typeface="Times New Roman" pitchFamily="18" charset="0"/>
              </a:rPr>
              <a:t>)</a:t>
            </a:r>
            <a:r>
              <a:rPr lang="en-US" sz="2400" dirty="0" smtClean="0">
                <a:cs typeface="Times New Roman" pitchFamily="18" charset="0"/>
              </a:rPr>
              <a:t>, R) </a:t>
            </a:r>
            <a:r>
              <a:rPr lang="en-US" sz="2400" dirty="0" smtClean="0">
                <a:cs typeface="Times New Roman" pitchFamily="18" charset="0"/>
              </a:rPr>
              <a:t/>
            </a:r>
            <a:br>
              <a:rPr lang="en-US" sz="2400" dirty="0" smtClean="0">
                <a:cs typeface="Times New Roman" pitchFamily="18" charset="0"/>
              </a:rPr>
            </a:br>
            <a:r>
              <a:rPr lang="en-US" sz="2400" dirty="0" smtClean="0">
                <a:cs typeface="Times New Roman" pitchFamily="18" charset="0"/>
              </a:rPr>
              <a:t>			: a(L,</a:t>
            </a:r>
            <a:r>
              <a:rPr lang="ru-RU" sz="2400" dirty="0" smtClean="0">
                <a:cs typeface="Times New Roman" pitchFamily="18" charset="0"/>
              </a:rPr>
              <a:t> вставка(</a:t>
            </a:r>
            <a:r>
              <a:rPr lang="en-US" sz="2400" dirty="0" smtClean="0">
                <a:cs typeface="Times New Roman" pitchFamily="18" charset="0"/>
              </a:rPr>
              <a:t>x, R));</a:t>
            </a:r>
            <a:endParaRPr lang="ru-RU" sz="2400" dirty="0" smtClean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 smtClean="0">
                <a:cs typeface="Times New Roman" pitchFamily="18" charset="0"/>
              </a:rPr>
              <a:t>		восстановить </a:t>
            </a:r>
            <a:r>
              <a:rPr lang="ru-RU" sz="2400" dirty="0" smtClean="0">
                <a:cs typeface="Times New Roman" pitchFamily="18" charset="0"/>
              </a:rPr>
              <a:t>сбалансированност</a:t>
            </a:r>
            <a:r>
              <a:rPr lang="ru-RU" sz="2400" dirty="0">
                <a:cs typeface="Times New Roman" pitchFamily="18" charset="0"/>
              </a:rPr>
              <a:t>ь</a:t>
            </a:r>
            <a:r>
              <a:rPr lang="ru-RU" sz="2400" dirty="0" smtClean="0">
                <a:cs typeface="Times New Roman" pitchFamily="18" charset="0"/>
              </a:rPr>
              <a:t> в </a:t>
            </a:r>
            <a:r>
              <a:rPr lang="ru-RU" sz="2400" dirty="0" smtClean="0">
                <a:cs typeface="Times New Roman" pitchFamily="18" charset="0"/>
              </a:rPr>
              <a:t>корне 		дерева ТТ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	</a:t>
            </a:r>
            <a:r>
              <a:rPr lang="ru-RU" sz="2400" dirty="0" smtClean="0">
                <a:cs typeface="Times New Roman" pitchFamily="18" charset="0"/>
              </a:rPr>
              <a:t>вернуть ТТ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</a:t>
            </a:r>
            <a:r>
              <a:rPr lang="ru-RU" dirty="0" smtClean="0"/>
              <a:t>вершины в </a:t>
            </a:r>
            <a:r>
              <a:rPr lang="ru-RU" dirty="0" smtClean="0"/>
              <a:t>АВЛ 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 smtClean="0">
                <a:cs typeface="Times New Roman" pitchFamily="18" charset="0"/>
              </a:rPr>
              <a:t>Высота </a:t>
            </a:r>
            <a:r>
              <a:rPr lang="ru-RU" sz="2600" dirty="0">
                <a:cs typeface="Times New Roman" pitchFamily="18" charset="0"/>
              </a:rPr>
              <a:t>ТТ </a:t>
            </a:r>
            <a:r>
              <a:rPr lang="ru-RU" sz="2600" dirty="0" smtClean="0">
                <a:cs typeface="Times New Roman" pitchFamily="18" charset="0"/>
              </a:rPr>
              <a:t>=</a:t>
            </a:r>
            <a:r>
              <a:rPr lang="en-US" sz="2600" dirty="0" smtClean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en-US" sz="2600" dirty="0" smtClean="0">
                <a:cs typeface="Times New Roman" pitchFamily="18" charset="0"/>
              </a:rPr>
              <a:t>T</a:t>
            </a:r>
            <a:r>
              <a:rPr lang="ru-RU" sz="2600" dirty="0" smtClean="0">
                <a:cs typeface="Times New Roman" pitchFamily="18" charset="0"/>
              </a:rPr>
              <a:t> ==</a:t>
            </a:r>
            <a:r>
              <a:rPr lang="en-US" sz="2600" dirty="0" smtClean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ТТ </a:t>
            </a:r>
            <a:r>
              <a:rPr lang="ru-RU" sz="2600" dirty="0" smtClean="0">
                <a:cs typeface="Times New Roman" pitchFamily="18" charset="0"/>
              </a:rPr>
              <a:t>сбалансировано</a:t>
            </a:r>
            <a:endParaRPr lang="en-US" sz="2600" dirty="0" smtClean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</a:t>
            </a:r>
            <a:r>
              <a:rPr lang="ru-RU" sz="2600" dirty="0" smtClean="0">
                <a:cs typeface="Times New Roman" pitchFamily="18" charset="0"/>
              </a:rPr>
              <a:t>ысота </a:t>
            </a:r>
            <a:r>
              <a:rPr lang="ru-RU" sz="2600" dirty="0">
                <a:cs typeface="Times New Roman" pitchFamily="18" charset="0"/>
              </a:rPr>
              <a:t>ТТ </a:t>
            </a:r>
            <a:r>
              <a:rPr lang="en-US" sz="2600" dirty="0" smtClean="0">
                <a:cs typeface="Times New Roman" pitchFamily="18" charset="0"/>
              </a:rPr>
              <a:t>=</a:t>
            </a:r>
            <a:r>
              <a:rPr lang="ru-RU" sz="2600" dirty="0" smtClean="0">
                <a:cs typeface="Times New Roman" pitchFamily="18" charset="0"/>
              </a:rPr>
              <a:t>=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en-US" sz="2600" dirty="0">
                <a:cs typeface="Times New Roman" pitchFamily="18" charset="0"/>
              </a:rPr>
              <a:t>T + 1 </a:t>
            </a:r>
            <a:r>
              <a:rPr lang="ru-RU" sz="2600" dirty="0" smtClean="0">
                <a:cs typeface="Times New Roman" pitchFamily="18" charset="0"/>
              </a:rPr>
              <a:t>и х </a:t>
            </a:r>
            <a:r>
              <a:rPr lang="en-US" sz="2600" dirty="0" smtClean="0">
                <a:cs typeface="Times New Roman" pitchFamily="18" charset="0"/>
              </a:rPr>
              <a:t>&lt; </a:t>
            </a:r>
            <a:r>
              <a:rPr lang="en-US" sz="2600" dirty="0" smtClean="0">
                <a:cs typeface="Times New Roman" pitchFamily="18" charset="0"/>
              </a:rPr>
              <a:t>a</a:t>
            </a:r>
            <a:endParaRPr lang="ru-RU" sz="2800" dirty="0" smtClean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err="1" smtClean="0">
                <a:cs typeface="Times New Roman" pitchFamily="18" charset="0"/>
              </a:rPr>
              <a:t>h</a:t>
            </a:r>
            <a:r>
              <a:rPr lang="en-US" sz="2800" baseline="-25000" dirty="0" err="1" smtClean="0">
                <a:cs typeface="Times New Roman" pitchFamily="18" charset="0"/>
              </a:rPr>
              <a:t>L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=</a:t>
            </a:r>
            <a:r>
              <a:rPr lang="ru-RU" sz="2800" dirty="0" smtClean="0">
                <a:cs typeface="Times New Roman" pitchFamily="18" charset="0"/>
              </a:rPr>
              <a:t>=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</a:t>
            </a:r>
            <a:r>
              <a:rPr lang="en-US" sz="2800" baseline="-25000" dirty="0" err="1" smtClean="0">
                <a:cs typeface="Times New Roman" pitchFamily="18" charset="0"/>
              </a:rPr>
              <a:t>R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 smtClean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ТТ сбалансировано</a:t>
            </a:r>
            <a:endParaRPr lang="en-US" sz="2800" baseline="-25000" dirty="0" smtClean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err="1" smtClean="0">
                <a:cs typeface="Times New Roman" pitchFamily="18" charset="0"/>
              </a:rPr>
              <a:t>h</a:t>
            </a:r>
            <a:r>
              <a:rPr lang="en-US" sz="2800" baseline="-25000" dirty="0" err="1" smtClean="0">
                <a:cs typeface="Times New Roman" pitchFamily="18" charset="0"/>
              </a:rPr>
              <a:t>L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&lt; </a:t>
            </a:r>
            <a:r>
              <a:rPr lang="en-US" sz="2800" dirty="0" err="1" smtClean="0">
                <a:cs typeface="Times New Roman" pitchFamily="18" charset="0"/>
              </a:rPr>
              <a:t>h</a:t>
            </a:r>
            <a:r>
              <a:rPr lang="en-US" sz="2800" baseline="-25000" dirty="0" err="1" smtClean="0">
                <a:cs typeface="Times New Roman" pitchFamily="18" charset="0"/>
              </a:rPr>
              <a:t>R</a:t>
            </a:r>
            <a:r>
              <a:rPr lang="ru-RU" sz="2800" dirty="0">
                <a:cs typeface="Times New Roman" pitchFamily="18" charset="0"/>
              </a:rPr>
              <a:t>	</a:t>
            </a:r>
            <a:r>
              <a:rPr lang="ru-RU" sz="2800" dirty="0" smtClean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ТТ сбалансировано</a:t>
            </a:r>
            <a:endParaRPr lang="en-US" sz="2800" baseline="-25000" dirty="0" smtClean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 err="1" smtClean="0">
                <a:cs typeface="Times New Roman" pitchFamily="18" charset="0"/>
              </a:rPr>
              <a:t>h</a:t>
            </a:r>
            <a:r>
              <a:rPr lang="en-US" sz="2800" baseline="-25000" dirty="0" err="1" smtClean="0">
                <a:cs typeface="Times New Roman" pitchFamily="18" charset="0"/>
              </a:rPr>
              <a:t>L</a:t>
            </a:r>
            <a:r>
              <a:rPr lang="en-US" sz="2800" baseline="-25000" dirty="0" smtClean="0"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&gt; </a:t>
            </a:r>
            <a:r>
              <a:rPr lang="en-US" sz="2800" dirty="0" err="1" smtClean="0">
                <a:cs typeface="Times New Roman" pitchFamily="18" charset="0"/>
              </a:rPr>
              <a:t>h</a:t>
            </a:r>
            <a:r>
              <a:rPr lang="en-US" sz="2800" baseline="-25000" dirty="0" err="1" smtClean="0">
                <a:cs typeface="Times New Roman" pitchFamily="18" charset="0"/>
              </a:rPr>
              <a:t>R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 smtClean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ТТ </a:t>
            </a:r>
            <a:r>
              <a:rPr lang="ru-RU" sz="2800" u="sng" dirty="0" smtClean="0">
                <a:cs typeface="Times New Roman" pitchFamily="18" charset="0"/>
              </a:rPr>
              <a:t>   НЕ   </a:t>
            </a:r>
            <a:r>
              <a:rPr lang="ru-RU" sz="2800" dirty="0" smtClean="0">
                <a:cs typeface="Times New Roman" pitchFamily="18" charset="0"/>
              </a:rPr>
              <a:t> сбалансировано</a:t>
            </a:r>
            <a:endParaRPr lang="en-US" sz="2800" b="1" baseline="-250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sz="3200" dirty="0" smtClean="0"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76118" y="3626985"/>
            <a:ext cx="3357563" cy="3001963"/>
            <a:chOff x="5776118" y="3626985"/>
            <a:chExt cx="3357563" cy="3001963"/>
          </a:xfrm>
        </p:grpSpPr>
        <p:sp>
          <p:nvSpPr>
            <p:cNvPr id="4" name="Овал 3"/>
            <p:cNvSpPr/>
            <p:nvPr/>
          </p:nvSpPr>
          <p:spPr>
            <a:xfrm>
              <a:off x="7347743" y="3626985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>
              <a:off x="6561931" y="4341360"/>
              <a:ext cx="785812" cy="192881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7704931" y="4341360"/>
              <a:ext cx="785812" cy="192881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9" name="Прямая соединительная линия 8"/>
            <p:cNvCxnSpPr>
              <a:stCxn id="4" idx="3"/>
              <a:endCxn id="6" idx="0"/>
            </p:cNvCxnSpPr>
            <p:nvPr/>
          </p:nvCxnSpPr>
          <p:spPr>
            <a:xfrm rot="5400000">
              <a:off x="6973093" y="3914323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7" idx="0"/>
              <a:endCxn id="4" idx="5"/>
            </p:cNvCxnSpPr>
            <p:nvPr/>
          </p:nvCxnSpPr>
          <p:spPr>
            <a:xfrm rot="16200000" flipV="1">
              <a:off x="7670799" y="3913529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45" name="TextBox 15"/>
            <p:cNvSpPr txBox="1">
              <a:spLocks noChangeArrowheads="1"/>
            </p:cNvSpPr>
            <p:nvPr/>
          </p:nvSpPr>
          <p:spPr bwMode="auto">
            <a:xfrm>
              <a:off x="6776243" y="5555798"/>
              <a:ext cx="2936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L</a:t>
              </a:r>
              <a:endParaRPr lang="ru-RU" sz="2000">
                <a:latin typeface="+mn-lt"/>
              </a:endParaRPr>
            </a:p>
          </p:txBody>
        </p:sp>
        <p:sp>
          <p:nvSpPr>
            <p:cNvPr id="65546" name="TextBox 16"/>
            <p:cNvSpPr txBox="1">
              <a:spLocks noChangeArrowheads="1"/>
            </p:cNvSpPr>
            <p:nvPr/>
          </p:nvSpPr>
          <p:spPr bwMode="auto">
            <a:xfrm>
              <a:off x="7990681" y="5555798"/>
              <a:ext cx="328612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+mn-lt"/>
                </a:rPr>
                <a:t>R</a:t>
              </a:r>
              <a:endParaRPr lang="ru-RU" sz="2000" dirty="0">
                <a:latin typeface="+mn-lt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561931" y="6270173"/>
              <a:ext cx="785812" cy="3571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6" idx="0"/>
            </p:cNvCxnSpPr>
            <p:nvPr/>
          </p:nvCxnSpPr>
          <p:spPr>
            <a:xfrm rot="16200000" flipV="1">
              <a:off x="6437312" y="3823041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5847556" y="6270173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5847556" y="6627360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5168900" y="5305766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5953918" y="6449561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5776118" y="5270048"/>
              <a:ext cx="392113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L</a:t>
              </a:r>
              <a:endParaRPr lang="ru-RU" sz="2000" baseline="-25000">
                <a:latin typeface="+mn-lt"/>
              </a:endParaRP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5847556" y="6198735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>
              <a:stCxn id="7" idx="0"/>
            </p:cNvCxnSpPr>
            <p:nvPr/>
          </p:nvCxnSpPr>
          <p:spPr>
            <a:xfrm rot="5400000" flipH="1" flipV="1">
              <a:off x="8544719" y="3895272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7" idx="4"/>
            </p:cNvCxnSpPr>
            <p:nvPr/>
          </p:nvCxnSpPr>
          <p:spPr>
            <a:xfrm rot="16200000" flipH="1">
              <a:off x="8812212" y="5948704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 rot="16200000" flipH="1">
              <a:off x="7633493" y="5270048"/>
              <a:ext cx="1928813" cy="7143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8633618" y="5127173"/>
              <a:ext cx="4159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R</a:t>
              </a:r>
              <a:endParaRPr lang="ru-RU" sz="2000" baseline="-25000">
                <a:latin typeface="+mn-lt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59632" y="4591868"/>
            <a:ext cx="4248472" cy="52322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Что делать, </a:t>
            </a: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если </a:t>
            </a: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х </a:t>
            </a:r>
            <a:r>
              <a:rPr lang="en-US" sz="2800" dirty="0">
                <a:solidFill>
                  <a:srgbClr val="FFC000"/>
                </a:solidFill>
                <a:cs typeface="Times New Roman" pitchFamily="18" charset="0"/>
              </a:rPr>
              <a:t>&gt; </a:t>
            </a:r>
            <a:r>
              <a:rPr lang="en-US" sz="2800" dirty="0" smtClean="0">
                <a:solidFill>
                  <a:srgbClr val="FFC000"/>
                </a:solidFill>
                <a:cs typeface="Times New Roman" pitchFamily="18" charset="0"/>
              </a:rPr>
              <a:t>a</a:t>
            </a: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?</a:t>
            </a:r>
            <a:endParaRPr lang="ru-RU" sz="28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467099" y="2132286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24161" y="3060973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4061098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24224" y="4061098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395786" y="3275286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6204223"/>
            <a:ext cx="571500" cy="4286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rot="5400000">
            <a:off x="502692" y="3666605"/>
            <a:ext cx="573087" cy="215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7" idx="0"/>
          </p:cNvCxnSpPr>
          <p:nvPr/>
        </p:nvCxnSpPr>
        <p:spPr>
          <a:xfrm rot="16200000" flipH="1">
            <a:off x="1145630" y="3596754"/>
            <a:ext cx="571500" cy="357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rot="5400000">
            <a:off x="1055937" y="2576785"/>
            <a:ext cx="501650" cy="4667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 rot="16200000" flipH="1">
            <a:off x="1929854" y="2523605"/>
            <a:ext cx="715963" cy="787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396036" y="2060848"/>
            <a:ext cx="2500313" cy="3929063"/>
            <a:chOff x="5000625" y="2060848"/>
            <a:chExt cx="2500313" cy="3929063"/>
          </a:xfrm>
        </p:grpSpPr>
        <p:sp>
          <p:nvSpPr>
            <p:cNvPr id="46" name="Овал 45"/>
            <p:cNvSpPr/>
            <p:nvPr/>
          </p:nvSpPr>
          <p:spPr>
            <a:xfrm>
              <a:off x="6429375" y="2918098"/>
              <a:ext cx="500063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86438" y="2060848"/>
              <a:ext cx="500062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5000625" y="3418161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5929313" y="3846786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929438" y="3846786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5000625" y="5561286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4" name="Прямая соединительная линия 53"/>
            <p:cNvCxnSpPr>
              <a:stCxn id="47" idx="3"/>
              <a:endCxn id="48" idx="0"/>
            </p:cNvCxnSpPr>
            <p:nvPr/>
          </p:nvCxnSpPr>
          <p:spPr>
            <a:xfrm rot="5400000">
              <a:off x="5107781" y="2666480"/>
              <a:ext cx="930275" cy="5730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>
              <a:stCxn id="46" idx="3"/>
              <a:endCxn id="49" idx="0"/>
            </p:cNvCxnSpPr>
            <p:nvPr/>
          </p:nvCxnSpPr>
          <p:spPr>
            <a:xfrm rot="5400000">
              <a:off x="6107907" y="3452292"/>
              <a:ext cx="501650" cy="2873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46" idx="0"/>
              <a:endCxn id="47" idx="5"/>
            </p:cNvCxnSpPr>
            <p:nvPr/>
          </p:nvCxnSpPr>
          <p:spPr>
            <a:xfrm rot="16200000" flipV="1">
              <a:off x="6231732" y="2469629"/>
              <a:ext cx="430212" cy="4667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6" idx="5"/>
              <a:endCxn id="50" idx="0"/>
            </p:cNvCxnSpPr>
            <p:nvPr/>
          </p:nvCxnSpPr>
          <p:spPr>
            <a:xfrm rot="16200000" flipH="1">
              <a:off x="6784976" y="3416573"/>
              <a:ext cx="501650" cy="3587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Стрелка вправо 80"/>
          <p:cNvSpPr/>
          <p:nvPr/>
        </p:nvSpPr>
        <p:spPr>
          <a:xfrm>
            <a:off x="3467349" y="391822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левой-левой ветки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804248" y="1441892"/>
            <a:ext cx="1993231" cy="181588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Почему ДДП </a:t>
            </a: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переходит в </a:t>
            </a: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ДДП?</a:t>
            </a:r>
            <a:endParaRPr lang="ru-RU" sz="2800" dirty="0" smtClean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5690" y="6109628"/>
            <a:ext cx="6761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Одинарный (короткий, малый) поворот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229600" cy="914400"/>
          </a:xfrm>
        </p:spPr>
        <p:txBody>
          <a:bodyPr/>
          <a:lstStyle/>
          <a:p>
            <a:r>
              <a:rPr lang="ru-RU" dirty="0" smtClean="0"/>
              <a:t>Дерево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83560"/>
            <a:ext cx="8568952" cy="457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Ориентированным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деревом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Т называется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ориентированный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граф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= (А,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со специальной вершиной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А, называемой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корнем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 у которого</a:t>
            </a:r>
          </a:p>
          <a:p>
            <a:pPr marL="342900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степень по входу вершины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равна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0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,</a:t>
            </a:r>
          </a:p>
          <a:p>
            <a:pPr marL="342900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степень по входу всех остальных вершин равна 1,</a:t>
            </a:r>
          </a:p>
          <a:p>
            <a:pPr marL="342900">
              <a:lnSpc>
                <a:spcPct val="8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каждая вершина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а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А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достижима из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ru-RU" sz="2500" b="1" dirty="0" smtClean="0">
              <a:latin typeface="Calibri" pitchFamily="34" charset="0"/>
              <a:cs typeface="Calibri" pitchFamily="34" charset="0"/>
            </a:endParaRP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r>
              <a:rPr lang="ru-RU" sz="2500" dirty="0" smtClean="0">
                <a:latin typeface="Calibri" pitchFamily="34" charset="0"/>
                <a:cs typeface="Calibri" pitchFamily="34" charset="0"/>
              </a:rPr>
              <a:t>Базовые свойства деревьев</a:t>
            </a:r>
          </a:p>
          <a:p>
            <a:pPr marL="342900">
              <a:lnSpc>
                <a:spcPct val="80000"/>
              </a:lnSpc>
            </a:pPr>
            <a:r>
              <a:rPr lang="ru-RU" sz="2500" dirty="0" smtClean="0"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 marL="342900">
              <a:lnSpc>
                <a:spcPct val="80000"/>
              </a:lnSpc>
            </a:pPr>
            <a:r>
              <a:rPr lang="ru-RU" sz="2500" dirty="0" smtClean="0">
                <a:latin typeface="Calibri" pitchFamily="34" charset="0"/>
                <a:cs typeface="Calibri" pitchFamily="34" charset="0"/>
              </a:rPr>
              <a:t>Каждая вершина дерева соединяется с его корнем единственным</a:t>
            </a:r>
            <a:r>
              <a:rPr lang="en-US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500" dirty="0" smtClean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 marL="0" indent="0" eaLnBrk="1" hangingPunct="1">
              <a:lnSpc>
                <a:spcPct val="80000"/>
              </a:lnSpc>
              <a:buFont typeface="Arial" charset="0"/>
              <a:buNone/>
            </a:pPr>
            <a:endParaRPr lang="ru-RU" sz="25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2033909" y="2983830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390972" y="2126580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2284" y="3055268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33847" y="3983955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05409" y="3983955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33847" y="5698455"/>
            <a:ext cx="571500" cy="4286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rot="5400000">
            <a:off x="855191" y="2446461"/>
            <a:ext cx="501650" cy="7159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rot="5400000">
            <a:off x="1676722" y="3553743"/>
            <a:ext cx="573087" cy="287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rot="16200000" flipV="1">
            <a:off x="1835472" y="2536155"/>
            <a:ext cx="430212" cy="4651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 rot="16200000" flipH="1">
            <a:off x="2389509" y="3482306"/>
            <a:ext cx="573087" cy="4302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4319909" y="3626768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462534" y="1340768"/>
            <a:ext cx="500063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605534" y="2840955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 rot="16200000" flipH="1">
            <a:off x="2853853" y="1803524"/>
            <a:ext cx="1073150" cy="1001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rot="5400000">
            <a:off x="1908496" y="1499518"/>
            <a:ext cx="358775" cy="895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2605409" y="5698455"/>
            <a:ext cx="571500" cy="42862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5464621" y="1882477"/>
            <a:ext cx="3571875" cy="4643437"/>
            <a:chOff x="5072063" y="1071563"/>
            <a:chExt cx="3571875" cy="4643437"/>
          </a:xfrm>
        </p:grpSpPr>
        <p:sp>
          <p:nvSpPr>
            <p:cNvPr id="62" name="Овал 61"/>
            <p:cNvSpPr/>
            <p:nvPr/>
          </p:nvSpPr>
          <p:spPr>
            <a:xfrm>
              <a:off x="6643688" y="1071563"/>
              <a:ext cx="500062" cy="50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B</a:t>
              </a:r>
              <a:endParaRPr lang="ru-RU" dirty="0"/>
            </a:p>
          </p:txBody>
        </p:sp>
        <p:sp>
          <p:nvSpPr>
            <p:cNvPr id="63" name="Овал 62"/>
            <p:cNvSpPr/>
            <p:nvPr/>
          </p:nvSpPr>
          <p:spPr>
            <a:xfrm>
              <a:off x="5643563" y="2357438"/>
              <a:ext cx="500062" cy="50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A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5072063" y="357187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6072188" y="357187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7143750" y="357187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6072188" y="5286375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70" name="Прямая соединительная линия 69"/>
            <p:cNvCxnSpPr>
              <a:stCxn id="63" idx="3"/>
              <a:endCxn id="64" idx="0"/>
            </p:cNvCxnSpPr>
            <p:nvPr/>
          </p:nvCxnSpPr>
          <p:spPr>
            <a:xfrm flipH="1">
              <a:off x="5357813" y="2784268"/>
              <a:ext cx="358982" cy="7876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62" idx="3"/>
              <a:endCxn id="63" idx="0"/>
            </p:cNvCxnSpPr>
            <p:nvPr/>
          </p:nvCxnSpPr>
          <p:spPr>
            <a:xfrm rot="5400000">
              <a:off x="5876132" y="1516856"/>
              <a:ext cx="858838" cy="8223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/>
            <p:cNvCxnSpPr>
              <a:stCxn id="65" idx="0"/>
              <a:endCxn id="63" idx="5"/>
            </p:cNvCxnSpPr>
            <p:nvPr/>
          </p:nvCxnSpPr>
          <p:spPr>
            <a:xfrm flipH="1" flipV="1">
              <a:off x="6070393" y="2784268"/>
              <a:ext cx="287545" cy="7876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/>
            <p:cNvCxnSpPr>
              <a:stCxn id="62" idx="5"/>
              <a:endCxn id="79" idx="0"/>
            </p:cNvCxnSpPr>
            <p:nvPr/>
          </p:nvCxnSpPr>
          <p:spPr>
            <a:xfrm rot="16200000" flipH="1">
              <a:off x="7053263" y="1516062"/>
              <a:ext cx="787400" cy="75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Овал 78"/>
            <p:cNvSpPr/>
            <p:nvPr/>
          </p:nvSpPr>
          <p:spPr>
            <a:xfrm>
              <a:off x="7572375" y="2286000"/>
              <a:ext cx="500063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C</a:t>
              </a:r>
              <a:endParaRPr lang="ru-RU" dirty="0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8072438" y="357187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 smtClean="0"/>
                <a:t>4</a:t>
              </a:r>
              <a:endParaRPr lang="ru-RU" dirty="0"/>
            </a:p>
          </p:txBody>
        </p:sp>
        <p:cxnSp>
          <p:nvCxnSpPr>
            <p:cNvPr id="81" name="Прямая соединительная линия 80"/>
            <p:cNvCxnSpPr>
              <a:stCxn id="79" idx="5"/>
              <a:endCxn id="80" idx="0"/>
            </p:cNvCxnSpPr>
            <p:nvPr/>
          </p:nvCxnSpPr>
          <p:spPr>
            <a:xfrm>
              <a:off x="7999205" y="2712830"/>
              <a:ext cx="358983" cy="859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>
              <a:stCxn id="79" idx="3"/>
              <a:endCxn id="66" idx="0"/>
            </p:cNvCxnSpPr>
            <p:nvPr/>
          </p:nvCxnSpPr>
          <p:spPr>
            <a:xfrm flipH="1">
              <a:off x="7429500" y="2712830"/>
              <a:ext cx="216108" cy="859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Прямоугольник 84"/>
            <p:cNvSpPr/>
            <p:nvPr/>
          </p:nvSpPr>
          <p:spPr>
            <a:xfrm>
              <a:off x="7143750" y="5286375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Разгрузка правой-левой ветки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275856" y="1196752"/>
            <a:ext cx="5728122" cy="52322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Почему ДДП переходит </a:t>
            </a: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в </a:t>
            </a: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ДДП?</a:t>
            </a:r>
            <a:endParaRPr lang="ru-RU" sz="2800" dirty="0" smtClean="0">
              <a:solidFill>
                <a:srgbClr val="FFC000"/>
              </a:solidFill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528" y="6021288"/>
            <a:ext cx="51147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Двойной (длинный, большой)</a:t>
            </a:r>
          </a:p>
          <a:p>
            <a:r>
              <a:rPr lang="ru-RU" sz="2800" dirty="0" smtClean="0"/>
              <a:t>поворот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Оптимизация </a:t>
            </a:r>
            <a:r>
              <a:rPr lang="ru-RU" dirty="0" smtClean="0"/>
              <a:t>вставки в АВЛ-дерево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балансировки достаточно хранить разность </a:t>
            </a:r>
            <a:r>
              <a:rPr lang="ru-RU" dirty="0"/>
              <a:t>высот левого и правого поддеревьев </a:t>
            </a:r>
          </a:p>
          <a:p>
            <a:pPr lvl="1"/>
            <a:r>
              <a:rPr lang="ru-RU" dirty="0" smtClean="0"/>
              <a:t>-</a:t>
            </a:r>
            <a:r>
              <a:rPr lang="ru-RU" dirty="0"/>
              <a:t>1: Высота левого поддерева на 1 больше высоты правого поддерева</a:t>
            </a:r>
          </a:p>
          <a:p>
            <a:pPr lvl="1"/>
            <a:r>
              <a:rPr lang="ru-RU" dirty="0"/>
              <a:t>0: Высоты поддеревьев одинаковы</a:t>
            </a:r>
          </a:p>
          <a:p>
            <a:pPr lvl="1"/>
            <a:r>
              <a:rPr lang="ru-RU" dirty="0"/>
              <a:t>+1: Высота правого поддерева на 1 больше высоты левого поддерева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Одинарный поворот</a:t>
            </a:r>
            <a:endParaRPr lang="ru-RU" dirty="0"/>
          </a:p>
        </p:txBody>
      </p:sp>
      <p:pic>
        <p:nvPicPr>
          <p:cNvPr id="79874" name="Picture 3" descr="av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4355976" y="1535920"/>
            <a:ext cx="4608512" cy="5133058"/>
          </a:xfrm>
        </p:spPr>
      </p:pic>
      <p:grpSp>
        <p:nvGrpSpPr>
          <p:cNvPr id="3" name="Group 2"/>
          <p:cNvGrpSpPr/>
          <p:nvPr/>
        </p:nvGrpSpPr>
        <p:grpSpPr>
          <a:xfrm>
            <a:off x="971600" y="1605019"/>
            <a:ext cx="2946044" cy="2037096"/>
            <a:chOff x="395536" y="2060848"/>
            <a:chExt cx="6500813" cy="4572000"/>
          </a:xfrm>
        </p:grpSpPr>
        <p:sp>
          <p:nvSpPr>
            <p:cNvPr id="4" name="Овал 3"/>
            <p:cNvSpPr/>
            <p:nvPr/>
          </p:nvSpPr>
          <p:spPr>
            <a:xfrm>
              <a:off x="1467099" y="2132286"/>
              <a:ext cx="500062" cy="50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</a:t>
              </a:r>
              <a:endParaRPr lang="ru-RU" sz="1200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824161" y="3060973"/>
              <a:ext cx="500063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A</a:t>
              </a:r>
              <a:endParaRPr lang="ru-RU" sz="12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95536" y="4061098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/>
                <a:t>1</a:t>
              </a:r>
              <a:endParaRPr lang="ru-RU" sz="12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324224" y="4061098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/>
                <a:t>2</a:t>
              </a:r>
              <a:endParaRPr lang="ru-RU" sz="12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395786" y="3275286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/>
                <a:t>3</a:t>
              </a:r>
              <a:endParaRPr lang="ru-RU" sz="12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95536" y="6204223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cxnSp>
          <p:nvCxnSpPr>
            <p:cNvPr id="10" name="Прямая соединительная линия 14"/>
            <p:cNvCxnSpPr>
              <a:stCxn id="5" idx="3"/>
              <a:endCxn id="6" idx="0"/>
            </p:cNvCxnSpPr>
            <p:nvPr/>
          </p:nvCxnSpPr>
          <p:spPr>
            <a:xfrm rot="5400000">
              <a:off x="502692" y="3666605"/>
              <a:ext cx="573087" cy="2159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6"/>
            <p:cNvCxnSpPr>
              <a:endCxn id="7" idx="0"/>
            </p:cNvCxnSpPr>
            <p:nvPr/>
          </p:nvCxnSpPr>
          <p:spPr>
            <a:xfrm rot="16200000" flipH="1">
              <a:off x="1145630" y="3596754"/>
              <a:ext cx="571500" cy="3571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8"/>
            <p:cNvCxnSpPr>
              <a:stCxn id="4" idx="3"/>
              <a:endCxn id="5" idx="0"/>
            </p:cNvCxnSpPr>
            <p:nvPr/>
          </p:nvCxnSpPr>
          <p:spPr>
            <a:xfrm rot="5400000">
              <a:off x="1055937" y="2576785"/>
              <a:ext cx="501650" cy="4667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20"/>
            <p:cNvCxnSpPr>
              <a:stCxn id="4" idx="5"/>
              <a:endCxn id="8" idx="0"/>
            </p:cNvCxnSpPr>
            <p:nvPr/>
          </p:nvCxnSpPr>
          <p:spPr>
            <a:xfrm rot="16200000" flipH="1">
              <a:off x="1929854" y="2523605"/>
              <a:ext cx="715963" cy="787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96036" y="2060848"/>
              <a:ext cx="2500313" cy="3929063"/>
              <a:chOff x="5000625" y="2060848"/>
              <a:chExt cx="2500313" cy="3929063"/>
            </a:xfrm>
          </p:grpSpPr>
          <p:sp>
            <p:nvSpPr>
              <p:cNvPr id="20" name="Овал 45"/>
              <p:cNvSpPr/>
              <p:nvPr/>
            </p:nvSpPr>
            <p:spPr>
              <a:xfrm>
                <a:off x="6429375" y="2918098"/>
                <a:ext cx="500063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B</a:t>
                </a:r>
                <a:endParaRPr lang="ru-RU" sz="1200" dirty="0"/>
              </a:p>
            </p:txBody>
          </p:sp>
          <p:sp>
            <p:nvSpPr>
              <p:cNvPr id="21" name="Овал 46"/>
              <p:cNvSpPr/>
              <p:nvPr/>
            </p:nvSpPr>
            <p:spPr>
              <a:xfrm>
                <a:off x="5786438" y="2060848"/>
                <a:ext cx="500062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A</a:t>
                </a:r>
                <a:endParaRPr lang="ru-RU" sz="1200" dirty="0"/>
              </a:p>
            </p:txBody>
          </p:sp>
          <p:sp>
            <p:nvSpPr>
              <p:cNvPr id="22" name="Прямоугольник 47"/>
              <p:cNvSpPr/>
              <p:nvPr/>
            </p:nvSpPr>
            <p:spPr>
              <a:xfrm>
                <a:off x="5000625" y="3418161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23" name="Прямоугольник 48"/>
              <p:cNvSpPr/>
              <p:nvPr/>
            </p:nvSpPr>
            <p:spPr>
              <a:xfrm>
                <a:off x="5929313" y="3846786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24" name="Прямоугольник 49"/>
              <p:cNvSpPr/>
              <p:nvPr/>
            </p:nvSpPr>
            <p:spPr>
              <a:xfrm>
                <a:off x="6929438" y="3846786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25" name="Прямоугольник 50"/>
              <p:cNvSpPr/>
              <p:nvPr/>
            </p:nvSpPr>
            <p:spPr>
              <a:xfrm>
                <a:off x="5000625" y="5561286"/>
                <a:ext cx="571500" cy="42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/>
              </a:p>
            </p:txBody>
          </p:sp>
          <p:cxnSp>
            <p:nvCxnSpPr>
              <p:cNvPr id="26" name="Прямая соединительная линия 53"/>
              <p:cNvCxnSpPr>
                <a:stCxn id="21" idx="3"/>
                <a:endCxn id="22" idx="0"/>
              </p:cNvCxnSpPr>
              <p:nvPr/>
            </p:nvCxnSpPr>
            <p:spPr>
              <a:xfrm rot="5400000">
                <a:off x="5107781" y="2666480"/>
                <a:ext cx="930275" cy="5730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54"/>
              <p:cNvCxnSpPr>
                <a:stCxn id="20" idx="3"/>
                <a:endCxn id="23" idx="0"/>
              </p:cNvCxnSpPr>
              <p:nvPr/>
            </p:nvCxnSpPr>
            <p:spPr>
              <a:xfrm rot="5400000">
                <a:off x="6107907" y="3452292"/>
                <a:ext cx="501650" cy="28733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55"/>
              <p:cNvCxnSpPr>
                <a:stCxn id="20" idx="0"/>
                <a:endCxn id="21" idx="5"/>
              </p:cNvCxnSpPr>
              <p:nvPr/>
            </p:nvCxnSpPr>
            <p:spPr>
              <a:xfrm rot="16200000" flipV="1">
                <a:off x="6231732" y="2469629"/>
                <a:ext cx="430212" cy="4667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56"/>
              <p:cNvCxnSpPr>
                <a:stCxn id="20" idx="5"/>
                <a:endCxn id="24" idx="0"/>
              </p:cNvCxnSpPr>
              <p:nvPr/>
            </p:nvCxnSpPr>
            <p:spPr>
              <a:xfrm rot="16200000" flipH="1">
                <a:off x="6784976" y="3416573"/>
                <a:ext cx="501650" cy="35877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Стрелка вправо 80"/>
            <p:cNvSpPr/>
            <p:nvPr/>
          </p:nvSpPr>
          <p:spPr>
            <a:xfrm>
              <a:off x="3255639" y="3918222"/>
              <a:ext cx="785812" cy="4841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1600" y="4372881"/>
            <a:ext cx="2946044" cy="1936439"/>
            <a:chOff x="462284" y="1340768"/>
            <a:chExt cx="8574212" cy="5185146"/>
          </a:xfrm>
        </p:grpSpPr>
        <p:sp>
          <p:nvSpPr>
            <p:cNvPr id="37" name="Овал 3"/>
            <p:cNvSpPr/>
            <p:nvPr/>
          </p:nvSpPr>
          <p:spPr>
            <a:xfrm>
              <a:off x="2033909" y="2983830"/>
              <a:ext cx="500063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</a:t>
              </a:r>
              <a:endParaRPr lang="ru-RU" sz="1200" dirty="0"/>
            </a:p>
          </p:txBody>
        </p:sp>
        <p:sp>
          <p:nvSpPr>
            <p:cNvPr id="38" name="Овал 4"/>
            <p:cNvSpPr/>
            <p:nvPr/>
          </p:nvSpPr>
          <p:spPr>
            <a:xfrm>
              <a:off x="1390972" y="2126580"/>
              <a:ext cx="500062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A</a:t>
              </a:r>
              <a:endParaRPr lang="ru-RU" sz="1200" dirty="0"/>
            </a:p>
          </p:txBody>
        </p:sp>
        <p:sp>
          <p:nvSpPr>
            <p:cNvPr id="39" name="Прямоугольник 5"/>
            <p:cNvSpPr/>
            <p:nvPr/>
          </p:nvSpPr>
          <p:spPr>
            <a:xfrm>
              <a:off x="462284" y="3055268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40" name="Прямоугольник 6"/>
            <p:cNvSpPr/>
            <p:nvPr/>
          </p:nvSpPr>
          <p:spPr>
            <a:xfrm>
              <a:off x="1533847" y="398395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41" name="Прямоугольник 7"/>
            <p:cNvSpPr/>
            <p:nvPr/>
          </p:nvSpPr>
          <p:spPr>
            <a:xfrm>
              <a:off x="2605409" y="398395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42" name="Прямоугольник 8"/>
            <p:cNvSpPr/>
            <p:nvPr/>
          </p:nvSpPr>
          <p:spPr>
            <a:xfrm>
              <a:off x="1533847" y="5698455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cxnSp>
          <p:nvCxnSpPr>
            <p:cNvPr id="43" name="Прямая соединительная линия 11"/>
            <p:cNvCxnSpPr>
              <a:stCxn id="38" idx="3"/>
              <a:endCxn id="39" idx="0"/>
            </p:cNvCxnSpPr>
            <p:nvPr/>
          </p:nvCxnSpPr>
          <p:spPr>
            <a:xfrm rot="5400000">
              <a:off x="855191" y="2446461"/>
              <a:ext cx="501650" cy="715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12"/>
            <p:cNvCxnSpPr>
              <a:stCxn id="37" idx="3"/>
              <a:endCxn id="40" idx="0"/>
            </p:cNvCxnSpPr>
            <p:nvPr/>
          </p:nvCxnSpPr>
          <p:spPr>
            <a:xfrm rot="5400000">
              <a:off x="1676722" y="3553743"/>
              <a:ext cx="573087" cy="2873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13"/>
            <p:cNvCxnSpPr>
              <a:stCxn id="37" idx="0"/>
              <a:endCxn id="38" idx="5"/>
            </p:cNvCxnSpPr>
            <p:nvPr/>
          </p:nvCxnSpPr>
          <p:spPr>
            <a:xfrm rot="16200000" flipV="1">
              <a:off x="1835472" y="2536155"/>
              <a:ext cx="430212" cy="4651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14"/>
            <p:cNvCxnSpPr>
              <a:stCxn id="37" idx="5"/>
              <a:endCxn id="41" idx="0"/>
            </p:cNvCxnSpPr>
            <p:nvPr/>
          </p:nvCxnSpPr>
          <p:spPr>
            <a:xfrm rot="16200000" flipH="1">
              <a:off x="2389509" y="3482306"/>
              <a:ext cx="573087" cy="4302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Стрелка вправо 20"/>
            <p:cNvSpPr/>
            <p:nvPr/>
          </p:nvSpPr>
          <p:spPr>
            <a:xfrm>
              <a:off x="4496655" y="3626768"/>
              <a:ext cx="785812" cy="4841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48" name="Овал 21"/>
            <p:cNvSpPr/>
            <p:nvPr/>
          </p:nvSpPr>
          <p:spPr>
            <a:xfrm>
              <a:off x="2462534" y="1340768"/>
              <a:ext cx="500063" cy="50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</a:t>
              </a:r>
              <a:endParaRPr lang="ru-RU" sz="1200" dirty="0"/>
            </a:p>
          </p:txBody>
        </p:sp>
        <p:sp>
          <p:nvSpPr>
            <p:cNvPr id="49" name="Прямоугольник 22"/>
            <p:cNvSpPr/>
            <p:nvPr/>
          </p:nvSpPr>
          <p:spPr>
            <a:xfrm>
              <a:off x="3605534" y="284095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4</a:t>
              </a:r>
              <a:endParaRPr lang="ru-RU" sz="1200" dirty="0"/>
            </a:p>
          </p:txBody>
        </p:sp>
        <p:cxnSp>
          <p:nvCxnSpPr>
            <p:cNvPr id="50" name="Прямая соединительная линия 23"/>
            <p:cNvCxnSpPr>
              <a:stCxn id="48" idx="5"/>
              <a:endCxn id="49" idx="0"/>
            </p:cNvCxnSpPr>
            <p:nvPr/>
          </p:nvCxnSpPr>
          <p:spPr>
            <a:xfrm rot="16200000" flipH="1">
              <a:off x="2853853" y="1803524"/>
              <a:ext cx="1073150" cy="10017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48" idx="3"/>
              <a:endCxn id="38" idx="0"/>
            </p:cNvCxnSpPr>
            <p:nvPr/>
          </p:nvCxnSpPr>
          <p:spPr>
            <a:xfrm rot="5400000">
              <a:off x="1908496" y="1499518"/>
              <a:ext cx="358775" cy="895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6"/>
            <p:cNvSpPr/>
            <p:nvPr/>
          </p:nvSpPr>
          <p:spPr>
            <a:xfrm>
              <a:off x="2605409" y="5698455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464621" y="1882477"/>
              <a:ext cx="3571875" cy="4643437"/>
              <a:chOff x="5072063" y="1071563"/>
              <a:chExt cx="3571875" cy="4643437"/>
            </a:xfrm>
          </p:grpSpPr>
          <p:sp>
            <p:nvSpPr>
              <p:cNvPr id="54" name="Овал 61"/>
              <p:cNvSpPr/>
              <p:nvPr/>
            </p:nvSpPr>
            <p:spPr>
              <a:xfrm>
                <a:off x="6643688" y="1071563"/>
                <a:ext cx="500062" cy="500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B</a:t>
                </a:r>
                <a:endParaRPr lang="ru-RU" sz="1200" dirty="0"/>
              </a:p>
            </p:txBody>
          </p:sp>
          <p:sp>
            <p:nvSpPr>
              <p:cNvPr id="55" name="Овал 62"/>
              <p:cNvSpPr/>
              <p:nvPr/>
            </p:nvSpPr>
            <p:spPr>
              <a:xfrm>
                <a:off x="5643563" y="2357438"/>
                <a:ext cx="500062" cy="500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A</a:t>
                </a:r>
                <a:endParaRPr lang="ru-RU" sz="1200" dirty="0"/>
              </a:p>
            </p:txBody>
          </p:sp>
          <p:sp>
            <p:nvSpPr>
              <p:cNvPr id="56" name="Прямоугольник 63"/>
              <p:cNvSpPr/>
              <p:nvPr/>
            </p:nvSpPr>
            <p:spPr>
              <a:xfrm>
                <a:off x="5072063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57" name="Прямоугольник 64"/>
              <p:cNvSpPr/>
              <p:nvPr/>
            </p:nvSpPr>
            <p:spPr>
              <a:xfrm>
                <a:off x="6072188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58" name="Прямоугольник 65"/>
              <p:cNvSpPr/>
              <p:nvPr/>
            </p:nvSpPr>
            <p:spPr>
              <a:xfrm>
                <a:off x="7143750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59" name="Прямоугольник 66"/>
              <p:cNvSpPr/>
              <p:nvPr/>
            </p:nvSpPr>
            <p:spPr>
              <a:xfrm>
                <a:off x="6072188" y="5286375"/>
                <a:ext cx="571500" cy="42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/>
              </a:p>
            </p:txBody>
          </p:sp>
          <p:cxnSp>
            <p:nvCxnSpPr>
              <p:cNvPr id="60" name="Прямая соединительная линия 69"/>
              <p:cNvCxnSpPr>
                <a:stCxn id="55" idx="3"/>
                <a:endCxn id="56" idx="0"/>
              </p:cNvCxnSpPr>
              <p:nvPr/>
            </p:nvCxnSpPr>
            <p:spPr>
              <a:xfrm flipH="1">
                <a:off x="5357813" y="2784268"/>
                <a:ext cx="358982" cy="7876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70"/>
              <p:cNvCxnSpPr>
                <a:stCxn id="54" idx="3"/>
                <a:endCxn id="55" idx="0"/>
              </p:cNvCxnSpPr>
              <p:nvPr/>
            </p:nvCxnSpPr>
            <p:spPr>
              <a:xfrm rot="5400000">
                <a:off x="5876132" y="1516856"/>
                <a:ext cx="858838" cy="822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71"/>
              <p:cNvCxnSpPr>
                <a:stCxn id="57" idx="0"/>
                <a:endCxn id="55" idx="5"/>
              </p:cNvCxnSpPr>
              <p:nvPr/>
            </p:nvCxnSpPr>
            <p:spPr>
              <a:xfrm flipH="1" flipV="1">
                <a:off x="6070393" y="2784268"/>
                <a:ext cx="287545" cy="7876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72"/>
              <p:cNvCxnSpPr>
                <a:stCxn id="54" idx="5"/>
                <a:endCxn id="64" idx="0"/>
              </p:cNvCxnSpPr>
              <p:nvPr/>
            </p:nvCxnSpPr>
            <p:spPr>
              <a:xfrm rot="16200000" flipH="1">
                <a:off x="7053263" y="1516062"/>
                <a:ext cx="787400" cy="75247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78"/>
              <p:cNvSpPr/>
              <p:nvPr/>
            </p:nvSpPr>
            <p:spPr>
              <a:xfrm>
                <a:off x="7572375" y="2286000"/>
                <a:ext cx="500063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C</a:t>
                </a:r>
                <a:endParaRPr lang="ru-RU" sz="1200" dirty="0"/>
              </a:p>
            </p:txBody>
          </p:sp>
          <p:sp>
            <p:nvSpPr>
              <p:cNvPr id="65" name="Прямоугольник 79"/>
              <p:cNvSpPr/>
              <p:nvPr/>
            </p:nvSpPr>
            <p:spPr>
              <a:xfrm>
                <a:off x="8072438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4</a:t>
                </a:r>
                <a:endParaRPr lang="ru-RU" sz="1200" dirty="0"/>
              </a:p>
            </p:txBody>
          </p:sp>
          <p:cxnSp>
            <p:nvCxnSpPr>
              <p:cNvPr id="66" name="Прямая соединительная линия 80"/>
              <p:cNvCxnSpPr>
                <a:stCxn id="64" idx="5"/>
                <a:endCxn id="65" idx="0"/>
              </p:cNvCxnSpPr>
              <p:nvPr/>
            </p:nvCxnSpPr>
            <p:spPr>
              <a:xfrm>
                <a:off x="7999205" y="2712830"/>
                <a:ext cx="358983" cy="85904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83"/>
              <p:cNvCxnSpPr>
                <a:stCxn id="64" idx="3"/>
                <a:endCxn id="58" idx="0"/>
              </p:cNvCxnSpPr>
              <p:nvPr/>
            </p:nvCxnSpPr>
            <p:spPr>
              <a:xfrm flipH="1">
                <a:off x="7429500" y="2712830"/>
                <a:ext cx="216108" cy="85904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Прямоугольник 84"/>
              <p:cNvSpPr/>
              <p:nvPr/>
            </p:nvSpPr>
            <p:spPr>
              <a:xfrm>
                <a:off x="7143750" y="5286375"/>
                <a:ext cx="571500" cy="42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7578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 smtClean="0">
                <a:solidFill>
                  <a:schemeClr val="bg1"/>
                </a:solidFill>
              </a:rPr>
              <a:t>, думаете вы?</a:t>
            </a:r>
            <a:endParaRPr lang="ru-RU"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3" descr="avl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/>
          <a:srcRect t="43389"/>
          <a:stretch/>
        </p:blipFill>
        <p:spPr>
          <a:xfrm>
            <a:off x="4283968" y="2603081"/>
            <a:ext cx="4608512" cy="29058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Двойной поворот</a:t>
            </a:r>
            <a:endParaRPr lang="ru-RU" dirty="0"/>
          </a:p>
        </p:txBody>
      </p:sp>
      <p:grpSp>
        <p:nvGrpSpPr>
          <p:cNvPr id="3" name="Group 2"/>
          <p:cNvGrpSpPr/>
          <p:nvPr/>
        </p:nvGrpSpPr>
        <p:grpSpPr>
          <a:xfrm>
            <a:off x="971600" y="1605019"/>
            <a:ext cx="2946044" cy="2037096"/>
            <a:chOff x="395536" y="2060848"/>
            <a:chExt cx="6500813" cy="4572000"/>
          </a:xfrm>
        </p:grpSpPr>
        <p:sp>
          <p:nvSpPr>
            <p:cNvPr id="4" name="Овал 3"/>
            <p:cNvSpPr/>
            <p:nvPr/>
          </p:nvSpPr>
          <p:spPr>
            <a:xfrm>
              <a:off x="1467099" y="2132286"/>
              <a:ext cx="500062" cy="50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/>
                <a:t>B</a:t>
              </a:r>
              <a:endParaRPr lang="ru-RU" sz="1200" dirty="0"/>
            </a:p>
          </p:txBody>
        </p:sp>
        <p:sp>
          <p:nvSpPr>
            <p:cNvPr id="5" name="Овал 4"/>
            <p:cNvSpPr/>
            <p:nvPr/>
          </p:nvSpPr>
          <p:spPr>
            <a:xfrm>
              <a:off x="824161" y="3060973"/>
              <a:ext cx="500063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A</a:t>
              </a:r>
              <a:endParaRPr lang="ru-RU" sz="12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95536" y="4061098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/>
                <a:t>1</a:t>
              </a:r>
              <a:endParaRPr lang="ru-RU" sz="12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324224" y="4061098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/>
                <a:t>2</a:t>
              </a:r>
              <a:endParaRPr lang="ru-RU" sz="12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395786" y="3275286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 smtClean="0"/>
                <a:t>3</a:t>
              </a:r>
              <a:endParaRPr lang="ru-RU" sz="12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95536" y="6204223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cxnSp>
          <p:nvCxnSpPr>
            <p:cNvPr id="10" name="Прямая соединительная линия 14"/>
            <p:cNvCxnSpPr>
              <a:stCxn id="5" idx="3"/>
              <a:endCxn id="6" idx="0"/>
            </p:cNvCxnSpPr>
            <p:nvPr/>
          </p:nvCxnSpPr>
          <p:spPr>
            <a:xfrm rot="5400000">
              <a:off x="502692" y="3666605"/>
              <a:ext cx="573087" cy="2159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6"/>
            <p:cNvCxnSpPr>
              <a:endCxn id="7" idx="0"/>
            </p:cNvCxnSpPr>
            <p:nvPr/>
          </p:nvCxnSpPr>
          <p:spPr>
            <a:xfrm rot="16200000" flipH="1">
              <a:off x="1145630" y="3596754"/>
              <a:ext cx="571500" cy="3571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8"/>
            <p:cNvCxnSpPr>
              <a:stCxn id="4" idx="3"/>
              <a:endCxn id="5" idx="0"/>
            </p:cNvCxnSpPr>
            <p:nvPr/>
          </p:nvCxnSpPr>
          <p:spPr>
            <a:xfrm rot="5400000">
              <a:off x="1055937" y="2576785"/>
              <a:ext cx="501650" cy="4667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20"/>
            <p:cNvCxnSpPr>
              <a:stCxn id="4" idx="5"/>
              <a:endCxn id="8" idx="0"/>
            </p:cNvCxnSpPr>
            <p:nvPr/>
          </p:nvCxnSpPr>
          <p:spPr>
            <a:xfrm rot="16200000" flipH="1">
              <a:off x="1929854" y="2523605"/>
              <a:ext cx="715963" cy="787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396036" y="2060848"/>
              <a:ext cx="2500313" cy="3929063"/>
              <a:chOff x="5000625" y="2060848"/>
              <a:chExt cx="2500313" cy="3929063"/>
            </a:xfrm>
          </p:grpSpPr>
          <p:sp>
            <p:nvSpPr>
              <p:cNvPr id="20" name="Овал 45"/>
              <p:cNvSpPr/>
              <p:nvPr/>
            </p:nvSpPr>
            <p:spPr>
              <a:xfrm>
                <a:off x="6429375" y="2918098"/>
                <a:ext cx="500063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B</a:t>
                </a:r>
                <a:endParaRPr lang="ru-RU" sz="1200" dirty="0"/>
              </a:p>
            </p:txBody>
          </p:sp>
          <p:sp>
            <p:nvSpPr>
              <p:cNvPr id="21" name="Овал 46"/>
              <p:cNvSpPr/>
              <p:nvPr/>
            </p:nvSpPr>
            <p:spPr>
              <a:xfrm>
                <a:off x="5786438" y="2060848"/>
                <a:ext cx="500062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A</a:t>
                </a:r>
                <a:endParaRPr lang="ru-RU" sz="1200" dirty="0"/>
              </a:p>
            </p:txBody>
          </p:sp>
          <p:sp>
            <p:nvSpPr>
              <p:cNvPr id="22" name="Прямоугольник 47"/>
              <p:cNvSpPr/>
              <p:nvPr/>
            </p:nvSpPr>
            <p:spPr>
              <a:xfrm>
                <a:off x="5000625" y="3418161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23" name="Прямоугольник 48"/>
              <p:cNvSpPr/>
              <p:nvPr/>
            </p:nvSpPr>
            <p:spPr>
              <a:xfrm>
                <a:off x="5929313" y="3846786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24" name="Прямоугольник 49"/>
              <p:cNvSpPr/>
              <p:nvPr/>
            </p:nvSpPr>
            <p:spPr>
              <a:xfrm>
                <a:off x="6929438" y="3846786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25" name="Прямоугольник 50"/>
              <p:cNvSpPr/>
              <p:nvPr/>
            </p:nvSpPr>
            <p:spPr>
              <a:xfrm>
                <a:off x="5000625" y="5561286"/>
                <a:ext cx="571500" cy="42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/>
              </a:p>
            </p:txBody>
          </p:sp>
          <p:cxnSp>
            <p:nvCxnSpPr>
              <p:cNvPr id="26" name="Прямая соединительная линия 53"/>
              <p:cNvCxnSpPr>
                <a:stCxn id="21" idx="3"/>
                <a:endCxn id="22" idx="0"/>
              </p:cNvCxnSpPr>
              <p:nvPr/>
            </p:nvCxnSpPr>
            <p:spPr>
              <a:xfrm rot="5400000">
                <a:off x="5107781" y="2666480"/>
                <a:ext cx="930275" cy="5730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54"/>
              <p:cNvCxnSpPr>
                <a:stCxn id="20" idx="3"/>
                <a:endCxn id="23" idx="0"/>
              </p:cNvCxnSpPr>
              <p:nvPr/>
            </p:nvCxnSpPr>
            <p:spPr>
              <a:xfrm rot="5400000">
                <a:off x="6107907" y="3452292"/>
                <a:ext cx="501650" cy="28733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55"/>
              <p:cNvCxnSpPr>
                <a:stCxn id="20" idx="0"/>
                <a:endCxn id="21" idx="5"/>
              </p:cNvCxnSpPr>
              <p:nvPr/>
            </p:nvCxnSpPr>
            <p:spPr>
              <a:xfrm rot="16200000" flipV="1">
                <a:off x="6231732" y="2469629"/>
                <a:ext cx="430212" cy="4667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56"/>
              <p:cNvCxnSpPr>
                <a:stCxn id="20" idx="5"/>
                <a:endCxn id="24" idx="0"/>
              </p:cNvCxnSpPr>
              <p:nvPr/>
            </p:nvCxnSpPr>
            <p:spPr>
              <a:xfrm rot="16200000" flipH="1">
                <a:off x="6784976" y="3416573"/>
                <a:ext cx="501650" cy="35877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Стрелка вправо 80"/>
            <p:cNvSpPr/>
            <p:nvPr/>
          </p:nvSpPr>
          <p:spPr>
            <a:xfrm>
              <a:off x="3255639" y="3918222"/>
              <a:ext cx="785812" cy="4841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71600" y="4372881"/>
            <a:ext cx="2946044" cy="1936439"/>
            <a:chOff x="462284" y="1340768"/>
            <a:chExt cx="8574212" cy="5185146"/>
          </a:xfrm>
        </p:grpSpPr>
        <p:sp>
          <p:nvSpPr>
            <p:cNvPr id="37" name="Овал 3"/>
            <p:cNvSpPr/>
            <p:nvPr/>
          </p:nvSpPr>
          <p:spPr>
            <a:xfrm>
              <a:off x="2033909" y="2983830"/>
              <a:ext cx="500063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B</a:t>
              </a:r>
              <a:endParaRPr lang="ru-RU" sz="1200" dirty="0"/>
            </a:p>
          </p:txBody>
        </p:sp>
        <p:sp>
          <p:nvSpPr>
            <p:cNvPr id="38" name="Овал 4"/>
            <p:cNvSpPr/>
            <p:nvPr/>
          </p:nvSpPr>
          <p:spPr>
            <a:xfrm>
              <a:off x="1390972" y="2126580"/>
              <a:ext cx="500062" cy="500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A</a:t>
              </a:r>
              <a:endParaRPr lang="ru-RU" sz="1200" dirty="0"/>
            </a:p>
          </p:txBody>
        </p:sp>
        <p:sp>
          <p:nvSpPr>
            <p:cNvPr id="39" name="Прямоугольник 5"/>
            <p:cNvSpPr/>
            <p:nvPr/>
          </p:nvSpPr>
          <p:spPr>
            <a:xfrm>
              <a:off x="462284" y="3055268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1</a:t>
              </a:r>
              <a:endParaRPr lang="ru-RU" sz="1200" dirty="0"/>
            </a:p>
          </p:txBody>
        </p:sp>
        <p:sp>
          <p:nvSpPr>
            <p:cNvPr id="40" name="Прямоугольник 6"/>
            <p:cNvSpPr/>
            <p:nvPr/>
          </p:nvSpPr>
          <p:spPr>
            <a:xfrm>
              <a:off x="1533847" y="398395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2</a:t>
              </a:r>
              <a:endParaRPr lang="ru-RU" sz="1200" dirty="0"/>
            </a:p>
          </p:txBody>
        </p:sp>
        <p:sp>
          <p:nvSpPr>
            <p:cNvPr id="41" name="Прямоугольник 7"/>
            <p:cNvSpPr/>
            <p:nvPr/>
          </p:nvSpPr>
          <p:spPr>
            <a:xfrm>
              <a:off x="2605409" y="398395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3</a:t>
              </a:r>
              <a:endParaRPr lang="ru-RU" sz="1200" dirty="0"/>
            </a:p>
          </p:txBody>
        </p:sp>
        <p:sp>
          <p:nvSpPr>
            <p:cNvPr id="42" name="Прямоугольник 8"/>
            <p:cNvSpPr/>
            <p:nvPr/>
          </p:nvSpPr>
          <p:spPr>
            <a:xfrm>
              <a:off x="1533847" y="5698455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cxnSp>
          <p:nvCxnSpPr>
            <p:cNvPr id="43" name="Прямая соединительная линия 11"/>
            <p:cNvCxnSpPr>
              <a:stCxn id="38" idx="3"/>
              <a:endCxn id="39" idx="0"/>
            </p:cNvCxnSpPr>
            <p:nvPr/>
          </p:nvCxnSpPr>
          <p:spPr>
            <a:xfrm rot="5400000">
              <a:off x="855191" y="2446461"/>
              <a:ext cx="501650" cy="715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12"/>
            <p:cNvCxnSpPr>
              <a:stCxn id="37" idx="3"/>
              <a:endCxn id="40" idx="0"/>
            </p:cNvCxnSpPr>
            <p:nvPr/>
          </p:nvCxnSpPr>
          <p:spPr>
            <a:xfrm rot="5400000">
              <a:off x="1676722" y="3553743"/>
              <a:ext cx="573087" cy="2873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13"/>
            <p:cNvCxnSpPr>
              <a:stCxn id="37" idx="0"/>
              <a:endCxn id="38" idx="5"/>
            </p:cNvCxnSpPr>
            <p:nvPr/>
          </p:nvCxnSpPr>
          <p:spPr>
            <a:xfrm rot="16200000" flipV="1">
              <a:off x="1835472" y="2536155"/>
              <a:ext cx="430212" cy="4651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14"/>
            <p:cNvCxnSpPr>
              <a:stCxn id="37" idx="5"/>
              <a:endCxn id="41" idx="0"/>
            </p:cNvCxnSpPr>
            <p:nvPr/>
          </p:nvCxnSpPr>
          <p:spPr>
            <a:xfrm rot="16200000" flipH="1">
              <a:off x="2389509" y="3482306"/>
              <a:ext cx="573087" cy="4302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Стрелка вправо 20"/>
            <p:cNvSpPr/>
            <p:nvPr/>
          </p:nvSpPr>
          <p:spPr>
            <a:xfrm>
              <a:off x="4496655" y="3626768"/>
              <a:ext cx="785812" cy="4841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48" name="Овал 21"/>
            <p:cNvSpPr/>
            <p:nvPr/>
          </p:nvSpPr>
          <p:spPr>
            <a:xfrm>
              <a:off x="2462534" y="1340768"/>
              <a:ext cx="500063" cy="5000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C</a:t>
              </a:r>
              <a:endParaRPr lang="ru-RU" sz="1200" dirty="0"/>
            </a:p>
          </p:txBody>
        </p:sp>
        <p:sp>
          <p:nvSpPr>
            <p:cNvPr id="49" name="Прямоугольник 22"/>
            <p:cNvSpPr/>
            <p:nvPr/>
          </p:nvSpPr>
          <p:spPr>
            <a:xfrm>
              <a:off x="3605534" y="2840955"/>
              <a:ext cx="571500" cy="21431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 smtClean="0"/>
                <a:t>4</a:t>
              </a:r>
              <a:endParaRPr lang="ru-RU" sz="1200" dirty="0"/>
            </a:p>
          </p:txBody>
        </p:sp>
        <p:cxnSp>
          <p:nvCxnSpPr>
            <p:cNvPr id="50" name="Прямая соединительная линия 23"/>
            <p:cNvCxnSpPr>
              <a:stCxn id="48" idx="5"/>
              <a:endCxn id="49" idx="0"/>
            </p:cNvCxnSpPr>
            <p:nvPr/>
          </p:nvCxnSpPr>
          <p:spPr>
            <a:xfrm rot="16200000" flipH="1">
              <a:off x="2853853" y="1803524"/>
              <a:ext cx="1073150" cy="10017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48" idx="3"/>
              <a:endCxn id="38" idx="0"/>
            </p:cNvCxnSpPr>
            <p:nvPr/>
          </p:nvCxnSpPr>
          <p:spPr>
            <a:xfrm rot="5400000">
              <a:off x="1908496" y="1499518"/>
              <a:ext cx="358775" cy="895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 56"/>
            <p:cNvSpPr/>
            <p:nvPr/>
          </p:nvSpPr>
          <p:spPr>
            <a:xfrm>
              <a:off x="2605409" y="5698455"/>
              <a:ext cx="571500" cy="4286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464621" y="1882477"/>
              <a:ext cx="3571875" cy="4643437"/>
              <a:chOff x="5072063" y="1071563"/>
              <a:chExt cx="3571875" cy="4643437"/>
            </a:xfrm>
          </p:grpSpPr>
          <p:sp>
            <p:nvSpPr>
              <p:cNvPr id="54" name="Овал 61"/>
              <p:cNvSpPr/>
              <p:nvPr/>
            </p:nvSpPr>
            <p:spPr>
              <a:xfrm>
                <a:off x="6643688" y="1071563"/>
                <a:ext cx="500062" cy="500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B</a:t>
                </a:r>
                <a:endParaRPr lang="ru-RU" sz="1200" dirty="0"/>
              </a:p>
            </p:txBody>
          </p:sp>
          <p:sp>
            <p:nvSpPr>
              <p:cNvPr id="55" name="Овал 62"/>
              <p:cNvSpPr/>
              <p:nvPr/>
            </p:nvSpPr>
            <p:spPr>
              <a:xfrm>
                <a:off x="5643563" y="2357438"/>
                <a:ext cx="500062" cy="5000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A</a:t>
                </a:r>
                <a:endParaRPr lang="ru-RU" sz="1200" dirty="0"/>
              </a:p>
            </p:txBody>
          </p:sp>
          <p:sp>
            <p:nvSpPr>
              <p:cNvPr id="56" name="Прямоугольник 63"/>
              <p:cNvSpPr/>
              <p:nvPr/>
            </p:nvSpPr>
            <p:spPr>
              <a:xfrm>
                <a:off x="5072063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1</a:t>
                </a:r>
                <a:endParaRPr lang="ru-RU" sz="1200" dirty="0"/>
              </a:p>
            </p:txBody>
          </p:sp>
          <p:sp>
            <p:nvSpPr>
              <p:cNvPr id="57" name="Прямоугольник 64"/>
              <p:cNvSpPr/>
              <p:nvPr/>
            </p:nvSpPr>
            <p:spPr>
              <a:xfrm>
                <a:off x="6072188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2</a:t>
                </a:r>
                <a:endParaRPr lang="ru-RU" sz="1200" dirty="0"/>
              </a:p>
            </p:txBody>
          </p:sp>
          <p:sp>
            <p:nvSpPr>
              <p:cNvPr id="58" name="Прямоугольник 65"/>
              <p:cNvSpPr/>
              <p:nvPr/>
            </p:nvSpPr>
            <p:spPr>
              <a:xfrm>
                <a:off x="7143750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3</a:t>
                </a:r>
                <a:endParaRPr lang="ru-RU" sz="1200" dirty="0"/>
              </a:p>
            </p:txBody>
          </p:sp>
          <p:sp>
            <p:nvSpPr>
              <p:cNvPr id="59" name="Прямоугольник 66"/>
              <p:cNvSpPr/>
              <p:nvPr/>
            </p:nvSpPr>
            <p:spPr>
              <a:xfrm>
                <a:off x="6072188" y="5286375"/>
                <a:ext cx="571500" cy="42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/>
              </a:p>
            </p:txBody>
          </p:sp>
          <p:cxnSp>
            <p:nvCxnSpPr>
              <p:cNvPr id="60" name="Прямая соединительная линия 69"/>
              <p:cNvCxnSpPr>
                <a:stCxn id="55" idx="3"/>
                <a:endCxn id="56" idx="0"/>
              </p:cNvCxnSpPr>
              <p:nvPr/>
            </p:nvCxnSpPr>
            <p:spPr>
              <a:xfrm flipH="1">
                <a:off x="5357813" y="2784268"/>
                <a:ext cx="358982" cy="7876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70"/>
              <p:cNvCxnSpPr>
                <a:stCxn id="54" idx="3"/>
                <a:endCxn id="55" idx="0"/>
              </p:cNvCxnSpPr>
              <p:nvPr/>
            </p:nvCxnSpPr>
            <p:spPr>
              <a:xfrm rot="5400000">
                <a:off x="5876132" y="1516856"/>
                <a:ext cx="858838" cy="82232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71"/>
              <p:cNvCxnSpPr>
                <a:stCxn id="57" idx="0"/>
                <a:endCxn id="55" idx="5"/>
              </p:cNvCxnSpPr>
              <p:nvPr/>
            </p:nvCxnSpPr>
            <p:spPr>
              <a:xfrm flipH="1" flipV="1">
                <a:off x="6070393" y="2784268"/>
                <a:ext cx="287545" cy="78760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72"/>
              <p:cNvCxnSpPr>
                <a:stCxn id="54" idx="5"/>
                <a:endCxn id="64" idx="0"/>
              </p:cNvCxnSpPr>
              <p:nvPr/>
            </p:nvCxnSpPr>
            <p:spPr>
              <a:xfrm rot="16200000" flipH="1">
                <a:off x="7053263" y="1516062"/>
                <a:ext cx="787400" cy="75247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Овал 78"/>
              <p:cNvSpPr/>
              <p:nvPr/>
            </p:nvSpPr>
            <p:spPr>
              <a:xfrm>
                <a:off x="7572375" y="2286000"/>
                <a:ext cx="500063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C</a:t>
                </a:r>
                <a:endParaRPr lang="ru-RU" sz="1200" dirty="0"/>
              </a:p>
            </p:txBody>
          </p:sp>
          <p:sp>
            <p:nvSpPr>
              <p:cNvPr id="65" name="Прямоугольник 79"/>
              <p:cNvSpPr/>
              <p:nvPr/>
            </p:nvSpPr>
            <p:spPr>
              <a:xfrm>
                <a:off x="8072438" y="3571875"/>
                <a:ext cx="571500" cy="21431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 smtClean="0"/>
                  <a:t>4</a:t>
                </a:r>
                <a:endParaRPr lang="ru-RU" sz="1200" dirty="0"/>
              </a:p>
            </p:txBody>
          </p:sp>
          <p:cxnSp>
            <p:nvCxnSpPr>
              <p:cNvPr id="66" name="Прямая соединительная линия 80"/>
              <p:cNvCxnSpPr>
                <a:stCxn id="64" idx="5"/>
                <a:endCxn id="65" idx="0"/>
              </p:cNvCxnSpPr>
              <p:nvPr/>
            </p:nvCxnSpPr>
            <p:spPr>
              <a:xfrm>
                <a:off x="7999205" y="2712830"/>
                <a:ext cx="358983" cy="85904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Прямая соединительная линия 83"/>
              <p:cNvCxnSpPr>
                <a:stCxn id="64" idx="3"/>
                <a:endCxn id="58" idx="0"/>
              </p:cNvCxnSpPr>
              <p:nvPr/>
            </p:nvCxnSpPr>
            <p:spPr>
              <a:xfrm flipH="1">
                <a:off x="7429500" y="2712830"/>
                <a:ext cx="216108" cy="85904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Прямоугольник 84"/>
              <p:cNvSpPr/>
              <p:nvPr/>
            </p:nvSpPr>
            <p:spPr>
              <a:xfrm>
                <a:off x="7143750" y="5286375"/>
                <a:ext cx="571500" cy="428625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sz="1200"/>
              </a:p>
            </p:txBody>
          </p:sp>
        </p:grpSp>
      </p:grpSp>
      <p:cxnSp>
        <p:nvCxnSpPr>
          <p:cNvPr id="15" name="Straight Connector 14"/>
          <p:cNvCxnSpPr/>
          <p:nvPr/>
        </p:nvCxnSpPr>
        <p:spPr>
          <a:xfrm flipV="1">
            <a:off x="5220072" y="4486030"/>
            <a:ext cx="216024" cy="3542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57192" y="4486030"/>
            <a:ext cx="190872" cy="3542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6444208" y="4204571"/>
            <a:ext cx="356115" cy="3561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10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7631508" y="4189079"/>
            <a:ext cx="356115" cy="3561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ru-RU" sz="1200"/>
          </a:p>
        </p:txBody>
      </p:sp>
      <p:sp>
        <p:nvSpPr>
          <p:cNvPr id="84" name="Oval 83"/>
          <p:cNvSpPr/>
          <p:nvPr/>
        </p:nvSpPr>
        <p:spPr>
          <a:xfrm>
            <a:off x="6732240" y="3556953"/>
            <a:ext cx="356115" cy="3561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20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7380312" y="2963084"/>
            <a:ext cx="356115" cy="3561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25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7956376" y="3574574"/>
            <a:ext cx="356115" cy="3561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30</a:t>
            </a:r>
            <a:endParaRPr lang="ru-RU" sz="1200" dirty="0">
              <a:solidFill>
                <a:schemeClr val="bg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870378" y="3910204"/>
            <a:ext cx="187568" cy="29307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6692207" y="3886991"/>
            <a:ext cx="148045" cy="33973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4973301" y="4774341"/>
            <a:ext cx="356115" cy="3561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22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7096205" y="4225013"/>
            <a:ext cx="356115" cy="35611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22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1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поворота</a:t>
            </a:r>
            <a:endParaRPr lang="ru-RU" dirty="0"/>
          </a:p>
        </p:txBody>
      </p:sp>
      <p:pic>
        <p:nvPicPr>
          <p:cNvPr id="83970" name="Picture 3" descr="Image279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080" y="1844824"/>
            <a:ext cx="7273040" cy="3154908"/>
          </a:xfrm>
        </p:spPr>
      </p:pic>
      <p:sp>
        <p:nvSpPr>
          <p:cNvPr id="5" name="TextBox 4"/>
          <p:cNvSpPr txBox="1"/>
          <p:nvPr/>
        </p:nvSpPr>
        <p:spPr>
          <a:xfrm>
            <a:off x="2771800" y="5283205"/>
            <a:ext cx="4788595" cy="9541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ru-RU" sz="2800" dirty="0" smtClean="0">
                <a:solidFill>
                  <a:srgbClr val="FFC000"/>
                </a:solidFill>
                <a:cs typeface="Times New Roman" pitchFamily="18" charset="0"/>
              </a:rPr>
              <a:t>Какой поворот изображён на рисунке?</a:t>
            </a:r>
            <a:endParaRPr lang="ru-RU" sz="28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827088" y="1412130"/>
            <a:ext cx="6913562" cy="53292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построения АВЛ-дерева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Дерево, поддерево и др. определения</a:t>
            </a:r>
          </a:p>
          <a:p>
            <a:pPr lvl="1"/>
            <a:r>
              <a:rPr lang="ru-RU" dirty="0" smtClean="0"/>
              <a:t>Основные свойства</a:t>
            </a:r>
          </a:p>
          <a:p>
            <a:r>
              <a:rPr lang="ru-RU" dirty="0" smtClean="0"/>
              <a:t>Обходы деревьев</a:t>
            </a:r>
          </a:p>
          <a:p>
            <a:pPr lvl="1"/>
            <a:r>
              <a:rPr lang="ru-RU" dirty="0" smtClean="0"/>
              <a:t>В ширину, в глубину</a:t>
            </a:r>
          </a:p>
          <a:p>
            <a:r>
              <a:rPr lang="ru-RU" dirty="0" smtClean="0"/>
              <a:t>Представление деревьев</a:t>
            </a:r>
          </a:p>
          <a:p>
            <a:pPr lvl="1"/>
            <a:r>
              <a:rPr lang="ru-RU" dirty="0" smtClean="0"/>
              <a:t>Указатели, массив, скобочная запись, список прямых предков</a:t>
            </a:r>
          </a:p>
          <a:p>
            <a:r>
              <a:rPr lang="ru-RU" dirty="0" smtClean="0"/>
              <a:t>Дерево двоичного поиска</a:t>
            </a:r>
          </a:p>
          <a:p>
            <a:r>
              <a:rPr lang="ru-RU" dirty="0" smtClean="0"/>
              <a:t>АВЛ 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6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8229600" cy="914400"/>
          </a:xfrm>
        </p:spPr>
        <p:txBody>
          <a:bodyPr/>
          <a:lstStyle/>
          <a:p>
            <a:r>
              <a:rPr lang="ru-RU" dirty="0" smtClean="0"/>
              <a:t>Подерево, лес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83560"/>
            <a:ext cx="4536504" cy="457200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Поддеревом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дерева Т = (А,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=(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А'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что</a:t>
            </a: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А' непусто и содержится в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 = (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х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')</a:t>
            </a:r>
            <a:r>
              <a:rPr lang="ru-RU" sz="24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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R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все потомки вершин из множества А'  принадлежат множеству А‘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Ориентированный граф, состоящий из нескольких деревьев, называется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лесом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929438" y="131040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7000875" y="131040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143625" y="2381969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6215063" y="238196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786688" y="238196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87" name="TextBox 8"/>
          <p:cNvSpPr txBox="1">
            <a:spLocks noChangeArrowheads="1"/>
          </p:cNvSpPr>
          <p:nvPr/>
        </p:nvSpPr>
        <p:spPr bwMode="auto">
          <a:xfrm>
            <a:off x="7858125" y="238196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5500688" y="352496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89" name="TextBox 10"/>
          <p:cNvSpPr txBox="1">
            <a:spLocks noChangeArrowheads="1"/>
          </p:cNvSpPr>
          <p:nvPr/>
        </p:nvSpPr>
        <p:spPr bwMode="auto">
          <a:xfrm>
            <a:off x="5572125" y="352496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57938" y="359640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6429375" y="359640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01063" y="359640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93" name="TextBox 14"/>
          <p:cNvSpPr txBox="1">
            <a:spLocks noChangeArrowheads="1"/>
          </p:cNvSpPr>
          <p:nvPr/>
        </p:nvSpPr>
        <p:spPr bwMode="auto">
          <a:xfrm>
            <a:off x="8643938" y="359640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16" name="Овал 15"/>
          <p:cNvSpPr/>
          <p:nvPr/>
        </p:nvSpPr>
        <p:spPr>
          <a:xfrm>
            <a:off x="7858125" y="3596407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95" name="TextBox 16"/>
          <p:cNvSpPr txBox="1">
            <a:spLocks noChangeArrowheads="1"/>
          </p:cNvSpPr>
          <p:nvPr/>
        </p:nvSpPr>
        <p:spPr bwMode="auto">
          <a:xfrm>
            <a:off x="7929563" y="359640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7215188" y="359640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97" name="TextBox 18"/>
          <p:cNvSpPr txBox="1">
            <a:spLocks noChangeArrowheads="1"/>
          </p:cNvSpPr>
          <p:nvPr/>
        </p:nvSpPr>
        <p:spPr bwMode="auto">
          <a:xfrm>
            <a:off x="7286625" y="359640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20" name="Овал 19"/>
          <p:cNvSpPr/>
          <p:nvPr/>
        </p:nvSpPr>
        <p:spPr>
          <a:xfrm>
            <a:off x="5715000" y="4953719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499" name="TextBox 20"/>
          <p:cNvSpPr txBox="1">
            <a:spLocks noChangeArrowheads="1"/>
          </p:cNvSpPr>
          <p:nvPr/>
        </p:nvSpPr>
        <p:spPr bwMode="auto">
          <a:xfrm>
            <a:off x="5786438" y="495371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sp>
        <p:nvSpPr>
          <p:cNvPr id="22" name="Овал 21"/>
          <p:cNvSpPr/>
          <p:nvPr/>
        </p:nvSpPr>
        <p:spPr>
          <a:xfrm>
            <a:off x="6500813" y="502515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501" name="TextBox 22"/>
          <p:cNvSpPr txBox="1">
            <a:spLocks noChangeArrowheads="1"/>
          </p:cNvSpPr>
          <p:nvPr/>
        </p:nvSpPr>
        <p:spPr bwMode="auto">
          <a:xfrm>
            <a:off x="6572250" y="5025157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cxnSp>
        <p:nvCxnSpPr>
          <p:cNvPr id="32" name="Прямая соединительная линия 31"/>
          <p:cNvCxnSpPr>
            <a:stCxn id="4" idx="3"/>
            <a:endCxn id="6" idx="7"/>
          </p:cNvCxnSpPr>
          <p:nvPr/>
        </p:nvCxnSpPr>
        <p:spPr>
          <a:xfrm rot="5400000">
            <a:off x="6401594" y="1844601"/>
            <a:ext cx="769937" cy="431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5400000">
            <a:off x="5715000" y="2953469"/>
            <a:ext cx="714375" cy="4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6" idx="4"/>
            <a:endCxn id="20491" idx="0"/>
          </p:cNvCxnSpPr>
          <p:nvPr/>
        </p:nvCxnSpPr>
        <p:spPr>
          <a:xfrm rot="16200000" flipH="1">
            <a:off x="6097587" y="3107457"/>
            <a:ext cx="785813" cy="1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20495" idx="0"/>
          </p:cNvCxnSpPr>
          <p:nvPr/>
        </p:nvCxnSpPr>
        <p:spPr>
          <a:xfrm rot="16200000" flipH="1">
            <a:off x="7652543" y="3162226"/>
            <a:ext cx="785813" cy="82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endCxn id="20497" idx="0"/>
          </p:cNvCxnSpPr>
          <p:nvPr/>
        </p:nvCxnSpPr>
        <p:spPr>
          <a:xfrm rot="5400000">
            <a:off x="7223919" y="2959026"/>
            <a:ext cx="857250" cy="417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stCxn id="4" idx="5"/>
            <a:endCxn id="20487" idx="0"/>
          </p:cNvCxnSpPr>
          <p:nvPr/>
        </p:nvCxnSpPr>
        <p:spPr>
          <a:xfrm rot="16200000" flipH="1">
            <a:off x="7332663" y="1699344"/>
            <a:ext cx="706437" cy="658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2" idx="3"/>
            <a:endCxn id="20499" idx="0"/>
          </p:cNvCxnSpPr>
          <p:nvPr/>
        </p:nvCxnSpPr>
        <p:spPr>
          <a:xfrm rot="5400000">
            <a:off x="5691188" y="4213944"/>
            <a:ext cx="992187" cy="487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2" idx="4"/>
            <a:endCxn id="20501" idx="0"/>
          </p:cNvCxnSpPr>
          <p:nvPr/>
        </p:nvCxnSpPr>
        <p:spPr>
          <a:xfrm rot="16200000" flipH="1">
            <a:off x="6201569" y="4432226"/>
            <a:ext cx="1000125" cy="185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8" idx="5"/>
            <a:endCxn id="20493" idx="0"/>
          </p:cNvCxnSpPr>
          <p:nvPr/>
        </p:nvCxnSpPr>
        <p:spPr>
          <a:xfrm rot="16200000" flipH="1">
            <a:off x="8082756" y="2878063"/>
            <a:ext cx="849313" cy="587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5214938" y="2167657"/>
            <a:ext cx="2000250" cy="371475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Высота дерева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4016" y="1783560"/>
            <a:ext cx="4820072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</a:rPr>
              <a:t>Пусть Т=(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A, R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ru-RU" sz="2200" dirty="0" smtClean="0">
                <a:latin typeface="Calibri" pitchFamily="34" charset="0"/>
                <a:cs typeface="Calibri" pitchFamily="34" charset="0"/>
              </a:rPr>
              <a:t>дерево, (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a, b) </a:t>
            </a:r>
            <a:r>
              <a:rPr lang="en-US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R, 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тогда</a:t>
            </a:r>
            <a:b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</a:br>
            <a:r>
              <a:rPr lang="en-US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a – </a:t>
            </a: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отец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b, 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а </a:t>
            </a:r>
            <a:r>
              <a:rPr lang="en-US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b – </a:t>
            </a: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сын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en-US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a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.</a:t>
            </a:r>
          </a:p>
          <a:p>
            <a:pPr eaLnBrk="1" hangingPunct="1">
              <a:buFont typeface="Arial" charset="0"/>
              <a:buNone/>
            </a:pPr>
            <a:endParaRPr lang="ru-RU" sz="22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или </a:t>
            </a: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уровень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вершины – длина пути от корня до этой вершины.</a:t>
            </a:r>
          </a:p>
          <a:p>
            <a:pPr eaLnBrk="1" hangingPunct="1">
              <a:buFont typeface="Arial" charset="0"/>
              <a:buNone/>
            </a:pPr>
            <a:endParaRPr lang="ru-RU" sz="22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вершины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 – длина максимального пути от этой вершины до листа.</a:t>
            </a:r>
          </a:p>
          <a:p>
            <a:pPr eaLnBrk="1" hangingPunct="1">
              <a:buFont typeface="Arial" charset="0"/>
              <a:buNone/>
            </a:pPr>
            <a:endParaRPr lang="ru-RU" sz="22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</a:t>
            </a:r>
            <a:r>
              <a:rPr lang="ru-RU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2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дерева</a:t>
            </a:r>
            <a:r>
              <a:rPr lang="ru-RU" sz="2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– длина максимального пути от корня до листа.</a:t>
            </a:r>
          </a:p>
          <a:p>
            <a:pPr eaLnBrk="1" hangingPunct="1">
              <a:buFont typeface="Arial" charset="0"/>
              <a:buNone/>
            </a:pPr>
            <a:endParaRPr lang="ru-RU" sz="2200" dirty="0" smtClean="0">
              <a:latin typeface="Calibri" pitchFamily="34" charset="0"/>
              <a:cs typeface="Calibri" pitchFamily="34" charset="0"/>
              <a:sym typeface="Symbol" pitchFamily="18" charset="2"/>
            </a:endParaRPr>
          </a:p>
          <a:p>
            <a:pPr eaLnBrk="1" hangingPunct="1">
              <a:buFont typeface="Arial" charset="0"/>
              <a:buNone/>
            </a:pPr>
            <a:r>
              <a:rPr lang="ru-RU" sz="2200" dirty="0" smtClean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0.</a:t>
            </a:r>
            <a:endParaRPr lang="ru-RU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929438" y="130184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7000875" y="1301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143625" y="237341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6215063" y="237341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786688" y="2373411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35" name="TextBox 8"/>
          <p:cNvSpPr txBox="1">
            <a:spLocks noChangeArrowheads="1"/>
          </p:cNvSpPr>
          <p:nvPr/>
        </p:nvSpPr>
        <p:spPr bwMode="auto">
          <a:xfrm>
            <a:off x="7858125" y="237341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5500688" y="3516411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5572125" y="351641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57938" y="358784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39" name="TextBox 12"/>
          <p:cNvSpPr txBox="1">
            <a:spLocks noChangeArrowheads="1"/>
          </p:cNvSpPr>
          <p:nvPr/>
        </p:nvSpPr>
        <p:spPr bwMode="auto">
          <a:xfrm>
            <a:off x="6429375" y="3587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8501063" y="358784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41" name="TextBox 14"/>
          <p:cNvSpPr txBox="1">
            <a:spLocks noChangeArrowheads="1"/>
          </p:cNvSpPr>
          <p:nvPr/>
        </p:nvSpPr>
        <p:spPr bwMode="auto">
          <a:xfrm>
            <a:off x="8643938" y="3587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16" name="Овал 15"/>
          <p:cNvSpPr/>
          <p:nvPr/>
        </p:nvSpPr>
        <p:spPr>
          <a:xfrm>
            <a:off x="7858125" y="3587849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43" name="TextBox 16"/>
          <p:cNvSpPr txBox="1">
            <a:spLocks noChangeArrowheads="1"/>
          </p:cNvSpPr>
          <p:nvPr/>
        </p:nvSpPr>
        <p:spPr bwMode="auto">
          <a:xfrm>
            <a:off x="7929563" y="3587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7215188" y="358784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45" name="TextBox 18"/>
          <p:cNvSpPr txBox="1">
            <a:spLocks noChangeArrowheads="1"/>
          </p:cNvSpPr>
          <p:nvPr/>
        </p:nvSpPr>
        <p:spPr bwMode="auto">
          <a:xfrm>
            <a:off x="7286625" y="3587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20" name="Овал 19"/>
          <p:cNvSpPr/>
          <p:nvPr/>
        </p:nvSpPr>
        <p:spPr>
          <a:xfrm>
            <a:off x="5715000" y="494516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47" name="TextBox 20"/>
          <p:cNvSpPr txBox="1">
            <a:spLocks noChangeArrowheads="1"/>
          </p:cNvSpPr>
          <p:nvPr/>
        </p:nvSpPr>
        <p:spPr bwMode="auto">
          <a:xfrm>
            <a:off x="5786438" y="494516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sp>
        <p:nvSpPr>
          <p:cNvPr id="22" name="Овал 21"/>
          <p:cNvSpPr/>
          <p:nvPr/>
        </p:nvSpPr>
        <p:spPr>
          <a:xfrm>
            <a:off x="6500813" y="501659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549" name="TextBox 22"/>
          <p:cNvSpPr txBox="1">
            <a:spLocks noChangeArrowheads="1"/>
          </p:cNvSpPr>
          <p:nvPr/>
        </p:nvSpPr>
        <p:spPr bwMode="auto">
          <a:xfrm>
            <a:off x="6572250" y="5016599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cxnSp>
        <p:nvCxnSpPr>
          <p:cNvPr id="24" name="Прямая соединительная линия 23"/>
          <p:cNvCxnSpPr>
            <a:stCxn id="4" idx="3"/>
            <a:endCxn id="6" idx="7"/>
          </p:cNvCxnSpPr>
          <p:nvPr/>
        </p:nvCxnSpPr>
        <p:spPr>
          <a:xfrm rot="5400000">
            <a:off x="6401594" y="1836043"/>
            <a:ext cx="769937" cy="431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715000" y="2944911"/>
            <a:ext cx="714375" cy="4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4"/>
            <a:endCxn id="22539" idx="0"/>
          </p:cNvCxnSpPr>
          <p:nvPr/>
        </p:nvCxnSpPr>
        <p:spPr>
          <a:xfrm rot="16200000" flipH="1">
            <a:off x="6097587" y="3098899"/>
            <a:ext cx="785813" cy="1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22543" idx="0"/>
          </p:cNvCxnSpPr>
          <p:nvPr/>
        </p:nvCxnSpPr>
        <p:spPr>
          <a:xfrm rot="16200000" flipH="1">
            <a:off x="7652543" y="3153668"/>
            <a:ext cx="785813" cy="825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22545" idx="0"/>
          </p:cNvCxnSpPr>
          <p:nvPr/>
        </p:nvCxnSpPr>
        <p:spPr>
          <a:xfrm rot="5400000">
            <a:off x="7223919" y="2950468"/>
            <a:ext cx="857250" cy="417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22535" idx="0"/>
          </p:cNvCxnSpPr>
          <p:nvPr/>
        </p:nvCxnSpPr>
        <p:spPr>
          <a:xfrm rot="16200000" flipH="1">
            <a:off x="7332663" y="1690786"/>
            <a:ext cx="706437" cy="658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3"/>
            <a:endCxn id="22547" idx="0"/>
          </p:cNvCxnSpPr>
          <p:nvPr/>
        </p:nvCxnSpPr>
        <p:spPr>
          <a:xfrm rot="5400000">
            <a:off x="5691188" y="4205386"/>
            <a:ext cx="992187" cy="487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2" idx="4"/>
            <a:endCxn id="22549" idx="0"/>
          </p:cNvCxnSpPr>
          <p:nvPr/>
        </p:nvCxnSpPr>
        <p:spPr>
          <a:xfrm rot="16200000" flipH="1">
            <a:off x="6201569" y="4423668"/>
            <a:ext cx="1000125" cy="185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8" idx="5"/>
            <a:endCxn id="22541" idx="0"/>
          </p:cNvCxnSpPr>
          <p:nvPr/>
        </p:nvCxnSpPr>
        <p:spPr>
          <a:xfrm rot="16200000" flipH="1">
            <a:off x="8082756" y="2869505"/>
            <a:ext cx="849313" cy="5873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Бинарное (двоичное) дерево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4449688" cy="4572000"/>
          </a:xfrm>
        </p:spPr>
        <p:txBody>
          <a:bodyPr/>
          <a:lstStyle/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Упорядоченное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дерево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Бинарное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>дерево</a:t>
            </a:r>
            <a:r>
              <a:rPr lang="ru-RU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4" name="Овал 3"/>
          <p:cNvSpPr/>
          <p:nvPr/>
        </p:nvSpPr>
        <p:spPr>
          <a:xfrm>
            <a:off x="6929438" y="130184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7000875" y="1301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6143625" y="237341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6215063" y="237341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7786688" y="2373411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7858125" y="237341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5500688" y="3516411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86" name="TextBox 10"/>
          <p:cNvSpPr txBox="1">
            <a:spLocks noChangeArrowheads="1"/>
          </p:cNvSpPr>
          <p:nvPr/>
        </p:nvSpPr>
        <p:spPr bwMode="auto">
          <a:xfrm>
            <a:off x="5572125" y="351641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6357938" y="358784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88" name="TextBox 12"/>
          <p:cNvSpPr txBox="1">
            <a:spLocks noChangeArrowheads="1"/>
          </p:cNvSpPr>
          <p:nvPr/>
        </p:nvSpPr>
        <p:spPr bwMode="auto">
          <a:xfrm>
            <a:off x="6429375" y="3587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29438" y="501659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90" name="TextBox 16"/>
          <p:cNvSpPr txBox="1">
            <a:spLocks noChangeArrowheads="1"/>
          </p:cNvSpPr>
          <p:nvPr/>
        </p:nvSpPr>
        <p:spPr bwMode="auto">
          <a:xfrm>
            <a:off x="7000875" y="501659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18" name="Овал 17"/>
          <p:cNvSpPr/>
          <p:nvPr/>
        </p:nvSpPr>
        <p:spPr>
          <a:xfrm>
            <a:off x="7215188" y="3587849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92" name="TextBox 18"/>
          <p:cNvSpPr txBox="1">
            <a:spLocks noChangeArrowheads="1"/>
          </p:cNvSpPr>
          <p:nvPr/>
        </p:nvSpPr>
        <p:spPr bwMode="auto">
          <a:xfrm>
            <a:off x="7286625" y="358784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20" name="Овал 19"/>
          <p:cNvSpPr/>
          <p:nvPr/>
        </p:nvSpPr>
        <p:spPr>
          <a:xfrm>
            <a:off x="5715000" y="494516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94" name="TextBox 20"/>
          <p:cNvSpPr txBox="1">
            <a:spLocks noChangeArrowheads="1"/>
          </p:cNvSpPr>
          <p:nvPr/>
        </p:nvSpPr>
        <p:spPr bwMode="auto">
          <a:xfrm>
            <a:off x="5786438" y="494516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929563" y="4945161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596" name="TextBox 22"/>
          <p:cNvSpPr txBox="1">
            <a:spLocks noChangeArrowheads="1"/>
          </p:cNvSpPr>
          <p:nvPr/>
        </p:nvSpPr>
        <p:spPr bwMode="auto">
          <a:xfrm>
            <a:off x="8001000" y="5016599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cxnSp>
        <p:nvCxnSpPr>
          <p:cNvPr id="24" name="Прямая соединительная линия 23"/>
          <p:cNvCxnSpPr>
            <a:stCxn id="4" idx="3"/>
            <a:endCxn id="6" idx="7"/>
          </p:cNvCxnSpPr>
          <p:nvPr/>
        </p:nvCxnSpPr>
        <p:spPr>
          <a:xfrm rot="5400000">
            <a:off x="6401594" y="1836043"/>
            <a:ext cx="769937" cy="431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5715000" y="2944911"/>
            <a:ext cx="714375" cy="4286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6" idx="4"/>
            <a:endCxn id="24588" idx="0"/>
          </p:cNvCxnSpPr>
          <p:nvPr/>
        </p:nvCxnSpPr>
        <p:spPr>
          <a:xfrm rot="16200000" flipH="1">
            <a:off x="6097587" y="3098899"/>
            <a:ext cx="785813" cy="1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6750844" y="4409380"/>
            <a:ext cx="1000125" cy="2143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endCxn id="24592" idx="0"/>
          </p:cNvCxnSpPr>
          <p:nvPr/>
        </p:nvCxnSpPr>
        <p:spPr>
          <a:xfrm rot="5400000">
            <a:off x="7223919" y="2950468"/>
            <a:ext cx="857250" cy="4175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4" idx="5"/>
            <a:endCxn id="24584" idx="0"/>
          </p:cNvCxnSpPr>
          <p:nvPr/>
        </p:nvCxnSpPr>
        <p:spPr>
          <a:xfrm rot="16200000" flipH="1">
            <a:off x="7332663" y="1690786"/>
            <a:ext cx="706437" cy="6588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3"/>
            <a:endCxn id="24594" idx="0"/>
          </p:cNvCxnSpPr>
          <p:nvPr/>
        </p:nvCxnSpPr>
        <p:spPr>
          <a:xfrm rot="5400000">
            <a:off x="5691188" y="4205386"/>
            <a:ext cx="992187" cy="4873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8" idx="5"/>
          </p:cNvCxnSpPr>
          <p:nvPr/>
        </p:nvCxnSpPr>
        <p:spPr>
          <a:xfrm rot="16200000" flipH="1">
            <a:off x="7396956" y="4198243"/>
            <a:ext cx="992187" cy="501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Полное бинарное дерево</a:t>
            </a:r>
            <a:br>
              <a:rPr lang="ru-RU" dirty="0"/>
            </a:br>
            <a:endParaRPr lang="ru-RU" dirty="0"/>
          </a:p>
        </p:txBody>
      </p:sp>
      <p:sp>
        <p:nvSpPr>
          <p:cNvPr id="26625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800" dirty="0" smtClean="0">
                <a:cs typeface="Times New Roman" pitchFamily="18" charset="0"/>
              </a:rPr>
              <a:t>Бинарное дерево называется </a:t>
            </a:r>
            <a:r>
              <a:rPr lang="ru-RU" sz="2800" dirty="0" smtClean="0">
                <a:solidFill>
                  <a:schemeClr val="hlink"/>
                </a:solidFill>
                <a:cs typeface="Times New Roman" pitchFamily="18" charset="0"/>
              </a:rPr>
              <a:t>полным</a:t>
            </a:r>
            <a:r>
              <a:rPr lang="ru-RU" sz="2800" dirty="0" smtClean="0">
                <a:cs typeface="Times New Roman" pitchFamily="18" charset="0"/>
              </a:rPr>
              <a:t>, если существует некоторое целое </a:t>
            </a:r>
            <a:r>
              <a:rPr lang="en-US" sz="2800" dirty="0" smtClean="0">
                <a:cs typeface="Times New Roman" pitchFamily="18" charset="0"/>
              </a:rPr>
              <a:t>k, </a:t>
            </a:r>
            <a:r>
              <a:rPr lang="ru-RU" sz="2800" dirty="0" smtClean="0">
                <a:cs typeface="Times New Roman" pitchFamily="18" charset="0"/>
              </a:rPr>
              <a:t>такое что любая вершина глубины меньше </a:t>
            </a:r>
            <a:r>
              <a:rPr lang="en-US" sz="2800" dirty="0" smtClean="0">
                <a:cs typeface="Times New Roman" pitchFamily="18" charset="0"/>
              </a:rPr>
              <a:t>k</a:t>
            </a:r>
            <a:r>
              <a:rPr lang="ru-RU" sz="2800" dirty="0" smtClean="0">
                <a:cs typeface="Times New Roman" pitchFamily="18" charset="0"/>
              </a:rPr>
              <a:t> имеет как левого, так и правого сына, а если узел имеет глубину </a:t>
            </a:r>
            <a:r>
              <a:rPr lang="en-US" sz="2800" dirty="0" smtClean="0">
                <a:cs typeface="Times New Roman" pitchFamily="18" charset="0"/>
              </a:rPr>
              <a:t>k, </a:t>
            </a:r>
            <a:r>
              <a:rPr lang="ru-RU" sz="2800" dirty="0" smtClean="0">
                <a:cs typeface="Times New Roman" pitchFamily="18" charset="0"/>
              </a:rPr>
              <a:t>то он является листом</a:t>
            </a:r>
          </a:p>
        </p:txBody>
      </p:sp>
      <p:sp>
        <p:nvSpPr>
          <p:cNvPr id="4" name="Овал 3"/>
          <p:cNvSpPr/>
          <p:nvPr/>
        </p:nvSpPr>
        <p:spPr>
          <a:xfrm>
            <a:off x="5772175" y="3792463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27" name="TextBox 4"/>
          <p:cNvSpPr txBox="1">
            <a:spLocks noChangeArrowheads="1"/>
          </p:cNvSpPr>
          <p:nvPr/>
        </p:nvSpPr>
        <p:spPr bwMode="auto">
          <a:xfrm>
            <a:off x="5843613" y="37924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486300" y="458455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29" name="TextBox 6"/>
          <p:cNvSpPr txBox="1">
            <a:spLocks noChangeArrowheads="1"/>
          </p:cNvSpPr>
          <p:nvPr/>
        </p:nvSpPr>
        <p:spPr bwMode="auto">
          <a:xfrm>
            <a:off x="4557738" y="4584551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6629425" y="4513114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31" name="TextBox 8"/>
          <p:cNvSpPr txBox="1">
            <a:spLocks noChangeArrowheads="1"/>
          </p:cNvSpPr>
          <p:nvPr/>
        </p:nvSpPr>
        <p:spPr bwMode="auto">
          <a:xfrm>
            <a:off x="6700863" y="4513114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3414738" y="5305772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3486175" y="5305772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843488" y="544864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35" name="TextBox 12"/>
          <p:cNvSpPr txBox="1">
            <a:spLocks noChangeArrowheads="1"/>
          </p:cNvSpPr>
          <p:nvPr/>
        </p:nvSpPr>
        <p:spPr bwMode="auto">
          <a:xfrm>
            <a:off x="4914925" y="544864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5</a:t>
            </a:r>
          </a:p>
        </p:txBody>
      </p:sp>
      <p:sp>
        <p:nvSpPr>
          <p:cNvPr id="14" name="Овал 13"/>
          <p:cNvSpPr/>
          <p:nvPr/>
        </p:nvSpPr>
        <p:spPr>
          <a:xfrm>
            <a:off x="5772175" y="638475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37" name="TextBox 14"/>
          <p:cNvSpPr txBox="1">
            <a:spLocks noChangeArrowheads="1"/>
          </p:cNvSpPr>
          <p:nvPr/>
        </p:nvSpPr>
        <p:spPr bwMode="auto">
          <a:xfrm>
            <a:off x="5843613" y="6384751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12</a:t>
            </a:r>
          </a:p>
        </p:txBody>
      </p:sp>
      <p:sp>
        <p:nvSpPr>
          <p:cNvPr id="16" name="Овал 15"/>
          <p:cNvSpPr/>
          <p:nvPr/>
        </p:nvSpPr>
        <p:spPr>
          <a:xfrm>
            <a:off x="6057925" y="5448647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39" name="TextBox 16"/>
          <p:cNvSpPr txBox="1">
            <a:spLocks noChangeArrowheads="1"/>
          </p:cNvSpPr>
          <p:nvPr/>
        </p:nvSpPr>
        <p:spPr bwMode="auto">
          <a:xfrm>
            <a:off x="6129363" y="544864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6</a:t>
            </a:r>
          </a:p>
        </p:txBody>
      </p:sp>
      <p:sp>
        <p:nvSpPr>
          <p:cNvPr id="18" name="Овал 17"/>
          <p:cNvSpPr/>
          <p:nvPr/>
        </p:nvSpPr>
        <p:spPr>
          <a:xfrm>
            <a:off x="4343425" y="6384751"/>
            <a:ext cx="500063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41" name="TextBox 18"/>
          <p:cNvSpPr txBox="1">
            <a:spLocks noChangeArrowheads="1"/>
          </p:cNvSpPr>
          <p:nvPr/>
        </p:nvSpPr>
        <p:spPr bwMode="auto">
          <a:xfrm>
            <a:off x="4414863" y="6384751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10</a:t>
            </a:r>
          </a:p>
        </p:txBody>
      </p:sp>
      <p:sp>
        <p:nvSpPr>
          <p:cNvPr id="20" name="Овал 19"/>
          <p:cNvSpPr/>
          <p:nvPr/>
        </p:nvSpPr>
        <p:spPr>
          <a:xfrm>
            <a:off x="6772300" y="6313314"/>
            <a:ext cx="5000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43" name="TextBox 20"/>
          <p:cNvSpPr txBox="1">
            <a:spLocks noChangeArrowheads="1"/>
          </p:cNvSpPr>
          <p:nvPr/>
        </p:nvSpPr>
        <p:spPr bwMode="auto">
          <a:xfrm>
            <a:off x="6843738" y="6384751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13</a:t>
            </a:r>
          </a:p>
        </p:txBody>
      </p:sp>
      <p:cxnSp>
        <p:nvCxnSpPr>
          <p:cNvPr id="22" name="Прямая соединительная линия 21"/>
          <p:cNvCxnSpPr>
            <a:stCxn id="4" idx="3"/>
            <a:endCxn id="6" idx="7"/>
          </p:cNvCxnSpPr>
          <p:nvPr/>
        </p:nvCxnSpPr>
        <p:spPr>
          <a:xfrm flipH="1">
            <a:off x="4913130" y="4158317"/>
            <a:ext cx="932278" cy="4890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3"/>
            <a:endCxn id="26633" idx="0"/>
          </p:cNvCxnSpPr>
          <p:nvPr/>
        </p:nvCxnSpPr>
        <p:spPr>
          <a:xfrm flipH="1">
            <a:off x="3643338" y="4950405"/>
            <a:ext cx="916195" cy="3553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6" idx="4"/>
            <a:endCxn id="26635" idx="0"/>
          </p:cNvCxnSpPr>
          <p:nvPr/>
        </p:nvCxnSpPr>
        <p:spPr>
          <a:xfrm>
            <a:off x="4736332" y="5013176"/>
            <a:ext cx="335756" cy="4354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6" idx="4"/>
            <a:endCxn id="26637" idx="0"/>
          </p:cNvCxnSpPr>
          <p:nvPr/>
        </p:nvCxnSpPr>
        <p:spPr>
          <a:xfrm flipH="1">
            <a:off x="6065863" y="5877272"/>
            <a:ext cx="242094" cy="507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8" idx="3"/>
            <a:endCxn id="26639" idx="0"/>
          </p:cNvCxnSpPr>
          <p:nvPr/>
        </p:nvCxnSpPr>
        <p:spPr>
          <a:xfrm flipH="1">
            <a:off x="6286526" y="4878968"/>
            <a:ext cx="416132" cy="569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4" idx="5"/>
            <a:endCxn id="26631" idx="0"/>
          </p:cNvCxnSpPr>
          <p:nvPr/>
        </p:nvCxnSpPr>
        <p:spPr>
          <a:xfrm>
            <a:off x="6199005" y="4158317"/>
            <a:ext cx="659021" cy="3547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26635" idx="2"/>
            <a:endCxn id="26641" idx="0"/>
          </p:cNvCxnSpPr>
          <p:nvPr/>
        </p:nvCxnSpPr>
        <p:spPr>
          <a:xfrm flipH="1">
            <a:off x="4637113" y="5848697"/>
            <a:ext cx="434975" cy="5360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6" idx="4"/>
            <a:endCxn id="20" idx="0"/>
          </p:cNvCxnSpPr>
          <p:nvPr/>
        </p:nvCxnSpPr>
        <p:spPr>
          <a:xfrm>
            <a:off x="6307957" y="5877272"/>
            <a:ext cx="714375" cy="4360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7558113" y="6384751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53" name="TextBox 39"/>
          <p:cNvSpPr txBox="1">
            <a:spLocks noChangeArrowheads="1"/>
          </p:cNvSpPr>
          <p:nvPr/>
        </p:nvSpPr>
        <p:spPr bwMode="auto">
          <a:xfrm>
            <a:off x="7629550" y="6384751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14</a:t>
            </a:r>
          </a:p>
        </p:txBody>
      </p:sp>
      <p:sp>
        <p:nvSpPr>
          <p:cNvPr id="41" name="Овал 40"/>
          <p:cNvSpPr/>
          <p:nvPr/>
        </p:nvSpPr>
        <p:spPr>
          <a:xfrm>
            <a:off x="7843863" y="5448647"/>
            <a:ext cx="500062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55" name="TextBox 41"/>
          <p:cNvSpPr txBox="1">
            <a:spLocks noChangeArrowheads="1"/>
          </p:cNvSpPr>
          <p:nvPr/>
        </p:nvSpPr>
        <p:spPr bwMode="auto">
          <a:xfrm>
            <a:off x="7915300" y="5448647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8558238" y="6313314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57" name="TextBox 43"/>
          <p:cNvSpPr txBox="1">
            <a:spLocks noChangeArrowheads="1"/>
          </p:cNvSpPr>
          <p:nvPr/>
        </p:nvSpPr>
        <p:spPr bwMode="auto">
          <a:xfrm>
            <a:off x="8629675" y="6384751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15</a:t>
            </a:r>
          </a:p>
        </p:txBody>
      </p:sp>
      <p:cxnSp>
        <p:nvCxnSpPr>
          <p:cNvPr id="45" name="Прямая соединительная линия 44"/>
          <p:cNvCxnSpPr>
            <a:stCxn id="41" idx="4"/>
            <a:endCxn id="26653" idx="0"/>
          </p:cNvCxnSpPr>
          <p:nvPr/>
        </p:nvCxnSpPr>
        <p:spPr>
          <a:xfrm flipH="1">
            <a:off x="7851800" y="5877272"/>
            <a:ext cx="242094" cy="507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" idx="5"/>
            <a:endCxn id="26655" idx="0"/>
          </p:cNvCxnSpPr>
          <p:nvPr/>
        </p:nvCxnSpPr>
        <p:spPr>
          <a:xfrm>
            <a:off x="7056255" y="4878968"/>
            <a:ext cx="1016208" cy="569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1" idx="4"/>
            <a:endCxn id="43" idx="0"/>
          </p:cNvCxnSpPr>
          <p:nvPr/>
        </p:nvCxnSpPr>
        <p:spPr>
          <a:xfrm>
            <a:off x="8093894" y="5877272"/>
            <a:ext cx="714375" cy="4360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2771800" y="624187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62" name="TextBox 51"/>
          <p:cNvSpPr txBox="1">
            <a:spLocks noChangeArrowheads="1"/>
          </p:cNvSpPr>
          <p:nvPr/>
        </p:nvSpPr>
        <p:spPr bwMode="auto">
          <a:xfrm>
            <a:off x="2843238" y="6313314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8</a:t>
            </a:r>
          </a:p>
        </p:txBody>
      </p:sp>
      <p:sp>
        <p:nvSpPr>
          <p:cNvPr id="53" name="Овал 52"/>
          <p:cNvSpPr/>
          <p:nvPr/>
        </p:nvSpPr>
        <p:spPr>
          <a:xfrm>
            <a:off x="3771925" y="624187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64" name="TextBox 53"/>
          <p:cNvSpPr txBox="1">
            <a:spLocks noChangeArrowheads="1"/>
          </p:cNvSpPr>
          <p:nvPr/>
        </p:nvSpPr>
        <p:spPr bwMode="auto">
          <a:xfrm>
            <a:off x="3843363" y="6313314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9</a:t>
            </a:r>
          </a:p>
        </p:txBody>
      </p:sp>
      <p:sp>
        <p:nvSpPr>
          <p:cNvPr id="55" name="Овал 54"/>
          <p:cNvSpPr/>
          <p:nvPr/>
        </p:nvSpPr>
        <p:spPr>
          <a:xfrm>
            <a:off x="5129238" y="6313314"/>
            <a:ext cx="500062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666" name="TextBox 55"/>
          <p:cNvSpPr txBox="1">
            <a:spLocks noChangeArrowheads="1"/>
          </p:cNvSpPr>
          <p:nvPr/>
        </p:nvSpPr>
        <p:spPr bwMode="auto">
          <a:xfrm>
            <a:off x="5200675" y="6384751"/>
            <a:ext cx="444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>
                <a:latin typeface="Calibri" pitchFamily="34" charset="0"/>
              </a:rPr>
              <a:t>11</a:t>
            </a:r>
          </a:p>
        </p:txBody>
      </p:sp>
      <p:cxnSp>
        <p:nvCxnSpPr>
          <p:cNvPr id="57" name="Прямая соединительная линия 56"/>
          <p:cNvCxnSpPr>
            <a:stCxn id="10" idx="4"/>
            <a:endCxn id="51" idx="0"/>
          </p:cNvCxnSpPr>
          <p:nvPr/>
        </p:nvCxnSpPr>
        <p:spPr>
          <a:xfrm flipH="1">
            <a:off x="3021832" y="5734397"/>
            <a:ext cx="642937" cy="507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0" idx="4"/>
            <a:endCxn id="53" idx="0"/>
          </p:cNvCxnSpPr>
          <p:nvPr/>
        </p:nvCxnSpPr>
        <p:spPr>
          <a:xfrm>
            <a:off x="3664769" y="5734397"/>
            <a:ext cx="357188" cy="5074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>
            <a:stCxn id="26635" idx="2"/>
            <a:endCxn id="55" idx="0"/>
          </p:cNvCxnSpPr>
          <p:nvPr/>
        </p:nvCxnSpPr>
        <p:spPr>
          <a:xfrm>
            <a:off x="5072088" y="5848697"/>
            <a:ext cx="307181" cy="4646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7885" y="4063712"/>
            <a:ext cx="2113955" cy="267765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400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Сколько вершин содержит полное бинарное дерево высоты </a:t>
            </a:r>
            <a:r>
              <a:rPr lang="en-US" sz="2400" i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k</a:t>
            </a:r>
            <a:r>
              <a:rPr lang="ru-RU" sz="2400" i="1" dirty="0">
                <a:solidFill>
                  <a:srgbClr val="FFC000"/>
                </a:solidFill>
                <a:latin typeface="+mn-lt"/>
                <a:cs typeface="Times New Roman" pitchFamily="18" charset="0"/>
              </a:rPr>
              <a:t>?</a:t>
            </a:r>
            <a:endParaRPr lang="ru-RU" sz="2400" dirty="0">
              <a:solidFill>
                <a:srgbClr val="FFC000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dirty="0" smtClean="0">
                <a:solidFill>
                  <a:srgbClr val="FFC000"/>
                </a:solidFill>
              </a:rPr>
              <a:t>Обход дерева </a:t>
            </a:r>
            <a:r>
              <a:rPr lang="ru-RU" dirty="0" smtClean="0"/>
              <a:t>– это способ перечисления (нумерации) вершин дерева, при котором каждая вершина получает единственный номер</a:t>
            </a:r>
          </a:p>
          <a:p>
            <a:pPr eaLnBrk="1" hangingPunct="1">
              <a:buFont typeface="Arial" charset="0"/>
              <a:buNone/>
            </a:pPr>
            <a:r>
              <a:rPr lang="ru-RU" dirty="0" smtClean="0"/>
              <a:t>				</a:t>
            </a:r>
            <a:r>
              <a:rPr lang="ru-RU" dirty="0" smtClean="0">
                <a:solidFill>
                  <a:srgbClr val="FFC000"/>
                </a:solidFill>
              </a:rPr>
              <a:t>в глубину</a:t>
            </a:r>
          </a:p>
          <a:p>
            <a:pPr eaLnBrk="1" hangingPunct="1">
              <a:buFont typeface="Arial" charset="0"/>
              <a:buNone/>
            </a:pPr>
            <a:r>
              <a:rPr lang="ru-RU" dirty="0" smtClean="0"/>
              <a:t>Обходы </a:t>
            </a:r>
          </a:p>
          <a:p>
            <a:pPr eaLnBrk="1" hangingPunct="1">
              <a:buFont typeface="Arial" charset="0"/>
              <a:buNone/>
            </a:pPr>
            <a:r>
              <a:rPr lang="ru-RU" dirty="0" smtClean="0"/>
              <a:t>				</a:t>
            </a:r>
            <a:r>
              <a:rPr lang="ru-RU" dirty="0" smtClean="0">
                <a:solidFill>
                  <a:srgbClr val="FFC000"/>
                </a:solidFill>
              </a:rPr>
              <a:t>в ширину</a:t>
            </a:r>
          </a:p>
          <a:p>
            <a:pPr eaLnBrk="1" hangingPunct="1">
              <a:buFont typeface="Arial" charset="0"/>
              <a:buNone/>
            </a:pPr>
            <a:endParaRPr lang="ru-RU" dirty="0" smtClean="0"/>
          </a:p>
          <a:p>
            <a:pPr eaLnBrk="1" hangingPunct="1">
              <a:buFont typeface="Arial" charset="0"/>
              <a:buNone/>
            </a:pPr>
            <a:endParaRPr lang="ru-RU" dirty="0" smtClean="0"/>
          </a:p>
          <a:p>
            <a:pPr eaLnBrk="1" hangingPunct="1">
              <a:buFont typeface="Arial" charset="0"/>
              <a:buNone/>
            </a:pPr>
            <a:endParaRPr lang="ru-RU" dirty="0" smtClean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420317" y="4085629"/>
            <a:ext cx="1071563" cy="428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20317" y="4657129"/>
            <a:ext cx="1071563" cy="500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деревьев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Обходы в глубину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cs typeface="Times New Roman" pitchFamily="18" charset="0"/>
              </a:rPr>
              <a:t>Пусть </a:t>
            </a:r>
            <a:r>
              <a:rPr lang="en-US" dirty="0" smtClean="0">
                <a:cs typeface="Times New Roman" pitchFamily="18" charset="0"/>
              </a:rPr>
              <a:t>T – </a:t>
            </a:r>
            <a:r>
              <a:rPr lang="ru-RU" dirty="0" smtClean="0">
                <a:cs typeface="Times New Roman" pitchFamily="18" charset="0"/>
              </a:rPr>
              <a:t>дерево, </a:t>
            </a:r>
            <a:r>
              <a:rPr lang="en-US" dirty="0" smtClean="0">
                <a:cs typeface="Times New Roman" pitchFamily="18" charset="0"/>
              </a:rPr>
              <a:t>r</a:t>
            </a: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- </a:t>
            </a:r>
            <a:r>
              <a:rPr lang="ru-RU" dirty="0" smtClean="0">
                <a:cs typeface="Times New Roman" pitchFamily="18" charset="0"/>
              </a:rPr>
              <a:t>корень, </a:t>
            </a:r>
            <a:r>
              <a:rPr lang="en-US" dirty="0" smtClean="0">
                <a:cs typeface="Times New Roman" pitchFamily="18" charset="0"/>
              </a:rPr>
              <a:t>v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, v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,</a:t>
            </a:r>
            <a:r>
              <a:rPr lang="ru-RU" dirty="0" smtClean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…, </a:t>
            </a:r>
            <a:r>
              <a:rPr lang="en-US" dirty="0" err="1" smtClean="0">
                <a:cs typeface="Times New Roman" pitchFamily="18" charset="0"/>
              </a:rPr>
              <a:t>v</a:t>
            </a:r>
            <a:r>
              <a:rPr lang="en-US" baseline="-25000" dirty="0" err="1" smtClean="0">
                <a:cs typeface="Times New Roman" pitchFamily="18" charset="0"/>
              </a:rPr>
              <a:t>n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– сыновья вершины </a:t>
            </a:r>
            <a:r>
              <a:rPr lang="en-US" dirty="0" smtClean="0">
                <a:cs typeface="Times New Roman" pitchFamily="18" charset="0"/>
              </a:rPr>
              <a:t>r</a:t>
            </a:r>
            <a:endParaRPr lang="ru-RU" dirty="0" smtClean="0"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Прямой (префиксный) </a:t>
            </a:r>
            <a:r>
              <a:rPr lang="ru-RU" dirty="0" smtClean="0">
                <a:cs typeface="Times New Roman" pitchFamily="18" charset="0"/>
              </a:rPr>
              <a:t>обход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ru-RU" dirty="0" smtClean="0">
                <a:cs typeface="Times New Roman" pitchFamily="18" charset="0"/>
              </a:rPr>
              <a:t>Пронумеровать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(посетить</a:t>
            </a:r>
            <a:r>
              <a:rPr lang="ru-RU" dirty="0" smtClean="0">
                <a:cs typeface="Times New Roman" pitchFamily="18" charset="0"/>
              </a:rPr>
              <a:t>) </a:t>
            </a:r>
            <a:r>
              <a:rPr lang="ru-RU" dirty="0" smtClean="0">
                <a:cs typeface="Times New Roman" pitchFamily="18" charset="0"/>
              </a:rPr>
              <a:t>корень </a:t>
            </a:r>
            <a:r>
              <a:rPr lang="en-US" dirty="0" smtClean="0">
                <a:cs typeface="Times New Roman" pitchFamily="18" charset="0"/>
              </a:rPr>
              <a:t>r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 </a:t>
            </a:r>
            <a:r>
              <a:rPr lang="ru-RU" dirty="0" smtClean="0">
                <a:cs typeface="Times New Roman" pitchFamily="18" charset="0"/>
              </a:rPr>
              <a:t>прямом порядке поддеревья с корнями </a:t>
            </a:r>
            <a:r>
              <a:rPr lang="en-US" dirty="0" smtClean="0">
                <a:cs typeface="Times New Roman" pitchFamily="18" charset="0"/>
              </a:rPr>
              <a:t>v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, v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,…, </a:t>
            </a:r>
            <a:r>
              <a:rPr lang="en-US" dirty="0" err="1" smtClean="0">
                <a:cs typeface="Times New Roman" pitchFamily="18" charset="0"/>
              </a:rPr>
              <a:t>v</a:t>
            </a:r>
            <a:r>
              <a:rPr lang="en-US" baseline="-25000" dirty="0" err="1" smtClean="0">
                <a:cs typeface="Times New Roman" pitchFamily="18" charset="0"/>
              </a:rPr>
              <a:t>n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Обратный (постфиксный) </a:t>
            </a:r>
            <a:r>
              <a:rPr lang="ru-RU" dirty="0" smtClean="0">
                <a:cs typeface="Times New Roman" pitchFamily="18" charset="0"/>
              </a:rPr>
              <a:t>обход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 </a:t>
            </a:r>
            <a:r>
              <a:rPr lang="ru-RU" dirty="0" smtClean="0">
                <a:cs typeface="Times New Roman" pitchFamily="18" charset="0"/>
              </a:rPr>
              <a:t>обратном порядке поддеревья с корнями </a:t>
            </a:r>
            <a:r>
              <a:rPr lang="en-US" dirty="0" smtClean="0">
                <a:cs typeface="Times New Roman" pitchFamily="18" charset="0"/>
              </a:rPr>
              <a:t>v</a:t>
            </a:r>
            <a:r>
              <a:rPr lang="en-US" baseline="-25000" dirty="0" smtClean="0">
                <a:cs typeface="Times New Roman" pitchFamily="18" charset="0"/>
              </a:rPr>
              <a:t>1</a:t>
            </a:r>
            <a:r>
              <a:rPr lang="en-US" dirty="0" smtClean="0">
                <a:cs typeface="Times New Roman" pitchFamily="18" charset="0"/>
              </a:rPr>
              <a:t>, v</a:t>
            </a:r>
            <a:r>
              <a:rPr lang="en-US" baseline="-25000" dirty="0" smtClean="0">
                <a:cs typeface="Times New Roman" pitchFamily="18" charset="0"/>
              </a:rPr>
              <a:t>2</a:t>
            </a:r>
            <a:r>
              <a:rPr lang="en-US" dirty="0" smtClean="0">
                <a:cs typeface="Times New Roman" pitchFamily="18" charset="0"/>
              </a:rPr>
              <a:t>,…, </a:t>
            </a:r>
            <a:r>
              <a:rPr lang="en-US" dirty="0" err="1" smtClean="0">
                <a:cs typeface="Times New Roman" pitchFamily="18" charset="0"/>
              </a:rPr>
              <a:t>v</a:t>
            </a:r>
            <a:r>
              <a:rPr lang="en-US" baseline="-25000" dirty="0" err="1" smtClean="0">
                <a:cs typeface="Times New Roman" pitchFamily="18" charset="0"/>
              </a:rPr>
              <a:t>n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 </a:t>
            </a:r>
            <a:r>
              <a:rPr lang="en-US" dirty="0" smtClean="0">
                <a:cs typeface="Times New Roman" pitchFamily="18" charset="0"/>
              </a:rPr>
              <a:t>r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 smtClean="0">
                <a:solidFill>
                  <a:srgbClr val="FFC000"/>
                </a:solidFill>
                <a:cs typeface="Times New Roman" pitchFamily="18" charset="0"/>
              </a:rPr>
              <a:t>Внутренний ( инфиксный) </a:t>
            </a:r>
            <a:r>
              <a:rPr lang="ru-RU" dirty="0" smtClean="0">
                <a:cs typeface="Times New Roman" pitchFamily="18" charset="0"/>
              </a:rPr>
              <a:t>обход для бинарных </a:t>
            </a:r>
            <a:r>
              <a:rPr lang="ru-RU" dirty="0" smtClean="0">
                <a:cs typeface="Times New Roman" pitchFamily="18" charset="0"/>
              </a:rPr>
              <a:t>деревьев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во </a:t>
            </a:r>
            <a:r>
              <a:rPr lang="ru-RU" dirty="0" smtClean="0">
                <a:cs typeface="Times New Roman" pitchFamily="18" charset="0"/>
              </a:rPr>
              <a:t>внутреннем порядке левое поддерево корня </a:t>
            </a:r>
            <a:r>
              <a:rPr lang="en-US" dirty="0" smtClean="0">
                <a:cs typeface="Times New Roman" pitchFamily="18" charset="0"/>
              </a:rPr>
              <a:t>r</a:t>
            </a:r>
            <a:r>
              <a:rPr lang="ru-RU" dirty="0" smtClean="0">
                <a:cs typeface="Times New Roman" pitchFamily="18" charset="0"/>
              </a:rPr>
              <a:t> (если существует</a:t>
            </a:r>
            <a:r>
              <a:rPr lang="ru-RU" dirty="0" smtClean="0">
                <a:cs typeface="Times New Roman" pitchFamily="18" charset="0"/>
              </a:rPr>
              <a:t>)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корень </a:t>
            </a:r>
            <a:r>
              <a:rPr lang="en-US" dirty="0" smtClean="0">
                <a:cs typeface="Times New Roman" pitchFamily="18" charset="0"/>
              </a:rPr>
              <a:t>r</a:t>
            </a:r>
            <a:endParaRPr lang="ru-RU" dirty="0" smtClean="0">
              <a:cs typeface="Times New Roman" pitchFamily="18" charset="0"/>
            </a:endParaRPr>
          </a:p>
          <a:p>
            <a:pPr marL="914400" lvl="1" indent="-514350">
              <a:buFont typeface="Wingdings" pitchFamily="2" charset="2"/>
              <a:buChar char="§"/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 smtClean="0">
                <a:cs typeface="Times New Roman" pitchFamily="18" charset="0"/>
              </a:rPr>
              <a:t>во </a:t>
            </a:r>
            <a:r>
              <a:rPr lang="ru-RU" dirty="0" smtClean="0">
                <a:cs typeface="Times New Roman" pitchFamily="18" charset="0"/>
              </a:rPr>
              <a:t>внутреннем порядке правое поддерево корня </a:t>
            </a:r>
            <a:r>
              <a:rPr lang="en-US" dirty="0" smtClean="0">
                <a:cs typeface="Times New Roman" pitchFamily="18" charset="0"/>
              </a:rPr>
              <a:t>r</a:t>
            </a:r>
            <a:r>
              <a:rPr lang="ru-RU" dirty="0" smtClean="0">
                <a:cs typeface="Times New Roman" pitchFamily="18" charset="0"/>
              </a:rPr>
              <a:t> (если существует</a:t>
            </a:r>
            <a:r>
              <a:rPr lang="ru-RU" dirty="0" smtClean="0">
                <a:cs typeface="Times New Roman" pitchFamily="18" charset="0"/>
              </a:rPr>
              <a:t>)</a:t>
            </a:r>
            <a:endParaRPr lang="ru-RU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105049</TotalTime>
  <Words>1256</Words>
  <Application>Microsoft Office PowerPoint</Application>
  <PresentationFormat>On-screen Show (4:3)</PresentationFormat>
  <Paragraphs>454</Paragraphs>
  <Slides>36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Metro</vt:lpstr>
      <vt:lpstr>Деревья</vt:lpstr>
      <vt:lpstr>План лекции</vt:lpstr>
      <vt:lpstr>Дерево</vt:lpstr>
      <vt:lpstr>Подерево, лес</vt:lpstr>
      <vt:lpstr>Высота дерева</vt:lpstr>
      <vt:lpstr>Бинарное (двоичное) дерево </vt:lpstr>
      <vt:lpstr>Полное бинарное дерево </vt:lpstr>
      <vt:lpstr>Обходы деревьев</vt:lpstr>
      <vt:lpstr>Обходы в глубину</vt:lpstr>
      <vt:lpstr>Примеры обходов дерева в глубину</vt:lpstr>
      <vt:lpstr>Обходы в глубину дерева синтаксического разбора арифметического выражения</vt:lpstr>
      <vt:lpstr>Обход деревьев в ширину</vt:lpstr>
      <vt:lpstr>Пример обхода дерева в ширину</vt:lpstr>
      <vt:lpstr>Бинарное дерево -- операции </vt:lpstr>
      <vt:lpstr>Представление бинарных деревьев с помощью указателей </vt:lpstr>
      <vt:lpstr>PowerPoint Presentation</vt:lpstr>
      <vt:lpstr>Пример представления с помощью массива</vt:lpstr>
      <vt:lpstr>Скобочное представление деревьев</vt:lpstr>
      <vt:lpstr>Пример скобочного представления неориентированного дерева</vt:lpstr>
      <vt:lpstr>Пример печати левого скобочного представления двоичного дерева</vt:lpstr>
      <vt:lpstr>Представление дерева списком прямых предков</vt:lpstr>
      <vt:lpstr>Дерево двоичного поиска</vt:lpstr>
      <vt:lpstr>Примеры ДДП</vt:lpstr>
      <vt:lpstr>Поиск в дереве двоичного поиска</vt:lpstr>
      <vt:lpstr>Сбалансированные деревья АВЛ</vt:lpstr>
      <vt:lpstr>Сбалансированные деревья АВЛ</vt:lpstr>
      <vt:lpstr>Вставка вершины в АВЛ дерево</vt:lpstr>
      <vt:lpstr>Вставка вершины в АВЛ дерево</vt:lpstr>
      <vt:lpstr>Разгрузка левой-левой ветки</vt:lpstr>
      <vt:lpstr>Разгрузка правой-левой ветки</vt:lpstr>
      <vt:lpstr>Оптимизация вставки в АВЛ-дерево</vt:lpstr>
      <vt:lpstr>Одинарный поворот</vt:lpstr>
      <vt:lpstr>Двойной поворот</vt:lpstr>
      <vt:lpstr>Пример поворота</vt:lpstr>
      <vt:lpstr>Пример построения АВЛ-дерева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churina</dc:creator>
  <cp:lastModifiedBy>Petrov, Evgueni S</cp:lastModifiedBy>
  <cp:revision>278</cp:revision>
  <dcterms:created xsi:type="dcterms:W3CDTF">2009-10-11T08:46:54Z</dcterms:created>
  <dcterms:modified xsi:type="dcterms:W3CDTF">2013-12-12T05:47:51Z</dcterms:modified>
</cp:coreProperties>
</file>