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0"/>
  </p:notesMasterIdLst>
  <p:handoutMasterIdLst>
    <p:handoutMasterId r:id="rId61"/>
  </p:handoutMasterIdLst>
  <p:sldIdLst>
    <p:sldId id="256" r:id="rId2"/>
    <p:sldId id="306" r:id="rId3"/>
    <p:sldId id="257" r:id="rId4"/>
    <p:sldId id="258" r:id="rId5"/>
    <p:sldId id="308" r:id="rId6"/>
    <p:sldId id="259" r:id="rId7"/>
    <p:sldId id="278" r:id="rId8"/>
    <p:sldId id="309" r:id="rId9"/>
    <p:sldId id="311" r:id="rId10"/>
    <p:sldId id="260" r:id="rId11"/>
    <p:sldId id="279" r:id="rId12"/>
    <p:sldId id="280" r:id="rId13"/>
    <p:sldId id="325" r:id="rId14"/>
    <p:sldId id="284" r:id="rId15"/>
    <p:sldId id="313" r:id="rId16"/>
    <p:sldId id="314" r:id="rId17"/>
    <p:sldId id="316" r:id="rId18"/>
    <p:sldId id="317" r:id="rId19"/>
    <p:sldId id="327" r:id="rId20"/>
    <p:sldId id="270" r:id="rId21"/>
    <p:sldId id="326" r:id="rId22"/>
    <p:sldId id="319" r:id="rId23"/>
    <p:sldId id="320" r:id="rId24"/>
    <p:sldId id="318" r:id="rId25"/>
    <p:sldId id="281" r:id="rId26"/>
    <p:sldId id="282" r:id="rId27"/>
    <p:sldId id="277" r:id="rId28"/>
    <p:sldId id="293" r:id="rId29"/>
    <p:sldId id="328" r:id="rId30"/>
    <p:sldId id="321" r:id="rId31"/>
    <p:sldId id="323" r:id="rId32"/>
    <p:sldId id="330" r:id="rId33"/>
    <p:sldId id="322" r:id="rId34"/>
    <p:sldId id="324" r:id="rId35"/>
    <p:sldId id="329" r:id="rId36"/>
    <p:sldId id="315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12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75" r:id="rId54"/>
    <p:sldId id="272" r:id="rId55"/>
    <p:sldId id="294" r:id="rId56"/>
    <p:sldId id="295" r:id="rId57"/>
    <p:sldId id="296" r:id="rId58"/>
    <p:sldId id="297" r:id="rId5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3300"/>
    <a:srgbClr val="006600"/>
    <a:srgbClr val="0000FF"/>
    <a:srgbClr val="FF0066"/>
    <a:srgbClr val="008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377" autoAdjust="0"/>
    <p:restoredTop sz="94728" autoAdjust="0"/>
  </p:normalViewPr>
  <p:slideViewPr>
    <p:cSldViewPr>
      <p:cViewPr varScale="1">
        <p:scale>
          <a:sx n="59" d="100"/>
          <a:sy n="59" d="100"/>
        </p:scale>
        <p:origin x="-49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FEC665-9301-410E-A0ED-4BACE5D5A3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6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C5F56D-6AC7-480D-A8B5-4100880683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E7E39-904D-46A8-AAF4-BA6344BF306B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13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14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28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29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30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31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32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851AF4-131E-464A-ACB5-0FD4135687A1}" type="slidenum">
              <a:rPr lang="ru-RU" sz="1200"/>
              <a:pPr algn="r"/>
              <a:t>37</a:t>
            </a:fld>
            <a:endParaRPr lang="ru-RU" sz="1200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2887BE-50DB-433C-8635-D447CDF1E670}" type="slidenum">
              <a:rPr lang="ru-RU" sz="1200"/>
              <a:pPr algn="r"/>
              <a:t>38</a:t>
            </a:fld>
            <a:endParaRPr lang="ru-RU" sz="1200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FC5073-0F81-49BB-B3F3-F7A109F84B58}" type="slidenum">
              <a:rPr lang="ru-RU" sz="1200"/>
              <a:pPr algn="r"/>
              <a:t>39</a:t>
            </a:fld>
            <a:endParaRPr lang="ru-RU" sz="120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E507DB-AEB8-4509-8770-12E74B62A149}" type="slidenum">
              <a:rPr lang="ru-RU" sz="1200"/>
              <a:pPr algn="r"/>
              <a:t>40</a:t>
            </a:fld>
            <a:endParaRPr lang="ru-RU" sz="1200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1F8674-56E4-4F03-BF5D-3087B843D86D}" type="slidenum">
              <a:rPr lang="ru-RU" sz="1200"/>
              <a:pPr algn="r"/>
              <a:t>41</a:t>
            </a:fld>
            <a:endParaRPr lang="ru-RU" sz="1200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66FB84-0453-4774-A36C-C26387018278}" type="slidenum">
              <a:rPr lang="ru-RU" sz="1200"/>
              <a:pPr algn="r"/>
              <a:t>43</a:t>
            </a:fld>
            <a:endParaRPr lang="ru-RU" sz="1200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F3C28E4-590F-4957-BD18-CAF02282346C}" type="slidenum">
              <a:rPr lang="ru-RU" sz="1200"/>
              <a:pPr algn="r"/>
              <a:t>44</a:t>
            </a:fld>
            <a:endParaRPr lang="ru-RU" sz="1200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45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A079C0-955B-4A3F-B6E3-BD01EB1EC784}" type="slidenum">
              <a:rPr lang="ru-RU" sz="1200"/>
              <a:pPr algn="r"/>
              <a:t>46</a:t>
            </a:fld>
            <a:endParaRPr lang="ru-RU" sz="1200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B1692E-B474-480C-9389-FEB5EEDFDD30}" type="slidenum">
              <a:rPr lang="ru-RU" sz="1200"/>
              <a:pPr algn="r"/>
              <a:t>47</a:t>
            </a:fld>
            <a:endParaRPr lang="ru-RU" sz="1200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3A20C3-A99A-4467-B493-4D9F19F8548D}" type="slidenum">
              <a:rPr lang="ru-RU" sz="1200"/>
              <a:pPr algn="r"/>
              <a:t>48</a:t>
            </a:fld>
            <a:endParaRPr lang="ru-RU" sz="1200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216DEB-6A77-42D9-8675-4F4C13FA161E}" type="slidenum">
              <a:rPr lang="ru-RU" sz="1200"/>
              <a:pPr algn="r"/>
              <a:t>49</a:t>
            </a:fld>
            <a:endParaRPr lang="ru-RU" sz="1200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380926-F906-4164-B1F4-A54B0F97409C}" type="slidenum">
              <a:rPr lang="ru-RU" sz="1200"/>
              <a:pPr algn="r"/>
              <a:t>50</a:t>
            </a:fld>
            <a:endParaRPr lang="ru-RU" sz="1200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A44D5A-4A3A-4BBC-893C-AB727DC9EA83}" type="slidenum">
              <a:rPr lang="ru-RU" sz="1200"/>
              <a:pPr algn="r"/>
              <a:t>51</a:t>
            </a:fld>
            <a:endParaRPr lang="ru-RU" sz="120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028-6D43-4603-9697-A7092BBBCA77}" type="slidenum">
              <a:rPr lang="ru-RU" smtClean="0"/>
              <a:pPr/>
              <a:t>53</a:t>
            </a:fld>
            <a:endParaRPr lang="ru-RU" smtClean="0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736CB-DB35-47B5-AB5D-64F62ED476B9}" type="slidenum">
              <a:rPr lang="ru-RU" smtClean="0"/>
              <a:pPr/>
              <a:t>54</a:t>
            </a:fld>
            <a:endParaRPr lang="ru-RU" smtClean="0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0366A6-8B69-42EB-9767-CDA8446B5E26}" type="slidenum">
              <a:rPr lang="ru-RU" sz="1200"/>
              <a:pPr algn="r"/>
              <a:t>55</a:t>
            </a:fld>
            <a:endParaRPr lang="ru-RU" sz="1200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941DA7-E032-423B-96A0-2939E7B870B1}" type="slidenum">
              <a:rPr lang="ru-RU" sz="1200"/>
              <a:pPr algn="r"/>
              <a:t>56</a:t>
            </a:fld>
            <a:endParaRPr lang="ru-RU" sz="1200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FD7743-2D78-4365-A21A-834B0F40B1FD}" type="slidenum">
              <a:rPr lang="ru-RU" sz="1200"/>
              <a:pPr algn="r"/>
              <a:t>57</a:t>
            </a:fld>
            <a:endParaRPr lang="ru-RU" sz="1200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ADB52E-CA7E-4608-8EB1-1918E6C2605C}" type="slidenum">
              <a:rPr lang="ru-RU" sz="1200"/>
              <a:pPr algn="r"/>
              <a:t>58</a:t>
            </a:fld>
            <a:endParaRPr lang="ru-RU" sz="1200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E044F-2CFE-45CA-9B1D-687CF49C1BC2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04273EE-F226-48F3-A8F1-B0752FCB50A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e/Karp_mg_7725-b.cr2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//upload.wikimedia.org/wikipedia/commons/c/c0/Michael_O._Rabin.jpg" TargetMode="Externa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commons/0/0e/J_Strother_Moore_FLoC_2006.jp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Поиска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12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43063" y="5229051"/>
            <a:ext cx="4929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abcdaaccbbssacbaszzzaaa</a:t>
            </a:r>
            <a:endParaRPr lang="ru-RU" sz="24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1035844" y="5693395"/>
            <a:ext cx="1357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43063" y="6014864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cbbss</a:t>
            </a:r>
            <a:endParaRPr lang="ru-RU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00125" y="4728989"/>
            <a:ext cx="285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1">
                <a:latin typeface="Times New Roman" pitchFamily="18" charset="0"/>
                <a:cs typeface="Times New Roman" pitchFamily="18" charset="0"/>
              </a:rPr>
              <a:t>s</a:t>
            </a:r>
            <a:endParaRPr lang="ru-RU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00125" y="6229176"/>
            <a:ext cx="285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1">
                <a:latin typeface="Times New Roman" pitchFamily="18" charset="0"/>
                <a:cs typeface="Times New Roman" pitchFamily="18" charset="0"/>
              </a:rPr>
              <a:t>q</a:t>
            </a:r>
            <a:endParaRPr lang="ru-RU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hape 11"/>
          <p:cNvCxnSpPr>
            <a:stCxn id="9" idx="3"/>
            <a:endCxn id="4" idx="1"/>
          </p:cNvCxnSpPr>
          <p:nvPr/>
        </p:nvCxnSpPr>
        <p:spPr>
          <a:xfrm>
            <a:off x="1285875" y="5021089"/>
            <a:ext cx="357188" cy="438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10" idx="3"/>
            <a:endCxn id="8" idx="1"/>
          </p:cNvCxnSpPr>
          <p:nvPr/>
        </p:nvCxnSpPr>
        <p:spPr>
          <a:xfrm flipV="1">
            <a:off x="1285875" y="6245051"/>
            <a:ext cx="357188" cy="2762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3214688" y="5657676"/>
            <a:ext cx="1428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подстроки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783560"/>
            <a:ext cx="8291264" cy="3304378"/>
          </a:xfrm>
        </p:spPr>
        <p:txBody>
          <a:bodyPr>
            <a:norm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аны </a:t>
            </a:r>
            <a:r>
              <a:rPr lang="ru-RU" dirty="0"/>
              <a:t>строка s из N элементов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FFC000"/>
                </a:solidFill>
              </a:rPr>
              <a:t>текст</a:t>
            </a:r>
            <a:r>
              <a:rPr lang="ru-RU" dirty="0" smtClean="0"/>
              <a:t>) и </a:t>
            </a:r>
            <a:r>
              <a:rPr lang="ru-RU" dirty="0"/>
              <a:t>строка q из М </a:t>
            </a:r>
            <a:r>
              <a:rPr lang="en-US" dirty="0" smtClean="0"/>
              <a:t>&lt;= N </a:t>
            </a:r>
            <a:r>
              <a:rPr lang="ru-RU" dirty="0" smtClean="0"/>
              <a:t>элементов (</a:t>
            </a:r>
            <a:r>
              <a:rPr lang="ru-RU" dirty="0" smtClean="0">
                <a:solidFill>
                  <a:srgbClr val="FFC000"/>
                </a:solidFill>
              </a:rPr>
              <a:t>образец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Требуется найти</a:t>
            </a:r>
            <a:r>
              <a:rPr lang="ru-RU" dirty="0" smtClean="0"/>
              <a:t> индекс </a:t>
            </a:r>
            <a:r>
              <a:rPr lang="ru-RU" dirty="0" smtClean="0"/>
              <a:t>k, указывающего на начало первого </a:t>
            </a:r>
            <a:r>
              <a:rPr lang="ru-RU" dirty="0" smtClean="0">
                <a:solidFill>
                  <a:srgbClr val="FFC000"/>
                </a:solidFill>
              </a:rPr>
              <a:t>вхождения</a:t>
            </a:r>
            <a:r>
              <a:rPr lang="ru-RU" dirty="0" smtClean="0"/>
              <a:t> образца </a:t>
            </a:r>
            <a:r>
              <a:rPr lang="en-US" dirty="0" smtClean="0"/>
              <a:t>q </a:t>
            </a:r>
            <a:r>
              <a:rPr lang="ru-RU" dirty="0" smtClean="0"/>
              <a:t>в текст </a:t>
            </a:r>
            <a:r>
              <a:rPr lang="en-US" dirty="0" smtClean="0"/>
              <a:t>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q[0] = s[k],  q[1] = s[k+1],  ..., q[M−1] = s[k+M − 1]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0.13941 -0.0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13993 0.000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Наивный (прямой) </a:t>
            </a:r>
            <a:r>
              <a:rPr lang="ru-RU" dirty="0"/>
              <a:t>поиск подстроки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«</a:t>
            </a:r>
            <a:r>
              <a:rPr lang="ru-RU" dirty="0" smtClean="0"/>
              <a:t>Прикладываем» </a:t>
            </a:r>
            <a:r>
              <a:rPr lang="ru-RU" dirty="0" smtClean="0"/>
              <a:t>левый край образца к левому краю текста, К = 0</a:t>
            </a: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dirty="0" smtClean="0"/>
              <a:t>слева направо</a:t>
            </a:r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en-US" dirty="0"/>
              <a:t>K = K+1</a:t>
            </a:r>
            <a:r>
              <a:rPr lang="ru-RU" dirty="0"/>
              <a:t> и </a:t>
            </a:r>
            <a:r>
              <a:rPr lang="ru-RU" dirty="0" smtClean="0"/>
              <a:t>переходим к шагу 2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худшем случае </a:t>
            </a:r>
            <a:r>
              <a:rPr lang="ru-RU" dirty="0" smtClean="0"/>
              <a:t>О((N </a:t>
            </a:r>
            <a:r>
              <a:rPr lang="ru-RU" dirty="0"/>
              <a:t>- </a:t>
            </a:r>
            <a:r>
              <a:rPr lang="ru-RU" dirty="0" smtClean="0"/>
              <a:t>М)</a:t>
            </a:r>
            <a:r>
              <a:rPr lang="en-US" dirty="0"/>
              <a:t>*</a:t>
            </a:r>
            <a:r>
              <a:rPr lang="ru-RU" dirty="0" smtClean="0"/>
              <a:t>М) сравнений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Прямой поиск подстроки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naive_substring_search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k;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for (k = 0; k &lt; N-M; ++k)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по </a:t>
            </a:r>
            <a:r>
              <a:rPr lang="ru-RU" dirty="0" smtClean="0"/>
              <a:t>образцу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smtClean="0"/>
              <a:t>	for (j = 0;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]; ++j)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</a:t>
            </a:r>
            <a:r>
              <a:rPr lang="en-US" dirty="0" smtClean="0"/>
              <a:t>M-1) 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Майкл </a:t>
            </a:r>
            <a:r>
              <a:rPr lang="ru-RU" dirty="0" smtClean="0"/>
              <a:t>Рабин р. 1932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Ричард </a:t>
            </a:r>
            <a:r>
              <a:rPr lang="ru-RU" dirty="0" smtClean="0"/>
              <a:t>Карп </a:t>
            </a:r>
            <a:r>
              <a:rPr lang="ru-RU" dirty="0" smtClean="0"/>
              <a:t>р. 1935</a:t>
            </a:r>
          </a:p>
          <a:p>
            <a:endParaRPr lang="ru-RU" dirty="0"/>
          </a:p>
          <a:p>
            <a:r>
              <a:rPr lang="en-US" dirty="0" smtClean="0"/>
              <a:t>Karp</a:t>
            </a:r>
            <a:r>
              <a:rPr lang="en-US" dirty="0"/>
              <a:t>, Richard </a:t>
            </a:r>
            <a:r>
              <a:rPr lang="en-US" dirty="0" smtClean="0"/>
              <a:t>M.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Rabin</a:t>
            </a:r>
            <a:r>
              <a:rPr lang="en-US" dirty="0"/>
              <a:t>, Michael 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Efficient randomized</a:t>
            </a:r>
            <a:br>
              <a:rPr lang="en-US" dirty="0" smtClean="0"/>
            </a:br>
            <a:r>
              <a:rPr lang="en-US" dirty="0" smtClean="0"/>
              <a:t>pattern-matching algorithms //</a:t>
            </a:r>
            <a:br>
              <a:rPr lang="en-US" dirty="0" smtClean="0"/>
            </a:br>
            <a:r>
              <a:rPr lang="en-US" dirty="0" smtClean="0"/>
              <a:t>IBM </a:t>
            </a:r>
            <a:r>
              <a:rPr lang="en-US" dirty="0"/>
              <a:t>Journal </a:t>
            </a:r>
            <a:r>
              <a:rPr lang="en-US" dirty="0" smtClean="0"/>
              <a:t>of Research and</a:t>
            </a:r>
            <a:br>
              <a:rPr lang="en-US" dirty="0" smtClean="0"/>
            </a:br>
            <a:r>
              <a:rPr lang="en-US" dirty="0" smtClean="0"/>
              <a:t>Development  Vol. 31 (2),</a:t>
            </a:r>
            <a:br>
              <a:rPr lang="en-US" dirty="0" smtClean="0"/>
            </a:br>
            <a:r>
              <a:rPr lang="en-US" dirty="0" smtClean="0"/>
              <a:t>pp. 249—260, March 1987</a:t>
            </a:r>
            <a:endParaRPr lang="ru-RU" dirty="0" smtClean="0"/>
          </a:p>
        </p:txBody>
      </p:sp>
      <p:pic>
        <p:nvPicPr>
          <p:cNvPr id="370690" name="Picture 2" descr="File:Karp mg 7725-b.cr2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08" y="3717032"/>
            <a:ext cx="26598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2" name="Picture 4" descr="File:Michael O. Rabin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08" y="1340768"/>
            <a:ext cx="312843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Быстрый </a:t>
            </a:r>
            <a:r>
              <a:rPr lang="ru-RU" dirty="0" smtClean="0"/>
              <a:t>поиск </a:t>
            </a:r>
            <a:r>
              <a:rPr lang="ru-RU" i="1" dirty="0" smtClean="0"/>
              <a:t>нескольких</a:t>
            </a:r>
            <a:r>
              <a:rPr lang="ru-RU" dirty="0" smtClean="0"/>
              <a:t> образцов в одном тексте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Уменьшение </a:t>
            </a:r>
            <a:r>
              <a:rPr lang="ru-RU" dirty="0" smtClean="0"/>
              <a:t>числа сравнений в наивном поиске подстроки за счёт использования хэш-функции (разновидность контрольной суммы)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C000"/>
                </a:solidFill>
              </a:rPr>
              <a:t>Хэш-функции </a:t>
            </a:r>
            <a:r>
              <a:rPr lang="ru-RU" dirty="0" smtClean="0"/>
              <a:t>преобразуют строки</a:t>
            </a:r>
            <a:r>
              <a:rPr lang="en-US" dirty="0" smtClean="0"/>
              <a:t> (</a:t>
            </a:r>
            <a:r>
              <a:rPr lang="ru-RU" dirty="0" smtClean="0"/>
              <a:t>в общем случае – данные) </a:t>
            </a:r>
            <a:r>
              <a:rPr lang="ru-RU" dirty="0"/>
              <a:t>в </a:t>
            </a:r>
            <a:r>
              <a:rPr lang="ru-RU" dirty="0" smtClean="0"/>
              <a:t>числовые значения – т.н. хэш-значения</a:t>
            </a:r>
          </a:p>
          <a:p>
            <a:endParaRPr lang="en-US" dirty="0" smtClean="0"/>
          </a:p>
          <a:p>
            <a:r>
              <a:rPr lang="ru-RU" dirty="0" smtClean="0"/>
              <a:t>Алгоритм </a:t>
            </a:r>
            <a:r>
              <a:rPr lang="ru-RU" dirty="0" smtClean="0"/>
              <a:t>Р.-К. использует </a:t>
            </a:r>
            <a:r>
              <a:rPr lang="ru-RU" dirty="0"/>
              <a:t>тот факт, что </a:t>
            </a:r>
            <a:r>
              <a:rPr lang="ru-RU" dirty="0" smtClean="0"/>
              <a:t>одна и та же хэш-функция преобразует одинаковые строки в одинаковые хэш-значения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Прикладываем левый край образца к левому краю текста, К = 0</a:t>
            </a: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Вычисляем хэш-значения </a:t>
            </a:r>
            <a:r>
              <a:rPr lang="en-US" dirty="0" err="1" smtClean="0">
                <a:solidFill>
                  <a:srgbClr val="FFC000"/>
                </a:solidFill>
              </a:rPr>
              <a:t>hq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и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для </a:t>
            </a:r>
            <a:r>
              <a:rPr lang="en-US" dirty="0" smtClean="0">
                <a:solidFill>
                  <a:srgbClr val="FFC000"/>
                </a:solidFill>
              </a:rPr>
              <a:t>q</a:t>
            </a:r>
            <a:r>
              <a:rPr lang="ru-RU" dirty="0" smtClean="0">
                <a:solidFill>
                  <a:srgbClr val="FFC000"/>
                </a:solidFill>
              </a:rPr>
              <a:t> и для </a:t>
            </a:r>
            <a:r>
              <a:rPr lang="en-US" dirty="0" smtClean="0">
                <a:solidFill>
                  <a:srgbClr val="FFC000"/>
                </a:solidFill>
              </a:rPr>
              <a:t>s[0…M-1]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Если </a:t>
            </a:r>
            <a:r>
              <a:rPr lang="en-US" dirty="0" err="1" smtClean="0">
                <a:solidFill>
                  <a:srgbClr val="FFC000"/>
                </a:solidFill>
              </a:rPr>
              <a:t>hq</a:t>
            </a:r>
            <a:r>
              <a:rPr lang="en-US" dirty="0" smtClean="0">
                <a:solidFill>
                  <a:srgbClr val="FFC000"/>
                </a:solidFill>
              </a:rPr>
              <a:t> ==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ru-RU" dirty="0" smtClean="0">
                <a:solidFill>
                  <a:srgbClr val="FFC000"/>
                </a:solidFill>
              </a:rPr>
              <a:t>, то </a:t>
            </a:r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dirty="0" smtClean="0"/>
              <a:t>слева направо</a:t>
            </a:r>
            <a:r>
              <a:rPr lang="en-US" dirty="0" smtClean="0"/>
              <a:t>, j=0…M-1</a:t>
            </a:r>
            <a:endParaRPr lang="ru-RU" dirty="0" smtClean="0"/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в тексте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ru-RU" dirty="0" smtClean="0">
                <a:solidFill>
                  <a:srgbClr val="FFC000"/>
                </a:solidFill>
              </a:rPr>
              <a:t>вычисляем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для </a:t>
            </a:r>
            <a:r>
              <a:rPr lang="en-US" dirty="0" smtClean="0">
                <a:solidFill>
                  <a:srgbClr val="FFC000"/>
                </a:solidFill>
              </a:rPr>
              <a:t>s[K</a:t>
            </a:r>
            <a:r>
              <a:rPr lang="ru-RU" dirty="0" smtClean="0">
                <a:solidFill>
                  <a:srgbClr val="FFC000"/>
                </a:solidFill>
              </a:rPr>
              <a:t>+1</a:t>
            </a:r>
            <a:r>
              <a:rPr lang="en-US" dirty="0" smtClean="0">
                <a:solidFill>
                  <a:srgbClr val="FFC000"/>
                </a:solidFill>
              </a:rPr>
              <a:t>…K+M]</a:t>
            </a:r>
            <a:r>
              <a:rPr lang="ru-RU" dirty="0" smtClean="0">
                <a:solidFill>
                  <a:srgbClr val="FFC000"/>
                </a:solidFill>
              </a:rPr>
              <a:t>,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используя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для </a:t>
            </a:r>
            <a:r>
              <a:rPr lang="en-US" dirty="0">
                <a:solidFill>
                  <a:srgbClr val="FFC000"/>
                </a:solidFill>
              </a:rPr>
              <a:t>s[K…K+M-1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r>
              <a:rPr lang="ru-RU" dirty="0" smtClean="0">
                <a:solidFill>
                  <a:srgbClr val="FFC000"/>
                </a:solidFill>
              </a:rPr>
              <a:t>,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K = </a:t>
            </a:r>
            <a:r>
              <a:rPr lang="en-US" dirty="0" smtClean="0"/>
              <a:t>K+1</a:t>
            </a:r>
            <a:r>
              <a:rPr lang="ru-RU" dirty="0" smtClean="0"/>
              <a:t> и переходим к шагу 2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4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83560"/>
            <a:ext cx="8050088" cy="457200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rk_substring_search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= </a:t>
            </a:r>
            <a:r>
              <a:rPr lang="en-US" dirty="0" err="1" smtClean="0">
                <a:solidFill>
                  <a:srgbClr val="FFC000"/>
                </a:solidFill>
              </a:rPr>
              <a:t>rk_hash</a:t>
            </a:r>
            <a:r>
              <a:rPr lang="en-US" dirty="0" smtClean="0">
                <a:solidFill>
                  <a:srgbClr val="FFC000"/>
                </a:solidFill>
              </a:rPr>
              <a:t>(s,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hq</a:t>
            </a:r>
            <a:r>
              <a:rPr lang="en-US" dirty="0" smtClean="0">
                <a:solidFill>
                  <a:srgbClr val="FFC000"/>
                </a:solidFill>
              </a:rPr>
              <a:t> = </a:t>
            </a:r>
            <a:r>
              <a:rPr lang="en-US" dirty="0" err="1" smtClean="0">
                <a:solidFill>
                  <a:srgbClr val="FFC000"/>
                </a:solidFill>
              </a:rPr>
              <a:t>rk_hash</a:t>
            </a:r>
            <a:r>
              <a:rPr lang="en-US" dirty="0" smtClean="0">
                <a:solidFill>
                  <a:srgbClr val="FFC000"/>
                </a:solidFill>
              </a:rPr>
              <a:t>(q,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for (k = 0; k &lt; N-M; ++k)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по </a:t>
            </a:r>
            <a:r>
              <a:rPr lang="ru-RU" dirty="0" smtClean="0"/>
              <a:t>образцу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if (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== </a:t>
            </a:r>
            <a:r>
              <a:rPr lang="en-US" dirty="0" err="1" smtClean="0">
                <a:solidFill>
                  <a:srgbClr val="FFC000"/>
                </a:solidFill>
              </a:rPr>
              <a:t>hq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for (j = 0;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]; ++j)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</a:t>
            </a:r>
            <a:r>
              <a:rPr lang="en-US" dirty="0" smtClean="0"/>
              <a:t>M-1) 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		// </a:t>
            </a:r>
            <a:r>
              <a:rPr lang="ru-RU" dirty="0">
                <a:solidFill>
                  <a:srgbClr val="FFC000"/>
                </a:solidFill>
              </a:rPr>
              <a:t>время работы </a:t>
            </a:r>
            <a:r>
              <a:rPr lang="en-US" dirty="0" err="1">
                <a:solidFill>
                  <a:srgbClr val="FFC000"/>
                </a:solidFill>
              </a:rPr>
              <a:t>rk_hash_update</a:t>
            </a:r>
            <a:r>
              <a:rPr lang="ru-RU" dirty="0">
                <a:solidFill>
                  <a:srgbClr val="FFC000"/>
                </a:solidFill>
              </a:rPr>
              <a:t> должно быть </a:t>
            </a:r>
            <a:r>
              <a:rPr lang="en-US" dirty="0">
                <a:solidFill>
                  <a:srgbClr val="FFC000"/>
                </a:solidFill>
              </a:rPr>
              <a:t>O(1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= </a:t>
            </a:r>
            <a:r>
              <a:rPr lang="en-US" dirty="0" err="1" smtClean="0">
                <a:solidFill>
                  <a:srgbClr val="FFC000"/>
                </a:solidFill>
              </a:rPr>
              <a:t>rk_hash_update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, s[k], s[</a:t>
            </a:r>
            <a:r>
              <a:rPr lang="en-US" dirty="0" err="1" smtClean="0">
                <a:solidFill>
                  <a:srgbClr val="FFC000"/>
                </a:solidFill>
              </a:rPr>
              <a:t>k+M</a:t>
            </a:r>
            <a:r>
              <a:rPr lang="en-US" dirty="0" smtClean="0">
                <a:solidFill>
                  <a:srgbClr val="FFC000"/>
                </a:solidFill>
              </a:rPr>
              <a:t>],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8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</a:t>
            </a:r>
            <a:r>
              <a:rPr lang="ru-RU" dirty="0" smtClean="0"/>
              <a:t>хэш-функция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hs</a:t>
            </a:r>
            <a:r>
              <a:rPr lang="en-US" dirty="0" smtClean="0"/>
              <a:t> = s[0]+s[1]+…+s[M-1]</a:t>
            </a:r>
            <a:br>
              <a:rPr lang="en-US" dirty="0" smtClean="0"/>
            </a:br>
            <a:r>
              <a:rPr lang="ru-RU" dirty="0"/>
              <a:t>// чем плоха такая хэш-функция?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rk_hash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s[],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 = 0, i;</a:t>
            </a:r>
            <a:br>
              <a:rPr lang="en-US" dirty="0" smtClean="0"/>
            </a:br>
            <a:r>
              <a:rPr lang="en-US" dirty="0" smtClean="0"/>
              <a:t>	for (i = 0; i &lt; M; ++i) h += s[i];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rk_hash_update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h, char out, char in,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 err="1" smtClean="0"/>
              <a:t>h-out+in</a:t>
            </a:r>
            <a:r>
              <a:rPr lang="en-US" dirty="0" smtClean="0"/>
              <a:t>; // M </a:t>
            </a:r>
            <a:r>
              <a:rPr lang="ru-RU" dirty="0" smtClean="0"/>
              <a:t>не используется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0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Улучшенная </a:t>
            </a:r>
            <a:r>
              <a:rPr lang="ru-RU" dirty="0" smtClean="0"/>
              <a:t>хэш-функция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err="1" smtClean="0"/>
              <a:t>rk_hash_p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= </a:t>
            </a:r>
            <a:r>
              <a:rPr lang="en-US" dirty="0" smtClean="0"/>
              <a:t>"</a:t>
            </a:r>
            <a:r>
              <a:rPr lang="ru-RU" dirty="0" smtClean="0"/>
              <a:t>хорошее</a:t>
            </a:r>
            <a:r>
              <a:rPr lang="en-US" dirty="0" smtClean="0"/>
              <a:t>"</a:t>
            </a:r>
            <a:r>
              <a:rPr lang="ru-RU" dirty="0" smtClean="0"/>
              <a:t> простое число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err="1" smtClean="0"/>
              <a:t>rk_hash_n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= </a:t>
            </a:r>
            <a:r>
              <a:rPr lang="ru-RU" dirty="0" smtClean="0"/>
              <a:t>256; // число </a:t>
            </a:r>
            <a:r>
              <a:rPr lang="ru-RU" dirty="0"/>
              <a:t>символов в </a:t>
            </a:r>
            <a:r>
              <a:rPr lang="ru-RU" dirty="0" smtClean="0"/>
              <a:t>алфавите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hs</a:t>
            </a:r>
            <a:r>
              <a:rPr lang="en-US" dirty="0" smtClean="0"/>
              <a:t> = ( s[0]*n^0+s[1]*n^1+…+s[M-1]*n^(M-1) ) mod p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rk_hash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s[],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 = 0, w = 1, i;</a:t>
            </a:r>
            <a:br>
              <a:rPr lang="en-US" dirty="0" smtClean="0"/>
            </a:br>
            <a:r>
              <a:rPr lang="en-US" dirty="0" smtClean="0"/>
              <a:t>	for (i = 0; i &lt; M; ++i)</a:t>
            </a:r>
            <a:br>
              <a:rPr lang="en-US" dirty="0" smtClean="0"/>
            </a:br>
            <a:r>
              <a:rPr lang="en-US" dirty="0" smtClean="0"/>
              <a:t>		h += (w*s[i]</a:t>
            </a:r>
            <a:r>
              <a:rPr lang="ru-RU" dirty="0" smtClean="0"/>
              <a:t>)%</a:t>
            </a:r>
            <a:r>
              <a:rPr lang="en-US" dirty="0" err="1"/>
              <a:t>rk_hash_</a:t>
            </a:r>
            <a:r>
              <a:rPr lang="en-US" dirty="0" err="1" smtClean="0"/>
              <a:t>p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w = (w*</a:t>
            </a:r>
            <a:r>
              <a:rPr lang="en-US" dirty="0" err="1"/>
              <a:t>rk_hash_</a:t>
            </a:r>
            <a:r>
              <a:rPr lang="en-US" dirty="0" err="1" smtClean="0"/>
              <a:t>n</a:t>
            </a:r>
            <a:r>
              <a:rPr lang="en-US" dirty="0" smtClean="0"/>
              <a:t>)%</a:t>
            </a:r>
            <a:r>
              <a:rPr lang="en-US" dirty="0" err="1"/>
              <a:t>rk_hash_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rk_hash_update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h, char out, char in,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nM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	if (</a:t>
            </a:r>
            <a:r>
              <a:rPr lang="en-US" dirty="0" err="1" smtClean="0"/>
              <a:t>nM</a:t>
            </a:r>
            <a:r>
              <a:rPr lang="en-US" dirty="0" smtClean="0"/>
              <a:t> == 0) </a:t>
            </a:r>
            <a:r>
              <a:rPr lang="en-US" dirty="0" err="1" smtClean="0"/>
              <a:t>nM</a:t>
            </a:r>
            <a:r>
              <a:rPr lang="en-US" dirty="0" smtClean="0"/>
              <a:t> = </a:t>
            </a:r>
            <a:r>
              <a:rPr lang="ru-RU" dirty="0" smtClean="0"/>
              <a:t>(</a:t>
            </a:r>
            <a:r>
              <a:rPr lang="en-US" dirty="0" err="1"/>
              <a:t>rk_hash_n</a:t>
            </a:r>
            <a:r>
              <a:rPr lang="en-US" dirty="0"/>
              <a:t> </a:t>
            </a:r>
            <a:r>
              <a:rPr lang="en-US" baseline="30000" dirty="0" smtClean="0"/>
              <a:t>M-1</a:t>
            </a:r>
            <a:r>
              <a:rPr lang="en-US" dirty="0" smtClean="0"/>
              <a:t> </a:t>
            </a:r>
            <a:r>
              <a:rPr lang="ru-RU" dirty="0" smtClean="0"/>
              <a:t>) </a:t>
            </a:r>
            <a:r>
              <a:rPr lang="en-US" dirty="0" smtClean="0"/>
              <a:t>mod </a:t>
            </a:r>
            <a:r>
              <a:rPr lang="en-US" dirty="0" err="1"/>
              <a:t>rk_hash_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return ((h-out)/</a:t>
            </a:r>
            <a:r>
              <a:rPr lang="en-US" dirty="0" err="1"/>
              <a:t>rk_hash_</a:t>
            </a:r>
            <a:r>
              <a:rPr lang="en-US" dirty="0" err="1" smtClean="0"/>
              <a:t>n</a:t>
            </a:r>
            <a:r>
              <a:rPr lang="en-US" dirty="0" smtClean="0"/>
              <a:t> + in*</a:t>
            </a:r>
            <a:r>
              <a:rPr lang="en-US" dirty="0" err="1" smtClean="0"/>
              <a:t>nM</a:t>
            </a:r>
            <a:r>
              <a:rPr lang="en-US" dirty="0" smtClean="0"/>
              <a:t>)%</a:t>
            </a:r>
            <a:r>
              <a:rPr lang="en-US" dirty="0" err="1"/>
              <a:t>rk_hash_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Число сравнений зависит от сочетания хэш-функции, текста и образца</a:t>
            </a:r>
          </a:p>
          <a:p>
            <a:r>
              <a:rPr lang="ru-RU" dirty="0" smtClean="0"/>
              <a:t>В </a:t>
            </a:r>
            <a:r>
              <a:rPr lang="ru-RU" dirty="0"/>
              <a:t>худшем случае О((N - М)*М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Приведите пример хэш-функции</a:t>
            </a:r>
            <a:endParaRPr lang="ru-RU" dirty="0"/>
          </a:p>
          <a:p>
            <a:r>
              <a:rPr lang="ru-RU" dirty="0"/>
              <a:t>В "среднем" O(N) </a:t>
            </a:r>
            <a:r>
              <a:rPr lang="ru-RU" dirty="0" smtClean="0"/>
              <a:t>сравнений</a:t>
            </a:r>
            <a:endParaRPr lang="ru-RU" dirty="0"/>
          </a:p>
          <a:p>
            <a:pPr lvl="1"/>
            <a:r>
              <a:rPr lang="ru-RU" dirty="0" smtClean="0"/>
              <a:t>Приведите сочетание хэш-функции и текста, для которых число сравнений = </a:t>
            </a:r>
            <a:r>
              <a:rPr lang="en-US" dirty="0" smtClean="0"/>
              <a:t>O(N) </a:t>
            </a:r>
            <a:r>
              <a:rPr lang="ru-RU" dirty="0" smtClean="0"/>
              <a:t>и не зависит от образца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9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в массивах и списках</a:t>
            </a:r>
          </a:p>
          <a:p>
            <a:pPr lvl="1"/>
            <a:r>
              <a:rPr lang="ru-RU" dirty="0" smtClean="0"/>
              <a:t>Линейный поиск</a:t>
            </a:r>
          </a:p>
          <a:p>
            <a:pPr lvl="1"/>
            <a:r>
              <a:rPr lang="ru-RU" dirty="0" smtClean="0"/>
              <a:t>Бинарный поиск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</a:p>
          <a:p>
            <a:pPr lvl="1"/>
            <a:r>
              <a:rPr lang="ru-RU" dirty="0" smtClean="0"/>
              <a:t>Алгоритм Рабина-Карпа</a:t>
            </a:r>
          </a:p>
          <a:p>
            <a:pPr lvl="1"/>
            <a:r>
              <a:rPr lang="ru-RU" dirty="0" smtClean="0"/>
              <a:t>Алгоритм Бойера-Мура</a:t>
            </a:r>
          </a:p>
          <a:p>
            <a:pPr lvl="1"/>
            <a:r>
              <a:rPr lang="ru-RU" dirty="0" smtClean="0"/>
              <a:t>Алгоритм Кнута-Мориса-Прата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Robert Stephen Boyer </a:t>
            </a:r>
            <a:r>
              <a:rPr lang="ru-RU" sz="2400" dirty="0" smtClean="0"/>
              <a:t>Роберт Стивен Бойер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р. 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J </a:t>
            </a:r>
            <a:r>
              <a:rPr lang="en-US" sz="2400" dirty="0" err="1"/>
              <a:t>Strother</a:t>
            </a:r>
            <a:r>
              <a:rPr lang="en-US" sz="2400" dirty="0"/>
              <a:t> </a:t>
            </a:r>
            <a:r>
              <a:rPr lang="en-US" sz="2400" dirty="0" smtClean="0"/>
              <a:t>Moore</a:t>
            </a:r>
            <a:r>
              <a:rPr lang="en-US" sz="2400" b="1" dirty="0" smtClean="0"/>
              <a:t> </a:t>
            </a:r>
            <a:r>
              <a:rPr lang="ru-RU" sz="2400" dirty="0" smtClean="0"/>
              <a:t>Джей Стротер Мур р. ?</a:t>
            </a:r>
          </a:p>
          <a:p>
            <a:pPr lvl="1"/>
            <a:r>
              <a:rPr lang="ru-RU" sz="2000" dirty="0" smtClean="0"/>
              <a:t>Имя из одной буквы!</a:t>
            </a:r>
          </a:p>
          <a:p>
            <a:pPr lvl="1"/>
            <a:endParaRPr lang="ru-RU" sz="2000" dirty="0"/>
          </a:p>
          <a:p>
            <a:r>
              <a:rPr lang="en-US" sz="2400" dirty="0" smtClean="0"/>
              <a:t>Robert S. Boyer, </a:t>
            </a:r>
            <a:r>
              <a:rPr lang="en-US" sz="2400" dirty="0"/>
              <a:t>J S. Moore</a:t>
            </a:r>
            <a:r>
              <a:rPr lang="ru-RU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/>
              <a:t>Fast String Searching </a:t>
            </a:r>
            <a:r>
              <a:rPr lang="en-US" sz="2400" dirty="0" smtClean="0"/>
              <a:t>Algorithm</a:t>
            </a:r>
            <a:r>
              <a:rPr lang="en-US" sz="2400" dirty="0"/>
              <a:t> </a:t>
            </a:r>
            <a:r>
              <a:rPr lang="ru-RU" sz="2400" dirty="0" smtClean="0"/>
              <a:t>//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Communications of the </a:t>
            </a:r>
            <a:r>
              <a:rPr lang="en-US" sz="2400" dirty="0"/>
              <a:t>Association for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Computing </a:t>
            </a:r>
            <a:r>
              <a:rPr lang="en-US" sz="2400" dirty="0"/>
              <a:t>Machinery</a:t>
            </a:r>
            <a:r>
              <a:rPr lang="en-US" sz="2400" dirty="0" smtClean="0"/>
              <a:t>, Vol</a:t>
            </a:r>
            <a:r>
              <a:rPr lang="en-US" sz="2400" dirty="0"/>
              <a:t>. 20, No. 10, pp. 762-772, 1977</a:t>
            </a:r>
            <a:endParaRPr lang="ru-RU" sz="2400" dirty="0" smtClean="0"/>
          </a:p>
        </p:txBody>
      </p:sp>
      <p:pic>
        <p:nvPicPr>
          <p:cNvPr id="371714" name="Picture 2" descr="http://www.cs.utexas.edu/~boyer/rs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263" y="1714514"/>
            <a:ext cx="1557951" cy="234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6" name="Picture 4" descr="File:J Strother Moore FLoC 2006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 r="21287"/>
          <a:stretch/>
        </p:blipFill>
        <p:spPr bwMode="auto">
          <a:xfrm>
            <a:off x="7353356" y="4450818"/>
            <a:ext cx="1557951" cy="214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Улучшение </a:t>
            </a:r>
            <a:r>
              <a:rPr lang="ru-RU" sz="2400" dirty="0" smtClean="0"/>
              <a:t>наивного </a:t>
            </a:r>
            <a:r>
              <a:rPr lang="ru-RU" sz="2400" dirty="0" smtClean="0"/>
              <a:t>поиска</a:t>
            </a:r>
            <a:endParaRPr lang="en-US" sz="2400" dirty="0" smtClean="0"/>
          </a:p>
          <a:p>
            <a:pPr lvl="1"/>
            <a:r>
              <a:rPr lang="ru-RU" sz="2000" dirty="0" smtClean="0"/>
              <a:t>Сравнение </a:t>
            </a:r>
            <a:r>
              <a:rPr lang="ru-RU" sz="2000" dirty="0" smtClean="0"/>
              <a:t>текста и образца</a:t>
            </a:r>
            <a:r>
              <a:rPr lang="ru-RU" sz="2000" dirty="0"/>
              <a:t>, начиная с q[М – 1] и </a:t>
            </a:r>
            <a:r>
              <a:rPr lang="ru-RU" sz="2000" dirty="0" smtClean="0"/>
              <a:t>s[</a:t>
            </a:r>
            <a:r>
              <a:rPr lang="en-US" sz="2000" dirty="0"/>
              <a:t>k</a:t>
            </a:r>
            <a:r>
              <a:rPr lang="ru-RU" sz="2000" dirty="0" smtClean="0"/>
              <a:t> </a:t>
            </a:r>
            <a:r>
              <a:rPr lang="ru-RU" sz="2000" dirty="0"/>
              <a:t>+ М – 1] </a:t>
            </a:r>
            <a:r>
              <a:rPr lang="ru-RU" sz="2000" dirty="0" smtClean="0"/>
              <a:t>в </a:t>
            </a:r>
            <a:r>
              <a:rPr lang="ru-RU" sz="2000" dirty="0">
                <a:solidFill>
                  <a:srgbClr val="FFC000"/>
                </a:solidFill>
              </a:rPr>
              <a:t>обратном </a:t>
            </a:r>
            <a:r>
              <a:rPr lang="ru-RU" sz="2000" dirty="0" smtClean="0"/>
              <a:t>порядке</a:t>
            </a:r>
            <a:endParaRPr lang="ru-RU" sz="2000" dirty="0"/>
          </a:p>
          <a:p>
            <a:pPr lvl="1"/>
            <a:r>
              <a:rPr lang="ru-RU" sz="2000" dirty="0" smtClean="0"/>
              <a:t>Сдвиг образца на расстояние </a:t>
            </a:r>
            <a:r>
              <a:rPr lang="en-US" sz="2000" dirty="0" smtClean="0"/>
              <a:t>&gt;= </a:t>
            </a:r>
            <a:r>
              <a:rPr lang="ru-RU" sz="2000" dirty="0" smtClean="0"/>
              <a:t>1</a:t>
            </a:r>
          </a:p>
          <a:p>
            <a:pPr lvl="2"/>
            <a:r>
              <a:rPr lang="ru-RU" sz="1800" dirty="0" smtClean="0">
                <a:solidFill>
                  <a:srgbClr val="FFC000"/>
                </a:solidFill>
              </a:rPr>
              <a:t>Таблица </a:t>
            </a:r>
            <a:r>
              <a:rPr lang="ru-RU" sz="1800" dirty="0" smtClean="0">
                <a:solidFill>
                  <a:srgbClr val="FFC000"/>
                </a:solidFill>
              </a:rPr>
              <a:t>сдвигов по стоп-символам </a:t>
            </a:r>
            <a:r>
              <a:rPr lang="ru-RU" sz="1800" dirty="0" smtClean="0"/>
              <a:t>d</a:t>
            </a:r>
            <a:r>
              <a:rPr lang="en-US" sz="1800" dirty="0" smtClean="0"/>
              <a:t>[c] = </a:t>
            </a:r>
            <a:r>
              <a:rPr lang="ru-RU" sz="1800" dirty="0" smtClean="0"/>
              <a:t>безопасный сдвиг образца относительно текста при условии, что </a:t>
            </a:r>
            <a:r>
              <a:rPr lang="en-US" sz="1800" dirty="0" smtClean="0"/>
              <a:t>s[k+M-1] ==</a:t>
            </a:r>
            <a:r>
              <a:rPr lang="ru-RU" sz="1800" dirty="0" smtClean="0"/>
              <a:t> </a:t>
            </a:r>
            <a:r>
              <a:rPr lang="en-US" sz="1800" dirty="0" smtClean="0"/>
              <a:t>c </a:t>
            </a:r>
            <a:r>
              <a:rPr lang="ru-RU" sz="1800" dirty="0" smtClean="0"/>
              <a:t>и </a:t>
            </a:r>
            <a:r>
              <a:rPr lang="en-US" sz="1800" dirty="0" smtClean="0"/>
              <a:t>s[k…k+M-1</a:t>
            </a:r>
            <a:r>
              <a:rPr lang="en-US" sz="1800" dirty="0" smtClean="0"/>
              <a:t>] != q</a:t>
            </a:r>
            <a:endParaRPr lang="ru-RU" sz="1800" dirty="0" smtClean="0"/>
          </a:p>
          <a:p>
            <a:pPr lvl="2"/>
            <a:r>
              <a:rPr lang="ru-RU" sz="1800" dirty="0">
                <a:solidFill>
                  <a:srgbClr val="FFC000"/>
                </a:solidFill>
              </a:rPr>
              <a:t>Таблица </a:t>
            </a:r>
            <a:r>
              <a:rPr lang="ru-RU" sz="1800" dirty="0" smtClean="0">
                <a:solidFill>
                  <a:srgbClr val="FFC000"/>
                </a:solidFill>
              </a:rPr>
              <a:t>сдвигов по суффиксам</a:t>
            </a:r>
            <a:r>
              <a:rPr lang="ru-RU" sz="1800" dirty="0" smtClean="0"/>
              <a:t> </a:t>
            </a:r>
            <a:r>
              <a:rPr lang="en-US" sz="1800" dirty="0" err="1" smtClean="0"/>
              <a:t>suffix_shift</a:t>
            </a:r>
            <a:r>
              <a:rPr lang="en-US" sz="1800" dirty="0" smtClean="0"/>
              <a:t>[j] </a:t>
            </a:r>
            <a:r>
              <a:rPr lang="en-US" sz="1800" dirty="0"/>
              <a:t>= </a:t>
            </a:r>
            <a:r>
              <a:rPr lang="en-US" sz="1800" dirty="0" smtClean="0"/>
              <a:t>min</a:t>
            </a:r>
            <a:r>
              <a:rPr lang="ru-RU" sz="1800" dirty="0" smtClean="0"/>
              <a:t> </a:t>
            </a:r>
            <a:r>
              <a:rPr lang="ru-RU" sz="1800" dirty="0"/>
              <a:t>сдвиг образца относительно </a:t>
            </a:r>
            <a:r>
              <a:rPr lang="ru-RU" sz="1800" dirty="0" smtClean="0"/>
              <a:t>текста, совмещающий внутреннюю часть образца с просмотренным суффиксом</a:t>
            </a:r>
            <a:endParaRPr lang="ru-RU" sz="1800" dirty="0"/>
          </a:p>
          <a:p>
            <a:endParaRPr lang="ru-RU" sz="2400" dirty="0"/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763688" y="5085184"/>
            <a:ext cx="5832648" cy="120032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* * *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* *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-----&gt;*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размер сдвига 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d[‘b’]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зависит только от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ru-RU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Бойера-Мура со сдвигом по стоп-символам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Прикладываем левый край образца к левому краю текста, К = 0</a:t>
            </a: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Заполняем таблицу сдвигов по стоп-символам 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dirty="0" smtClean="0">
                <a:solidFill>
                  <a:srgbClr val="FFC000"/>
                </a:solidFill>
              </a:rPr>
              <a:t>справа на</a:t>
            </a:r>
            <a:r>
              <a:rPr lang="ru-RU" dirty="0">
                <a:solidFill>
                  <a:srgbClr val="FFC000"/>
                </a:solidFill>
              </a:rPr>
              <a:t>лев</a:t>
            </a:r>
            <a:r>
              <a:rPr lang="ru-RU" dirty="0" smtClean="0">
                <a:solidFill>
                  <a:srgbClr val="FFC000"/>
                </a:solidFill>
              </a:rPr>
              <a:t>о</a:t>
            </a:r>
            <a:r>
              <a:rPr lang="en-US" dirty="0" smtClean="0">
                <a:solidFill>
                  <a:srgbClr val="FFC000"/>
                </a:solidFill>
              </a:rPr>
              <a:t>, j=M-1</a:t>
            </a:r>
            <a:r>
              <a:rPr lang="ru-RU" dirty="0" smtClean="0">
                <a:solidFill>
                  <a:srgbClr val="FFC000"/>
                </a:solidFill>
              </a:rPr>
              <a:t>...0</a:t>
            </a:r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в тексте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err="1" smtClean="0"/>
              <a:t>K+</a:t>
            </a:r>
            <a:r>
              <a:rPr lang="en-US" dirty="0" err="1" smtClean="0">
                <a:solidFill>
                  <a:srgbClr val="FFC000"/>
                </a:solidFill>
              </a:rPr>
              <a:t>d</a:t>
            </a:r>
            <a:r>
              <a:rPr lang="en-US" dirty="0" smtClean="0">
                <a:solidFill>
                  <a:srgbClr val="FFC000"/>
                </a:solidFill>
              </a:rPr>
              <a:t>[s[K+M-1]]</a:t>
            </a:r>
            <a:r>
              <a:rPr lang="ru-RU" dirty="0" smtClean="0"/>
              <a:t> и переходим к шагу </a:t>
            </a:r>
            <a:r>
              <a:rPr lang="ru-RU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5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Бойера-Мура </a:t>
            </a:r>
            <a:r>
              <a:rPr lang="ru-RU" dirty="0"/>
              <a:t>без сдвига по суффиксам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83560"/>
            <a:ext cx="8050088" cy="45720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bm_substring_search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d[256]; // </a:t>
            </a:r>
            <a:r>
              <a:rPr lang="ru-RU" dirty="0" smtClean="0"/>
              <a:t>таблица сдвигов</a:t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bm_init</a:t>
            </a:r>
            <a:r>
              <a:rPr lang="en-US" dirty="0" smtClean="0">
                <a:solidFill>
                  <a:srgbClr val="FFC000"/>
                </a:solidFill>
              </a:rPr>
              <a:t>(d, q,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for (k = 0; k &lt; N-M; </a:t>
            </a:r>
            <a:r>
              <a:rPr lang="en-US" dirty="0" smtClean="0">
                <a:solidFill>
                  <a:srgbClr val="FFC000"/>
                </a:solidFill>
              </a:rPr>
              <a:t>k+=d[s[k+M-1]]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по </a:t>
            </a:r>
            <a:r>
              <a:rPr lang="ru-RU" dirty="0" smtClean="0"/>
              <a:t>образцу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smtClean="0"/>
              <a:t>	for (j = M-1;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]; --j)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0</a:t>
            </a:r>
            <a:r>
              <a:rPr lang="en-US" dirty="0" smtClean="0"/>
              <a:t>) 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4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таблицы сдвигов по стоп-символам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669776"/>
          </a:xfrm>
        </p:spPr>
        <p:txBody>
          <a:bodyPr>
            <a:normAutofit/>
          </a:bodyPr>
          <a:lstStyle/>
          <a:p>
            <a:r>
              <a:rPr lang="ru-RU" dirty="0" smtClean="0"/>
              <a:t>Для каждого символа x из образца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q[M-1] != </a:t>
            </a:r>
            <a:r>
              <a:rPr lang="ru-RU" dirty="0" smtClean="0"/>
              <a:t>х </a:t>
            </a:r>
            <a:r>
              <a:rPr lang="en-US" dirty="0" smtClean="0"/>
              <a:t>(</a:t>
            </a:r>
            <a:r>
              <a:rPr lang="ru-RU" dirty="0" smtClean="0"/>
              <a:t>не последний символ</a:t>
            </a:r>
            <a:r>
              <a:rPr lang="en-US" dirty="0" smtClean="0"/>
              <a:t>), </a:t>
            </a:r>
            <a:r>
              <a:rPr lang="ru-RU" dirty="0" smtClean="0"/>
              <a:t>то d[x</a:t>
            </a:r>
            <a:r>
              <a:rPr lang="ru-RU" dirty="0"/>
              <a:t>] есть расстояние от </a:t>
            </a:r>
            <a:r>
              <a:rPr lang="ru-RU" dirty="0" smtClean="0">
                <a:solidFill>
                  <a:srgbClr val="FFC000"/>
                </a:solidFill>
              </a:rPr>
              <a:t>последнего</a:t>
            </a:r>
            <a:r>
              <a:rPr lang="ru-RU" dirty="0" smtClean="0"/>
              <a:t> </a:t>
            </a:r>
            <a:r>
              <a:rPr lang="ru-RU" dirty="0"/>
              <a:t>вхождения х в </a:t>
            </a:r>
            <a:r>
              <a:rPr lang="ru-RU" dirty="0" smtClean="0"/>
              <a:t>образец </a:t>
            </a:r>
            <a:r>
              <a:rPr lang="ru-RU" dirty="0"/>
              <a:t>до </a:t>
            </a:r>
            <a:r>
              <a:rPr lang="en-US" dirty="0"/>
              <a:t>q[M-1]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/>
              <a:t>q[M-1] </a:t>
            </a:r>
            <a:r>
              <a:rPr lang="ru-RU" dirty="0" smtClean="0"/>
              <a:t>=</a:t>
            </a:r>
            <a:r>
              <a:rPr lang="en-US" dirty="0" smtClean="0"/>
              <a:t>= </a:t>
            </a:r>
            <a:r>
              <a:rPr lang="ru-RU" dirty="0" smtClean="0"/>
              <a:t>х (последний символ) и </a:t>
            </a:r>
            <a:r>
              <a:rPr lang="en-US" dirty="0" smtClean="0"/>
              <a:t>x </a:t>
            </a:r>
            <a:r>
              <a:rPr lang="ru-RU" dirty="0" smtClean="0"/>
              <a:t>входит в образец </a:t>
            </a:r>
            <a:r>
              <a:rPr lang="en-US" dirty="0" smtClean="0"/>
              <a:t>&gt;= 2 </a:t>
            </a:r>
            <a:r>
              <a:rPr lang="ru-RU" dirty="0" smtClean="0"/>
              <a:t>раз, то d[x</a:t>
            </a:r>
            <a:r>
              <a:rPr lang="ru-RU" dirty="0"/>
              <a:t>] равно расстоянию от </a:t>
            </a:r>
            <a:r>
              <a:rPr lang="ru-RU" dirty="0">
                <a:solidFill>
                  <a:srgbClr val="FFC000"/>
                </a:solidFill>
              </a:rPr>
              <a:t>предпоследнего</a:t>
            </a:r>
            <a:r>
              <a:rPr lang="ru-RU" dirty="0"/>
              <a:t> вхождения х до </a:t>
            </a:r>
            <a:r>
              <a:rPr lang="en-US" dirty="0"/>
              <a:t>q[M-1</a:t>
            </a:r>
            <a:r>
              <a:rPr lang="en-US" dirty="0" smtClean="0"/>
              <a:t>]</a:t>
            </a:r>
            <a:endParaRPr lang="ru-RU" dirty="0" smtClean="0"/>
          </a:p>
          <a:p>
            <a:pPr lvl="1"/>
            <a:r>
              <a:rPr lang="ru-RU" dirty="0"/>
              <a:t>Если </a:t>
            </a:r>
            <a:r>
              <a:rPr lang="en-US" dirty="0"/>
              <a:t>q[M-1] </a:t>
            </a:r>
            <a:r>
              <a:rPr lang="ru-RU" dirty="0"/>
              <a:t>=</a:t>
            </a:r>
            <a:r>
              <a:rPr lang="en-US" dirty="0"/>
              <a:t>= </a:t>
            </a:r>
            <a:r>
              <a:rPr lang="ru-RU" dirty="0"/>
              <a:t>х (последний символ) и </a:t>
            </a:r>
            <a:r>
              <a:rPr lang="en-US" dirty="0"/>
              <a:t>x </a:t>
            </a:r>
            <a:r>
              <a:rPr lang="ru-RU" dirty="0"/>
              <a:t>входит в образец </a:t>
            </a:r>
            <a:r>
              <a:rPr lang="ru-RU" dirty="0" smtClean="0"/>
              <a:t>1 раз, то </a:t>
            </a:r>
            <a:r>
              <a:rPr lang="en-US" dirty="0" smtClean="0"/>
              <a:t>d[x] = </a:t>
            </a:r>
            <a:r>
              <a:rPr lang="ru-RU" dirty="0" smtClean="0"/>
              <a:t>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6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заполнения </a:t>
            </a:r>
            <a:r>
              <a:rPr lang="ru-RU" dirty="0"/>
              <a:t>таблицы </a:t>
            </a:r>
            <a:r>
              <a:rPr lang="ru-RU" dirty="0" smtClean="0"/>
              <a:t>сдвигов по стоп-символам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образца </a:t>
            </a:r>
            <a:r>
              <a:rPr lang="en-US" dirty="0" smtClean="0"/>
              <a:t>q=</a:t>
            </a:r>
            <a:r>
              <a:rPr lang="ru-RU" dirty="0" smtClean="0"/>
              <a:t>“аbсаbеаbсе</a:t>
            </a:r>
            <a:r>
              <a:rPr lang="ru-RU" dirty="0"/>
              <a:t>” (М = 10)  </a:t>
            </a:r>
          </a:p>
          <a:p>
            <a:pPr lvl="1"/>
            <a:r>
              <a:rPr lang="ru-RU" dirty="0"/>
              <a:t>d['a'] = </a:t>
            </a:r>
            <a:r>
              <a:rPr lang="ru-RU" dirty="0" smtClean="0"/>
              <a:t>3</a:t>
            </a:r>
            <a:endParaRPr lang="ru-RU" dirty="0"/>
          </a:p>
          <a:p>
            <a:pPr lvl="1"/>
            <a:r>
              <a:rPr lang="ru-RU" dirty="0"/>
              <a:t>d['b'] = </a:t>
            </a:r>
            <a:r>
              <a:rPr lang="ru-RU" dirty="0" smtClean="0"/>
              <a:t>2 </a:t>
            </a:r>
            <a:endParaRPr lang="ru-RU" dirty="0"/>
          </a:p>
          <a:p>
            <a:pPr lvl="1"/>
            <a:r>
              <a:rPr lang="ru-RU" dirty="0"/>
              <a:t>d['c'] = </a:t>
            </a:r>
            <a:r>
              <a:rPr lang="ru-RU" dirty="0" smtClean="0"/>
              <a:t>1</a:t>
            </a:r>
            <a:endParaRPr lang="ru-RU" dirty="0"/>
          </a:p>
          <a:p>
            <a:pPr lvl="1"/>
            <a:r>
              <a:rPr lang="ru-RU" dirty="0"/>
              <a:t>d['e'] = 4 </a:t>
            </a:r>
          </a:p>
          <a:p>
            <a:pPr lvl="1"/>
            <a:r>
              <a:rPr lang="ru-RU" dirty="0"/>
              <a:t>d[x] = 10 </a:t>
            </a:r>
            <a:r>
              <a:rPr lang="ru-RU" dirty="0" smtClean="0"/>
              <a:t>для х, </a:t>
            </a:r>
            <a:r>
              <a:rPr lang="ru-RU" dirty="0"/>
              <a:t>не входящих в </a:t>
            </a:r>
            <a:r>
              <a:rPr lang="ru-RU" dirty="0" smtClean="0"/>
              <a:t>образец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889670"/>
            <a:ext cx="8286750" cy="481013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3000" b="1" dirty="0" smtClean="0">
                <a:latin typeface="Courier New" pitchFamily="49" charset="0"/>
                <a:cs typeface="Courier New" pitchFamily="49" charset="0"/>
              </a:rPr>
              <a:t>а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friend in need is a friend indeed</a:t>
            </a:r>
            <a:endParaRPr lang="ru-RU" sz="3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3568" y="2389733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97881" y="3532733"/>
            <a:ext cx="12858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+mn-lt"/>
              </a:rPr>
              <a:t>М = </a:t>
            </a:r>
            <a:r>
              <a:rPr lang="en-US" sz="2000" dirty="0">
                <a:latin typeface="+mn-lt"/>
              </a:rPr>
              <a:t>6</a:t>
            </a:r>
            <a:endParaRPr lang="ru-RU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</a:t>
            </a:r>
            <a:r>
              <a:rPr lang="en-US" sz="2000" dirty="0" smtClean="0">
                <a:latin typeface="+mn-lt"/>
              </a:rPr>
              <a:t>['</a:t>
            </a:r>
            <a:r>
              <a:rPr lang="en-US" sz="2000" dirty="0" smtClean="0">
                <a:latin typeface="+mn-lt"/>
                <a:cs typeface="Courier New" pitchFamily="49" charset="0"/>
              </a:rPr>
              <a:t>i'</a:t>
            </a:r>
            <a:r>
              <a:rPr lang="en-US" sz="2000" dirty="0" smtClean="0">
                <a:latin typeface="+mn-lt"/>
              </a:rPr>
              <a:t>] </a:t>
            </a:r>
            <a:r>
              <a:rPr lang="en-US" sz="2000" dirty="0">
                <a:latin typeface="+mn-lt"/>
              </a:rPr>
              <a:t>= 5</a:t>
            </a:r>
          </a:p>
          <a:p>
            <a:r>
              <a:rPr lang="en-US" sz="2000" dirty="0" smtClean="0">
                <a:latin typeface="+mn-lt"/>
              </a:rPr>
              <a:t>d['</a:t>
            </a:r>
            <a:r>
              <a:rPr lang="en-US" sz="2000" dirty="0" smtClean="0">
                <a:latin typeface="+mn-lt"/>
                <a:cs typeface="Courier New" pitchFamily="49" charset="0"/>
              </a:rPr>
              <a:t>n'</a:t>
            </a:r>
            <a:r>
              <a:rPr lang="en-US" sz="2000" dirty="0" smtClean="0">
                <a:latin typeface="+mn-lt"/>
              </a:rPr>
              <a:t>] </a:t>
            </a:r>
            <a:r>
              <a:rPr lang="en-US" sz="2000" dirty="0">
                <a:latin typeface="+mn-lt"/>
              </a:rPr>
              <a:t>= 4</a:t>
            </a:r>
            <a:endParaRPr lang="ru-RU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d['</a:t>
            </a:r>
            <a:r>
              <a:rPr lang="en-US" sz="2000" dirty="0" smtClean="0">
                <a:latin typeface="+mn-lt"/>
                <a:cs typeface="Courier New" pitchFamily="49" charset="0"/>
              </a:rPr>
              <a:t>d</a:t>
            </a:r>
            <a:r>
              <a:rPr lang="en-US" sz="2000" dirty="0">
                <a:latin typeface="+mn-lt"/>
              </a:rPr>
              <a:t>'</a:t>
            </a:r>
            <a:r>
              <a:rPr lang="en-US" sz="2000" dirty="0" smtClean="0">
                <a:latin typeface="+mn-lt"/>
              </a:rPr>
              <a:t>] </a:t>
            </a:r>
            <a:r>
              <a:rPr lang="en-US" sz="2000" dirty="0">
                <a:latin typeface="+mn-lt"/>
              </a:rPr>
              <a:t>= 3</a:t>
            </a:r>
          </a:p>
          <a:p>
            <a:r>
              <a:rPr lang="en-US" sz="2000" dirty="0" smtClean="0">
                <a:latin typeface="+mn-lt"/>
              </a:rPr>
              <a:t>d['</a:t>
            </a:r>
            <a:r>
              <a:rPr lang="en-US" sz="2000" dirty="0" smtClean="0">
                <a:latin typeface="+mn-lt"/>
                <a:cs typeface="Courier New" pitchFamily="49" charset="0"/>
              </a:rPr>
              <a:t>e</a:t>
            </a:r>
            <a:r>
              <a:rPr lang="en-US" sz="2000" dirty="0">
                <a:latin typeface="+mn-lt"/>
              </a:rPr>
              <a:t>'</a:t>
            </a:r>
            <a:r>
              <a:rPr lang="en-US" sz="2000" dirty="0" smtClean="0">
                <a:latin typeface="+mn-lt"/>
              </a:rPr>
              <a:t>] </a:t>
            </a:r>
            <a:r>
              <a:rPr lang="en-US" sz="2000" dirty="0">
                <a:latin typeface="+mn-lt"/>
              </a:rPr>
              <a:t>= 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43188" y="4505151"/>
            <a:ext cx="207282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Шаг 1 – сдвиг на </a:t>
            </a:r>
            <a:r>
              <a:rPr lang="en-US" sz="1800" dirty="0">
                <a:latin typeface="+mj-lt"/>
              </a:rPr>
              <a:t>1</a:t>
            </a:r>
          </a:p>
          <a:p>
            <a:r>
              <a:rPr lang="ru-RU" sz="1800" dirty="0">
                <a:latin typeface="+mj-lt"/>
              </a:rPr>
              <a:t>Шаг 2 – сдвиг на 4</a:t>
            </a:r>
          </a:p>
          <a:p>
            <a:r>
              <a:rPr lang="ru-RU" sz="1800" dirty="0">
                <a:latin typeface="+mj-lt"/>
              </a:rPr>
              <a:t>Шаг 3 – сдвиг на 4</a:t>
            </a:r>
          </a:p>
          <a:p>
            <a:r>
              <a:rPr lang="ru-RU" sz="1800" dirty="0">
                <a:latin typeface="+mj-lt"/>
              </a:rPr>
              <a:t>Шаг 4 – сдвиг на 1</a:t>
            </a:r>
          </a:p>
          <a:p>
            <a:r>
              <a:rPr lang="ru-RU" sz="1800" dirty="0">
                <a:latin typeface="+mj-lt"/>
              </a:rPr>
              <a:t>Шаг 5 – сдвиг на 3</a:t>
            </a:r>
          </a:p>
          <a:p>
            <a:r>
              <a:rPr lang="ru-RU" sz="1800" dirty="0">
                <a:latin typeface="+mj-lt"/>
              </a:rPr>
              <a:t>Шаг 6 – сдвиг на 6</a:t>
            </a:r>
          </a:p>
          <a:p>
            <a:r>
              <a:rPr lang="ru-RU" sz="1800" dirty="0">
                <a:latin typeface="+mj-lt"/>
              </a:rPr>
              <a:t>Шаг 7 – сдвиг на 5</a:t>
            </a:r>
          </a:p>
          <a:p>
            <a:r>
              <a:rPr lang="ru-RU" sz="1800" dirty="0">
                <a:latin typeface="+mj-lt"/>
              </a:rPr>
              <a:t>Шаг 8 – сдвиг на 5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1515939" y="2354014"/>
            <a:ext cx="107156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97881" y="27469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589088" y="2496889"/>
            <a:ext cx="13573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63688" y="30326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97304" y="33184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02280" y="36041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445535" y="38899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57544" y="41756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96136" y="44614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48264" y="5035202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131840" y="1818233"/>
            <a:ext cx="0" cy="1607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995936" y="1858873"/>
            <a:ext cx="0" cy="1785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193416" y="1818233"/>
            <a:ext cx="0" cy="2071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837649" y="1818233"/>
            <a:ext cx="0" cy="2357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6139606" y="1818233"/>
            <a:ext cx="0" cy="2686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5607382" y="3425577"/>
            <a:ext cx="32146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5269483" y="3497014"/>
            <a:ext cx="33575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>
            <a:off x="6698233" y="3497014"/>
            <a:ext cx="33575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алгоритма Бойера </a:t>
            </a:r>
            <a:r>
              <a:rPr lang="ru-RU" dirty="0" smtClean="0"/>
              <a:t>– Мура без сдвигов по суффиксам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 build="p"/>
      <p:bldP spid="6" grpId="0" uiExpand="1" build="p"/>
      <p:bldP spid="9" grpId="0"/>
      <p:bldP spid="9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алгоритма  Бойера-Мура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лучшем случае </a:t>
            </a:r>
            <a:r>
              <a:rPr lang="en-US" dirty="0" smtClean="0"/>
              <a:t>O(N/M) </a:t>
            </a:r>
            <a:r>
              <a:rPr lang="ru-RU" dirty="0" smtClean="0"/>
              <a:t>сравнений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 smtClean="0"/>
              <a:t>последний </a:t>
            </a:r>
            <a:r>
              <a:rPr lang="ru-RU" dirty="0"/>
              <a:t>символ </a:t>
            </a:r>
            <a:r>
              <a:rPr lang="ru-RU" dirty="0" smtClean="0"/>
              <a:t>образца </a:t>
            </a:r>
            <a:r>
              <a:rPr lang="ru-RU" dirty="0"/>
              <a:t>всегда попадает на </a:t>
            </a:r>
            <a:r>
              <a:rPr lang="ru-RU" dirty="0" smtClean="0"/>
              <a:t>символ текста, не входящий в </a:t>
            </a:r>
            <a:r>
              <a:rPr lang="ru-RU" dirty="0" smtClean="0"/>
              <a:t>образец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В худшем случае О((N - М)</a:t>
            </a:r>
            <a:r>
              <a:rPr lang="en-US" dirty="0" smtClean="0"/>
              <a:t>*</a:t>
            </a:r>
            <a:r>
              <a:rPr lang="ru-RU" dirty="0" smtClean="0"/>
              <a:t>М) сравнений</a:t>
            </a:r>
          </a:p>
          <a:p>
            <a:pPr lvl="1"/>
            <a:r>
              <a:rPr lang="ru-RU" dirty="0" smtClean="0"/>
              <a:t>Приведите пример текста и образца для худшего случая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Donald Knuth </a:t>
            </a:r>
            <a:r>
              <a:rPr lang="ru-RU" dirty="0" smtClean="0"/>
              <a:t>Дональд Кнут</a:t>
            </a:r>
            <a:r>
              <a:rPr lang="en-US" dirty="0" smtClean="0"/>
              <a:t> </a:t>
            </a:r>
            <a:r>
              <a:rPr lang="ru-RU" dirty="0" smtClean="0"/>
              <a:t>р. 1938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Воган Пратт р. 1944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Джеймс Моррис р. 1941</a:t>
            </a:r>
            <a:br>
              <a:rPr lang="ru-RU" dirty="0" smtClean="0"/>
            </a:br>
            <a:endParaRPr lang="ru-RU" dirty="0" smtClean="0"/>
          </a:p>
          <a:p>
            <a:r>
              <a:rPr lang="en-US" dirty="0" smtClean="0"/>
              <a:t>Knuth</a:t>
            </a:r>
            <a:r>
              <a:rPr lang="en-US" dirty="0"/>
              <a:t>, </a:t>
            </a:r>
            <a:r>
              <a:rPr lang="en-US" dirty="0" smtClean="0"/>
              <a:t>Donald; Morris</a:t>
            </a:r>
            <a:r>
              <a:rPr lang="en-US" dirty="0"/>
              <a:t>, James H., </a:t>
            </a:r>
            <a:r>
              <a:rPr lang="en-US" dirty="0" err="1" smtClean="0"/>
              <a:t>jr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Pratt</a:t>
            </a:r>
            <a:r>
              <a:rPr lang="en-US" dirty="0"/>
              <a:t>, </a:t>
            </a:r>
            <a:r>
              <a:rPr lang="en-US" dirty="0" smtClean="0"/>
              <a:t>Vaughan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/>
              <a:t>Fast pattern matching in </a:t>
            </a:r>
            <a:r>
              <a:rPr lang="en-US" dirty="0" smtClean="0"/>
              <a:t>strings"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SIAM </a:t>
            </a:r>
            <a:r>
              <a:rPr lang="en-US" dirty="0"/>
              <a:t>Journal on </a:t>
            </a:r>
            <a:r>
              <a:rPr lang="en-US" dirty="0" smtClean="0"/>
              <a:t>Computing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/>
              <a:t>6 (2</a:t>
            </a:r>
            <a:r>
              <a:rPr lang="en-US" dirty="0" smtClean="0"/>
              <a:t>), pp. 323–350, 1977 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372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00" y="0"/>
            <a:ext cx="2160000" cy="255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00" y="1844824"/>
            <a:ext cx="2160000" cy="267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00" y="4064647"/>
            <a:ext cx="2160000" cy="279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Улучшение </a:t>
            </a:r>
            <a:r>
              <a:rPr lang="ru-RU" dirty="0"/>
              <a:t>наивного </a:t>
            </a:r>
            <a:r>
              <a:rPr lang="ru-RU" dirty="0" smtClean="0"/>
              <a:t>поиска</a:t>
            </a:r>
            <a:endParaRPr lang="en-US" dirty="0" smtClean="0"/>
          </a:p>
          <a:p>
            <a:pPr lvl="1"/>
            <a:r>
              <a:rPr lang="ru-RU" dirty="0" smtClean="0"/>
              <a:t>Каждый символ текста участвует в сравнении </a:t>
            </a:r>
            <a:r>
              <a:rPr lang="en-US" dirty="0" smtClean="0"/>
              <a:t>&lt;= </a:t>
            </a:r>
            <a:r>
              <a:rPr lang="ru-RU" dirty="0" smtClean="0"/>
              <a:t>одного</a:t>
            </a:r>
            <a:r>
              <a:rPr lang="en-US" dirty="0" smtClean="0"/>
              <a:t> </a:t>
            </a:r>
            <a:r>
              <a:rPr lang="ru-RU" dirty="0" smtClean="0"/>
              <a:t>раза</a:t>
            </a:r>
            <a:endParaRPr lang="ru-RU" dirty="0" smtClean="0"/>
          </a:p>
          <a:p>
            <a:pPr lvl="1"/>
            <a:r>
              <a:rPr lang="ru-RU" dirty="0" smtClean="0"/>
              <a:t>Сдвиг выбирается с учётом того, какой именно префикс </a:t>
            </a:r>
            <a:r>
              <a:rPr lang="ru-RU" dirty="0"/>
              <a:t>образца совпал с </a:t>
            </a:r>
            <a:r>
              <a:rPr lang="ru-RU" dirty="0" smtClean="0"/>
              <a:t>префиксом текста </a:t>
            </a:r>
            <a:r>
              <a:rPr lang="ru-RU" dirty="0"/>
              <a:t>в окне просмотра</a:t>
            </a:r>
          </a:p>
          <a:p>
            <a:pPr marL="6858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242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массивах и списках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Значения элементов массива (списка) делятся на ключ и произвольные данные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{ K </a:t>
            </a:r>
            <a:r>
              <a:rPr lang="en-US" dirty="0"/>
              <a:t>key; </a:t>
            </a:r>
            <a:r>
              <a:rPr lang="en-US" dirty="0" smtClean="0"/>
              <a:t>T data; };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Ключ </a:t>
            </a:r>
            <a:r>
              <a:rPr lang="ru-RU" dirty="0"/>
              <a:t>можно рассматривать как </a:t>
            </a:r>
            <a:r>
              <a:rPr lang="ru-RU" dirty="0" smtClean="0"/>
              <a:t>значение</a:t>
            </a:r>
            <a:r>
              <a:rPr lang="en-US" dirty="0" smtClean="0"/>
              <a:t> </a:t>
            </a:r>
            <a:r>
              <a:rPr lang="ru-RU" dirty="0" smtClean="0"/>
              <a:t>функци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 smtClean="0"/>
              <a:t>T -&gt; K</a:t>
            </a:r>
            <a:r>
              <a:rPr lang="ru-RU" dirty="0" smtClean="0"/>
              <a:t>, </a:t>
            </a:r>
            <a:r>
              <a:rPr lang="ru-RU" dirty="0"/>
              <a:t>которая </a:t>
            </a:r>
            <a:r>
              <a:rPr lang="ru-RU" dirty="0" smtClean="0"/>
              <a:t>вычисляет ключ </a:t>
            </a:r>
            <a:r>
              <a:rPr lang="en-US" dirty="0" smtClean="0"/>
              <a:t>key </a:t>
            </a:r>
            <a:r>
              <a:rPr lang="ru-RU" dirty="0" smtClean="0"/>
              <a:t>на </a:t>
            </a:r>
            <a:r>
              <a:rPr lang="ru-RU" dirty="0"/>
              <a:t>основании </a:t>
            </a:r>
            <a:r>
              <a:rPr lang="ru-RU" dirty="0" smtClean="0"/>
              <a:t>(сколь </a:t>
            </a:r>
            <a:r>
              <a:rPr lang="ru-RU" dirty="0"/>
              <a:t>угодно </a:t>
            </a:r>
            <a:r>
              <a:rPr lang="ru-RU" dirty="0" smtClean="0"/>
              <a:t>сложного) </a:t>
            </a:r>
            <a:r>
              <a:rPr lang="ru-RU" dirty="0"/>
              <a:t>анализа </a:t>
            </a:r>
            <a:r>
              <a:rPr lang="ru-RU" dirty="0" smtClean="0"/>
              <a:t>данных </a:t>
            </a:r>
            <a:r>
              <a:rPr lang="en-US" dirty="0" smtClean="0"/>
              <a:t>data</a:t>
            </a:r>
            <a:r>
              <a:rPr lang="ru-RU" dirty="0" smtClean="0"/>
              <a:t> </a:t>
            </a:r>
            <a:endParaRPr lang="ru-RU" dirty="0"/>
          </a:p>
          <a:p>
            <a:pPr lvl="1"/>
            <a:endParaRPr lang="en-US" dirty="0" smtClean="0"/>
          </a:p>
          <a:p>
            <a:r>
              <a:rPr lang="ru-RU" dirty="0" smtClean="0"/>
              <a:t>Алгоритм поиска в массиве (списке) находит индекс элемента массива (адрес элемента списка), имеющего заданный ключ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 smtClean="0"/>
              <a:t>сколько позиций можно сдвинуть q относительно </a:t>
            </a:r>
            <a:r>
              <a:rPr lang="en-US" sz="2400" dirty="0" smtClean="0"/>
              <a:t>s</a:t>
            </a:r>
            <a:r>
              <a:rPr lang="ru-RU" sz="2400" dirty="0" smtClean="0"/>
              <a:t>, не пропустив вхождений </a:t>
            </a:r>
            <a:r>
              <a:rPr lang="en-US" sz="2400" dirty="0" smtClean="0"/>
              <a:t>q </a:t>
            </a:r>
            <a:r>
              <a:rPr lang="ru-RU" sz="2400" dirty="0" smtClean="0"/>
              <a:t>в </a:t>
            </a:r>
            <a:r>
              <a:rPr lang="en-US" sz="2400" dirty="0" smtClean="0"/>
              <a:t>s</a:t>
            </a:r>
            <a:r>
              <a:rPr lang="ru-RU" sz="2400" dirty="0" smtClean="0"/>
              <a:t>, если до </a:t>
            </a:r>
            <a:r>
              <a:rPr lang="ru-RU" sz="2400" dirty="0"/>
              <a:t>позиций </a:t>
            </a:r>
            <a:r>
              <a:rPr lang="ru-RU" sz="2400" dirty="0" smtClean="0"/>
              <a:t>i и </a:t>
            </a:r>
            <a:r>
              <a:rPr lang="ru-RU" sz="2400" dirty="0"/>
              <a:t>j они  совпадают, а в i и j </a:t>
            </a:r>
            <a:r>
              <a:rPr lang="ru-RU" sz="2400" dirty="0" smtClean="0"/>
              <a:t>различаются?</a:t>
            </a:r>
            <a:endParaRPr lang="ru-RU" sz="2400" dirty="0"/>
          </a:p>
        </p:txBody>
      </p:sp>
      <p:sp>
        <p:nvSpPr>
          <p:cNvPr id="360453" name="TextBox 7"/>
          <p:cNvSpPr txBox="1">
            <a:spLocks noChangeArrowheads="1"/>
          </p:cNvSpPr>
          <p:nvPr/>
        </p:nvSpPr>
        <p:spPr bwMode="auto">
          <a:xfrm>
            <a:off x="1907704" y="3227492"/>
            <a:ext cx="5904656" cy="15696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0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         i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b a </a:t>
            </a:r>
            <a:r>
              <a:rPr lang="en-US" sz="2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 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 a c a b a 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q:     </a:t>
            </a:r>
            <a:r>
              <a:rPr lang="en-US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0         j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M-1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 КМП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Префикс-функция </a:t>
            </a:r>
            <a:r>
              <a:rPr lang="ru-RU" dirty="0"/>
              <a:t>prefix</a:t>
            </a:r>
            <a:r>
              <a:rPr lang="en-US" dirty="0"/>
              <a:t>(q, j) </a:t>
            </a:r>
            <a:r>
              <a:rPr lang="ru-RU" dirty="0" smtClean="0"/>
              <a:t>строки </a:t>
            </a:r>
            <a:r>
              <a:rPr lang="en-US" dirty="0" smtClean="0"/>
              <a:t>q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prefix(</a:t>
            </a:r>
            <a:r>
              <a:rPr lang="en-US" dirty="0" err="1" smtClean="0"/>
              <a:t>q,j</a:t>
            </a:r>
            <a:r>
              <a:rPr lang="en-US" dirty="0" smtClean="0"/>
              <a:t>) = max { x | q[0..x] = q[j-</a:t>
            </a:r>
            <a:r>
              <a:rPr lang="en-US" dirty="0" err="1" smtClean="0"/>
              <a:t>x..j</a:t>
            </a:r>
            <a:r>
              <a:rPr lang="en-US" dirty="0" smtClean="0"/>
              <a:t>], x &lt; j 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prefix(q,</a:t>
            </a:r>
            <a:r>
              <a:rPr lang="ru-RU" dirty="0" smtClean="0"/>
              <a:t>0</a:t>
            </a:r>
            <a:r>
              <a:rPr lang="en-US" dirty="0" smtClean="0"/>
              <a:t>)</a:t>
            </a:r>
            <a:r>
              <a:rPr lang="ru-RU" dirty="0" smtClean="0"/>
              <a:t> = 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Свойства префикс-функции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prefix(</a:t>
            </a:r>
            <a:r>
              <a:rPr lang="en-US" dirty="0" err="1" smtClean="0"/>
              <a:t>q,j</a:t>
            </a:r>
            <a:r>
              <a:rPr lang="en-US" dirty="0"/>
              <a:t>) </a:t>
            </a:r>
            <a:r>
              <a:rPr lang="ru-RU" dirty="0" smtClean="0"/>
              <a:t>= д</a:t>
            </a:r>
            <a:r>
              <a:rPr lang="ru-RU" dirty="0" smtClean="0"/>
              <a:t>лина самого длинного префикса </a:t>
            </a:r>
            <a:r>
              <a:rPr lang="ru-RU" dirty="0"/>
              <a:t>строки </a:t>
            </a:r>
            <a:r>
              <a:rPr lang="en-US" dirty="0" smtClean="0"/>
              <a:t>q[0</a:t>
            </a:r>
            <a:r>
              <a:rPr lang="ru-RU" dirty="0" smtClean="0"/>
              <a:t>..</a:t>
            </a:r>
            <a:r>
              <a:rPr lang="en-US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который </a:t>
            </a:r>
            <a:r>
              <a:rPr lang="ru-RU" dirty="0" smtClean="0"/>
              <a:t>!= </a:t>
            </a:r>
            <a:r>
              <a:rPr lang="en-US" dirty="0" smtClean="0"/>
              <a:t>q[0</a:t>
            </a:r>
            <a:r>
              <a:rPr lang="ru-RU" dirty="0"/>
              <a:t>..</a:t>
            </a:r>
            <a:r>
              <a:rPr lang="en-US" dirty="0"/>
              <a:t>j] </a:t>
            </a:r>
            <a:r>
              <a:rPr lang="ru-RU" dirty="0" smtClean="0"/>
              <a:t>и является суффиксом </a:t>
            </a:r>
            <a:r>
              <a:rPr lang="en-US" dirty="0"/>
              <a:t>q[0</a:t>
            </a:r>
            <a:r>
              <a:rPr lang="ru-RU" dirty="0"/>
              <a:t>..</a:t>
            </a:r>
            <a:r>
              <a:rPr lang="en-US" dirty="0"/>
              <a:t>j</a:t>
            </a:r>
            <a:r>
              <a:rPr lang="en-US" dirty="0" smtClean="0"/>
              <a:t>]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j-prefix(</a:t>
            </a:r>
            <a:r>
              <a:rPr lang="en-US" dirty="0" err="1" smtClean="0"/>
              <a:t>q,j</a:t>
            </a:r>
            <a:r>
              <a:rPr lang="en-US" dirty="0" smtClean="0"/>
              <a:t>)</a:t>
            </a:r>
            <a:r>
              <a:rPr lang="ru-RU" dirty="0" smtClean="0"/>
              <a:t>+1</a:t>
            </a:r>
            <a:r>
              <a:rPr lang="en-US" dirty="0" smtClean="0"/>
              <a:t> </a:t>
            </a:r>
            <a:r>
              <a:rPr lang="ru-RU" dirty="0" smtClean="0"/>
              <a:t>= р</a:t>
            </a:r>
            <a:r>
              <a:rPr lang="ru-RU" dirty="0" smtClean="0"/>
              <a:t>азмер безопасного сдвига образца, если </a:t>
            </a:r>
            <a:r>
              <a:rPr lang="en-US" dirty="0" smtClean="0"/>
              <a:t>q[0..j] </a:t>
            </a:r>
            <a:r>
              <a:rPr lang="ru-RU" dirty="0" smtClean="0"/>
              <a:t>совпал с текстом в окне просмотра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prefix(</a:t>
            </a:r>
            <a:r>
              <a:rPr lang="en-US" dirty="0" err="1" smtClean="0"/>
              <a:t>q,j</a:t>
            </a:r>
            <a:r>
              <a:rPr lang="en-US" dirty="0" smtClean="0"/>
              <a:t>) = </a:t>
            </a:r>
            <a:r>
              <a:rPr lang="ru-RU" dirty="0" smtClean="0"/>
              <a:t>ч</a:t>
            </a:r>
            <a:r>
              <a:rPr lang="ru-RU" dirty="0" smtClean="0"/>
              <a:t>исло сравнений, которые можно </a:t>
            </a:r>
            <a:r>
              <a:rPr lang="ru-RU" u="sng" dirty="0" smtClean="0"/>
              <a:t>не</a:t>
            </a:r>
            <a:r>
              <a:rPr lang="ru-RU" dirty="0" smtClean="0"/>
              <a:t> делать после </a:t>
            </a:r>
            <a:r>
              <a:rPr lang="ru-RU" dirty="0" smtClean="0"/>
              <a:t>такого </a:t>
            </a:r>
            <a:r>
              <a:rPr lang="ru-RU" dirty="0" smtClean="0"/>
              <a:t>сдвига окна просмотра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8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 КМП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cs typeface="Times New Roman" pitchFamily="18" charset="0"/>
              </a:rPr>
              <a:t>Пример 1</a:t>
            </a:r>
            <a:endParaRPr lang="en-US" sz="28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q[j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  a  b  a  c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j-prefix(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)+1	1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2  2  2  2  6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0  0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 smtClean="0">
              <a:cs typeface="Times New Roman" pitchFamily="18" charset="0"/>
            </a:endParaRPr>
          </a:p>
          <a:p>
            <a:r>
              <a:rPr lang="ru-RU" sz="2800" dirty="0" smtClean="0">
                <a:cs typeface="Times New Roman" pitchFamily="18" charset="0"/>
              </a:rPr>
              <a:t>Пример 2</a:t>
            </a:r>
            <a:br>
              <a:rPr lang="ru-RU" sz="2800" dirty="0" smtClean="0">
                <a:cs typeface="Times New Roman" pitchFamily="18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j			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q[j]			b  a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j-prefix(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)+1	1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2  3  4  5  6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	prefix(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		0  0  0  0  0  0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1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Прикладываем левый край образца к левому краю </a:t>
            </a:r>
            <a:r>
              <a:rPr lang="ru-RU" dirty="0" smtClean="0"/>
              <a:t>окна просмотра</a:t>
            </a:r>
            <a:r>
              <a:rPr lang="ru-RU" dirty="0" smtClean="0"/>
              <a:t>, </a:t>
            </a:r>
            <a:r>
              <a:rPr lang="ru-RU" dirty="0" smtClean="0"/>
              <a:t>К = 0</a:t>
            </a:r>
            <a:r>
              <a:rPr lang="en-US" dirty="0" smtClean="0">
                <a:solidFill>
                  <a:srgbClr val="FFC000"/>
                </a:solidFill>
              </a:rPr>
              <a:t>, j = 0</a:t>
            </a:r>
            <a:endParaRPr lang="ru-RU" dirty="0" smtClean="0">
              <a:solidFill>
                <a:srgbClr val="FFC000"/>
              </a:solidFill>
            </a:endParaRP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Вычисляем префикс-функцию </a:t>
            </a:r>
            <a:r>
              <a:rPr lang="ru-RU" dirty="0" smtClean="0">
                <a:solidFill>
                  <a:srgbClr val="FFC000"/>
                </a:solidFill>
              </a:rPr>
              <a:t>образца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dirty="0" smtClean="0"/>
              <a:t>слева на</a:t>
            </a:r>
            <a:r>
              <a:rPr lang="ru-RU" dirty="0"/>
              <a:t>прав</a:t>
            </a:r>
            <a:r>
              <a:rPr lang="ru-RU" dirty="0" smtClean="0"/>
              <a:t>о</a:t>
            </a:r>
            <a:r>
              <a:rPr lang="en-US" dirty="0" smtClean="0"/>
              <a:t>, j=</a:t>
            </a:r>
            <a:r>
              <a:rPr lang="en-US" dirty="0">
                <a:solidFill>
                  <a:srgbClr val="FFC000"/>
                </a:solidFill>
              </a:rPr>
              <a:t>j</a:t>
            </a:r>
            <a:r>
              <a:rPr lang="ru-RU" dirty="0" smtClean="0"/>
              <a:t>...</a:t>
            </a:r>
            <a:r>
              <a:rPr lang="en-US" dirty="0" smtClean="0"/>
              <a:t>M-1</a:t>
            </a:r>
            <a:endParaRPr lang="ru-RU" dirty="0" smtClean="0"/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в тексте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err="1" smtClean="0"/>
              <a:t>K+</a:t>
            </a:r>
            <a:r>
              <a:rPr lang="en-US" dirty="0" err="1" smtClean="0">
                <a:solidFill>
                  <a:srgbClr val="FFC000"/>
                </a:solidFill>
              </a:rPr>
              <a:t>j-prefix</a:t>
            </a:r>
            <a:r>
              <a:rPr lang="en-US" dirty="0" smtClean="0">
                <a:solidFill>
                  <a:srgbClr val="FFC000"/>
                </a:solidFill>
              </a:rPr>
              <a:t>[j-1], </a:t>
            </a:r>
            <a:r>
              <a:rPr lang="en-US" dirty="0" smtClean="0">
                <a:solidFill>
                  <a:srgbClr val="FFC000"/>
                </a:solidFill>
              </a:rPr>
              <a:t>j = </a:t>
            </a:r>
            <a:r>
              <a:rPr lang="en-US" dirty="0" smtClean="0">
                <a:solidFill>
                  <a:srgbClr val="FFC000"/>
                </a:solidFill>
              </a:rPr>
              <a:t>prefix[j-1]+1</a:t>
            </a:r>
            <a:r>
              <a:rPr lang="ru-RU" dirty="0" smtClean="0"/>
              <a:t> </a:t>
            </a:r>
            <a:r>
              <a:rPr lang="ru-RU" dirty="0" smtClean="0"/>
              <a:t>и переходим к шагу 2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08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83560"/>
            <a:ext cx="8050088" cy="45720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kmp_substring_search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= 0</a:t>
            </a:r>
            <a:r>
              <a:rPr lang="en-US" dirty="0" smtClean="0"/>
              <a:t>; </a:t>
            </a:r>
            <a:r>
              <a:rPr lang="en-US" dirty="0" smtClean="0"/>
              <a:t>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j</a:t>
            </a:r>
            <a:r>
              <a:rPr lang="ru-RU" dirty="0" smtClean="0">
                <a:solidFill>
                  <a:srgbClr val="FFC000"/>
                </a:solidFill>
              </a:rPr>
              <a:t> = 0</a:t>
            </a:r>
            <a:r>
              <a:rPr lang="en-US" dirty="0" smtClean="0">
                <a:solidFill>
                  <a:srgbClr val="FFC000"/>
                </a:solidFill>
              </a:rPr>
              <a:t>; </a:t>
            </a:r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ru-RU" dirty="0">
                <a:solidFill>
                  <a:srgbClr val="FFC000"/>
                </a:solidFill>
              </a:rPr>
              <a:t>/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смещение по образцу</a:t>
            </a:r>
            <a:br>
              <a:rPr lang="ru-RU" dirty="0">
                <a:solidFill>
                  <a:srgbClr val="FFC000"/>
                </a:solidFill>
              </a:rPr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p[M+1]</a:t>
            </a:r>
            <a:r>
              <a:rPr lang="en-US" dirty="0" smtClean="0"/>
              <a:t>, prefix = p</a:t>
            </a:r>
            <a:r>
              <a:rPr lang="ru-RU" dirty="0" smtClean="0"/>
              <a:t>+</a:t>
            </a:r>
            <a:r>
              <a:rPr lang="en-US" dirty="0" smtClean="0"/>
              <a:t>1</a:t>
            </a:r>
            <a:r>
              <a:rPr lang="en-US" dirty="0" smtClean="0"/>
              <a:t>; </a:t>
            </a:r>
            <a:r>
              <a:rPr lang="en-US" dirty="0" smtClean="0"/>
              <a:t>// </a:t>
            </a:r>
            <a:r>
              <a:rPr lang="ru-RU" dirty="0" smtClean="0"/>
              <a:t>таблица сдвигов</a:t>
            </a:r>
            <a:r>
              <a:rPr lang="en-US" dirty="0" smtClean="0"/>
              <a:t>, </a:t>
            </a:r>
            <a:r>
              <a:rPr lang="ru-RU" dirty="0" smtClean="0"/>
              <a:t>С99</a:t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kmp_init</a:t>
            </a:r>
            <a:r>
              <a:rPr lang="en-US" dirty="0" smtClean="0">
                <a:solidFill>
                  <a:srgbClr val="FFC000"/>
                </a:solidFill>
              </a:rPr>
              <a:t>(prefix, q,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for (k = 0; k &lt; N-M; </a:t>
            </a:r>
            <a:r>
              <a:rPr lang="en-US" dirty="0" smtClean="0">
                <a:solidFill>
                  <a:srgbClr val="FFC000"/>
                </a:solidFill>
              </a:rPr>
              <a:t>k+=</a:t>
            </a:r>
            <a:r>
              <a:rPr lang="en-US" dirty="0" smtClean="0">
                <a:solidFill>
                  <a:srgbClr val="FFC000"/>
                </a:solidFill>
              </a:rPr>
              <a:t>j-prefix[j</a:t>
            </a:r>
            <a:r>
              <a:rPr lang="ru-RU" dirty="0" smtClean="0">
                <a:solidFill>
                  <a:srgbClr val="FFC000"/>
                </a:solidFill>
              </a:rPr>
              <a:t>-1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ru-RU" dirty="0"/>
              <a:t>	</a:t>
            </a:r>
            <a:r>
              <a:rPr lang="en-US" dirty="0" smtClean="0"/>
              <a:t>	for (j = </a:t>
            </a:r>
            <a:r>
              <a:rPr lang="en-US" dirty="0" smtClean="0">
                <a:solidFill>
                  <a:srgbClr val="FFC000"/>
                </a:solidFill>
              </a:rPr>
              <a:t>j</a:t>
            </a:r>
            <a:r>
              <a:rPr lang="en-US" dirty="0" smtClean="0"/>
              <a:t>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 &amp;&amp; j &lt; M; </a:t>
            </a:r>
            <a:r>
              <a:rPr lang="en-US" dirty="0" smtClean="0"/>
              <a:t>++j)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</a:t>
            </a:r>
            <a:r>
              <a:rPr lang="en-US" dirty="0" smtClean="0"/>
              <a:t>M) </a:t>
            </a:r>
            <a:r>
              <a:rPr lang="en-US" dirty="0" smtClean="0"/>
              <a:t>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endParaRPr lang="en-US" dirty="0" smtClean="0"/>
          </a:p>
          <a:p>
            <a:pPr marL="6858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j = </a:t>
            </a:r>
            <a:r>
              <a:rPr lang="en-US" dirty="0" smtClean="0">
                <a:solidFill>
                  <a:srgbClr val="FFC000"/>
                </a:solidFill>
              </a:rPr>
              <a:t>prefix[j-1]+1;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8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83560"/>
            <a:ext cx="8050088" cy="4572000"/>
          </a:xfrm>
        </p:spPr>
        <p:txBody>
          <a:bodyPr>
            <a:normAutofit/>
          </a:bodyPr>
          <a:lstStyle/>
          <a:p>
            <a:r>
              <a:rPr lang="ru-RU" dirty="0"/>
              <a:t>В худшем случае </a:t>
            </a:r>
            <a:r>
              <a:rPr lang="ru-RU" dirty="0" smtClean="0"/>
              <a:t>О(N) сравнений без учета построения префикс-функции</a:t>
            </a:r>
            <a:endParaRPr lang="en-US" dirty="0"/>
          </a:p>
          <a:p>
            <a:pPr lvl="1"/>
            <a:r>
              <a:rPr lang="ru-RU" dirty="0" smtClean="0"/>
              <a:t>Почему каждый </a:t>
            </a:r>
            <a:r>
              <a:rPr lang="ru-RU" dirty="0"/>
              <a:t>символ </a:t>
            </a:r>
            <a:r>
              <a:rPr lang="ru-RU" dirty="0" smtClean="0"/>
              <a:t>текста </a:t>
            </a:r>
            <a:r>
              <a:rPr lang="ru-RU" dirty="0"/>
              <a:t>участвует в сравнении </a:t>
            </a:r>
            <a:r>
              <a:rPr lang="en-US" dirty="0"/>
              <a:t>&lt;= 1 </a:t>
            </a:r>
            <a:r>
              <a:rPr lang="ru-RU" dirty="0" smtClean="0"/>
              <a:t>раз?</a:t>
            </a:r>
          </a:p>
          <a:p>
            <a:r>
              <a:rPr lang="ru-RU" dirty="0" smtClean="0"/>
              <a:t>Опишите работу </a:t>
            </a:r>
            <a:r>
              <a:rPr lang="ru-RU" dirty="0"/>
              <a:t>алгоритма </a:t>
            </a:r>
            <a:r>
              <a:rPr lang="ru-RU" dirty="0" smtClean="0"/>
              <a:t>КМП для текста «аааааа...а</a:t>
            </a:r>
            <a:r>
              <a:rPr lang="en-US" dirty="0" err="1" smtClean="0"/>
              <a:t>baaaaaa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образца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err="1" smtClean="0"/>
              <a:t>baaaaaa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В чем отличие от работы алгоритма БМ?</a:t>
            </a: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Поиск в массивах и списках</a:t>
            </a:r>
          </a:p>
          <a:p>
            <a:pPr lvl="1"/>
            <a:r>
              <a:rPr lang="ru-RU" dirty="0" smtClean="0"/>
              <a:t>Линейный поиск</a:t>
            </a:r>
          </a:p>
          <a:p>
            <a:pPr lvl="2"/>
            <a:r>
              <a:rPr lang="ru-RU" dirty="0" smtClean="0"/>
              <a:t>списки, массивы, линейная сложность</a:t>
            </a:r>
          </a:p>
          <a:p>
            <a:pPr lvl="1"/>
            <a:r>
              <a:rPr lang="ru-RU" dirty="0" smtClean="0"/>
              <a:t>Бинарный поиск</a:t>
            </a:r>
          </a:p>
          <a:p>
            <a:pPr lvl="2"/>
            <a:r>
              <a:rPr lang="ru-RU" dirty="0" smtClean="0"/>
              <a:t>упорядоч. массивы, логарифмическая сложность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  <a:endParaRPr lang="en-US" dirty="0" smtClean="0"/>
          </a:p>
          <a:p>
            <a:pPr lvl="2"/>
            <a:r>
              <a:rPr lang="en-US" dirty="0"/>
              <a:t>O(N) … </a:t>
            </a:r>
            <a:r>
              <a:rPr lang="en-US" dirty="0" smtClean="0"/>
              <a:t>O(M*N)</a:t>
            </a:r>
            <a:endParaRPr lang="ru-RU" dirty="0" smtClean="0"/>
          </a:p>
          <a:p>
            <a:pPr lvl="1"/>
            <a:r>
              <a:rPr lang="ru-RU" dirty="0" smtClean="0"/>
              <a:t>Алгоритм Рабина-Карпа</a:t>
            </a:r>
            <a:endParaRPr lang="en-US" dirty="0" smtClean="0"/>
          </a:p>
          <a:p>
            <a:pPr lvl="2"/>
            <a:r>
              <a:rPr lang="en-US" dirty="0" smtClean="0"/>
              <a:t>O(N) … O(M*N)</a:t>
            </a:r>
            <a:endParaRPr lang="ru-RU" dirty="0" smtClean="0"/>
          </a:p>
          <a:p>
            <a:pPr lvl="1"/>
            <a:r>
              <a:rPr lang="ru-RU" dirty="0" smtClean="0"/>
              <a:t>Алгоритм Бойера-Мура</a:t>
            </a:r>
            <a:endParaRPr lang="en-US" dirty="0" smtClean="0"/>
          </a:p>
          <a:p>
            <a:pPr lvl="2"/>
            <a:r>
              <a:rPr lang="en-US" dirty="0" smtClean="0"/>
              <a:t>O(N/M) </a:t>
            </a:r>
            <a:r>
              <a:rPr lang="en-US" dirty="0"/>
              <a:t>… O(M*N)</a:t>
            </a:r>
            <a:endParaRPr lang="ru-RU" dirty="0" smtClean="0"/>
          </a:p>
          <a:p>
            <a:pPr lvl="1"/>
            <a:r>
              <a:rPr lang="ru-RU" smtClean="0"/>
              <a:t>Алгоритм </a:t>
            </a:r>
            <a:r>
              <a:rPr lang="ru-RU" smtClean="0"/>
              <a:t>Кнута-Мориса-Пратта</a:t>
            </a:r>
            <a:endParaRPr lang="en-US" dirty="0" smtClean="0"/>
          </a:p>
          <a:p>
            <a:pPr lvl="2"/>
            <a:r>
              <a:rPr lang="en-US" dirty="0" smtClean="0"/>
              <a:t>O(N) … O(N+M)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6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Rectangle 4"/>
          <p:cNvSpPr>
            <a:spLocks noChangeArrowheads="1"/>
          </p:cNvSpPr>
          <p:nvPr/>
        </p:nvSpPr>
        <p:spPr bwMode="auto">
          <a:xfrm>
            <a:off x="1000125" y="214313"/>
            <a:ext cx="81438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 первом входе в цикл индексы указывают на начала строк и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(1, 1), очевидно, истинно.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каждом проходе цикла указатель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сдвигается на одну позицию строки вперед без возвратов.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Пока очередные символы совпадают, внутренний цикл не выполняется 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просто увеличивается синхронно 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что обеспечивает сохранение условия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без сдвига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относительно строки.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Rectangle 4"/>
          <p:cNvSpPr>
            <a:spLocks noChangeArrowheads="1"/>
          </p:cNvSpPr>
          <p:nvPr/>
        </p:nvSpPr>
        <p:spPr bwMode="auto">
          <a:xfrm>
            <a:off x="1000125" y="71438"/>
            <a:ext cx="81438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 несовпадении очередных символов надо сдвинуть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образец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так, чтобы некоторый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-префикс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продолжал совпадать с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суффиксом просмотренной строки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[1 ..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 , тем самым сохраняя инвариант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+ 1) для следующей итерации цикла.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Изменение соответствия позиций с 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означает сдвиг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относительно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0 позиций вперед.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Отсюда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Ес­ли таких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-префиксов можно указать несколько, надо выбрать из них наибольший по длине, чтобы сдвиг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был кратчайшим.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таких префиксов нет, возьмем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0, так как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 всегда истинно. Это соответствует сдвигу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 позиции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]; т. е. следующее сравнение начнется со следующей непрочитанной позиции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строки, имея «нулевую историю» совпадений.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4"/>
          <p:cNvSpPr>
            <a:spLocks noChangeArrowheads="1"/>
          </p:cNvSpPr>
          <p:nvPr/>
        </p:nvSpPr>
        <p:spPr bwMode="auto">
          <a:xfrm>
            <a:off x="1071563" y="142875"/>
            <a:ext cx="59864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До сдвига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совпадает с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 1).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Чтобы сдвиг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был перспективен, префикс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pre f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1 )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должен совпадать с суффиксом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которым до сдвига совпадал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Отсюда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j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74786" name="Rectangle 5"/>
          <p:cNvSpPr>
            <a:spLocks noChangeArrowheads="1"/>
          </p:cNvSpPr>
          <p:nvPr/>
        </p:nvSpPr>
        <p:spPr bwMode="auto">
          <a:xfrm>
            <a:off x="1000125" y="1928813"/>
            <a:ext cx="5222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...dj–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= 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j–dj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... j–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1].                            </a:t>
            </a:r>
            <a:r>
              <a:rPr lang="ru-RU"/>
              <a:t>(7)</a:t>
            </a:r>
          </a:p>
        </p:txBody>
      </p:sp>
      <p:sp>
        <p:nvSpPr>
          <p:cNvPr id="374787" name="Rectangle 6"/>
          <p:cNvSpPr>
            <a:spLocks noChangeArrowheads="1"/>
          </p:cNvSpPr>
          <p:nvPr/>
        </p:nvSpPr>
        <p:spPr bwMode="auto">
          <a:xfrm>
            <a:off x="1000125" y="2500313"/>
            <a:ext cx="65516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Это условие необходимо для перспективности сдвига на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, 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но еще не достаточно;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из сравнения нам еще известно, что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не совпадает с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Поэтому если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то сдвиг бесперспективен.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Сделаем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соответствующее уточнение в формуле (7): </a:t>
            </a:r>
          </a:p>
        </p:txBody>
      </p:sp>
      <p:sp>
        <p:nvSpPr>
          <p:cNvPr id="374788" name="Rectangle 7"/>
          <p:cNvSpPr>
            <a:spLocks noChangeArrowheads="1"/>
          </p:cNvSpPr>
          <p:nvPr/>
        </p:nvSpPr>
        <p:spPr bwMode="auto">
          <a:xfrm>
            <a:off x="1000125" y="4000500"/>
            <a:ext cx="54006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01613"/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...dj 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j–dj +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... j–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</a:t>
            </a:r>
            <a:r>
              <a:rPr lang="en-US">
                <a:sym typeface="Symbol" pitchFamily="18" charset="2"/>
              </a:rPr>
              <a:t>(8)</a:t>
            </a:r>
            <a:endParaRPr lang="ru-RU">
              <a:sym typeface="Symbol" pitchFamily="18" charset="2"/>
            </a:endParaRPr>
          </a:p>
          <a:p>
            <a:pPr indent="201613" eaLnBrk="0" hangingPunct="0"/>
            <a:endParaRPr lang="ru-RU" sz="10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Последовательный просмотр ячеек</a:t>
            </a:r>
          </a:p>
          <a:p>
            <a:r>
              <a:rPr lang="ru-RU" dirty="0" smtClean="0"/>
              <a:t>Останов, если </a:t>
            </a:r>
            <a:r>
              <a:rPr lang="ru-RU" dirty="0" smtClean="0"/>
              <a:t>найден нужный ключ или кончились ячейки</a:t>
            </a:r>
            <a:endParaRPr lang="ru-RU" dirty="0" smtClean="0"/>
          </a:p>
          <a:p>
            <a:r>
              <a:rPr lang="ru-RU" dirty="0" smtClean="0"/>
              <a:t>Число </a:t>
            </a:r>
            <a:r>
              <a:rPr lang="ru-RU" dirty="0" smtClean="0"/>
              <a:t>сравнений в худшем случае </a:t>
            </a:r>
            <a:r>
              <a:rPr lang="ru-RU" dirty="0" smtClean="0"/>
              <a:t>О(число ячеек)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Условия применимости</a:t>
            </a:r>
          </a:p>
          <a:p>
            <a:pPr lvl="1"/>
            <a:r>
              <a:rPr lang="ru-RU" dirty="0" smtClean="0"/>
              <a:t>Либо отсутствует линейный порядок </a:t>
            </a:r>
            <a:r>
              <a:rPr lang="ru-RU" dirty="0" smtClean="0"/>
              <a:t>на множестве </a:t>
            </a:r>
            <a:r>
              <a:rPr lang="ru-RU" dirty="0" smtClean="0"/>
              <a:t>ключей</a:t>
            </a:r>
            <a:endParaRPr lang="ru-RU" dirty="0" smtClean="0"/>
          </a:p>
          <a:p>
            <a:pPr lvl="1"/>
            <a:r>
              <a:rPr lang="ru-RU" dirty="0" smtClean="0"/>
              <a:t>Либо время поиска не существенно с точки зрения программиста (</a:t>
            </a:r>
            <a:r>
              <a:rPr lang="ru-RU" dirty="0" smtClean="0"/>
              <a:t>число ячеек заведомо невелико, </a:t>
            </a:r>
            <a:r>
              <a:rPr lang="ru-RU" dirty="0" smtClean="0"/>
              <a:t>1-кратный поиск, и т.п.)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Многократный поиск в большом числе ячеек – либо сортировка + бинарный поиск для массива, </a:t>
            </a:r>
            <a:r>
              <a:rPr lang="ru-RU" dirty="0"/>
              <a:t>либо </a:t>
            </a:r>
            <a:r>
              <a:rPr lang="ru-RU" dirty="0" smtClean="0"/>
              <a:t>ДДП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(последовательный) </a:t>
            </a:r>
            <a:r>
              <a:rPr lang="ru-RU" dirty="0"/>
              <a:t>поиск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Rectangle 4"/>
          <p:cNvSpPr>
            <a:spLocks noChangeArrowheads="1"/>
          </p:cNvSpPr>
          <p:nvPr/>
        </p:nvSpPr>
        <p:spPr bwMode="auto">
          <a:xfrm>
            <a:off x="428625" y="214313"/>
            <a:ext cx="7367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01613" algn="ctr"/>
            <a:r>
              <a:rPr lang="ru-RU">
                <a:latin typeface="Times New Roman" pitchFamily="18" charset="0"/>
                <a:cs typeface="Times New Roman" pitchFamily="18" charset="0"/>
              </a:rPr>
              <a:t>Добавив теперь условие максимальности длины префикса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,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pPr indent="201613" algn="ctr"/>
            <a:r>
              <a:rPr lang="ru-RU">
                <a:latin typeface="Times New Roman" pitchFamily="18" charset="0"/>
                <a:cs typeface="Times New Roman" pitchFamily="18" charset="0"/>
              </a:rPr>
              <a:t>выразим зависимость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ледующей 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префикс-функцией: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indent="201613" algn="ctr"/>
            <a:r>
              <a:rPr lang="en-US" i="1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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[1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 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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}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  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(9)</a:t>
            </a:r>
          </a:p>
        </p:txBody>
      </p:sp>
      <p:sp>
        <p:nvSpPr>
          <p:cNvPr id="376834" name="Rectangle 5"/>
          <p:cNvSpPr>
            <a:spLocks noChangeArrowheads="1"/>
          </p:cNvSpPr>
          <p:nvPr/>
        </p:nvSpPr>
        <p:spPr bwMode="auto">
          <a:xfrm>
            <a:off x="1071563" y="1214438"/>
            <a:ext cx="6251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Как можно видеть, префикс-функция зависит только от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но не от строки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поэтому она может быть вычислена ещё до начала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поиска и задана в алгоритме таблицей значений.</a:t>
            </a:r>
          </a:p>
        </p:txBody>
      </p:sp>
      <p:sp>
        <p:nvSpPr>
          <p:cNvPr id="376835" name="Rectangle 6"/>
          <p:cNvSpPr>
            <a:spLocks noChangeArrowheads="1"/>
          </p:cNvSpPr>
          <p:nvPr/>
        </p:nvSpPr>
        <p:spPr bwMode="auto">
          <a:xfrm>
            <a:off x="1071563" y="2071688"/>
            <a:ext cx="53038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Однако зависимость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от строки все же имеется: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то сдвиг тоже заведомо бесперспективен. </a:t>
            </a:r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этом случае вычисленное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следует отвергнуть и </a:t>
            </a:r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Так как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все длины перспективных префиксов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</a:p>
          <a:p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образуют последовательность, убывающую до нуля: </a:t>
            </a:r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]]]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...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]...]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ru-RU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6"/>
          <p:cNvSpPr>
            <a:spLocks noChangeArrowheads="1"/>
          </p:cNvSpPr>
          <p:nvPr/>
        </p:nvSpPr>
        <p:spPr bwMode="auto">
          <a:xfrm>
            <a:off x="1000125" y="428625"/>
            <a:ext cx="61007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Выбором подходящего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учетом всего сказанного,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занимается внутренний цикл КМП-алгоритма.</a:t>
            </a:r>
          </a:p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Ниже приведены значения префикс-функции и величины сдвига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аса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из примера выше: - по формуле (9) </a:t>
            </a:r>
          </a:p>
        </p:txBody>
      </p:sp>
      <p:sp>
        <p:nvSpPr>
          <p:cNvPr id="378882" name="TextBox 5"/>
          <p:cNvSpPr txBox="1">
            <a:spLocks noChangeArrowheads="1"/>
          </p:cNvSpPr>
          <p:nvPr/>
        </p:nvSpPr>
        <p:spPr bwMode="auto">
          <a:xfrm>
            <a:off x="1428750" y="1643063"/>
            <a:ext cx="53578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1  2  3  4  5  6  7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  b  a  b  a  c  a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0  1  0  1  0  4  0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фломуле (9)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D=j-d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1  1  3  3  5  2  7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5" name="Группа 28"/>
          <p:cNvGrpSpPr>
            <a:grpSpLocks/>
          </p:cNvGrpSpPr>
          <p:nvPr/>
        </p:nvGrpSpPr>
        <p:grpSpPr bwMode="auto">
          <a:xfrm>
            <a:off x="1357313" y="428625"/>
            <a:ext cx="4071937" cy="2986088"/>
            <a:chOff x="1357290" y="428605"/>
            <a:chExt cx="4071966" cy="2985433"/>
          </a:xfrm>
        </p:grpSpPr>
        <p:sp>
          <p:nvSpPr>
            <p:cNvPr id="368658" name="TextBox 11"/>
            <p:cNvSpPr txBox="1">
              <a:spLocks noChangeArrowheads="1"/>
            </p:cNvSpPr>
            <p:nvPr/>
          </p:nvSpPr>
          <p:spPr bwMode="auto">
            <a:xfrm>
              <a:off x="1357290" y="428605"/>
              <a:ext cx="4071966" cy="2985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  1                          i                      N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s: b  a  </a:t>
              </a:r>
              <a:r>
                <a:rPr lang="en-US" i="1" u="sng">
                  <a:latin typeface="Times New Roman" pitchFamily="18" charset="0"/>
                  <a:cs typeface="Times New Roman" pitchFamily="18" charset="0"/>
                </a:rPr>
                <a:t>a  b  a  b  a  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b  a  c  a  b  a  b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                           ^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q:       </a:t>
              </a:r>
              <a:r>
                <a:rPr lang="en-US" i="1" u="sng">
                  <a:latin typeface="Times New Roman" pitchFamily="18" charset="0"/>
                  <a:cs typeface="Times New Roman" pitchFamily="18" charset="0"/>
                </a:rPr>
                <a:t>a  b  a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b  a  c  a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          1         ^d     j  M</a:t>
              </a:r>
            </a:p>
            <a:p>
              <a:endParaRPr lang="en-US" i="1">
                <a:latin typeface="Times New Roman" pitchFamily="18" charset="0"/>
                <a:cs typeface="Times New Roman" pitchFamily="18" charset="0"/>
              </a:endParaRPr>
            </a:p>
            <a:p>
              <a:endParaRPr lang="en-US" i="1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q: j-d             </a:t>
              </a:r>
              <a:r>
                <a:rPr lang="en-US" i="1" u="sng">
                  <a:latin typeface="Times New Roman" pitchFamily="18" charset="0"/>
                  <a:cs typeface="Times New Roman" pitchFamily="18" charset="0"/>
                </a:rPr>
                <a:t>a  b  a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b  a  c  a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	        1    ^d         M</a:t>
              </a:r>
            </a:p>
            <a:p>
              <a:endParaRPr lang="en-US" sz="1200"/>
            </a:p>
            <a:p>
              <a:endParaRPr lang="ru-RU"/>
            </a:p>
          </p:txBody>
        </p:sp>
        <p:grpSp>
          <p:nvGrpSpPr>
            <p:cNvPr id="368659" name="Группа 12"/>
            <p:cNvGrpSpPr>
              <a:grpSpLocks/>
            </p:cNvGrpSpPr>
            <p:nvPr/>
          </p:nvGrpSpPr>
          <p:grpSpPr bwMode="auto">
            <a:xfrm>
              <a:off x="1928794" y="1500174"/>
              <a:ext cx="1143008" cy="1073158"/>
              <a:chOff x="4286248" y="4214818"/>
              <a:chExt cx="1143008" cy="1073158"/>
            </a:xfrm>
          </p:grpSpPr>
          <p:cxnSp>
            <p:nvCxnSpPr>
              <p:cNvPr id="14" name="Прямая со стрелкой 13"/>
              <p:cNvCxnSpPr/>
              <p:nvPr/>
            </p:nvCxnSpPr>
            <p:spPr>
              <a:xfrm>
                <a:off x="4286248" y="5285904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4929189" y="4214577"/>
                <a:ext cx="500067" cy="15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Прямая соединительная линия 16"/>
            <p:cNvCxnSpPr/>
            <p:nvPr/>
          </p:nvCxnSpPr>
          <p:spPr>
            <a:xfrm rot="5400000">
              <a:off x="2393198" y="1249955"/>
              <a:ext cx="499952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5400000">
              <a:off x="2607513" y="1249955"/>
              <a:ext cx="499952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>
              <a:off x="2821826" y="1249955"/>
              <a:ext cx="499952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2286065" y="2142729"/>
              <a:ext cx="714218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5400000">
              <a:off x="2464669" y="2107017"/>
              <a:ext cx="785640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5400000">
              <a:off x="2714693" y="2142729"/>
              <a:ext cx="714218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8656" name="TextBox 29"/>
          <p:cNvSpPr txBox="1">
            <a:spLocks noChangeArrowheads="1"/>
          </p:cNvSpPr>
          <p:nvPr/>
        </p:nvSpPr>
        <p:spPr bwMode="auto">
          <a:xfrm>
            <a:off x="4572000" y="1071563"/>
            <a:ext cx="44116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: j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6,d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] = 4</a:t>
            </a:r>
          </a:p>
          <a:p>
            <a:pPr>
              <a:buFontTx/>
              <a:buChar char="-"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q,3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= suff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s,i-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1),3)</a:t>
            </a:r>
          </a:p>
          <a:p>
            <a:pPr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-1 = 3 –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длина совпадения</a:t>
            </a: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условие (8) выполнено и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= 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сдвиг на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j-d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2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совмещает префикс с суфиксом</a:t>
            </a: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префикс совпадает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,d+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1)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продолжаем сравнение с 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,d+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6572250" y="2357438"/>
          <a:ext cx="357188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5" name="Equation" r:id="rId4" imgW="190440" imgH="139680" progId="Equation.DSMT4">
                  <p:embed/>
                </p:oleObj>
              </mc:Choice>
              <mc:Fallback>
                <p:oleObj name="Equation" r:id="rId4" imgW="190440" imgH="1396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357438"/>
                        <a:ext cx="357188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214438" y="0"/>
            <a:ext cx="1427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Пример</a:t>
            </a:r>
            <a:r>
              <a:rPr lang="ru-RU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Rectangle 4"/>
          <p:cNvSpPr>
            <a:spLocks noChangeArrowheads="1"/>
          </p:cNvSpPr>
          <p:nvPr/>
        </p:nvSpPr>
        <p:spPr bwMode="auto">
          <a:xfrm>
            <a:off x="1000125" y="142875"/>
            <a:ext cx="76104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Допустим, что для всех позиций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образеца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предшествующих и включая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уже вычислены 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+1.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Это означает, что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Сравним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+ 1] 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они равны, то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+ 1),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т. е.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+ 1]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+2;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они не равны, то выберем для испытаний следующий по длине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префикс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являющийся суффиксом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т. е.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4"/>
          <p:cNvSpPr>
            <a:spLocks noChangeArrowheads="1"/>
          </p:cNvSpPr>
          <p:nvPr/>
        </p:nvSpPr>
        <p:spPr bwMode="auto">
          <a:xfrm>
            <a:off x="571500" y="571500"/>
            <a:ext cx="9028113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int  seek_substring_KMP  (char s[],   char q[]){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int  i, j, N, M; N = strlen(s); M = strlen(q);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int *d =(int*)malloc(M*sizeof(int));/*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динамический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массив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длины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М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+1*/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/* Вычисление префикс-функции */ 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r>
              <a:rPr lang="ru-RU">
                <a:latin typeface="Courier New" pitchFamily="49" charset="0"/>
                <a:cs typeface="Courier New" pitchFamily="49" charset="0"/>
              </a:rPr>
              <a:t>=0;   </a:t>
            </a:r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r>
              <a:rPr lang="ru-RU">
                <a:latin typeface="Courier New" pitchFamily="49" charset="0"/>
                <a:cs typeface="Courier New" pitchFamily="49" charset="0"/>
              </a:rPr>
              <a:t>=-</a:t>
            </a:r>
            <a:r>
              <a:rPr lang="en-US">
                <a:latin typeface="Courier New" pitchFamily="49" charset="0"/>
                <a:cs typeface="Courier New" pitchFamily="49" charset="0"/>
              </a:rPr>
              <a:t>l</a:t>
            </a:r>
            <a:r>
              <a:rPr lang="ru-RU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[0]=-</a:t>
            </a:r>
            <a:r>
              <a:rPr lang="en-US">
                <a:latin typeface="Courier New" pitchFamily="49" charset="0"/>
                <a:cs typeface="Courier New" pitchFamily="49" charset="0"/>
              </a:rPr>
              <a:t>l</a:t>
            </a:r>
            <a:r>
              <a:rPr lang="ru-RU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while   (i  &lt; M-l)   {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while((j&gt;=0) &amp;&amp; (q[j]!=q[i]))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	</a:t>
            </a:r>
            <a:r>
              <a:rPr lang="en-US">
                <a:latin typeface="Courier New" pitchFamily="49" charset="0"/>
                <a:cs typeface="Courier New" pitchFamily="49" charset="0"/>
              </a:rPr>
              <a:t>j = d[j];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	i++; j++;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if(q[i]==q[j])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d[i]   = d[j];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d[i]= j;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>
                <a:latin typeface="Courier New" pitchFamily="49" charset="0"/>
                <a:cs typeface="Courier New" pitchFamily="49" charset="0"/>
              </a:rPr>
              <a:t> */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for(i=0,j=0;(i&lt;=N-l)&amp;&amp;(j&lt;=M-l); i++,j++)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while((j&gt;=0)&amp;&amp;(q[j]!=s[i]))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r>
              <a:rPr lang="ru-RU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[</a:t>
            </a:r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r>
              <a:rPr lang="ru-RU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free</a:t>
            </a:r>
            <a:r>
              <a:rPr lang="ru-RU">
                <a:latin typeface="Courier New" pitchFamily="49" charset="0"/>
                <a:cs typeface="Courier New" pitchFamily="49" charset="0"/>
              </a:rPr>
              <a:t> (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);  /* освобождение памяти массива 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if (j==M)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return i-j;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else /* i==N */ 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return -1;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 -- Карпа </a:t>
            </a:r>
            <a:r>
              <a:rPr lang="ru-RU" dirty="0"/>
              <a:t>поиска подстроки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 smtClean="0"/>
              <a:t>Майкл Рабин, Ричард Карп 1987</a:t>
            </a:r>
            <a:endParaRPr lang="en-US" dirty="0" smtClean="0"/>
          </a:p>
          <a:p>
            <a:r>
              <a:rPr lang="ru-RU" dirty="0" smtClean="0"/>
              <a:t>Уменьшение числа сравнений в наивном поиске подстроки за счёт использования кольцевой хэш-функции (разновидность контрольной суммы)</a:t>
            </a:r>
          </a:p>
          <a:p>
            <a:r>
              <a:rPr lang="ru-RU" dirty="0" smtClean="0"/>
              <a:t>Пусть </a:t>
            </a:r>
            <a:r>
              <a:rPr lang="ru-RU" dirty="0"/>
              <a:t>строка и </a:t>
            </a:r>
            <a:r>
              <a:rPr lang="ru-RU" dirty="0" smtClean="0"/>
              <a:t>образец </a:t>
            </a:r>
            <a:r>
              <a:rPr lang="ru-RU" dirty="0"/>
              <a:t>состоят из символов алфавита А. </a:t>
            </a:r>
          </a:p>
          <a:p>
            <a:r>
              <a:rPr lang="ru-RU" dirty="0"/>
              <a:t>Каждый символ этого алфавита будем считать d-ичной цифрой,</a:t>
            </a:r>
          </a:p>
          <a:p>
            <a:r>
              <a:rPr lang="ru-RU" dirty="0"/>
              <a:t>где  d = A. Строку из k символов можно рассматривать как</a:t>
            </a:r>
          </a:p>
          <a:p>
            <a:r>
              <a:rPr lang="ru-RU" dirty="0"/>
              <a:t>запись d-ичного k-значного числа. </a:t>
            </a:r>
          </a:p>
          <a:p>
            <a:r>
              <a:rPr lang="ru-RU" dirty="0"/>
              <a:t>Тогда поиск </a:t>
            </a:r>
            <a:r>
              <a:rPr lang="ru-RU" dirty="0" smtClean="0"/>
              <a:t>образца </a:t>
            </a:r>
            <a:r>
              <a:rPr lang="ru-RU" dirty="0"/>
              <a:t>в строке  cводится к серии из N – М</a:t>
            </a:r>
          </a:p>
          <a:p>
            <a:r>
              <a:rPr lang="ru-RU" dirty="0"/>
              <a:t>сравнений числа, представляющего </a:t>
            </a:r>
            <a:r>
              <a:rPr lang="ru-RU" dirty="0" smtClean="0"/>
              <a:t>образец, </a:t>
            </a:r>
            <a:r>
              <a:rPr lang="ru-RU" dirty="0"/>
              <a:t>с числами,</a:t>
            </a:r>
          </a:p>
          <a:p>
            <a:r>
              <a:rPr lang="ru-RU" dirty="0"/>
              <a:t>представляющими подстроки s длины М. </a:t>
            </a:r>
          </a:p>
          <a:p>
            <a:r>
              <a:rPr lang="ru-RU" dirty="0"/>
              <a:t>Cравнение чисел может быть выполнено за время,</a:t>
            </a:r>
          </a:p>
          <a:p>
            <a:r>
              <a:rPr lang="ru-RU" dirty="0"/>
              <a:t>пропорциональное М, и тогда эффективность поиска будет </a:t>
            </a:r>
          </a:p>
          <a:p>
            <a:r>
              <a:rPr lang="ru-RU" dirty="0"/>
              <a:t>O(N + М) .</a:t>
            </a:r>
          </a:p>
          <a:p>
            <a:r>
              <a:rPr lang="ru-RU" dirty="0"/>
              <a:t>Для начала предположим, что А = {0,1, ..., 9}. Число, десятичной</a:t>
            </a:r>
          </a:p>
          <a:p>
            <a:r>
              <a:rPr lang="ru-RU" dirty="0"/>
              <a:t>записью которого является </a:t>
            </a:r>
            <a:r>
              <a:rPr lang="ru-RU" dirty="0" smtClean="0"/>
              <a:t>образец </a:t>
            </a:r>
            <a:r>
              <a:rPr lang="ru-RU" dirty="0"/>
              <a:t>q, обозначим через tq. </a:t>
            </a:r>
          </a:p>
          <a:p>
            <a:r>
              <a:rPr lang="ru-RU" dirty="0"/>
              <a:t>Аналогично, обозначим через tk число, десятичной записью </a:t>
            </a:r>
          </a:p>
          <a:p>
            <a:r>
              <a:rPr lang="ru-RU" dirty="0"/>
              <a:t>которого является подстрока s[k ... k + М – 1]. </a:t>
            </a:r>
          </a:p>
          <a:p>
            <a:endParaRPr lang="ru-RU" dirty="0"/>
          </a:p>
          <a:p>
            <a:r>
              <a:rPr lang="ru-RU" dirty="0"/>
              <a:t>Подстрока s[k ... k + М – 1] совпадает с </a:t>
            </a:r>
            <a:r>
              <a:rPr lang="ru-RU" dirty="0" smtClean="0"/>
              <a:t>образцом </a:t>
            </a:r>
            <a:r>
              <a:rPr lang="ru-RU" dirty="0"/>
              <a:t>q тогда и </a:t>
            </a:r>
          </a:p>
          <a:p>
            <a:r>
              <a:rPr lang="ru-RU" dirty="0"/>
              <a:t>Только  тогда, когда tq =  tk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4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схеме Горнера значения tq и t1 можно </a:t>
            </a:r>
            <a:r>
              <a:rPr lang="ru-RU" dirty="0" smtClean="0"/>
              <a:t>вычислить </a:t>
            </a:r>
            <a:r>
              <a:rPr lang="ru-RU" dirty="0"/>
              <a:t>за время, </a:t>
            </a:r>
            <a:r>
              <a:rPr lang="ru-RU" dirty="0" smtClean="0"/>
              <a:t>пропорциональное М </a:t>
            </a:r>
            <a:endParaRPr lang="en-US" dirty="0" smtClean="0"/>
          </a:p>
          <a:p>
            <a:r>
              <a:rPr lang="ru-RU" dirty="0" smtClean="0"/>
              <a:t>Временно </a:t>
            </a:r>
            <a:r>
              <a:rPr lang="ru-RU" dirty="0"/>
              <a:t>забудем о том, что </a:t>
            </a:r>
            <a:r>
              <a:rPr lang="ru-RU" dirty="0" smtClean="0"/>
              <a:t>вычисления </a:t>
            </a:r>
            <a:r>
              <a:rPr lang="ru-RU" dirty="0"/>
              <a:t>могут привести к очень большим числам. </a:t>
            </a:r>
          </a:p>
          <a:p>
            <a:r>
              <a:rPr lang="ru-RU" dirty="0"/>
              <a:t>Из tk (1 &lt; k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 – М) за константное время можно вычислить </a:t>
            </a:r>
            <a:r>
              <a:rPr lang="ru-RU" dirty="0" smtClean="0"/>
              <a:t>tk+1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ru-RU" dirty="0"/>
              <a:t>схеме </a:t>
            </a:r>
            <a:r>
              <a:rPr lang="ru-RU" dirty="0" smtClean="0"/>
              <a:t>Горнера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58154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Чтобы получить </a:t>
            </a:r>
            <a:r>
              <a:rPr lang="ru-RU" dirty="0" smtClean="0"/>
              <a:t>t</a:t>
            </a:r>
            <a:r>
              <a:rPr lang="en-US" dirty="0" smtClean="0"/>
              <a:t>[</a:t>
            </a:r>
            <a:r>
              <a:rPr lang="ru-RU" dirty="0" smtClean="0"/>
              <a:t>k+1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из </a:t>
            </a:r>
            <a:r>
              <a:rPr lang="ru-RU" dirty="0" smtClean="0"/>
              <a:t>t</a:t>
            </a:r>
            <a:r>
              <a:rPr lang="en-US" dirty="0" smtClean="0"/>
              <a:t>[</a:t>
            </a:r>
            <a:r>
              <a:rPr lang="ru-RU" dirty="0" smtClean="0"/>
              <a:t>k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надо удалить последнее слагаемое из </a:t>
            </a:r>
            <a:r>
              <a:rPr lang="ru-RU" dirty="0" smtClean="0"/>
              <a:t>формулы </a:t>
            </a:r>
            <a:r>
              <a:rPr lang="ru-RU" dirty="0"/>
              <a:t>(10) ( т. е.  вычесть </a:t>
            </a:r>
            <a:r>
              <a:rPr lang="ru-RU" dirty="0" smtClean="0"/>
              <a:t>10</a:t>
            </a:r>
            <a:r>
              <a:rPr lang="ru-RU" baseline="30000" dirty="0" smtClean="0"/>
              <a:t>M-1</a:t>
            </a:r>
            <a:r>
              <a:rPr lang="en-US" dirty="0" smtClean="0"/>
              <a:t>*</a:t>
            </a:r>
            <a:r>
              <a:rPr lang="ru-RU" dirty="0" smtClean="0"/>
              <a:t>s[k</a:t>
            </a:r>
            <a:r>
              <a:rPr lang="ru-RU" dirty="0"/>
              <a:t>]), результат умножить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10 </a:t>
            </a:r>
            <a:r>
              <a:rPr lang="ru-RU" dirty="0"/>
              <a:t>и добавить к нему s[k+M</a:t>
            </a:r>
            <a:r>
              <a:rPr lang="ru-RU" dirty="0" smtClean="0"/>
              <a:t>] </a:t>
            </a:r>
            <a:endParaRPr lang="ru-RU" dirty="0"/>
          </a:p>
          <a:p>
            <a:r>
              <a:rPr lang="ru-RU" dirty="0"/>
              <a:t>В результате получим следующее  рекуррентное соотношение: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35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75833"/>
              </p:ext>
            </p:extLst>
          </p:nvPr>
        </p:nvGraphicFramePr>
        <p:xfrm>
          <a:off x="1115616" y="4293096"/>
          <a:ext cx="71030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93" name="Equation" r:id="rId4" imgW="2286000" imgH="241200" progId="Equation.DSMT4">
                  <p:embed/>
                </p:oleObj>
              </mc:Choice>
              <mc:Fallback>
                <p:oleObj name="Equation" r:id="rId4" imgW="2286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93096"/>
                        <a:ext cx="7103032" cy="57606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1547813" y="4820493"/>
            <a:ext cx="51117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>
                <a:latin typeface="Courier New" pitchFamily="49" charset="0"/>
              </a:rPr>
              <a:t>=2</a:t>
            </a:r>
            <a:r>
              <a:rPr lang="en-US" sz="2000" dirty="0"/>
              <a:t>,  </a:t>
            </a:r>
            <a:r>
              <a:rPr lang="en-US" sz="2000" i="1" dirty="0">
                <a:latin typeface="Times New Roman" pitchFamily="18" charset="0"/>
              </a:rPr>
              <a:t>M</a:t>
            </a:r>
            <a:r>
              <a:rPr lang="en-US" sz="2000" dirty="0">
                <a:latin typeface="Courier New" pitchFamily="49" charset="0"/>
              </a:rPr>
              <a:t>=4  s = 1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2 3 4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5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6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7</a:t>
            </a:r>
          </a:p>
          <a:p>
            <a:r>
              <a:rPr lang="en-US" sz="2000" i="1" dirty="0">
                <a:latin typeface="Courier New" pitchFamily="49" charset="0"/>
              </a:rPr>
              <a:t>t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= 5+10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·(</a:t>
            </a:r>
            <a:r>
              <a:rPr lang="en-US" sz="2000" dirty="0">
                <a:latin typeface="Courier New" pitchFamily="49" charset="0"/>
              </a:rPr>
              <a:t>4+10·(3+10</a:t>
            </a:r>
            <a:r>
              <a:rPr lang="en-US" b="1" dirty="0"/>
              <a:t>·</a:t>
            </a:r>
            <a:r>
              <a:rPr lang="en-US" sz="2000" dirty="0">
                <a:latin typeface="Courier New" pitchFamily="49" charset="0"/>
              </a:rPr>
              <a:t>2)))= 2345 </a:t>
            </a:r>
          </a:p>
          <a:p>
            <a:r>
              <a:rPr lang="en-US" sz="2000" i="1" dirty="0">
                <a:latin typeface="Courier New" pitchFamily="49" charset="0"/>
              </a:rPr>
              <a:t>t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= 6+10·(5+10·(4+10·3)))= 3456 </a:t>
            </a:r>
          </a:p>
          <a:p>
            <a:r>
              <a:rPr lang="en-US" sz="2000" dirty="0">
                <a:latin typeface="Courier New" pitchFamily="49" charset="0"/>
              </a:rPr>
              <a:t>2345-10</a:t>
            </a:r>
            <a:r>
              <a:rPr lang="en-US" sz="2000" baseline="30000" dirty="0">
                <a:latin typeface="Courier New" pitchFamily="49" charset="0"/>
              </a:rPr>
              <a:t>3</a:t>
            </a:r>
            <a:r>
              <a:rPr lang="en-US" sz="2000" b="1" dirty="0"/>
              <a:t>·</a:t>
            </a:r>
            <a:r>
              <a:rPr lang="en-US" sz="2000" dirty="0">
                <a:latin typeface="Courier New" pitchFamily="49" charset="0"/>
              </a:rPr>
              <a:t>2=2345-2000=345</a:t>
            </a:r>
          </a:p>
          <a:p>
            <a:r>
              <a:rPr lang="en-US" sz="2000" dirty="0">
                <a:latin typeface="Courier New" pitchFamily="49" charset="0"/>
              </a:rPr>
              <a:t>345</a:t>
            </a:r>
            <a:r>
              <a:rPr lang="en-US" sz="2000" b="1" dirty="0">
                <a:latin typeface="Courier New" pitchFamily="49" charset="0"/>
              </a:rPr>
              <a:t>·</a:t>
            </a:r>
            <a:r>
              <a:rPr lang="en-US" sz="2000" dirty="0">
                <a:latin typeface="Courier New" pitchFamily="49" charset="0"/>
              </a:rPr>
              <a:t>10=3450</a:t>
            </a:r>
          </a:p>
          <a:p>
            <a:r>
              <a:rPr lang="en-US" sz="2000" dirty="0">
                <a:latin typeface="Courier New" pitchFamily="49" charset="0"/>
              </a:rPr>
              <a:t>3450+6=3456</a:t>
            </a:r>
            <a:endParaRPr lang="ru-RU" sz="2000" dirty="0">
              <a:latin typeface="Courier New" pitchFamily="49" charset="0"/>
            </a:endParaRPr>
          </a:p>
        </p:txBody>
      </p:sp>
      <p:graphicFrame>
        <p:nvGraphicFramePr>
          <p:cNvPr id="335882" name="Object 10"/>
          <p:cNvGraphicFramePr>
            <a:graphicFrameLocks noChangeAspect="1"/>
          </p:cNvGraphicFramePr>
          <p:nvPr/>
        </p:nvGraphicFramePr>
        <p:xfrm>
          <a:off x="4533900" y="3378200"/>
          <a:ext cx="76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94" name="Equation" r:id="rId6" imgW="75960" imgH="101520" progId="Equation.DSMT4">
                  <p:embed/>
                </p:oleObj>
              </mc:Choice>
              <mc:Fallback>
                <p:oleObj name="Equation" r:id="rId6" imgW="75960" imgH="1015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378200"/>
                        <a:ext cx="76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7924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Вычислив все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мы можем по очереди сравнить их с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определив тем самым совпадение или несовпадение образца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подстроками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Время работы этого алгоритма пропорционально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 сих пор мы не учитывали того, что числа могут быть слишком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велики. С этой трудностью можно справиться следующим образом.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Надо проводить вычисления чисел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вычисления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формуле (11) по модулю фиксированного числа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Тогда все числа не превосходят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действительно могут быть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вычислены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 время порядка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Обычно в качестве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выбирают простое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число, для которого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помещается в машинное слово, все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вычисления в этом случае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упрощаются. </a:t>
            </a:r>
          </a:p>
        </p:txBody>
      </p:sp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51054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7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7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7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7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997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Рекуррентная формула (11) приобретает вид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где                           .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равенства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 p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еще не следует, что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и, стало быть,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что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...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М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1].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этом случае надо для надежности проверить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совпадение образеца и подстроки.</a:t>
            </a: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/>
          </a:p>
          <a:p>
            <a:pPr>
              <a:buFont typeface="Wingdings" pitchFamily="2" charset="2"/>
              <a:buNone/>
            </a:pPr>
            <a:endParaRPr lang="ru-RU" sz="2000" dirty="0" smtClean="0"/>
          </a:p>
        </p:txBody>
      </p:sp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1285875" y="785813"/>
          <a:ext cx="39290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97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785813"/>
                        <a:ext cx="392906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1714500" y="1071563"/>
          <a:ext cx="16859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98"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071563"/>
                        <a:ext cx="16859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place_t</a:t>
            </a:r>
            <a:r>
              <a:rPr lang="en-US" dirty="0" smtClean="0"/>
              <a:t> </a:t>
            </a:r>
            <a:r>
              <a:rPr lang="en-US" dirty="0" err="1" smtClean="0"/>
              <a:t>linear_search</a:t>
            </a:r>
            <a:r>
              <a:rPr lang="en-US" dirty="0" smtClean="0"/>
              <a:t> (</a:t>
            </a:r>
            <a:r>
              <a:rPr lang="en-US" dirty="0" err="1" smtClean="0"/>
              <a:t>list</a:t>
            </a:r>
            <a:r>
              <a:rPr lang="en-US" dirty="0" err="1" smtClean="0"/>
              <a:t>_t</a:t>
            </a:r>
            <a:r>
              <a:rPr lang="en-US" dirty="0" smtClean="0"/>
              <a:t> L</a:t>
            </a:r>
            <a:r>
              <a:rPr lang="en-US" dirty="0" smtClean="0"/>
              <a:t>, K </a:t>
            </a:r>
            <a:r>
              <a:rPr lang="en-US" dirty="0"/>
              <a:t>k</a:t>
            </a:r>
            <a:r>
              <a:rPr lang="en-US" dirty="0" smtClean="0"/>
              <a:t>ey)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place_t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for (p </a:t>
            </a:r>
            <a:r>
              <a:rPr lang="en-US" dirty="0"/>
              <a:t>= </a:t>
            </a:r>
            <a:r>
              <a:rPr lang="en-US" dirty="0" smtClean="0"/>
              <a:t>begin(L); </a:t>
            </a:r>
            <a:r>
              <a:rPr lang="en-US" dirty="0" smtClean="0"/>
              <a:t>p != </a:t>
            </a:r>
            <a:r>
              <a:rPr lang="en-US" dirty="0" smtClean="0"/>
              <a:t>end(); </a:t>
            </a:r>
            <a:r>
              <a:rPr lang="en-US" dirty="0" smtClean="0"/>
              <a:t>p = </a:t>
            </a:r>
            <a:r>
              <a:rPr lang="en-US" dirty="0" smtClean="0"/>
              <a:t>next(p))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n-US" dirty="0" smtClean="0"/>
              <a:t>(</a:t>
            </a:r>
            <a:r>
              <a:rPr lang="en-US" dirty="0" err="1" smtClean="0"/>
              <a:t>get_value</a:t>
            </a:r>
            <a:r>
              <a:rPr lang="en-US" dirty="0" smtClean="0"/>
              <a:t>(p).</a:t>
            </a:r>
            <a:r>
              <a:rPr lang="en-US" dirty="0" smtClean="0"/>
              <a:t>key == </a:t>
            </a:r>
            <a:r>
              <a:rPr lang="en-US" dirty="0" smtClean="0"/>
              <a:t>key</a:t>
            </a:r>
            <a:r>
              <a:rPr lang="en-US" dirty="0" smtClean="0"/>
              <a:t>) </a:t>
            </a:r>
            <a:r>
              <a:rPr lang="en-US" dirty="0"/>
              <a:t>return 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 smtClean="0"/>
              <a:t>end(); </a:t>
            </a:r>
            <a:r>
              <a:rPr lang="en-US" dirty="0"/>
              <a:t>// </a:t>
            </a:r>
            <a:r>
              <a:rPr lang="en-US" dirty="0" err="1"/>
              <a:t>элемент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 smtClean="0"/>
              <a:t>найден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Как для массива?</a:t>
            </a:r>
            <a:endParaRPr lang="en-US" dirty="0" smtClean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поиск в </a:t>
            </a:r>
            <a:r>
              <a:rPr lang="ru-RU" dirty="0" smtClean="0"/>
              <a:t>списке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8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010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200" b="1" dirty="0" smtClean="0">
                <a:solidFill>
                  <a:srgbClr val="7132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А5: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endParaRPr lang="ru-RU" sz="2200" b="1" dirty="0" smtClean="0">
              <a:solidFill>
                <a:srgbClr val="7132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вход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образец,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строка,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длина образеца,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N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длина строки,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 &lt; 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число символов в алфавите.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схеме Горнера вычислить числа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модулю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р;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цикл по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 1 до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N – 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+ 1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	если  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=  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сравнить образец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подстрокой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1];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если они совпадают, то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	выдать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результат сравнения;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формуле (12) вычислить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ru-RU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конец цикла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выход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позиция начала вхождения образеца в строку.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число символов в алфавите */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число, по модулю которого производятся вычисления */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/* возвращает смещение вхождения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относительно начала строки */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5505450" y="2335213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33" name="Equation" r:id="rId4" imgW="114120" imgH="228600" progId="Equation.DSMT4">
                  <p:embed/>
                </p:oleObj>
              </mc:Choice>
              <mc:Fallback>
                <p:oleObj name="Equation" r:id="rId4" imgW="1141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335213"/>
                        <a:ext cx="114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1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1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1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1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ru-RU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44066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Robin_Carp_Matcher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(char s[], char q[],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i, h, k, M, N,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(s);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М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(q);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/* вычисление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dM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mod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h=l;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for(i=l; i&lt;M;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h=(h*d)%p;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/* вычисление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по  схеме Горнера */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for(i=0; i&lt;M; i++){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(d*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q[i])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(d*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s[i])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/* сравнение образеца с подстроками и вычисления по формуле (12)*/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(k=0; k&lt;=N-M; k++)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(i=0;(i&lt;M)&amp;&amp;(q[i]==s[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k+i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]); i++);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(i==M) return 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) { /* вычисления по формуле (8) */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(d*(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-s[k]*h)+ s[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k+M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 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= p;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46308" name="Группа 1"/>
          <p:cNvGrpSpPr>
            <a:grpSpLocks/>
          </p:cNvGrpSpPr>
          <p:nvPr/>
        </p:nvGrpSpPr>
        <p:grpSpPr bwMode="auto">
          <a:xfrm>
            <a:off x="1547813" y="260350"/>
            <a:ext cx="4008437" cy="1317625"/>
            <a:chOff x="2857488" y="1071546"/>
            <a:chExt cx="4007883" cy="1317507"/>
          </a:xfrm>
        </p:grpSpPr>
        <p:sp>
          <p:nvSpPr>
            <p:cNvPr id="3" name="Правая фигурная скобка 2"/>
            <p:cNvSpPr>
              <a:spLocks/>
            </p:cNvSpPr>
            <p:nvPr/>
          </p:nvSpPr>
          <p:spPr bwMode="auto">
            <a:xfrm rot="5400000">
              <a:off x="5821713" y="893039"/>
              <a:ext cx="285752" cy="1214270"/>
            </a:xfrm>
            <a:prstGeom prst="rightBrace">
              <a:avLst>
                <a:gd name="adj1" fmla="val 8341"/>
                <a:gd name="adj2" fmla="val 5070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>
                <a:defRPr/>
              </a:pPr>
              <a:endParaRPr lang="ru-RU">
                <a:latin typeface="+mn-lt"/>
              </a:endParaRPr>
            </a:p>
          </p:txBody>
        </p:sp>
        <p:cxnSp>
          <p:nvCxnSpPr>
            <p:cNvPr id="4" name="Прямая со стрелкой 3"/>
            <p:cNvCxnSpPr/>
            <p:nvPr/>
          </p:nvCxnSpPr>
          <p:spPr>
            <a:xfrm rot="5400000">
              <a:off x="5751091" y="1820779"/>
              <a:ext cx="3571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Прямоугольник 4"/>
            <p:cNvSpPr/>
            <p:nvPr/>
          </p:nvSpPr>
          <p:spPr>
            <a:xfrm>
              <a:off x="5857884" y="2000240"/>
              <a:ext cx="285752" cy="285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46507" name="TextBox 5"/>
            <p:cNvSpPr txBox="1">
              <a:spLocks noChangeArrowheads="1"/>
            </p:cNvSpPr>
            <p:nvPr/>
          </p:nvSpPr>
          <p:spPr bwMode="auto">
            <a:xfrm>
              <a:off x="6143158" y="1643050"/>
              <a:ext cx="722213" cy="30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mod 13</a:t>
              </a:r>
              <a:endParaRPr lang="ru-RU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508" name="TextBox 6"/>
            <p:cNvSpPr txBox="1">
              <a:spLocks noChangeArrowheads="1"/>
            </p:cNvSpPr>
            <p:nvPr/>
          </p:nvSpPr>
          <p:spPr bwMode="auto">
            <a:xfrm>
              <a:off x="2857488" y="1071546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b="1">
                  <a:latin typeface="Times New Roman" pitchFamily="18" charset="0"/>
                  <a:cs typeface="Times New Roman" pitchFamily="18" charset="0"/>
                </a:rPr>
                <a:t>(а)</a:t>
              </a:r>
            </a:p>
          </p:txBody>
        </p:sp>
      </p:grpSp>
      <p:graphicFrame>
        <p:nvGraphicFramePr>
          <p:cNvPr id="346522" name="Group 410"/>
          <p:cNvGraphicFramePr>
            <a:graphicFrameLocks noGrp="1"/>
          </p:cNvGraphicFramePr>
          <p:nvPr/>
        </p:nvGraphicFramePr>
        <p:xfrm>
          <a:off x="1785938" y="214313"/>
          <a:ext cx="6242050" cy="406400"/>
        </p:xfrm>
        <a:graphic>
          <a:graphicData uri="http://schemas.openxmlformats.org/drawingml/2006/table">
            <a:tbl>
              <a:tblPr/>
              <a:tblGrid>
                <a:gridCol w="346075"/>
                <a:gridCol w="349250"/>
                <a:gridCol w="346075"/>
                <a:gridCol w="349250"/>
                <a:gridCol w="347662"/>
                <a:gridCol w="347663"/>
                <a:gridCol w="268287"/>
                <a:gridCol w="360363"/>
                <a:gridCol w="576262"/>
                <a:gridCol w="336550"/>
                <a:gridCol w="238125"/>
                <a:gridCol w="290513"/>
                <a:gridCol w="347662"/>
                <a:gridCol w="347663"/>
                <a:gridCol w="349250"/>
                <a:gridCol w="346075"/>
                <a:gridCol w="349250"/>
                <a:gridCol w="34607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14500" y="1857375"/>
          <a:ext cx="6096000" cy="74295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2263"/>
                <a:gridCol w="320675"/>
                <a:gridCol w="320675"/>
                <a:gridCol w="320675"/>
                <a:gridCol w="320675"/>
                <a:gridCol w="320675"/>
                <a:gridCol w="292100"/>
                <a:gridCol w="349250"/>
                <a:gridCol w="320675"/>
                <a:gridCol w="320675"/>
                <a:gridCol w="322262"/>
                <a:gridCol w="320675"/>
                <a:gridCol w="320675"/>
                <a:gridCol w="320675"/>
                <a:gridCol w="3206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Правая фигурная скобка 11"/>
          <p:cNvSpPr/>
          <p:nvPr/>
        </p:nvSpPr>
        <p:spPr>
          <a:xfrm rot="5400000">
            <a:off x="2321719" y="2035969"/>
            <a:ext cx="357187" cy="1571625"/>
          </a:xfrm>
          <a:prstGeom prst="rightBrace">
            <a:avLst>
              <a:gd name="adj1" fmla="val 8333"/>
              <a:gd name="adj2" fmla="val 506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346411" name="Группа 35"/>
          <p:cNvGrpSpPr>
            <a:grpSpLocks/>
          </p:cNvGrpSpPr>
          <p:nvPr/>
        </p:nvGrpSpPr>
        <p:grpSpPr bwMode="auto">
          <a:xfrm>
            <a:off x="2071688" y="2643188"/>
            <a:ext cx="5072062" cy="428625"/>
            <a:chOff x="3071802" y="2071678"/>
            <a:chExt cx="5072098" cy="428628"/>
          </a:xfrm>
        </p:grpSpPr>
        <p:sp>
          <p:nvSpPr>
            <p:cNvPr id="15" name="Правая фигурная скобка 14"/>
            <p:cNvSpPr/>
            <p:nvPr/>
          </p:nvSpPr>
          <p:spPr>
            <a:xfrm rot="5400000">
              <a:off x="3607587" y="1535893"/>
              <a:ext cx="428628" cy="1500198"/>
            </a:xfrm>
            <a:prstGeom prst="rightBrace">
              <a:avLst>
                <a:gd name="adj1" fmla="val 8333"/>
                <a:gd name="adj2" fmla="val 506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Правая фигурная скобка 15"/>
            <p:cNvSpPr/>
            <p:nvPr/>
          </p:nvSpPr>
          <p:spPr>
            <a:xfrm rot="5400000">
              <a:off x="5250661" y="1464455"/>
              <a:ext cx="357189" cy="1571636"/>
            </a:xfrm>
            <a:prstGeom prst="rightBrace">
              <a:avLst>
                <a:gd name="adj1" fmla="val 8333"/>
                <a:gd name="adj2" fmla="val 506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Правая фигурная скобка 16"/>
            <p:cNvSpPr/>
            <p:nvPr/>
          </p:nvSpPr>
          <p:spPr>
            <a:xfrm rot="5400000">
              <a:off x="7179487" y="1464455"/>
              <a:ext cx="357189" cy="1571636"/>
            </a:xfrm>
            <a:prstGeom prst="rightBrace">
              <a:avLst>
                <a:gd name="adj1" fmla="val 8333"/>
                <a:gd name="adj2" fmla="val 506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26" name="Прямая со стрелкой 25"/>
          <p:cNvCxnSpPr/>
          <p:nvPr/>
        </p:nvCxnSpPr>
        <p:spPr>
          <a:xfrm rot="5400000">
            <a:off x="1536700" y="317817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1714500" y="3500438"/>
          <a:ext cx="5857875" cy="285750"/>
        </p:xfrm>
        <a:graphic>
          <a:graphicData uri="http://schemas.openxmlformats.org/drawingml/2006/table">
            <a:tbl>
              <a:tblPr/>
              <a:tblGrid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Прямая со стрелкой 30"/>
          <p:cNvCxnSpPr/>
          <p:nvPr/>
        </p:nvCxnSpPr>
        <p:spPr>
          <a:xfrm rot="5400000">
            <a:off x="1965325" y="317817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5400000">
            <a:off x="3894138" y="3178175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6323013" y="3178175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50" name="TextBox 33"/>
          <p:cNvSpPr txBox="1">
            <a:spLocks noChangeArrowheads="1"/>
          </p:cNvSpPr>
          <p:nvPr/>
        </p:nvSpPr>
        <p:spPr bwMode="auto">
          <a:xfrm>
            <a:off x="3500438" y="3929063"/>
            <a:ext cx="1647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вхождение образца</a:t>
            </a:r>
          </a:p>
        </p:txBody>
      </p:sp>
      <p:sp>
        <p:nvSpPr>
          <p:cNvPr id="346451" name="TextBox 35"/>
          <p:cNvSpPr txBox="1">
            <a:spLocks noChangeArrowheads="1"/>
          </p:cNvSpPr>
          <p:nvPr/>
        </p:nvSpPr>
        <p:spPr bwMode="auto">
          <a:xfrm>
            <a:off x="5786438" y="3857625"/>
            <a:ext cx="1963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холостое срабатывание</a:t>
            </a:r>
          </a:p>
        </p:txBody>
      </p:sp>
      <p:sp>
        <p:nvSpPr>
          <p:cNvPr id="346452" name="TextBox 36"/>
          <p:cNvSpPr txBox="1">
            <a:spLocks noChangeArrowheads="1"/>
          </p:cNvSpPr>
          <p:nvPr/>
        </p:nvSpPr>
        <p:spPr bwMode="auto">
          <a:xfrm>
            <a:off x="3143250" y="3000375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46453" name="TextBox 37"/>
          <p:cNvSpPr txBox="1">
            <a:spLocks noChangeArrowheads="1"/>
          </p:cNvSpPr>
          <p:nvPr/>
        </p:nvSpPr>
        <p:spPr bwMode="auto">
          <a:xfrm>
            <a:off x="7215188" y="3000375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46454" name="TextBox 38"/>
          <p:cNvSpPr txBox="1">
            <a:spLocks noChangeArrowheads="1"/>
          </p:cNvSpPr>
          <p:nvPr/>
        </p:nvSpPr>
        <p:spPr bwMode="auto">
          <a:xfrm>
            <a:off x="5357813" y="3000375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46455" name="TextBox 40"/>
          <p:cNvSpPr txBox="1">
            <a:spLocks noChangeArrowheads="1"/>
          </p:cNvSpPr>
          <p:nvPr/>
        </p:nvSpPr>
        <p:spPr bwMode="auto">
          <a:xfrm>
            <a:off x="1143000" y="171450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Times New Roman" pitchFamily="18" charset="0"/>
                <a:cs typeface="Times New Roman" pitchFamily="18" charset="0"/>
              </a:rPr>
              <a:t>(б)</a:t>
            </a:r>
          </a:p>
        </p:txBody>
      </p:sp>
      <p:sp>
        <p:nvSpPr>
          <p:cNvPr id="346456" name="TextBox 41"/>
          <p:cNvSpPr txBox="1">
            <a:spLocks noChangeArrowheads="1"/>
          </p:cNvSpPr>
          <p:nvPr/>
        </p:nvSpPr>
        <p:spPr bwMode="auto">
          <a:xfrm>
            <a:off x="7858125" y="2857500"/>
            <a:ext cx="7286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Таблица 42"/>
          <p:cNvGraphicFramePr>
            <a:graphicFrameLocks noGrp="1"/>
          </p:cNvGraphicFramePr>
          <p:nvPr/>
        </p:nvGraphicFramePr>
        <p:xfrm>
          <a:off x="1643063" y="5214938"/>
          <a:ext cx="2428875" cy="365760"/>
        </p:xfrm>
        <a:graphic>
          <a:graphicData uri="http://schemas.openxmlformats.org/drawingml/2006/table">
            <a:tbl>
              <a:tblPr/>
              <a:tblGrid>
                <a:gridCol w="404812"/>
                <a:gridCol w="404813"/>
                <a:gridCol w="404812"/>
                <a:gridCol w="404813"/>
                <a:gridCol w="404812"/>
                <a:gridCol w="404813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2500313" y="6286500"/>
          <a:ext cx="642937" cy="365760"/>
        </p:xfrm>
        <a:graphic>
          <a:graphicData uri="http://schemas.openxmlformats.org/drawingml/2006/table">
            <a:tbl>
              <a:tblPr/>
              <a:tblGrid>
                <a:gridCol w="320675"/>
                <a:gridCol w="322262"/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Правая фигурная скобка 44"/>
          <p:cNvSpPr/>
          <p:nvPr/>
        </p:nvSpPr>
        <p:spPr>
          <a:xfrm rot="5400000">
            <a:off x="2500313" y="4786313"/>
            <a:ext cx="285750" cy="2000250"/>
          </a:xfrm>
          <a:prstGeom prst="rightBrace">
            <a:avLst>
              <a:gd name="adj1" fmla="val 8333"/>
              <a:gd name="adj2" fmla="val 507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Правая фигурная скобка 45"/>
          <p:cNvSpPr/>
          <p:nvPr/>
        </p:nvSpPr>
        <p:spPr>
          <a:xfrm rot="5400000">
            <a:off x="2928938" y="4714875"/>
            <a:ext cx="285750" cy="2000250"/>
          </a:xfrm>
          <a:prstGeom prst="rightBrace">
            <a:avLst>
              <a:gd name="adj1" fmla="val 8333"/>
              <a:gd name="adj2" fmla="val 507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0" name="Прямая со стрелкой 49"/>
          <p:cNvCxnSpPr/>
          <p:nvPr/>
        </p:nvCxnSpPr>
        <p:spPr>
          <a:xfrm rot="5400000">
            <a:off x="2499519" y="6144419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rot="5400000">
            <a:off x="2892425" y="6108700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85" name="TextBox 54"/>
          <p:cNvSpPr txBox="1">
            <a:spLocks noChangeArrowheads="1"/>
          </p:cNvSpPr>
          <p:nvPr/>
        </p:nvSpPr>
        <p:spPr bwMode="auto">
          <a:xfrm>
            <a:off x="1143000" y="4286250"/>
            <a:ext cx="1331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старшего разряда</a:t>
            </a:r>
          </a:p>
        </p:txBody>
      </p:sp>
      <p:sp>
        <p:nvSpPr>
          <p:cNvPr id="346486" name="TextBox 55"/>
          <p:cNvSpPr txBox="1">
            <a:spLocks noChangeArrowheads="1"/>
          </p:cNvSpPr>
          <p:nvPr/>
        </p:nvSpPr>
        <p:spPr bwMode="auto">
          <a:xfrm>
            <a:off x="2989263" y="4286250"/>
            <a:ext cx="136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младшего разряда</a:t>
            </a:r>
          </a:p>
        </p:txBody>
      </p:sp>
      <p:cxnSp>
        <p:nvCxnSpPr>
          <p:cNvPr id="58" name="Прямая со стрелкой 57"/>
          <p:cNvCxnSpPr>
            <a:stCxn id="346485" idx="2"/>
          </p:cNvCxnSpPr>
          <p:nvPr/>
        </p:nvCxnSpPr>
        <p:spPr>
          <a:xfrm rot="16200000" flipH="1">
            <a:off x="1635919" y="4922044"/>
            <a:ext cx="466725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346486" idx="2"/>
          </p:cNvCxnSpPr>
          <p:nvPr/>
        </p:nvCxnSpPr>
        <p:spPr>
          <a:xfrm rot="16200000" flipH="1">
            <a:off x="3532187" y="4881563"/>
            <a:ext cx="466725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89" name="TextBox 61"/>
          <p:cNvSpPr txBox="1">
            <a:spLocks noChangeArrowheads="1"/>
          </p:cNvSpPr>
          <p:nvPr/>
        </p:nvSpPr>
        <p:spPr bwMode="auto">
          <a:xfrm>
            <a:off x="1071563" y="4143375"/>
            <a:ext cx="500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Times New Roman" pitchFamily="18" charset="0"/>
                <a:cs typeface="Times New Roman" pitchFamily="18" charset="0"/>
              </a:rPr>
              <a:t>(в)</a:t>
            </a:r>
          </a:p>
        </p:txBody>
      </p:sp>
      <p:graphicFrame>
        <p:nvGraphicFramePr>
          <p:cNvPr id="346306" name="Object 194"/>
          <p:cNvGraphicFramePr>
            <a:graphicFrameLocks noChangeAspect="1"/>
          </p:cNvGraphicFramePr>
          <p:nvPr/>
        </p:nvGraphicFramePr>
        <p:xfrm>
          <a:off x="5072063" y="5143500"/>
          <a:ext cx="29654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32" name="Equation" r:id="rId4" imgW="2108160" imgH="203040" progId="Equation.DSMT4">
                  <p:embed/>
                </p:oleObj>
              </mc:Choice>
              <mc:Fallback>
                <p:oleObj name="Equation" r:id="rId4" imgW="2108160" imgH="20304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5143500"/>
                        <a:ext cx="29654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307" name="Object 195"/>
          <p:cNvGraphicFramePr>
            <a:graphicFrameLocks noChangeAspect="1"/>
          </p:cNvGraphicFramePr>
          <p:nvPr/>
        </p:nvGraphicFramePr>
        <p:xfrm>
          <a:off x="5643563" y="5429250"/>
          <a:ext cx="15001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33" name="Equation" r:id="rId6" imgW="1104840" imgH="406080" progId="Equation.DSMT4">
                  <p:embed/>
                </p:oleObj>
              </mc:Choice>
              <mc:Fallback>
                <p:oleObj name="Equation" r:id="rId6" imgW="1104840" imgH="4060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429250"/>
                        <a:ext cx="15001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490" name="TextBox 64"/>
          <p:cNvSpPr txBox="1">
            <a:spLocks noChangeArrowheads="1"/>
          </p:cNvSpPr>
          <p:nvPr/>
        </p:nvSpPr>
        <p:spPr bwMode="auto">
          <a:xfrm>
            <a:off x="7215188" y="5429250"/>
            <a:ext cx="846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6491" name="TextBox 65"/>
          <p:cNvSpPr txBox="1">
            <a:spLocks noChangeArrowheads="1"/>
          </p:cNvSpPr>
          <p:nvPr/>
        </p:nvSpPr>
        <p:spPr bwMode="auto">
          <a:xfrm>
            <a:off x="8072438" y="5143500"/>
            <a:ext cx="846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6492" name="TextBox 66"/>
          <p:cNvSpPr txBox="1">
            <a:spLocks noChangeArrowheads="1"/>
          </p:cNvSpPr>
          <p:nvPr/>
        </p:nvSpPr>
        <p:spPr bwMode="auto">
          <a:xfrm>
            <a:off x="6000750" y="5715000"/>
            <a:ext cx="846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6493" name="TextBox 67"/>
          <p:cNvSpPr txBox="1">
            <a:spLocks noChangeArrowheads="1"/>
          </p:cNvSpPr>
          <p:nvPr/>
        </p:nvSpPr>
        <p:spPr bwMode="auto">
          <a:xfrm>
            <a:off x="5929313" y="4357688"/>
            <a:ext cx="1331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старшего разряда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rot="16200000" flipH="1">
            <a:off x="6398419" y="4888706"/>
            <a:ext cx="466725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95" name="TextBox 69"/>
          <p:cNvSpPr txBox="1">
            <a:spLocks noChangeArrowheads="1"/>
          </p:cNvSpPr>
          <p:nvPr/>
        </p:nvSpPr>
        <p:spPr bwMode="auto">
          <a:xfrm>
            <a:off x="7613650" y="428625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 младшего разряда</a:t>
            </a: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7886700" y="4686301"/>
            <a:ext cx="46672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1071563" y="1571625"/>
            <a:ext cx="7858125" cy="15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1071563" y="4214813"/>
            <a:ext cx="7858125" cy="15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6514" name="Line 402"/>
          <p:cNvSpPr>
            <a:spLocks noChangeShapeType="1"/>
          </p:cNvSpPr>
          <p:nvPr/>
        </p:nvSpPr>
        <p:spPr bwMode="auto">
          <a:xfrm>
            <a:off x="4859338" y="1889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8385175" cy="5000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Реализация алгоритма Бойера-Мура</a:t>
            </a:r>
          </a:p>
        </p:txBody>
      </p:sp>
      <p:sp>
        <p:nvSpPr>
          <p:cNvPr id="3153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28688" y="500063"/>
            <a:ext cx="8215312" cy="63579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seek_substring_BM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(unsigned char s[], unsigned char q[])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d[256];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i, j, k, N,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 =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 =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(q);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/*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построение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 (i=0; i&lt;256;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* изначально </a:t>
            </a:r>
            <a:r>
              <a:rPr lang="ru-RU" sz="1600" b="1" i="1" dirty="0" smtClean="0">
                <a:latin typeface="Courier New" pitchFamily="49" charset="0"/>
                <a:cs typeface="Courier New" pitchFamily="49" charset="0"/>
              </a:rPr>
              <a:t>М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во всех позициях */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-1;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++) /*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ru-RU" sz="1600" b="1" i="1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i="1" dirty="0" smtClean="0">
                <a:latin typeface="Courier New" pitchFamily="49" charset="0"/>
                <a:cs typeface="Courier New" pitchFamily="49" charset="0"/>
              </a:rPr>
              <a:t> - 1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- расстояние до конца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d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unsigned char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]]=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-1;/* кроме последнего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символа*/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i=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M-l;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 /* сравнение строки и образеца */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– по образецу,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– по строке */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 ((j &gt;= 0) &amp;&amp; (q[j] == s[k])) {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k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--;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--;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&lt; 0)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k+1;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/* образец просмотрен полностью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i+=d[(unsigned)s[i]];/*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сдвиг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на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расстояние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вправо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*/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while (i &lt; N);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8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8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8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6" dur="8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7" dur="8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8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3" dur="8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4" dur="8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8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4" dur="80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5" dur="80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80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1563" y="0"/>
            <a:ext cx="7862887" cy="5000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 Бойера-Мура</a:t>
            </a:r>
          </a:p>
        </p:txBody>
      </p:sp>
      <p:sp>
        <p:nvSpPr>
          <p:cNvPr id="3092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71563" y="571500"/>
            <a:ext cx="8072437" cy="44291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Будем последовательно сравнивать образец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с подстроками 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– 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М +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1..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 (в начале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= М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)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Введем два рабочих индекса: 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j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= М, М –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1, ... , 1 — пробегающий  символы образеца, 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, ... ,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 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–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M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+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1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— пробегающий подстроку. 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Оба индекса синхронно уменьшаются на каждом шаге. 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Если все символы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совпадают с подстрокой  (т. е.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j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доходит до 0), то образец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считается найденным в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с позиции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k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 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–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M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+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1)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.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Если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j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и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т. е. расхождение случилось сразу же, в последних позициях, то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можно сдвинуть вправо так, чтобы последнее вхождение символа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в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совместилось с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Если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j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и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&lt;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.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т. е. последние символы совпали, то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сдвинется так, чтобы предпоследнее вхождение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в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совместилось с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].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В обоих случаях величина сдвига равна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d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]], по построению. 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В частности, если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вообще не встречается в </a:t>
            </a:r>
            <a:r>
              <a:rPr lang="en-US" sz="1800" i="1" dirty="0" smtClean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sz="1800" dirty="0" smtClean="0">
                <a:latin typeface="Calibri" pitchFamily="34" charset="0"/>
                <a:cs typeface="Times New Roman" pitchFamily="18" charset="0"/>
              </a:rPr>
              <a:t>то смещение происходит сразу на полную длину образеца </a:t>
            </a:r>
            <a:r>
              <a:rPr lang="ru-RU" sz="1800" i="1" dirty="0" smtClean="0">
                <a:latin typeface="Calibri" pitchFamily="34" charset="0"/>
                <a:cs typeface="Times New Roman" pitchFamily="18" charset="0"/>
              </a:rPr>
              <a:t>М.</a:t>
            </a:r>
            <a:endParaRPr lang="ru-RU" sz="1800" dirty="0" smtClean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4786313"/>
            <a:ext cx="63928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249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6 символов строки, следующих за позицией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уже известны,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поэтому можно, не выполняя сравнений, установить, что некоторые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последующие сдвиги образеца заведомо бесперспективны.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Например, сдвиг на 1 позицию бесперспективен, так как при этом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 ='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сравнится с уже известным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+1]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 совпадения не будет.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 вот сдвиг на 2 позиции сразу отвергнуть нельзя: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[1...4] совпадает с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уже известной подстрокой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5]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Совпадут ли остальные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М -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4 символа, станет известно только при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рассмотрении последующих символов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причем сравнение можно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начинать сразу с 5-й позиции образеца. Таким образом, при неудаче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очередного сравнения надо сдвинуть образец вперед так, чтобы его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начало совпало с уже прочитанными символами строки. Если таких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сдвигов можно указать несколько, следует выбрать кратчайший из них.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lnSpc>
                <a:spcPct val="60000"/>
              </a:lnSpc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ru-RU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КМП-алгоритм</a:t>
            </a:r>
            <a:br>
              <a:rPr lang="ru-RU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(Кнут, Моррис, Пратт) </a:t>
            </a:r>
          </a:p>
        </p:txBody>
      </p:sp>
      <p:sp>
        <p:nvSpPr>
          <p:cNvPr id="364546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Алгоритм А4: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вход: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образец,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строка,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М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длина образеца,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N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длина строки,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 &lt; N.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пока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цикл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пока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0) и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цикл 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;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/*0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конец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цикла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 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1;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 := j 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1;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конец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цикла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выход: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если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&gt; 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 образец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найден в позиции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- М;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/*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&gt; N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*/ образец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 найден.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ru-RU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66594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Индекс-указатель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пробегает строку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без возвратов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(что обеспечи­вает линейность времени работы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алгоритма). Индекс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синхронно пробегает образец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однако может возвращаться к некоторым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предыдущим позициям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которые будут выбираться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так, чтобы обеспечить на всем протяжении алгоритма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инвариантность следующего условия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«все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символы образеца, предшествующие позиции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совпадают с таким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числом символов строки,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предшествующих позиции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5"/>
          <p:cNvSpPr>
            <a:spLocks noChangeArrowheads="1"/>
          </p:cNvSpPr>
          <p:nvPr/>
        </p:nvSpPr>
        <p:spPr bwMode="auto">
          <a:xfrm>
            <a:off x="1214438" y="3643313"/>
            <a:ext cx="7056437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Истинность условия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i, M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означает, 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образец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входит в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начиная с позиции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Выполнение условия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М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означает, 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строке нет.</a:t>
            </a:r>
          </a:p>
        </p:txBody>
      </p:sp>
      <p:sp>
        <p:nvSpPr>
          <p:cNvPr id="381954" name="TextBox 5"/>
          <p:cNvSpPr txBox="1">
            <a:spLocks noChangeArrowheads="1"/>
          </p:cNvSpPr>
          <p:nvPr/>
        </p:nvSpPr>
        <p:spPr bwMode="auto">
          <a:xfrm>
            <a:off x="1143000" y="500063"/>
            <a:ext cx="69167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i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≤i ≤ N+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≤ j ≤ M 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pref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q,j-1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=suff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s,i-1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,j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endParaRPr lang="en-US" sz="2200" i="1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str,k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=str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…k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– k-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префикс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</a:p>
          <a:p>
            <a:endParaRPr lang="en-US" sz="2200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str,k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=str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l-k+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…l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суффикс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[] (l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– длина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i..i-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1]=“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Бинарный поиск в </a:t>
            </a:r>
            <a:r>
              <a:rPr lang="ru-RU" dirty="0" smtClean="0"/>
              <a:t>упорядоченном массиве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делим массив пополам </a:t>
            </a:r>
            <a:r>
              <a:rPr lang="ru-RU" dirty="0"/>
              <a:t>и </a:t>
            </a:r>
            <a:r>
              <a:rPr lang="ru-RU" dirty="0" smtClean="0"/>
              <a:t>на следующем шаге продолжаем поиск в той половине, которая должна содержать искомый элемент</a:t>
            </a:r>
            <a:endParaRPr lang="en-US" dirty="0" smtClean="0"/>
          </a:p>
          <a:p>
            <a:r>
              <a:rPr lang="ru-RU" dirty="0"/>
              <a:t>Применяется к </a:t>
            </a:r>
            <a:r>
              <a:rPr lang="ru-RU" dirty="0" smtClean="0"/>
              <a:t>упорядоченным массивам</a:t>
            </a:r>
            <a:endParaRPr lang="ru-RU" dirty="0"/>
          </a:p>
          <a:p>
            <a:r>
              <a:rPr lang="ru-RU" dirty="0"/>
              <a:t>Число сравнений в худшем случае </a:t>
            </a:r>
            <a:r>
              <a:rPr lang="ru-RU" dirty="0" smtClean="0"/>
              <a:t>О(</a:t>
            </a:r>
            <a:r>
              <a:rPr lang="en-US" dirty="0" smtClean="0"/>
              <a:t>log2(</a:t>
            </a:r>
            <a:r>
              <a:rPr lang="ru-RU" dirty="0" smtClean="0"/>
              <a:t>размер массива)</a:t>
            </a:r>
            <a:r>
              <a:rPr lang="en-US" dirty="0" smtClean="0"/>
              <a:t>)</a:t>
            </a:r>
            <a:endParaRPr lang="ru-RU" dirty="0"/>
          </a:p>
          <a:p>
            <a:r>
              <a:rPr lang="ru-RU" dirty="0" smtClean="0"/>
              <a:t>Требуется линейный порядок на множестве </a:t>
            </a:r>
            <a:r>
              <a:rPr lang="ru-RU" dirty="0"/>
              <a:t>ключей</a:t>
            </a:r>
          </a:p>
          <a:p>
            <a:r>
              <a:rPr lang="ru-RU" dirty="0"/>
              <a:t>Применяется </a:t>
            </a:r>
            <a:r>
              <a:rPr lang="ru-RU" dirty="0" smtClean="0"/>
              <a:t>к большим массивам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r>
              <a:rPr lang="en-US" dirty="0" smtClean="0"/>
              <a:t> </a:t>
            </a:r>
            <a:r>
              <a:rPr lang="ru-RU" dirty="0" smtClean="0"/>
              <a:t>в упорядоченном массиве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binary_search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A[],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N, </a:t>
            </a:r>
            <a:r>
              <a:rPr lang="en-US" dirty="0"/>
              <a:t>K </a:t>
            </a:r>
            <a:r>
              <a:rPr lang="en-US" dirty="0" smtClean="0"/>
              <a:t>key)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 </a:t>
            </a:r>
            <a:r>
              <a:rPr lang="en-US" dirty="0" smtClean="0"/>
              <a:t>R = </a:t>
            </a:r>
            <a:r>
              <a:rPr lang="en-US" dirty="0" smtClean="0"/>
              <a:t>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do 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 = (L+R)/</a:t>
            </a:r>
            <a:r>
              <a:rPr lang="en-US" dirty="0"/>
              <a:t>2;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if </a:t>
            </a:r>
            <a:r>
              <a:rPr lang="en-US" dirty="0" smtClean="0"/>
              <a:t>(key </a:t>
            </a:r>
            <a:r>
              <a:rPr lang="en-US" dirty="0"/>
              <a:t>== </a:t>
            </a:r>
            <a:r>
              <a:rPr lang="en-US" dirty="0" smtClean="0"/>
              <a:t>A[M].</a:t>
            </a:r>
            <a:r>
              <a:rPr lang="en-US" dirty="0" smtClean="0"/>
              <a:t>key) return </a:t>
            </a:r>
            <a:r>
              <a:rPr lang="en-US" dirty="0" smtClean="0"/>
              <a:t>M;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if (</a:t>
            </a:r>
            <a:r>
              <a:rPr lang="en-US" dirty="0" smtClean="0"/>
              <a:t>A[M].</a:t>
            </a:r>
            <a:r>
              <a:rPr lang="en-US" dirty="0" smtClean="0"/>
              <a:t>key</a:t>
            </a:r>
            <a:r>
              <a:rPr lang="ru-RU" dirty="0" smtClean="0"/>
              <a:t> </a:t>
            </a:r>
            <a:r>
              <a:rPr lang="en-US" dirty="0" smtClean="0"/>
              <a:t>&lt; key</a:t>
            </a:r>
            <a:r>
              <a:rPr lang="en-US" dirty="0" smtClean="0"/>
              <a:t>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L </a:t>
            </a:r>
            <a:r>
              <a:rPr lang="en-US" dirty="0"/>
              <a:t>= </a:t>
            </a:r>
            <a:r>
              <a:rPr lang="en-US" dirty="0" smtClean="0"/>
              <a:t>M </a:t>
            </a:r>
            <a:r>
              <a:rPr lang="en-US" dirty="0"/>
              <a:t>+ 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M </a:t>
            </a:r>
            <a:r>
              <a:rPr lang="en-US" dirty="0"/>
              <a:t>- 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	} while </a:t>
            </a:r>
            <a:r>
              <a:rPr lang="en-US" dirty="0" smtClean="0"/>
              <a:t>(L </a:t>
            </a:r>
            <a:r>
              <a:rPr lang="en-US" dirty="0"/>
              <a:t>&lt;= </a:t>
            </a:r>
            <a:r>
              <a:rPr lang="en-US" dirty="0" smtClean="0"/>
              <a:t>R);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 return -1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ru-RU" dirty="0" smtClean="0"/>
              <a:t>Почему число сравнений </a:t>
            </a:r>
            <a:r>
              <a:rPr lang="en-US" dirty="0" smtClean="0"/>
              <a:t>O(log2(N))?</a:t>
            </a: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61839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19026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76214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33401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90589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04964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28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247776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04651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962151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33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48089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45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033714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390901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42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676526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39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319339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105276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46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462464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64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819651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176839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77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534026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7891214" y="3365550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89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8248401" y="3365550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99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247526" y="2852936"/>
            <a:ext cx="1428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X = 33</a:t>
            </a:r>
            <a:endParaRPr lang="ru-RU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90339" y="3008362"/>
            <a:ext cx="3571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0">
                <a:solidFill>
                  <a:srgbClr val="CC3300"/>
                </a:solidFill>
              </a:rPr>
              <a:t>[</a:t>
            </a:r>
            <a:endParaRPr lang="ru-RU" sz="8000">
              <a:solidFill>
                <a:srgbClr val="CC33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391276" y="3008362"/>
            <a:ext cx="3571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0">
                <a:solidFill>
                  <a:srgbClr val="CC3300"/>
                </a:solidFill>
              </a:rPr>
              <a:t>]</a:t>
            </a:r>
            <a:endParaRPr lang="ru-RU" sz="8000">
              <a:solidFill>
                <a:srgbClr val="CC3300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33214" y="3794175"/>
            <a:ext cx="77152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0    1     2    3     4    5    6    7     8    9   10   11  12  13  14  15   16  17   18  19  20 </a:t>
            </a:r>
            <a:endParaRPr lang="ru-RU"/>
          </a:p>
        </p:txBody>
      </p:sp>
      <p:sp>
        <p:nvSpPr>
          <p:cNvPr id="29" name="Стрелка вверх 28"/>
          <p:cNvSpPr/>
          <p:nvPr/>
        </p:nvSpPr>
        <p:spPr>
          <a:xfrm>
            <a:off x="4747964" y="4079925"/>
            <a:ext cx="214312" cy="64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Бинарный поиск в </a:t>
            </a:r>
            <a:r>
              <a:rPr lang="ru-RU" dirty="0" smtClean="0"/>
              <a:t>упорядоченном массиве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6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-0.42552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22413 -0.003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19791 -0.0023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393 L -0.11389 -0.0039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91 -0.00231 L 0.31597 -0.0023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89 -0.00393 L -0.08229 -0.0039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/>
      <p:bldP spid="26" grpId="1"/>
      <p:bldP spid="26" grpId="2"/>
      <p:bldP spid="26" grpId="3"/>
      <p:bldP spid="27" grpId="0"/>
      <p:bldP spid="27" grpId="1"/>
      <p:bldP spid="27" grpId="2"/>
      <p:bldP spid="28" grpId="0"/>
      <p:bldP spid="28" grpId="1"/>
      <p:bldP spid="29" grpId="0" animBg="1"/>
      <p:bldP spid="29" grpId="1" animBg="1"/>
      <p:bldP spid="29" grpId="2" animBg="1"/>
      <p:bldP spid="29" grpId="3" animBg="1"/>
      <p:bldP spid="29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Поиск в массивах и списках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Линейный поиск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Бинарный поиск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</a:p>
          <a:p>
            <a:pPr lvl="1"/>
            <a:r>
              <a:rPr lang="ru-RU" dirty="0" smtClean="0"/>
              <a:t>Алгоритм Рабина-Карпа</a:t>
            </a:r>
          </a:p>
          <a:p>
            <a:pPr lvl="1"/>
            <a:r>
              <a:rPr lang="ru-RU" dirty="0" smtClean="0"/>
              <a:t>Алгоритм Бойера-Мура</a:t>
            </a:r>
          </a:p>
          <a:p>
            <a:pPr lvl="1"/>
            <a:r>
              <a:rPr lang="ru-RU" dirty="0" smtClean="0"/>
              <a:t>Алгоритм Кнута-Мориса-Прата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63424</TotalTime>
  <Words>3876</Words>
  <Application>Microsoft Office PowerPoint</Application>
  <PresentationFormat>On-screen Show (4:3)</PresentationFormat>
  <Paragraphs>691</Paragraphs>
  <Slides>58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Metro</vt:lpstr>
      <vt:lpstr>Equation</vt:lpstr>
      <vt:lpstr>алгоритмы Поиска</vt:lpstr>
      <vt:lpstr>План лекции</vt:lpstr>
      <vt:lpstr>Поиск в массивах и списках</vt:lpstr>
      <vt:lpstr>Линейный (последовательный) поиск </vt:lpstr>
      <vt:lpstr>Линейный поиск в списке</vt:lpstr>
      <vt:lpstr>Бинарный поиск в упорядоченном массиве </vt:lpstr>
      <vt:lpstr>Бинарный поиск в упорядоченном массиве</vt:lpstr>
      <vt:lpstr>Бинарный поиск в упорядоченном массиве </vt:lpstr>
      <vt:lpstr>План лекции</vt:lpstr>
      <vt:lpstr>Поиск подстроки </vt:lpstr>
      <vt:lpstr>Наивный (прямой) поиск подстроки</vt:lpstr>
      <vt:lpstr>Прямой поиск подстроки 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Простая хэш-функция</vt:lpstr>
      <vt:lpstr>Улучшенная хэш-функция</vt:lpstr>
      <vt:lpstr>Анализ алгоритма Рабина-Карпа</vt:lpstr>
      <vt:lpstr>Алгоритм Бойера—Мура </vt:lpstr>
      <vt:lpstr>Алгоритм Бойера—Мура </vt:lpstr>
      <vt:lpstr>Алгоритм Бойера-Мура со сдвигом по стоп-символам</vt:lpstr>
      <vt:lpstr>Алгоритм Бойера-Мура без сдвига по суффиксам</vt:lpstr>
      <vt:lpstr>Заполнение таблицы сдвигов по стоп-символам</vt:lpstr>
      <vt:lpstr>Пример заполнения таблицы сдвигов по стоп-символам</vt:lpstr>
      <vt:lpstr>Пример работы алгоритма Бойера – Мура без сдвигов по суффиксам</vt:lpstr>
      <vt:lpstr>Анализ алгоритма  Бойера-Мура</vt:lpstr>
      <vt:lpstr>Алгоритм Кнута-Морриса- Пратта </vt:lpstr>
      <vt:lpstr>Алгоритм Кнута-Морриса-Пратта </vt:lpstr>
      <vt:lpstr>Алгоритм Кнута-Морриса-Пратта </vt:lpstr>
      <vt:lpstr>Префикс-функция КМП</vt:lpstr>
      <vt:lpstr>Префикс-функция КМП</vt:lpstr>
      <vt:lpstr>Алгоритм Кнута-Морриса-Пратта</vt:lpstr>
      <vt:lpstr>Алгоритм Кнута-Морриса-Пратта</vt:lpstr>
      <vt:lpstr>Алгоритм Кнута-Морриса-Пратта</vt:lpstr>
      <vt:lpstr>Заключение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Алгоритм Рабина -- Карпа поиска подстроки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Реализация алгоритма Бойера-Мура</vt:lpstr>
      <vt:lpstr>Алгоритм Бойера-Мура</vt:lpstr>
      <vt:lpstr>PowerPoint Presentation</vt:lpstr>
      <vt:lpstr>   КМП-алгоритм (Кнут, Моррис, Пратт) </vt:lpstr>
      <vt:lpstr>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поиска</dc:title>
  <dc:creator>Evgueni Petrov</dc:creator>
  <cp:lastModifiedBy>Petrov, Evgueni S</cp:lastModifiedBy>
  <cp:revision>370</cp:revision>
  <dcterms:created xsi:type="dcterms:W3CDTF">2006-06-15T11:25:02Z</dcterms:created>
  <dcterms:modified xsi:type="dcterms:W3CDTF">2013-12-19T06:34:55Z</dcterms:modified>
</cp:coreProperties>
</file>