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305" r:id="rId2"/>
    <p:sldId id="315" r:id="rId3"/>
    <p:sldId id="280" r:id="rId4"/>
    <p:sldId id="316" r:id="rId5"/>
    <p:sldId id="317" r:id="rId6"/>
    <p:sldId id="318" r:id="rId7"/>
    <p:sldId id="281" r:id="rId8"/>
    <p:sldId id="308" r:id="rId9"/>
    <p:sldId id="319" r:id="rId10"/>
    <p:sldId id="309" r:id="rId11"/>
    <p:sldId id="282" r:id="rId12"/>
    <p:sldId id="320" r:id="rId13"/>
    <p:sldId id="321" r:id="rId14"/>
    <p:sldId id="307" r:id="rId15"/>
    <p:sldId id="283" r:id="rId16"/>
    <p:sldId id="306" r:id="rId17"/>
    <p:sldId id="310" r:id="rId18"/>
    <p:sldId id="322" r:id="rId19"/>
    <p:sldId id="312" r:id="rId20"/>
    <p:sldId id="323" r:id="rId21"/>
    <p:sldId id="313" r:id="rId22"/>
    <p:sldId id="288" r:id="rId23"/>
    <p:sldId id="290" r:id="rId24"/>
    <p:sldId id="291" r:id="rId25"/>
    <p:sldId id="292" r:id="rId26"/>
    <p:sldId id="293" r:id="rId27"/>
    <p:sldId id="294" r:id="rId28"/>
    <p:sldId id="296" r:id="rId29"/>
    <p:sldId id="324" r:id="rId30"/>
    <p:sldId id="297" r:id="rId31"/>
    <p:sldId id="326" r:id="rId32"/>
    <p:sldId id="327" r:id="rId33"/>
    <p:sldId id="299" r:id="rId34"/>
    <p:sldId id="300" r:id="rId35"/>
    <p:sldId id="329" r:id="rId36"/>
    <p:sldId id="301" r:id="rId37"/>
    <p:sldId id="328" r:id="rId38"/>
    <p:sldId id="330" r:id="rId39"/>
    <p:sldId id="256" r:id="rId40"/>
    <p:sldId id="266" r:id="rId41"/>
    <p:sldId id="332" r:id="rId42"/>
    <p:sldId id="333" r:id="rId43"/>
    <p:sldId id="335" r:id="rId44"/>
    <p:sldId id="334" r:id="rId45"/>
    <p:sldId id="336" r:id="rId46"/>
    <p:sldId id="337" r:id="rId47"/>
    <p:sldId id="267" r:id="rId48"/>
    <p:sldId id="268" r:id="rId49"/>
    <p:sldId id="279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57" r:id="rId60"/>
    <p:sldId id="258" r:id="rId61"/>
    <p:sldId id="259" r:id="rId62"/>
    <p:sldId id="260" r:id="rId63"/>
    <p:sldId id="302" r:id="rId64"/>
    <p:sldId id="262" r:id="rId65"/>
    <p:sldId id="278" r:id="rId66"/>
    <p:sldId id="263" r:id="rId67"/>
    <p:sldId id="264" r:id="rId68"/>
    <p:sldId id="265" r:id="rId69"/>
    <p:sldId id="261" r:id="rId70"/>
    <p:sldId id="314" r:id="rId71"/>
    <p:sldId id="285" r:id="rId72"/>
    <p:sldId id="286" r:id="rId73"/>
    <p:sldId id="295" r:id="rId74"/>
    <p:sldId id="303" r:id="rId75"/>
    <p:sldId id="304" r:id="rId76"/>
    <p:sldId id="289" r:id="rId77"/>
    <p:sldId id="287" r:id="rId78"/>
    <p:sldId id="325" r:id="rId79"/>
    <p:sldId id="331" r:id="rId8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07" autoAdjust="0"/>
    <p:restoredTop sz="94660"/>
  </p:normalViewPr>
  <p:slideViewPr>
    <p:cSldViewPr>
      <p:cViewPr>
        <p:scale>
          <a:sx n="80" d="100"/>
          <a:sy n="8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9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Кодирование</a:t>
            </a:r>
            <a:br>
              <a:rPr lang="ru-RU" dirty="0" smtClean="0"/>
            </a:br>
            <a:r>
              <a:rPr lang="ru-RU" dirty="0" smtClean="0"/>
              <a:t>оптимальный код ХаффМана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r>
              <a:rPr lang="en-US" dirty="0" smtClean="0"/>
              <a:t>4-15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кодового дерева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3200" dirty="0" smtClean="0"/>
              <a:t>Алф1 </a:t>
            </a:r>
            <a:r>
              <a:rPr lang="ru-RU" sz="3200" dirty="0"/>
              <a:t>= {</a:t>
            </a:r>
            <a:r>
              <a:rPr lang="en-US" sz="3200" dirty="0"/>
              <a:t>a</a:t>
            </a:r>
            <a:r>
              <a:rPr lang="ru-RU" sz="3200" dirty="0"/>
              <a:t>,</a:t>
            </a:r>
            <a:r>
              <a:rPr lang="en-US" sz="3200" dirty="0"/>
              <a:t>b</a:t>
            </a:r>
            <a:r>
              <a:rPr lang="ru-RU" sz="3200" dirty="0"/>
              <a:t>,</a:t>
            </a:r>
            <a:r>
              <a:rPr lang="en-US" sz="3200" dirty="0"/>
              <a:t>c</a:t>
            </a:r>
            <a:r>
              <a:rPr lang="ru-RU" sz="3200" dirty="0"/>
              <a:t>,</a:t>
            </a:r>
            <a:r>
              <a:rPr lang="en-US" sz="3200" dirty="0"/>
              <a:t>d</a:t>
            </a:r>
            <a:r>
              <a:rPr lang="ru-RU" sz="3200" dirty="0" smtClean="0"/>
              <a:t>}</a:t>
            </a:r>
            <a:endParaRPr lang="en-US" sz="3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3200" dirty="0" smtClean="0"/>
              <a:t>Алф2 </a:t>
            </a:r>
            <a:r>
              <a:rPr lang="ru-RU" sz="3200" dirty="0"/>
              <a:t>= {0,1}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/>
              <a:t>К(а) =  0,</a:t>
            </a:r>
            <a:r>
              <a:rPr lang="en-US" sz="3200" dirty="0"/>
              <a:t> </a:t>
            </a:r>
            <a:r>
              <a:rPr lang="ru-RU" sz="3200" dirty="0"/>
              <a:t> К(</a:t>
            </a:r>
            <a:r>
              <a:rPr lang="en-US" sz="3200" dirty="0"/>
              <a:t>b</a:t>
            </a:r>
            <a:r>
              <a:rPr lang="ru-RU" sz="3200" dirty="0"/>
              <a:t>) = 10</a:t>
            </a:r>
            <a:r>
              <a:rPr lang="ru-RU" sz="3200" dirty="0" smtClean="0"/>
              <a:t>,</a:t>
            </a:r>
            <a:endParaRPr lang="en-US" sz="32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 smtClean="0"/>
              <a:t>К(с</a:t>
            </a:r>
            <a:r>
              <a:rPr lang="ru-RU" sz="3200" dirty="0"/>
              <a:t>) = 110, К(</a:t>
            </a:r>
            <a:r>
              <a:rPr lang="en-US" sz="3200" dirty="0"/>
              <a:t>d</a:t>
            </a:r>
            <a:r>
              <a:rPr lang="ru-RU" sz="3200" dirty="0"/>
              <a:t>) = </a:t>
            </a:r>
            <a:r>
              <a:rPr lang="ru-RU" sz="3200" dirty="0" smtClean="0"/>
              <a:t>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3200" dirty="0"/>
          </a:p>
          <a:p>
            <a:pPr marL="68580" indent="0">
              <a:lnSpc>
                <a:spcPct val="80000"/>
              </a:lnSpc>
              <a:buNone/>
            </a:pPr>
            <a:endParaRPr lang="ru-RU" sz="32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 smtClean="0"/>
              <a:t>Почему у </a:t>
            </a:r>
            <a:r>
              <a:rPr lang="ru-RU" sz="3200" i="1" dirty="0" smtClean="0"/>
              <a:t>любого </a:t>
            </a:r>
            <a:r>
              <a:rPr lang="ru-RU" sz="3200" dirty="0" smtClean="0"/>
              <a:t>сообщения один прообраз?</a:t>
            </a:r>
            <a:endParaRPr lang="ru-RU" sz="32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dirty="0"/>
          </a:p>
        </p:txBody>
      </p:sp>
      <p:sp>
        <p:nvSpPr>
          <p:cNvPr id="52" name="Oval 51"/>
          <p:cNvSpPr/>
          <p:nvPr/>
        </p:nvSpPr>
        <p:spPr>
          <a:xfrm>
            <a:off x="6183796" y="17008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Oval 52"/>
          <p:cNvSpPr/>
          <p:nvPr/>
        </p:nvSpPr>
        <p:spPr>
          <a:xfrm>
            <a:off x="6650287" y="2420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Oval 53"/>
          <p:cNvSpPr/>
          <p:nvPr/>
        </p:nvSpPr>
        <p:spPr>
          <a:xfrm>
            <a:off x="6291808" y="31693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55" name="Oval 54"/>
          <p:cNvSpPr/>
          <p:nvPr/>
        </p:nvSpPr>
        <p:spPr>
          <a:xfrm>
            <a:off x="7010327" y="31693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Oval 55"/>
          <p:cNvSpPr/>
          <p:nvPr/>
        </p:nvSpPr>
        <p:spPr>
          <a:xfrm>
            <a:off x="5796136" y="2420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5848863" y="2060848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58" name="Rectangle 57"/>
          <p:cNvSpPr/>
          <p:nvPr/>
        </p:nvSpPr>
        <p:spPr>
          <a:xfrm>
            <a:off x="6722295" y="208889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9" name="Rectangle 58"/>
          <p:cNvSpPr/>
          <p:nvPr/>
        </p:nvSpPr>
        <p:spPr>
          <a:xfrm>
            <a:off x="6641635" y="357301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0" name="Rectangle 59"/>
          <p:cNvSpPr/>
          <p:nvPr/>
        </p:nvSpPr>
        <p:spPr>
          <a:xfrm>
            <a:off x="6281595" y="284913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61" name="Elbow Connector 32"/>
          <p:cNvCxnSpPr>
            <a:stCxn id="53" idx="4"/>
            <a:endCxn id="54" idx="0"/>
          </p:cNvCxnSpPr>
          <p:nvPr/>
        </p:nvCxnSpPr>
        <p:spPr>
          <a:xfrm flipH="1">
            <a:off x="6471828" y="2780928"/>
            <a:ext cx="358479" cy="3884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32"/>
          <p:cNvCxnSpPr>
            <a:stCxn id="52" idx="4"/>
            <a:endCxn id="53" idx="1"/>
          </p:cNvCxnSpPr>
          <p:nvPr/>
        </p:nvCxnSpPr>
        <p:spPr>
          <a:xfrm>
            <a:off x="6363816" y="2060848"/>
            <a:ext cx="339198" cy="4127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2"/>
          <p:cNvCxnSpPr>
            <a:stCxn id="53" idx="4"/>
            <a:endCxn id="55" idx="0"/>
          </p:cNvCxnSpPr>
          <p:nvPr/>
        </p:nvCxnSpPr>
        <p:spPr>
          <a:xfrm>
            <a:off x="6830307" y="2780928"/>
            <a:ext cx="360040" cy="3884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32"/>
          <p:cNvCxnSpPr>
            <a:stCxn id="52" idx="4"/>
            <a:endCxn id="56" idx="0"/>
          </p:cNvCxnSpPr>
          <p:nvPr/>
        </p:nvCxnSpPr>
        <p:spPr>
          <a:xfrm flipH="1">
            <a:off x="5976156" y="2060848"/>
            <a:ext cx="387660" cy="3600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281249" y="39330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68" name="Oval 67"/>
          <p:cNvSpPr/>
          <p:nvPr/>
        </p:nvSpPr>
        <p:spPr>
          <a:xfrm>
            <a:off x="6635912" y="39318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69" name="Elbow Connector 32"/>
          <p:cNvCxnSpPr>
            <a:stCxn id="55" idx="4"/>
            <a:endCxn id="68" idx="0"/>
          </p:cNvCxnSpPr>
          <p:nvPr/>
        </p:nvCxnSpPr>
        <p:spPr>
          <a:xfrm flipH="1">
            <a:off x="6815932" y="3529412"/>
            <a:ext cx="374415" cy="4023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32"/>
          <p:cNvCxnSpPr>
            <a:stCxn id="55" idx="4"/>
            <a:endCxn id="67" idx="0"/>
          </p:cNvCxnSpPr>
          <p:nvPr/>
        </p:nvCxnSpPr>
        <p:spPr>
          <a:xfrm>
            <a:off x="7190347" y="3529412"/>
            <a:ext cx="270922" cy="4036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54343" y="285293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78" name="Rectangle 77"/>
          <p:cNvSpPr/>
          <p:nvPr/>
        </p:nvSpPr>
        <p:spPr>
          <a:xfrm>
            <a:off x="7461682" y="3574273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4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Префиксный код</a:t>
            </a:r>
            <a:endParaRPr lang="ru-RU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/>
              <a:t>Код К называется </a:t>
            </a:r>
            <a:r>
              <a:rPr lang="ru-RU" sz="2400" dirty="0" smtClean="0">
                <a:solidFill>
                  <a:schemeClr val="hlink"/>
                </a:solidFill>
              </a:rPr>
              <a:t>префиксным</a:t>
            </a:r>
            <a:r>
              <a:rPr lang="ru-RU" sz="2400" dirty="0" smtClean="0"/>
              <a:t>, если для любых двух сообщений </a:t>
            </a:r>
            <a:r>
              <a:rPr lang="en-US" sz="2400" dirty="0" smtClean="0"/>
              <a:t>U </a:t>
            </a:r>
            <a:r>
              <a:rPr lang="ru-RU" sz="2400" dirty="0" smtClean="0"/>
              <a:t>и </a:t>
            </a:r>
            <a:r>
              <a:rPr lang="en-US" sz="2400" dirty="0" smtClean="0"/>
              <a:t>V </a:t>
            </a:r>
            <a:r>
              <a:rPr lang="ru-RU" sz="2400" dirty="0" smtClean="0"/>
              <a:t>код К(</a:t>
            </a:r>
            <a:r>
              <a:rPr lang="en-US" sz="2400" dirty="0" smtClean="0"/>
              <a:t>U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не является началом (префиксом) кода К(</a:t>
            </a:r>
            <a:r>
              <a:rPr lang="en-US" sz="2400" dirty="0" smtClean="0"/>
              <a:t>V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 наоборот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Свойства префиксного кода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В дереве префиксного кода коды всех символов заканчиваются в листьях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Префиксный код позволяет выделять коды символов без использования разделителей</a:t>
            </a: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Пример 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Алф1 = </a:t>
            </a:r>
            <a:r>
              <a:rPr lang="en-US" sz="2400" dirty="0" smtClean="0"/>
              <a:t>{</a:t>
            </a:r>
            <a:r>
              <a:rPr lang="en-US" sz="2400" dirty="0" err="1"/>
              <a:t>a</a:t>
            </a:r>
            <a:r>
              <a:rPr lang="en-US" sz="2400" dirty="0" err="1" smtClean="0"/>
              <a:t>,b,c,d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Алф2 = </a:t>
            </a:r>
            <a:r>
              <a:rPr lang="en-US" sz="2400" dirty="0" smtClean="0"/>
              <a:t>{0,1}</a:t>
            </a: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К(</a:t>
            </a:r>
            <a:r>
              <a:rPr lang="en-US" sz="2400" dirty="0" smtClean="0"/>
              <a:t>a) = 00, K(b) = 01, K(c) = 10, K(d) = 11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Как выглядит кодовое дерево этого кода?</a:t>
            </a:r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Пример 2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Алф1 = {</a:t>
            </a:r>
            <a:r>
              <a:rPr lang="en-US" sz="2400" dirty="0"/>
              <a:t>a</a:t>
            </a:r>
            <a:r>
              <a:rPr lang="ru-RU" sz="2400" dirty="0"/>
              <a:t>,</a:t>
            </a:r>
            <a:r>
              <a:rPr lang="en-US" sz="2400" dirty="0"/>
              <a:t>b</a:t>
            </a:r>
            <a:r>
              <a:rPr lang="ru-RU" sz="2400" dirty="0"/>
              <a:t>,</a:t>
            </a:r>
            <a:r>
              <a:rPr lang="en-US" sz="2400" dirty="0"/>
              <a:t>c</a:t>
            </a:r>
            <a:r>
              <a:rPr lang="ru-RU" sz="2400" dirty="0"/>
              <a:t>,</a:t>
            </a:r>
            <a:r>
              <a:rPr lang="en-US" sz="2400" dirty="0"/>
              <a:t>d</a:t>
            </a:r>
            <a:r>
              <a:rPr lang="ru-RU" sz="24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Алф2 </a:t>
            </a:r>
            <a:r>
              <a:rPr lang="ru-RU" sz="2400" dirty="0"/>
              <a:t>= {0,1}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К(а</a:t>
            </a:r>
            <a:r>
              <a:rPr lang="ru-RU" sz="2400" dirty="0"/>
              <a:t>) =  0,</a:t>
            </a:r>
            <a:r>
              <a:rPr lang="en-US" sz="2400" dirty="0"/>
              <a:t> </a:t>
            </a:r>
            <a:r>
              <a:rPr lang="ru-RU" sz="2400" dirty="0"/>
              <a:t> К(</a:t>
            </a:r>
            <a:r>
              <a:rPr lang="en-US" sz="2400" dirty="0"/>
              <a:t>b</a:t>
            </a:r>
            <a:r>
              <a:rPr lang="ru-RU" sz="2400" dirty="0"/>
              <a:t>) = 10,</a:t>
            </a:r>
            <a:r>
              <a:rPr lang="en-US" sz="2400" dirty="0"/>
              <a:t> </a:t>
            </a:r>
            <a:r>
              <a:rPr lang="ru-RU" sz="2400" dirty="0"/>
              <a:t> К(с) = 110, К(</a:t>
            </a:r>
            <a:r>
              <a:rPr lang="en-US" sz="2400" dirty="0"/>
              <a:t>d</a:t>
            </a:r>
            <a:r>
              <a:rPr lang="ru-RU" sz="2400" dirty="0"/>
              <a:t>) = </a:t>
            </a:r>
            <a:r>
              <a:rPr lang="ru-RU" sz="2400" dirty="0" smtClean="0"/>
              <a:t>111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Как выглядит кодовое дерево этого кода?</a:t>
            </a:r>
          </a:p>
        </p:txBody>
      </p:sp>
    </p:spTree>
    <p:extLst>
      <p:ext uri="{BB962C8B-B14F-4D97-AF65-F5344CB8AC3E}">
        <p14:creationId xmlns:p14="http://schemas.microsoft.com/office/powerpoint/2010/main" val="2839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Однозначная декодируемость префиксного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/>
              <a:t>Теорема</a:t>
            </a:r>
            <a:r>
              <a:rPr lang="ru-RU" sz="2000" b="1" dirty="0" smtClean="0"/>
              <a:t> </a:t>
            </a:r>
            <a:r>
              <a:rPr lang="ru-RU" sz="2000" dirty="0"/>
              <a:t>Любой префиксный код однозначно </a:t>
            </a:r>
            <a:r>
              <a:rPr lang="ru-RU" sz="2000" dirty="0" smtClean="0"/>
              <a:t>декодируем</a:t>
            </a:r>
            <a:endParaRPr lang="ru-RU" sz="20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dirty="0" smtClean="0"/>
              <a:t>Д</a:t>
            </a:r>
            <a:r>
              <a:rPr lang="ru-RU" sz="2000" dirty="0" smtClean="0"/>
              <a:t>оказательство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dirty="0" smtClean="0"/>
              <a:t>Пусть К – </a:t>
            </a:r>
            <a:r>
              <a:rPr lang="ru-RU" sz="2000" dirty="0"/>
              <a:t>префиксный код. Докажем, что </a:t>
            </a:r>
            <a:r>
              <a:rPr lang="ru-RU" sz="2000" dirty="0" smtClean="0"/>
              <a:t>у кода </a:t>
            </a:r>
            <a:r>
              <a:rPr lang="en-US" sz="2000" dirty="0" smtClean="0"/>
              <a:t>S</a:t>
            </a:r>
            <a:r>
              <a:rPr lang="ru-RU" sz="2000" dirty="0" smtClean="0"/>
              <a:t>=К(</a:t>
            </a:r>
            <a:r>
              <a:rPr lang="en-US" sz="2000" dirty="0" smtClean="0"/>
              <a:t>R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любого сообщения </a:t>
            </a:r>
            <a:r>
              <a:rPr lang="en-US" sz="2000" dirty="0"/>
              <a:t>R </a:t>
            </a:r>
            <a:r>
              <a:rPr lang="ru-RU" sz="2000" dirty="0" smtClean="0"/>
              <a:t>ровно один прообраз</a:t>
            </a:r>
          </a:p>
          <a:p>
            <a:pPr>
              <a:lnSpc>
                <a:spcPct val="90000"/>
              </a:lnSpc>
            </a:pPr>
            <a:r>
              <a:rPr lang="ru-RU" sz="2000" dirty="0" smtClean="0"/>
              <a:t>Индукция по длине </a:t>
            </a:r>
            <a:r>
              <a:rPr lang="en-US" sz="2000" dirty="0" smtClean="0"/>
              <a:t>L</a:t>
            </a:r>
            <a:r>
              <a:rPr lang="ru-RU" sz="2000" dirty="0" smtClean="0"/>
              <a:t> сообщений </a:t>
            </a:r>
            <a:r>
              <a:rPr lang="en-US" sz="2000" dirty="0" smtClean="0"/>
              <a:t>R</a:t>
            </a: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000" dirty="0" smtClean="0"/>
              <a:t>База </a:t>
            </a:r>
            <a:r>
              <a:rPr lang="en-US" sz="2000" dirty="0" smtClean="0"/>
              <a:t>L = 1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 </a:t>
            </a:r>
            <a:r>
              <a:rPr lang="ru-RU" sz="1600" dirty="0" smtClean="0"/>
              <a:t>восстанавливается однозначно в силу префиксности К</a:t>
            </a:r>
          </a:p>
          <a:p>
            <a:pPr lvl="2">
              <a:lnSpc>
                <a:spcPct val="90000"/>
              </a:lnSpc>
            </a:pPr>
            <a:r>
              <a:rPr lang="ru-RU" sz="1400" dirty="0" smtClean="0"/>
              <a:t>Что было бы, если бы</a:t>
            </a:r>
            <a:r>
              <a:rPr lang="en-US" sz="1400" dirty="0" smtClean="0"/>
              <a:t> </a:t>
            </a:r>
            <a:r>
              <a:rPr lang="ru-RU" sz="1400" dirty="0" smtClean="0"/>
              <a:t>коды </a:t>
            </a:r>
            <a:r>
              <a:rPr lang="ru-RU" sz="1400" i="1" dirty="0" smtClean="0"/>
              <a:t>двух разных </a:t>
            </a:r>
            <a:r>
              <a:rPr lang="ru-RU" sz="1400" dirty="0" smtClean="0"/>
              <a:t>символов являлись бы префиксом </a:t>
            </a:r>
            <a:r>
              <a:rPr lang="en-US" sz="1400" dirty="0" smtClean="0"/>
              <a:t>S</a:t>
            </a:r>
            <a:endParaRPr lang="ru-RU" sz="1400" dirty="0"/>
          </a:p>
          <a:p>
            <a:pPr>
              <a:lnSpc>
                <a:spcPct val="90000"/>
              </a:lnSpc>
            </a:pPr>
            <a:r>
              <a:rPr lang="ru-RU" sz="2000" dirty="0" smtClean="0"/>
              <a:t>Шаг </a:t>
            </a:r>
            <a:r>
              <a:rPr lang="en-US" sz="2000" dirty="0" smtClean="0"/>
              <a:t>L &gt; 1</a:t>
            </a:r>
            <a:endParaRPr lang="ru-RU" sz="2000" dirty="0" smtClean="0"/>
          </a:p>
          <a:p>
            <a:pPr lvl="1">
              <a:lnSpc>
                <a:spcPct val="90000"/>
              </a:lnSpc>
            </a:pPr>
            <a:r>
              <a:rPr lang="ru-RU" sz="1600" dirty="0"/>
              <a:t>К согласован с конкатенацией </a:t>
            </a:r>
            <a:r>
              <a:rPr lang="ru-RU" sz="1600" dirty="0" smtClean="0"/>
              <a:t>==</a:t>
            </a:r>
            <a:r>
              <a:rPr lang="en-US" sz="1600" dirty="0" smtClean="0"/>
              <a:t>&gt; </a:t>
            </a:r>
            <a:r>
              <a:rPr lang="ru-RU" sz="1600" dirty="0" smtClean="0"/>
              <a:t>найдётся символ с</a:t>
            </a:r>
            <a:r>
              <a:rPr lang="ru-RU" sz="1600" dirty="0"/>
              <a:t> такой</a:t>
            </a:r>
            <a:r>
              <a:rPr lang="ru-RU" sz="1600" dirty="0" smtClean="0"/>
              <a:t>, что </a:t>
            </a:r>
            <a:r>
              <a:rPr lang="en-US" sz="1600" dirty="0" smtClean="0"/>
              <a:t>S </a:t>
            </a:r>
            <a:r>
              <a:rPr lang="en-US" sz="1600" dirty="0"/>
              <a:t>= </a:t>
            </a:r>
            <a:r>
              <a:rPr lang="ru-RU" sz="1600" dirty="0"/>
              <a:t>К(с)</a:t>
            </a:r>
            <a:r>
              <a:rPr lang="en-US" sz="1600" dirty="0"/>
              <a:t> S</a:t>
            </a:r>
            <a:r>
              <a:rPr lang="en-US" sz="1600" dirty="0" smtClean="0"/>
              <a:t>'</a:t>
            </a:r>
            <a:endParaRPr lang="ru-RU" sz="1600" dirty="0" smtClean="0"/>
          </a:p>
          <a:p>
            <a:pPr lvl="2">
              <a:lnSpc>
                <a:spcPct val="90000"/>
              </a:lnSpc>
            </a:pPr>
            <a:r>
              <a:rPr lang="ru-RU" sz="1400" dirty="0" smtClean="0"/>
              <a:t>Что бы было бы, если бы такого символа не было бы или бы он был бы не один бы?</a:t>
            </a:r>
          </a:p>
          <a:p>
            <a:pPr lvl="1">
              <a:lnSpc>
                <a:spcPct val="90000"/>
              </a:lnSpc>
            </a:pPr>
            <a:r>
              <a:rPr lang="ru-RU" sz="1600" dirty="0" smtClean="0"/>
              <a:t>К </a:t>
            </a:r>
            <a:r>
              <a:rPr lang="ru-RU" sz="1600" dirty="0"/>
              <a:t>префиксный ==</a:t>
            </a:r>
            <a:r>
              <a:rPr lang="en-US" sz="1600" dirty="0"/>
              <a:t>&gt; </a:t>
            </a:r>
            <a:r>
              <a:rPr lang="ru-RU" sz="1600" dirty="0" smtClean="0"/>
              <a:t>символ с единственный</a:t>
            </a:r>
          </a:p>
          <a:p>
            <a:pPr lvl="1">
              <a:lnSpc>
                <a:spcPct val="90000"/>
              </a:lnSpc>
            </a:pPr>
            <a:r>
              <a:rPr lang="ru-RU" sz="1600" dirty="0" smtClean="0"/>
              <a:t>Длина прообраза </a:t>
            </a:r>
            <a:r>
              <a:rPr lang="en-US" sz="1600" dirty="0" smtClean="0"/>
              <a:t>S</a:t>
            </a:r>
            <a:r>
              <a:rPr lang="en-US" sz="1600" dirty="0"/>
              <a:t>' </a:t>
            </a:r>
            <a:r>
              <a:rPr lang="ru-RU" sz="1600" dirty="0" smtClean="0"/>
              <a:t>строго меньше длины прообраза </a:t>
            </a:r>
            <a:r>
              <a:rPr lang="en-US" sz="1600" dirty="0" smtClean="0"/>
              <a:t>S</a:t>
            </a:r>
            <a:endParaRPr lang="ru-RU" sz="1600" dirty="0" smtClean="0"/>
          </a:p>
          <a:p>
            <a:pPr lvl="1">
              <a:lnSpc>
                <a:spcPct val="90000"/>
              </a:lnSpc>
            </a:pPr>
            <a:r>
              <a:rPr lang="ru-RU" sz="1600" dirty="0" smtClean="0"/>
              <a:t>По предположению индукции </a:t>
            </a:r>
            <a:r>
              <a:rPr lang="en-US" sz="1600" dirty="0" smtClean="0"/>
              <a:t>S' </a:t>
            </a:r>
            <a:r>
              <a:rPr lang="ru-RU" sz="1600" dirty="0" smtClean="0"/>
              <a:t>декодируется однозначно</a:t>
            </a:r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Алф1 = {</a:t>
            </a:r>
            <a:r>
              <a:rPr lang="en-US" sz="2400" dirty="0" smtClean="0"/>
              <a:t>a</a:t>
            </a:r>
            <a:r>
              <a:rPr lang="ru-RU" sz="2400" dirty="0" smtClean="0"/>
              <a:t>,</a:t>
            </a:r>
            <a:r>
              <a:rPr lang="en-US" sz="2400" dirty="0" smtClean="0"/>
              <a:t>b</a:t>
            </a:r>
            <a:r>
              <a:rPr lang="ru-RU" sz="2400" dirty="0" smtClean="0"/>
              <a:t>,</a:t>
            </a:r>
            <a:r>
              <a:rPr lang="en-US" sz="2400" dirty="0" smtClean="0"/>
              <a:t>c</a:t>
            </a:r>
            <a:r>
              <a:rPr lang="ru-RU" sz="2400" dirty="0" smtClean="0"/>
              <a:t>,</a:t>
            </a:r>
            <a:r>
              <a:rPr lang="en-US" sz="2400" dirty="0" smtClean="0"/>
              <a:t>d</a:t>
            </a:r>
            <a:r>
              <a:rPr lang="ru-RU" sz="2400" dirty="0" smtClean="0"/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Алф2 = {0,1}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К(</a:t>
            </a:r>
            <a:r>
              <a:rPr lang="en-US" sz="2400" dirty="0" smtClean="0"/>
              <a:t>a</a:t>
            </a:r>
            <a:r>
              <a:rPr lang="ru-RU" sz="2400" dirty="0" smtClean="0"/>
              <a:t>) = 0, К(</a:t>
            </a:r>
            <a:r>
              <a:rPr lang="en-US" sz="2400" dirty="0" smtClean="0"/>
              <a:t>b</a:t>
            </a:r>
            <a:r>
              <a:rPr lang="ru-RU" sz="2400" dirty="0" smtClean="0"/>
              <a:t>) = 101, К(</a:t>
            </a:r>
            <a:r>
              <a:rPr lang="en-US" sz="2400" dirty="0" smtClean="0"/>
              <a:t>c</a:t>
            </a:r>
            <a:r>
              <a:rPr lang="ru-RU" sz="2400" dirty="0" smtClean="0"/>
              <a:t>) = 110, К(</a:t>
            </a:r>
            <a:r>
              <a:rPr lang="en-US" sz="2400" dirty="0" smtClean="0"/>
              <a:t>d</a:t>
            </a:r>
            <a:r>
              <a:rPr lang="ru-RU" sz="2400" dirty="0" smtClean="0"/>
              <a:t>) = 1110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Рассмотрим сообщение 01101010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0</a:t>
            </a:r>
            <a:r>
              <a:rPr lang="en-US" sz="2400" dirty="0" smtClean="0"/>
              <a:t>1101010 = K(a) 1101010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1101010 = K(c) 1010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1010 = K(b) 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0 = K(a)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K(</a:t>
            </a:r>
            <a:r>
              <a:rPr lang="en-US" sz="2400" dirty="0" err="1" smtClean="0"/>
              <a:t>acba</a:t>
            </a:r>
            <a:r>
              <a:rPr lang="en-US" sz="2400" dirty="0" smtClean="0"/>
              <a:t>) = </a:t>
            </a:r>
            <a:r>
              <a:rPr lang="ru-RU" sz="2400" dirty="0"/>
              <a:t>01101010</a:t>
            </a:r>
            <a:endParaRPr lang="ru-RU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азбука Морзе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0774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1840 Alfred Vail </a:t>
            </a:r>
            <a:r>
              <a:rPr lang="ru-RU" dirty="0" smtClean="0"/>
              <a:t>по заказу телеграфной компании </a:t>
            </a:r>
            <a:r>
              <a:rPr lang="en-US" dirty="0" smtClean="0"/>
              <a:t>Samuel F.B. Morse</a:t>
            </a:r>
            <a:endParaRPr lang="ru-RU" dirty="0" smtClean="0"/>
          </a:p>
          <a:p>
            <a:r>
              <a:rPr lang="ru-RU" dirty="0" smtClean="0"/>
              <a:t>Двоичный (точка, тире) непрефиксный код – почему?</a:t>
            </a:r>
          </a:p>
          <a:p>
            <a:r>
              <a:rPr lang="ru-RU" dirty="0" smtClean="0"/>
              <a:t>Троичный (точка, тире, пауза) префиксный код – почему?</a:t>
            </a:r>
          </a:p>
          <a:p>
            <a:r>
              <a:rPr lang="ru-RU" dirty="0" smtClean="0"/>
              <a:t>Кодовое дерево азбуки Морзе как двоичного кода для латиницы </a:t>
            </a:r>
            <a:endParaRPr lang="ru-RU" dirty="0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62978"/>
            <a:ext cx="8820472" cy="30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оптимального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Обозначим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– множество кодов Алф1* -</a:t>
            </a:r>
            <a:r>
              <a:rPr lang="en-US" sz="2400" dirty="0" smtClean="0"/>
              <a:t>&gt;</a:t>
            </a:r>
            <a:r>
              <a:rPr lang="ru-RU" sz="2400" dirty="0" smtClean="0"/>
              <a:t> Алф2*</a:t>
            </a:r>
          </a:p>
          <a:p>
            <a:pPr lvl="1"/>
            <a:r>
              <a:rPr lang="ru-RU" sz="2400" dirty="0" smtClean="0"/>
              <a:t>К – какой-то код из </a:t>
            </a:r>
            <a:r>
              <a:rPr lang="el-GR" sz="2400" dirty="0" smtClean="0"/>
              <a:t>Δ</a:t>
            </a:r>
            <a:endParaRPr lang="ru-RU" sz="2400" dirty="0" smtClean="0"/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Алф1*</a:t>
            </a:r>
          </a:p>
          <a:p>
            <a:pPr lvl="1"/>
            <a:r>
              <a:rPr lang="en-US" sz="2400" dirty="0" smtClean="0"/>
              <a:t>L</a:t>
            </a:r>
            <a:r>
              <a:rPr lang="ru-RU" sz="2400" dirty="0" smtClean="0"/>
              <a:t>(К,</a:t>
            </a:r>
            <a:r>
              <a:rPr lang="en-US" sz="2400" dirty="0" smtClean="0"/>
              <a:t> R</a:t>
            </a:r>
            <a:r>
              <a:rPr lang="ru-RU" sz="2400" dirty="0" smtClean="0"/>
              <a:t>) – длина </a:t>
            </a:r>
            <a:r>
              <a:rPr lang="en-US" sz="2400" dirty="0" smtClean="0"/>
              <a:t>R </a:t>
            </a:r>
            <a:r>
              <a:rPr lang="ru-RU" sz="2400" dirty="0" smtClean="0"/>
              <a:t>после кодирования</a:t>
            </a:r>
          </a:p>
          <a:p>
            <a:pPr lvl="1"/>
            <a:r>
              <a:rPr lang="en-US" sz="2400" dirty="0" smtClean="0"/>
              <a:t>p</a:t>
            </a:r>
            <a:r>
              <a:rPr lang="ru-RU" sz="2400" baseline="-25000" dirty="0" smtClean="0"/>
              <a:t> 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 smtClean="0"/>
              <a:t>– число вхождений символа </a:t>
            </a:r>
            <a:r>
              <a:rPr lang="en-US" sz="2400" dirty="0" smtClean="0"/>
              <a:t>c</a:t>
            </a:r>
            <a:r>
              <a:rPr lang="ru-RU" sz="2400" baseline="-25000" dirty="0" smtClean="0"/>
              <a:t>х</a:t>
            </a:r>
            <a:r>
              <a:rPr lang="en-US" sz="2400" dirty="0"/>
              <a:t> </a:t>
            </a:r>
            <a:r>
              <a:rPr lang="ru-RU" sz="2400" dirty="0" smtClean="0"/>
              <a:t>в </a:t>
            </a:r>
            <a:r>
              <a:rPr lang="en-US" sz="2400" dirty="0" smtClean="0"/>
              <a:t>R</a:t>
            </a:r>
          </a:p>
          <a:p>
            <a:pPr lvl="2"/>
            <a:r>
              <a:rPr lang="ru-RU" dirty="0" smtClean="0"/>
              <a:t>заодно мы пронумеровали символы из </a:t>
            </a:r>
            <a:r>
              <a:rPr lang="ru-RU" sz="2000" dirty="0" smtClean="0"/>
              <a:t>Алф1, х – номер символа с</a:t>
            </a:r>
            <a:r>
              <a:rPr lang="ru-RU" sz="2000" baseline="-25000" dirty="0" smtClean="0"/>
              <a:t>х</a:t>
            </a:r>
            <a:endParaRPr lang="en-US" baseline="-25000" dirty="0" smtClean="0"/>
          </a:p>
          <a:p>
            <a:r>
              <a:rPr lang="ru-RU" sz="2400" dirty="0" smtClean="0"/>
              <a:t>Длина кода сообщения </a:t>
            </a:r>
            <a:r>
              <a:rPr lang="en-US" sz="2400" dirty="0" smtClean="0"/>
              <a:t>R</a:t>
            </a:r>
            <a:r>
              <a:rPr lang="ru-RU" sz="2400" dirty="0" smtClean="0"/>
              <a:t> есть </a:t>
            </a:r>
            <a:r>
              <a:rPr lang="en-US" sz="2400" dirty="0"/>
              <a:t>L</a:t>
            </a:r>
            <a:r>
              <a:rPr lang="ru-RU" sz="2400" dirty="0" smtClean="0"/>
              <a:t>(К,</a:t>
            </a:r>
            <a:r>
              <a:rPr lang="en-US" sz="2400" dirty="0" smtClean="0"/>
              <a:t>R</a:t>
            </a:r>
            <a:r>
              <a:rPr lang="ru-RU" sz="2400" dirty="0" smtClean="0"/>
              <a:t>) = ∑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х</a:t>
            </a:r>
            <a:r>
              <a:rPr lang="en-US" sz="2400" dirty="0" smtClean="0"/>
              <a:t>∙L</a:t>
            </a:r>
            <a:r>
              <a:rPr lang="ru-RU" sz="2400" baseline="-25000" dirty="0" smtClean="0"/>
              <a:t> </a:t>
            </a:r>
            <a:r>
              <a:rPr lang="ru-RU" sz="2400" dirty="0" smtClean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 smtClean="0"/>
              <a:t>)</a:t>
            </a:r>
            <a:endParaRPr lang="ru-RU" sz="2400" baseline="-25000" dirty="0" smtClean="0"/>
          </a:p>
          <a:p>
            <a:r>
              <a:rPr lang="ru-RU" sz="2400" dirty="0" smtClean="0"/>
              <a:t>Код К* называется </a:t>
            </a:r>
            <a:r>
              <a:rPr lang="ru-RU" sz="2400" dirty="0">
                <a:solidFill>
                  <a:schemeClr val="hlink"/>
                </a:solidFill>
              </a:rPr>
              <a:t>оптимальным</a:t>
            </a:r>
            <a:r>
              <a:rPr lang="ru-RU" sz="2400" dirty="0" smtClean="0"/>
              <a:t> для сообщения </a:t>
            </a:r>
            <a:r>
              <a:rPr lang="en-US" sz="2400" dirty="0" smtClean="0"/>
              <a:t>R </a:t>
            </a:r>
            <a:r>
              <a:rPr lang="ru-RU" sz="2400" dirty="0" smtClean="0"/>
              <a:t>в множестве кодов </a:t>
            </a:r>
            <a:r>
              <a:rPr lang="el-GR" sz="2400" dirty="0" smtClean="0"/>
              <a:t>Δ</a:t>
            </a:r>
            <a:r>
              <a:rPr lang="ru-RU" sz="2400" dirty="0" smtClean="0"/>
              <a:t>, если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L</a:t>
            </a:r>
            <a:r>
              <a:rPr lang="ru-RU" sz="2400" dirty="0" smtClean="0"/>
              <a:t>(К*,</a:t>
            </a:r>
            <a:r>
              <a:rPr lang="en-US" sz="2400" dirty="0" smtClean="0"/>
              <a:t>R</a:t>
            </a:r>
            <a:r>
              <a:rPr lang="ru-RU" sz="2400" dirty="0" smtClean="0"/>
              <a:t>) = </a:t>
            </a:r>
            <a:r>
              <a:rPr lang="en-US" sz="2400" dirty="0" smtClean="0"/>
              <a:t>min { </a:t>
            </a:r>
            <a:r>
              <a:rPr lang="ru-RU" sz="2400" dirty="0" smtClean="0"/>
              <a:t>длина(К,</a:t>
            </a:r>
            <a:r>
              <a:rPr lang="en-US" sz="2400" dirty="0" smtClean="0"/>
              <a:t>R</a:t>
            </a:r>
            <a:r>
              <a:rPr lang="ru-RU" sz="2400" dirty="0" smtClean="0"/>
              <a:t>) </a:t>
            </a:r>
            <a:r>
              <a:rPr lang="en-US" sz="2400" dirty="0" smtClean="0"/>
              <a:t>| K </a:t>
            </a:r>
            <a:r>
              <a:rPr lang="en-US" sz="2400" dirty="0" smtClean="0">
                <a:sym typeface="Symbol"/>
              </a:rPr>
              <a:t></a:t>
            </a:r>
            <a:r>
              <a:rPr lang="el-GR" sz="2400" dirty="0"/>
              <a:t> </a:t>
            </a:r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Оптимальный двочиный префиксный код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Как </a:t>
            </a:r>
            <a:r>
              <a:rPr lang="ru-RU" sz="2800" i="1" dirty="0" smtClean="0"/>
              <a:t>быстро</a:t>
            </a:r>
            <a:r>
              <a:rPr lang="ru-RU" sz="2800" dirty="0" smtClean="0"/>
              <a:t> построить оптимальный двоичный префиксный код для данного сообщения?</a:t>
            </a:r>
          </a:p>
          <a:p>
            <a:endParaRPr lang="ru-RU" sz="2800" dirty="0" smtClean="0"/>
          </a:p>
          <a:p>
            <a:r>
              <a:rPr lang="ru-RU" sz="2800" dirty="0" smtClean="0"/>
              <a:t>Использование</a:t>
            </a:r>
          </a:p>
          <a:p>
            <a:pPr lvl="1"/>
            <a:r>
              <a:rPr lang="ru-RU" sz="2400" dirty="0" smtClean="0"/>
              <a:t>Сжатие данных при хранении и передаче</a:t>
            </a:r>
          </a:p>
          <a:p>
            <a:pPr lvl="1"/>
            <a:r>
              <a:rPr lang="ru-RU" sz="2400" dirty="0" smtClean="0"/>
              <a:t>Устранение избыточности при шифровании данных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Алгоритм построения оптимального двоичного префиксного кода -- </a:t>
            </a:r>
            <a:r>
              <a:rPr lang="en-US" sz="2800" dirty="0" smtClean="0"/>
              <a:t>1951</a:t>
            </a:r>
            <a:r>
              <a:rPr lang="en-US" sz="2800" dirty="0"/>
              <a:t>, David A. Huffman, Massachusetts Institute of </a:t>
            </a:r>
            <a:r>
              <a:rPr lang="en-US" sz="2800" dirty="0" smtClean="0"/>
              <a:t>Technology</a:t>
            </a:r>
            <a:endParaRPr lang="ru-RU" sz="2800" dirty="0" smtClean="0"/>
          </a:p>
          <a:p>
            <a:pPr lvl="1"/>
            <a:r>
              <a:rPr lang="ru-RU" sz="2400" dirty="0" smtClean="0"/>
              <a:t>Оптимальный двоичный префиксный код не зависит от порядка символов в сообщении, только от частот отдельных символов</a:t>
            </a:r>
          </a:p>
          <a:p>
            <a:pPr lvl="1"/>
            <a:r>
              <a:rPr lang="ru-RU" sz="2400" dirty="0" smtClean="0"/>
              <a:t>Связь с теорией </a:t>
            </a:r>
            <a:r>
              <a:rPr lang="ru-RU" sz="2400" dirty="0" smtClean="0"/>
              <a:t>информации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оптимального двоичного префиксного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R</a:t>
            </a:r>
            <a:r>
              <a:rPr lang="ru-RU" sz="2800" dirty="0" smtClean="0"/>
              <a:t> -- </a:t>
            </a:r>
            <a:r>
              <a:rPr lang="ru-RU" sz="2800" dirty="0"/>
              <a:t>сообщение </a:t>
            </a:r>
            <a:r>
              <a:rPr lang="ru-RU" sz="2800" dirty="0" smtClean="0"/>
              <a:t>в алфавите Алф1=</a:t>
            </a:r>
            <a:r>
              <a:rPr lang="en-US" sz="2800" dirty="0" smtClean="0"/>
              <a:t>{c1,…,</a:t>
            </a:r>
            <a:r>
              <a:rPr lang="en-US" sz="2800" dirty="0" err="1" smtClean="0"/>
              <a:t>cn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 smtClean="0"/>
              <a:t>с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</a:t>
            </a:r>
            <a:r>
              <a:rPr lang="ru-RU" sz="2800" dirty="0" smtClean="0"/>
              <a:t>входит в </a:t>
            </a:r>
            <a:r>
              <a:rPr lang="en-US" sz="2800" dirty="0" smtClean="0"/>
              <a:t>R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 </a:t>
            </a:r>
            <a:r>
              <a:rPr lang="ru-RU" sz="2800" dirty="0" smtClean="0"/>
              <a:t>раз (х=1</a:t>
            </a:r>
            <a:r>
              <a:rPr lang="en-US" sz="2800" dirty="0" smtClean="0"/>
              <a:t>,</a:t>
            </a:r>
            <a:r>
              <a:rPr lang="ru-RU" sz="2800" dirty="0" smtClean="0"/>
              <a:t>...,</a:t>
            </a:r>
            <a:r>
              <a:rPr lang="en-US" sz="2800" dirty="0" smtClean="0"/>
              <a:t>n</a:t>
            </a:r>
            <a:r>
              <a:rPr lang="ru-RU" sz="2800" dirty="0"/>
              <a:t>)</a:t>
            </a:r>
            <a:endParaRPr lang="en-US" sz="2800" dirty="0" smtClean="0"/>
          </a:p>
          <a:p>
            <a:pPr marL="68580" indent="0">
              <a:buNone/>
            </a:pPr>
            <a:r>
              <a:rPr lang="ru-RU" sz="2800" dirty="0" smtClean="0"/>
              <a:t>К* -- оптимальный двоичный префиксный код для </a:t>
            </a:r>
            <a:r>
              <a:rPr lang="en-US" sz="2800" dirty="0"/>
              <a:t>R </a:t>
            </a:r>
            <a:endParaRPr lang="ru-RU" sz="2800" dirty="0" smtClean="0"/>
          </a:p>
          <a:p>
            <a:pPr marL="68580" indent="0">
              <a:buNone/>
            </a:pPr>
            <a:endParaRPr lang="en-US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Если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 &lt;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y</a:t>
            </a:r>
            <a:r>
              <a:rPr lang="ru-RU" sz="2800" dirty="0" smtClean="0"/>
              <a:t>, то</a:t>
            </a:r>
            <a:r>
              <a:rPr lang="en-US" sz="2800" dirty="0" smtClean="0"/>
              <a:t> L</a:t>
            </a:r>
            <a:r>
              <a:rPr lang="en-US" sz="2800" baseline="-25000" dirty="0" smtClean="0"/>
              <a:t>x</a:t>
            </a:r>
            <a:r>
              <a:rPr lang="ru-RU" sz="2800" dirty="0" smtClean="0"/>
              <a:t>(К*)</a:t>
            </a:r>
            <a:r>
              <a:rPr lang="en-US" sz="2800" dirty="0" smtClean="0"/>
              <a:t> &gt;= L</a:t>
            </a:r>
            <a:r>
              <a:rPr lang="en-US" sz="2800" baseline="-25000" dirty="0"/>
              <a:t>y </a:t>
            </a:r>
            <a:r>
              <a:rPr lang="ru-RU" sz="2800" dirty="0" smtClean="0"/>
              <a:t>(К*)</a:t>
            </a:r>
          </a:p>
          <a:p>
            <a:pPr lvl="1"/>
            <a:r>
              <a:rPr lang="ru-RU" sz="2400" dirty="0" smtClean="0"/>
              <a:t>Иначе </a:t>
            </a:r>
            <a:r>
              <a:rPr lang="ru-RU" sz="2400" dirty="0"/>
              <a:t>для </a:t>
            </a:r>
            <a:r>
              <a:rPr lang="ru-RU" sz="2400" dirty="0" smtClean="0"/>
              <a:t>кода К(с</a:t>
            </a:r>
            <a:r>
              <a:rPr lang="en-US" sz="2400" baseline="-25000" dirty="0"/>
              <a:t>x</a:t>
            </a:r>
            <a:r>
              <a:rPr lang="ru-RU" sz="2400" dirty="0" smtClean="0"/>
              <a:t>) = К*(с</a:t>
            </a:r>
            <a:r>
              <a:rPr lang="en-US" sz="2400" baseline="-25000" dirty="0"/>
              <a:t>y</a:t>
            </a:r>
            <a:r>
              <a:rPr lang="ru-RU" sz="2400" dirty="0" smtClean="0"/>
              <a:t>), К(с</a:t>
            </a:r>
            <a:r>
              <a:rPr lang="en-US" sz="2400" baseline="-25000" dirty="0"/>
              <a:t>y</a:t>
            </a:r>
            <a:r>
              <a:rPr lang="ru-RU" sz="2400" dirty="0" smtClean="0"/>
              <a:t>) = К*(с</a:t>
            </a:r>
            <a:r>
              <a:rPr lang="en-US" sz="2400" baseline="-25000" dirty="0"/>
              <a:t>x</a:t>
            </a:r>
            <a:r>
              <a:rPr lang="ru-RU" sz="2400" dirty="0" smtClean="0"/>
              <a:t>) и К(с) = К*(с) </a:t>
            </a:r>
            <a:r>
              <a:rPr lang="en-US" sz="2400" dirty="0" smtClean="0"/>
              <a:t>L(K,R) &lt; L(K*,R)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Можно занумеровать символы Алф1 так, чтобы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&gt;=p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&gt;=…&gt;=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 smtClean="0"/>
              <a:t>L(K*</a:t>
            </a:r>
            <a:r>
              <a:rPr lang="ru-RU" sz="2800" dirty="0" smtClean="0"/>
              <a:t>,с</a:t>
            </a:r>
            <a:r>
              <a:rPr lang="en-US" sz="2800" baseline="-25000" dirty="0"/>
              <a:t>1</a:t>
            </a:r>
            <a:r>
              <a:rPr lang="en-US" sz="2800" dirty="0" smtClean="0"/>
              <a:t>)&lt;=L(K*</a:t>
            </a:r>
            <a:r>
              <a:rPr lang="ru-RU" sz="2800" dirty="0" smtClean="0"/>
              <a:t>,с</a:t>
            </a:r>
            <a:r>
              <a:rPr lang="en-US" sz="2800" baseline="-25000" dirty="0"/>
              <a:t>2</a:t>
            </a:r>
            <a:r>
              <a:rPr lang="en-US" sz="2800" dirty="0" smtClean="0"/>
              <a:t>)&lt;=…&lt;=L(K*</a:t>
            </a:r>
            <a:r>
              <a:rPr lang="ru-RU" sz="2800" dirty="0" smtClean="0"/>
              <a:t>,с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Алфавит, кодирование, код</a:t>
            </a:r>
          </a:p>
          <a:p>
            <a:r>
              <a:rPr lang="ru-RU" dirty="0" smtClean="0"/>
              <a:t>Типы кодирования, однозначное декодирование</a:t>
            </a:r>
          </a:p>
          <a:p>
            <a:r>
              <a:rPr lang="ru-RU" dirty="0" smtClean="0"/>
              <a:t>Метод кодирования Хафмана</a:t>
            </a:r>
          </a:p>
          <a:p>
            <a:r>
              <a:rPr lang="ru-RU" dirty="0" smtClean="0"/>
              <a:t>Метод кодирования Фано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теорий </a:t>
            </a:r>
            <a:r>
              <a:rPr lang="ru-RU" dirty="0" smtClean="0"/>
              <a:t>вероятностей и информации – лекция 15</a:t>
            </a:r>
            <a:endParaRPr lang="ru-RU" dirty="0"/>
          </a:p>
          <a:p>
            <a:pPr lvl="1"/>
            <a:r>
              <a:rPr lang="ru-RU" dirty="0" smtClean="0"/>
              <a:t>Модель </a:t>
            </a:r>
            <a:r>
              <a:rPr lang="ru-RU" dirty="0"/>
              <a:t>информационной системы </a:t>
            </a:r>
            <a:r>
              <a:rPr lang="ru-RU" dirty="0" smtClean="0"/>
              <a:t>Шеннона</a:t>
            </a:r>
            <a:endParaRPr lang="ru-RU" dirty="0"/>
          </a:p>
          <a:p>
            <a:pPr lvl="1"/>
            <a:r>
              <a:rPr lang="ru-RU" dirty="0" smtClean="0"/>
              <a:t>Среднестатистическая </a:t>
            </a:r>
            <a:r>
              <a:rPr lang="ru-RU" dirty="0"/>
              <a:t>информационная емкость сообщений для эргодических источников с заданным распределением частот </a:t>
            </a:r>
            <a:r>
              <a:rPr lang="ru-RU" dirty="0" smtClean="0"/>
              <a:t>символов</a:t>
            </a:r>
            <a:endParaRPr lang="ru-RU" dirty="0"/>
          </a:p>
          <a:p>
            <a:pPr lvl="1"/>
            <a:r>
              <a:rPr lang="ru-RU" dirty="0" smtClean="0"/>
              <a:t>Формулы </a:t>
            </a:r>
            <a:r>
              <a:rPr lang="ru-RU" dirty="0"/>
              <a:t>Шеннона и Хартли для удельной емкости на </a:t>
            </a:r>
            <a:r>
              <a:rPr lang="ru-RU" dirty="0" smtClean="0"/>
              <a:t>символ</a:t>
            </a:r>
            <a:endParaRPr lang="ru-RU" dirty="0"/>
          </a:p>
          <a:p>
            <a:pPr lvl="1"/>
            <a:r>
              <a:rPr lang="ru-RU" dirty="0" smtClean="0"/>
              <a:t>Избыточность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оптимального двоичного префиксного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 startAt="3"/>
            </a:pPr>
            <a:r>
              <a:rPr lang="ru-RU" sz="2800" dirty="0" smtClean="0"/>
              <a:t>Символов с кодом длины </a:t>
            </a:r>
            <a:r>
              <a:rPr lang="en-US" sz="2800" dirty="0" smtClean="0"/>
              <a:t>L(K*</a:t>
            </a:r>
            <a:r>
              <a:rPr lang="ru-RU" sz="2800" dirty="0" smtClean="0"/>
              <a:t>,с</a:t>
            </a:r>
            <a:r>
              <a:rPr lang="en-US" sz="2800" baseline="-25000" dirty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 (с самым длинным кодом) не менее двух</a:t>
            </a:r>
          </a:p>
          <a:p>
            <a:pPr lvl="1"/>
            <a:r>
              <a:rPr lang="ru-RU" sz="2400" dirty="0" smtClean="0"/>
              <a:t>Иначе удалим последний символ в коде с</a:t>
            </a:r>
            <a:r>
              <a:rPr lang="en-US" sz="2400" baseline="-25000" dirty="0" smtClean="0"/>
              <a:t>n</a:t>
            </a:r>
            <a:r>
              <a:rPr lang="ru-RU" sz="2400" dirty="0"/>
              <a:t> </a:t>
            </a:r>
            <a:r>
              <a:rPr lang="ru-RU" sz="2400" dirty="0" smtClean="0"/>
              <a:t>-- длина </a:t>
            </a:r>
            <a:r>
              <a:rPr lang="en-US" sz="2400" dirty="0"/>
              <a:t>L(K*, </a:t>
            </a:r>
            <a:r>
              <a:rPr lang="en-US" sz="2400" dirty="0" smtClean="0"/>
              <a:t>R) </a:t>
            </a:r>
            <a:r>
              <a:rPr lang="ru-RU" sz="2400" dirty="0" smtClean="0"/>
              <a:t>сократится, префиксность </a:t>
            </a:r>
            <a:r>
              <a:rPr lang="en-US" sz="2400" dirty="0"/>
              <a:t>K</a:t>
            </a:r>
            <a:r>
              <a:rPr lang="en-US" sz="2400" dirty="0" smtClean="0"/>
              <a:t>*</a:t>
            </a:r>
            <a:r>
              <a:rPr lang="ru-RU" sz="2400" dirty="0" smtClean="0"/>
              <a:t> сохранится</a:t>
            </a:r>
          </a:p>
          <a:p>
            <a:pPr marL="582930" indent="-514350">
              <a:buFont typeface="+mj-lt"/>
              <a:buAutoNum type="arabicPeriod" startAt="3"/>
            </a:pPr>
            <a:endParaRPr lang="ru-RU" sz="2800" dirty="0" smtClean="0"/>
          </a:p>
          <a:p>
            <a:pPr marL="582930" indent="-514350">
              <a:buFont typeface="+mj-lt"/>
              <a:buAutoNum type="arabicPeriod" startAt="3"/>
            </a:pPr>
            <a:r>
              <a:rPr lang="ru-RU" sz="2800" dirty="0" smtClean="0"/>
              <a:t>Можно перенумеровать символы так, что</a:t>
            </a:r>
            <a:br>
              <a:rPr lang="ru-RU" sz="2800" dirty="0" smtClean="0"/>
            </a:br>
            <a:r>
              <a:rPr lang="ru-RU" sz="2800" dirty="0" smtClean="0"/>
              <a:t>К</a:t>
            </a:r>
            <a:r>
              <a:rPr lang="ru-RU" sz="2800" dirty="0"/>
              <a:t>*(с</a:t>
            </a:r>
            <a:r>
              <a:rPr lang="en-US" sz="2800" baseline="-25000" dirty="0"/>
              <a:t>n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= </a:t>
            </a:r>
            <a:r>
              <a:rPr lang="en-US" sz="2800" dirty="0" smtClean="0"/>
              <a:t>P 0 </a:t>
            </a:r>
            <a:r>
              <a:rPr lang="ru-RU" sz="2800" dirty="0" smtClean="0"/>
              <a:t>и К</a:t>
            </a:r>
            <a:r>
              <a:rPr lang="ru-RU" sz="2800" dirty="0"/>
              <a:t>*(с</a:t>
            </a:r>
            <a:r>
              <a:rPr lang="en-US" sz="2800" baseline="-25000" dirty="0"/>
              <a:t>n</a:t>
            </a:r>
            <a:r>
              <a:rPr lang="ru-RU" sz="2800" baseline="-25000" dirty="0"/>
              <a:t>-1</a:t>
            </a:r>
            <a:r>
              <a:rPr lang="ru-RU" sz="2800" dirty="0" smtClean="0"/>
              <a:t>)</a:t>
            </a:r>
            <a:r>
              <a:rPr lang="en-US" sz="2800" dirty="0" smtClean="0"/>
              <a:t> = P 1 </a:t>
            </a:r>
            <a:r>
              <a:rPr lang="ru-RU" sz="2800" dirty="0" smtClean="0"/>
              <a:t>и сохранив условие 2</a:t>
            </a:r>
          </a:p>
          <a:p>
            <a:pPr lvl="1"/>
            <a:r>
              <a:rPr lang="ru-RU" sz="2400" dirty="0" smtClean="0"/>
              <a:t>Следует из свойства 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оптимального двоичного префиксного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 startAt="5"/>
            </a:pPr>
            <a:r>
              <a:rPr lang="ru-RU" sz="2800" dirty="0" smtClean="0"/>
              <a:t>Оптимальный двоичный префиксный </a:t>
            </a:r>
            <a:r>
              <a:rPr lang="ru-RU" sz="2800" dirty="0"/>
              <a:t>код к* для </a:t>
            </a:r>
            <a:r>
              <a:rPr lang="ru-RU" sz="2800" dirty="0" smtClean="0"/>
              <a:t>сообщения </a:t>
            </a:r>
            <a:r>
              <a:rPr lang="en-US" sz="2800" dirty="0" smtClean="0"/>
              <a:t>r</a:t>
            </a:r>
            <a:r>
              <a:rPr lang="ru-RU" sz="2800" dirty="0" smtClean="0"/>
              <a:t>, полученного из сообщения </a:t>
            </a:r>
            <a:r>
              <a:rPr lang="en-US" sz="2800" dirty="0" smtClean="0"/>
              <a:t>R </a:t>
            </a:r>
            <a:r>
              <a:rPr lang="ru-RU" sz="2800" dirty="0" smtClean="0"/>
              <a:t>заменой самого редкого символа с</a:t>
            </a:r>
            <a:r>
              <a:rPr lang="en-US" sz="2800" baseline="-25000" dirty="0" smtClean="0"/>
              <a:t>n</a:t>
            </a:r>
            <a:r>
              <a:rPr lang="ru-RU" sz="2800" dirty="0" smtClean="0"/>
              <a:t> на с</a:t>
            </a:r>
            <a:r>
              <a:rPr lang="en-US" sz="2800" baseline="-25000" dirty="0" smtClean="0"/>
              <a:t>n</a:t>
            </a:r>
            <a:r>
              <a:rPr lang="ru-RU" sz="2800" baseline="-25000" dirty="0" smtClean="0"/>
              <a:t>-1</a:t>
            </a:r>
            <a:r>
              <a:rPr lang="ru-RU" sz="2800" dirty="0"/>
              <a:t> </a:t>
            </a:r>
            <a:r>
              <a:rPr lang="ru-RU" sz="2800" dirty="0" smtClean="0"/>
              <a:t>, и К* связаны соотношениями</a:t>
            </a:r>
          </a:p>
          <a:p>
            <a:pPr lvl="1"/>
            <a:r>
              <a:rPr lang="ru-RU" dirty="0" smtClean="0"/>
              <a:t>к*(</a:t>
            </a:r>
            <a:r>
              <a:rPr lang="ru-RU" sz="2000" dirty="0" smtClean="0"/>
              <a:t>с</a:t>
            </a:r>
            <a:r>
              <a:rPr lang="en-US" sz="2000" baseline="-25000" dirty="0" smtClean="0"/>
              <a:t>n</a:t>
            </a:r>
            <a:r>
              <a:rPr lang="ru-RU" sz="2000" baseline="-25000" dirty="0" smtClean="0"/>
              <a:t>-1</a:t>
            </a:r>
            <a:r>
              <a:rPr lang="ru-RU" dirty="0" smtClean="0"/>
              <a:t>) = удалить из К*(</a:t>
            </a:r>
            <a:r>
              <a:rPr lang="ru-RU" sz="2000" dirty="0" smtClean="0"/>
              <a:t>с</a:t>
            </a:r>
            <a:r>
              <a:rPr lang="en-US" sz="2000" baseline="-25000" dirty="0" smtClean="0"/>
              <a:t>n</a:t>
            </a:r>
            <a:r>
              <a:rPr lang="ru-RU" sz="2000" baseline="-25000" dirty="0" smtClean="0"/>
              <a:t>-1</a:t>
            </a:r>
            <a:r>
              <a:rPr lang="ru-RU" dirty="0" smtClean="0"/>
              <a:t>)  последний символ</a:t>
            </a:r>
          </a:p>
          <a:p>
            <a:pPr lvl="1"/>
            <a:r>
              <a:rPr lang="ru-RU" sz="2400" dirty="0" smtClean="0"/>
              <a:t>К*(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400" dirty="0" smtClean="0"/>
              <a:t>) = к*(</a:t>
            </a:r>
            <a:r>
              <a:rPr lang="ru-RU" sz="2000" dirty="0"/>
              <a:t>с</a:t>
            </a:r>
            <a:r>
              <a:rPr lang="en-US" sz="2000" baseline="-25000" dirty="0" smtClean="0"/>
              <a:t>n</a:t>
            </a:r>
            <a:r>
              <a:rPr lang="ru-RU" sz="2000" baseline="-25000" dirty="0" smtClean="0"/>
              <a:t>-1</a:t>
            </a:r>
            <a:r>
              <a:rPr lang="ru-RU" sz="2400" dirty="0" smtClean="0"/>
              <a:t>) 0</a:t>
            </a:r>
          </a:p>
          <a:p>
            <a:pPr lvl="1"/>
            <a:r>
              <a:rPr lang="ru-RU" sz="2400" dirty="0" smtClean="0"/>
              <a:t>К</a:t>
            </a:r>
            <a:r>
              <a:rPr lang="ru-RU" sz="2400" dirty="0"/>
              <a:t>*(</a:t>
            </a:r>
            <a:r>
              <a:rPr lang="ru-RU" sz="2000" dirty="0"/>
              <a:t>с</a:t>
            </a:r>
            <a:r>
              <a:rPr lang="en-US" sz="2000" baseline="-25000" dirty="0" smtClean="0"/>
              <a:t>n</a:t>
            </a:r>
            <a:r>
              <a:rPr lang="ru-RU" sz="2000" baseline="-25000" dirty="0" smtClean="0"/>
              <a:t>-1</a:t>
            </a:r>
            <a:r>
              <a:rPr lang="ru-RU" sz="2400" dirty="0" smtClean="0"/>
              <a:t>) </a:t>
            </a:r>
            <a:r>
              <a:rPr lang="ru-RU" sz="2400" dirty="0"/>
              <a:t>= к*(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000" baseline="-25000" dirty="0" smtClean="0"/>
              <a:t>-1</a:t>
            </a:r>
            <a:r>
              <a:rPr lang="ru-RU" sz="2400" dirty="0" smtClean="0"/>
              <a:t>) 1</a:t>
            </a:r>
          </a:p>
          <a:p>
            <a:pPr lvl="1"/>
            <a:r>
              <a:rPr lang="ru-RU" sz="2400" dirty="0" smtClean="0"/>
              <a:t>К</a:t>
            </a:r>
            <a:r>
              <a:rPr lang="ru-RU" sz="2400" dirty="0"/>
              <a:t>*(</a:t>
            </a:r>
            <a:r>
              <a:rPr lang="ru-RU" sz="2000" dirty="0" smtClean="0"/>
              <a:t>с</a:t>
            </a:r>
            <a:r>
              <a:rPr lang="ru-RU" sz="2400" dirty="0" smtClean="0"/>
              <a:t>) </a:t>
            </a:r>
            <a:r>
              <a:rPr lang="ru-RU" sz="2400" dirty="0"/>
              <a:t>= к*(</a:t>
            </a:r>
            <a:r>
              <a:rPr lang="ru-RU" sz="2000" dirty="0" smtClean="0"/>
              <a:t>с</a:t>
            </a:r>
            <a:r>
              <a:rPr lang="ru-RU" sz="2400" dirty="0" smtClean="0"/>
              <a:t>) для остальных символов с</a:t>
            </a:r>
          </a:p>
          <a:p>
            <a:pPr lvl="1"/>
            <a:r>
              <a:rPr lang="en-US" sz="2400" dirty="0" smtClean="0"/>
              <a:t>L(K*,R) = L(k*,r) +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ru-RU" sz="2400" baseline="-250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ru-RU" sz="2400" baseline="-25000" dirty="0"/>
              <a:t>-1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898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дерева оптимального префиксного двоичного кода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Вход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	Кратности </a:t>
            </a:r>
            <a:r>
              <a:rPr lang="en-US" sz="2200" dirty="0" smtClean="0"/>
              <a:t>p1</a:t>
            </a:r>
            <a:r>
              <a:rPr lang="en-US" sz="2200" dirty="0"/>
              <a:t>, …, </a:t>
            </a:r>
            <a:r>
              <a:rPr lang="en-US" sz="2200" dirty="0" err="1" smtClean="0"/>
              <a:t>pn</a:t>
            </a:r>
            <a:r>
              <a:rPr lang="ru-RU" sz="2200" dirty="0" smtClean="0"/>
              <a:t> вхождений симолов с1, ..., с</a:t>
            </a:r>
            <a:r>
              <a:rPr lang="en-US" sz="2200" dirty="0" smtClean="0"/>
              <a:t>n </a:t>
            </a:r>
            <a:r>
              <a:rPr lang="ru-RU" sz="2200" dirty="0" smtClean="0"/>
              <a:t>в сообщение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Выход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	Дерево оптимального двоичного префиксного кода для сообщения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Алгоритм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 </a:t>
            </a:r>
            <a:r>
              <a:rPr lang="en-US" sz="1800" dirty="0"/>
              <a:t>= </a:t>
            </a:r>
            <a:r>
              <a:rPr lang="en-US" sz="1800" dirty="0" smtClean="0"/>
              <a:t>{p1(c1), </a:t>
            </a:r>
            <a:r>
              <a:rPr lang="en-US" sz="1800" dirty="0"/>
              <a:t>…, </a:t>
            </a:r>
            <a:r>
              <a:rPr lang="en-US" sz="1800" dirty="0" err="1" smtClean="0"/>
              <a:t>pn</a:t>
            </a:r>
            <a:r>
              <a:rPr lang="en-US" sz="1800" dirty="0" smtClean="0"/>
              <a:t>(</a:t>
            </a:r>
            <a:r>
              <a:rPr lang="en-US" sz="1800" dirty="0" err="1" smtClean="0"/>
              <a:t>cn</a:t>
            </a:r>
            <a:r>
              <a:rPr lang="en-US" sz="1800" dirty="0" smtClean="0"/>
              <a:t>)}</a:t>
            </a:r>
            <a:r>
              <a:rPr lang="ru-RU" sz="1800" dirty="0" smtClean="0"/>
              <a:t> – множество деревьев</a:t>
            </a:r>
          </a:p>
          <a:p>
            <a:pPr marL="1110996" lvl="2" indent="-457200">
              <a:lnSpc>
                <a:spcPct val="90000"/>
              </a:lnSpc>
            </a:pPr>
            <a:r>
              <a:rPr lang="ru-RU" sz="1600" dirty="0" smtClean="0"/>
              <a:t>Левая скобочная запись, кратности </a:t>
            </a:r>
            <a:r>
              <a:rPr lang="ru-RU" sz="1600" dirty="0"/>
              <a:t>в качестве меток </a:t>
            </a:r>
            <a:r>
              <a:rPr lang="ru-RU" sz="1600" dirty="0" smtClean="0"/>
              <a:t>вершин</a:t>
            </a:r>
          </a:p>
          <a:p>
            <a:pPr lvl="1">
              <a:lnSpc>
                <a:spcPct val="90000"/>
              </a:lnSpc>
            </a:pPr>
            <a:r>
              <a:rPr lang="ru-RU" sz="1800" dirty="0" smtClean="0"/>
              <a:t>пока в </a:t>
            </a:r>
            <a:r>
              <a:rPr lang="en-US" sz="1800" dirty="0" smtClean="0"/>
              <a:t>W </a:t>
            </a:r>
            <a:r>
              <a:rPr lang="ru-RU" sz="1800" dirty="0" smtClean="0"/>
              <a:t>два или более поддеревьев</a:t>
            </a:r>
          </a:p>
          <a:p>
            <a:pPr marL="1110996" lvl="2" indent="-457200">
              <a:lnSpc>
                <a:spcPct val="90000"/>
              </a:lnSpc>
            </a:pPr>
            <a:r>
              <a:rPr lang="ru-RU" sz="1600" dirty="0" smtClean="0"/>
              <a:t>Найти в W деревья </a:t>
            </a:r>
            <a:r>
              <a:rPr lang="en-US" sz="1600" dirty="0" smtClean="0"/>
              <a:t>T </a:t>
            </a:r>
            <a:r>
              <a:rPr lang="ru-RU" sz="1600" dirty="0" smtClean="0"/>
              <a:t>= </a:t>
            </a:r>
            <a:r>
              <a:rPr lang="en-US" sz="1600" dirty="0" smtClean="0"/>
              <a:t>x</a:t>
            </a:r>
            <a:r>
              <a:rPr lang="ru-RU" sz="1600" dirty="0" smtClean="0"/>
              <a:t>(...)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smtClean="0"/>
              <a:t>U = y(</a:t>
            </a:r>
            <a:r>
              <a:rPr lang="ru-RU" sz="1600" dirty="0" smtClean="0"/>
              <a:t>...</a:t>
            </a:r>
            <a:r>
              <a:rPr lang="en-US" sz="1600" dirty="0" smtClean="0"/>
              <a:t>) </a:t>
            </a:r>
            <a:r>
              <a:rPr lang="ru-RU" sz="1600" dirty="0" smtClean="0"/>
              <a:t>с минимальными метками </a:t>
            </a:r>
            <a:r>
              <a:rPr lang="en-US" sz="1600" dirty="0" smtClean="0"/>
              <a:t>x </a:t>
            </a:r>
            <a:r>
              <a:rPr lang="ru-RU" sz="1600" dirty="0" smtClean="0"/>
              <a:t>и </a:t>
            </a:r>
            <a:r>
              <a:rPr lang="en-US" sz="1600" dirty="0" smtClean="0"/>
              <a:t>y</a:t>
            </a:r>
          </a:p>
          <a:p>
            <a:pPr marL="1110996" lvl="2" indent="-457200">
              <a:lnSpc>
                <a:spcPct val="90000"/>
              </a:lnSpc>
            </a:pPr>
            <a:r>
              <a:rPr lang="en-US" sz="1600" dirty="0" smtClean="0"/>
              <a:t>W = ( W \ {T, U} ) </a:t>
            </a:r>
            <a:r>
              <a:rPr lang="ru-RU" sz="1600" dirty="0"/>
              <a:t>U </a:t>
            </a:r>
            <a:r>
              <a:rPr lang="en-US" sz="1600" dirty="0" smtClean="0"/>
              <a:t> { (</a:t>
            </a:r>
            <a:r>
              <a:rPr lang="en-US" sz="1600" dirty="0" err="1" smtClean="0"/>
              <a:t>x+y</a:t>
            </a:r>
            <a:r>
              <a:rPr lang="en-US" sz="1600" dirty="0" smtClean="0"/>
              <a:t>)(T, U) }</a:t>
            </a:r>
            <a:endParaRPr lang="ru-RU" sz="16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400" dirty="0" smtClean="0"/>
              <a:t>кол около колокола </a:t>
            </a:r>
          </a:p>
          <a:p>
            <a:pPr>
              <a:buFont typeface="Arial" charset="0"/>
              <a:buNone/>
            </a:pPr>
            <a:r>
              <a:rPr lang="en-US" sz="2400" dirty="0"/>
              <a:t>o –  7; </a:t>
            </a:r>
            <a:r>
              <a:rPr lang="ru-RU" sz="2400" dirty="0" smtClean="0"/>
              <a:t>к</a:t>
            </a:r>
            <a:r>
              <a:rPr lang="en-US" sz="2400" dirty="0" smtClean="0"/>
              <a:t> – 4;  </a:t>
            </a:r>
            <a:r>
              <a:rPr lang="ru-RU" sz="2400" dirty="0" smtClean="0"/>
              <a:t>л</a:t>
            </a:r>
            <a:r>
              <a:rPr lang="en-US" sz="2400" dirty="0" smtClean="0"/>
              <a:t> –  4; </a:t>
            </a:r>
            <a:r>
              <a:rPr lang="ru-RU" sz="2400" dirty="0" smtClean="0"/>
              <a:t>пробел </a:t>
            </a:r>
            <a:r>
              <a:rPr lang="en-US" sz="2400" dirty="0" smtClean="0"/>
              <a:t>–  </a:t>
            </a:r>
            <a:r>
              <a:rPr lang="ru-RU" sz="2400" dirty="0" smtClean="0"/>
              <a:t>2</a:t>
            </a:r>
            <a:r>
              <a:rPr lang="en-US" sz="2400" dirty="0" smtClean="0"/>
              <a:t>;  a –  1.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Один из вариантов работы алгоритма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Множество </a:t>
            </a:r>
            <a:r>
              <a:rPr lang="en-US" sz="2400" dirty="0" smtClean="0"/>
              <a:t>W</a:t>
            </a: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До цикла 	</a:t>
            </a:r>
            <a:r>
              <a:rPr lang="en-US" sz="2400" dirty="0" smtClean="0"/>
              <a:t>{</a:t>
            </a:r>
            <a:r>
              <a:rPr lang="ru-RU" sz="2400" dirty="0" smtClean="0"/>
              <a:t>7(о), 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 smtClean="0"/>
              <a:t>),</a:t>
            </a:r>
            <a:r>
              <a:rPr lang="ru-RU" sz="2400" dirty="0" smtClean="0"/>
              <a:t> </a:t>
            </a:r>
            <a:r>
              <a:rPr lang="en-US" sz="2400" dirty="0" smtClean="0"/>
              <a:t>4(</a:t>
            </a:r>
            <a:r>
              <a:rPr lang="ru-RU" sz="2400" dirty="0" smtClean="0"/>
              <a:t>л</a:t>
            </a:r>
            <a:r>
              <a:rPr lang="en-US" sz="2400" dirty="0" smtClean="0"/>
              <a:t>), </a:t>
            </a:r>
            <a:r>
              <a:rPr lang="ru-RU" sz="2400" dirty="0" smtClean="0"/>
              <a:t>2(пробел</a:t>
            </a:r>
            <a:r>
              <a:rPr lang="ru-RU" sz="2400" dirty="0"/>
              <a:t>), </a:t>
            </a:r>
            <a:r>
              <a:rPr lang="ru-RU" sz="2400" dirty="0" smtClean="0"/>
              <a:t>1(а)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После шага 1	</a:t>
            </a:r>
            <a:r>
              <a:rPr lang="en-US" sz="2400" dirty="0" smtClean="0"/>
              <a:t>{</a:t>
            </a:r>
            <a:r>
              <a:rPr lang="ru-RU" sz="2400" dirty="0"/>
              <a:t>7(о), 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</a:t>
            </a:r>
            <a:r>
              <a:rPr lang="en-US" sz="2400" dirty="0" smtClean="0"/>
              <a:t>3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ru-RU" sz="2400" dirty="0" smtClean="0"/>
              <a:t>2(пробел</a:t>
            </a:r>
            <a:r>
              <a:rPr lang="ru-RU" sz="2400" dirty="0"/>
              <a:t>), 1(а</a:t>
            </a:r>
            <a:r>
              <a:rPr lang="ru-RU" sz="2400" dirty="0" smtClean="0"/>
              <a:t>)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</a:t>
            </a:r>
            <a:r>
              <a:rPr lang="ru-RU" sz="2400" dirty="0" smtClean="0"/>
              <a:t>2</a:t>
            </a:r>
            <a:r>
              <a:rPr lang="ru-RU" sz="2400" dirty="0"/>
              <a:t>	</a:t>
            </a:r>
            <a:r>
              <a:rPr lang="en-US" sz="2400" dirty="0" smtClean="0"/>
              <a:t>{</a:t>
            </a:r>
            <a:r>
              <a:rPr lang="ru-RU" sz="2400" dirty="0"/>
              <a:t>7(о), 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 smtClean="0"/>
              <a:t>7</a:t>
            </a:r>
            <a:r>
              <a:rPr lang="en-US" sz="2400" dirty="0" smtClean="0">
                <a:solidFill>
                  <a:srgbClr val="92D050"/>
                </a:solidFill>
              </a:rPr>
              <a:t>(</a:t>
            </a:r>
            <a:r>
              <a:rPr lang="en-US" sz="2400" dirty="0" smtClean="0"/>
              <a:t>4(</a:t>
            </a:r>
            <a:r>
              <a:rPr lang="ru-RU" sz="2400" dirty="0"/>
              <a:t>л</a:t>
            </a:r>
            <a:r>
              <a:rPr lang="en-US" sz="2400" dirty="0"/>
              <a:t>), 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2(пробел), 1(а)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>
                <a:solidFill>
                  <a:srgbClr val="92D050"/>
                </a:solidFill>
              </a:rPr>
              <a:t>)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 smtClean="0"/>
              <a:t>После </a:t>
            </a:r>
            <a:r>
              <a:rPr lang="ru-RU" sz="2400" dirty="0"/>
              <a:t>шага </a:t>
            </a:r>
            <a:r>
              <a:rPr lang="ru-RU" sz="2400" dirty="0" smtClean="0"/>
              <a:t>3</a:t>
            </a:r>
            <a:r>
              <a:rPr lang="ru-RU" sz="2400" dirty="0"/>
              <a:t>	</a:t>
            </a:r>
            <a:r>
              <a:rPr lang="en-US" sz="2400" dirty="0" smtClean="0"/>
              <a:t>{</a:t>
            </a:r>
            <a:r>
              <a:rPr lang="ru-RU" sz="2400" dirty="0"/>
              <a:t>7(о), </a:t>
            </a:r>
            <a:r>
              <a:rPr lang="ru-RU" sz="2400" dirty="0" smtClean="0"/>
              <a:t>11</a:t>
            </a:r>
            <a:r>
              <a:rPr lang="ru-RU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7</a:t>
            </a:r>
            <a:r>
              <a:rPr lang="en-US" sz="2400" dirty="0">
                <a:solidFill>
                  <a:srgbClr val="92D050"/>
                </a:solidFill>
              </a:rPr>
              <a:t>(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2(пробел), 1(а)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>
                <a:solidFill>
                  <a:srgbClr val="92D050"/>
                </a:solidFill>
              </a:rPr>
              <a:t>)</a:t>
            </a:r>
            <a:r>
              <a:rPr lang="ru-RU" sz="2400" dirty="0" smtClean="0">
                <a:solidFill>
                  <a:srgbClr val="00B0F0"/>
                </a:solidFill>
              </a:rPr>
              <a:t>)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 smtClean="0"/>
              <a:t>После </a:t>
            </a:r>
            <a:r>
              <a:rPr lang="ru-RU" sz="2400" dirty="0"/>
              <a:t>шага </a:t>
            </a:r>
            <a:r>
              <a:rPr lang="ru-RU" sz="2400" dirty="0" smtClean="0"/>
              <a:t>4	</a:t>
            </a:r>
            <a:r>
              <a:rPr lang="en-US" sz="2400" dirty="0" smtClean="0"/>
              <a:t>{</a:t>
            </a:r>
            <a:r>
              <a:rPr lang="ru-RU" sz="2400" dirty="0" smtClean="0"/>
              <a:t>18</a:t>
            </a:r>
            <a:r>
              <a:rPr lang="ru-RU" sz="2400" dirty="0" smtClean="0">
                <a:solidFill>
                  <a:srgbClr val="FF0000"/>
                </a:solidFill>
              </a:rPr>
              <a:t>(</a:t>
            </a:r>
            <a:r>
              <a:rPr lang="ru-RU" sz="2400" dirty="0" smtClean="0"/>
              <a:t>7(о</a:t>
            </a:r>
            <a:r>
              <a:rPr lang="ru-RU" sz="2400" dirty="0"/>
              <a:t>), </a:t>
            </a:r>
            <a:r>
              <a:rPr lang="ru-RU" sz="2400" dirty="0" smtClean="0"/>
              <a:t>11</a:t>
            </a:r>
            <a:r>
              <a:rPr lang="ru-RU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7</a:t>
            </a:r>
            <a:r>
              <a:rPr lang="en-US" sz="2400" dirty="0">
                <a:solidFill>
                  <a:srgbClr val="92D050"/>
                </a:solidFill>
              </a:rPr>
              <a:t>(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2(пробел), 1(а)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>
                <a:solidFill>
                  <a:srgbClr val="92D050"/>
                </a:solidFill>
              </a:rPr>
              <a:t>)</a:t>
            </a:r>
            <a:r>
              <a:rPr lang="ru-RU" sz="2400" dirty="0" smtClean="0">
                <a:solidFill>
                  <a:srgbClr val="00B0F0"/>
                </a:solidFill>
              </a:rPr>
              <a:t>)</a:t>
            </a:r>
            <a:r>
              <a:rPr lang="ru-RU" sz="2400" dirty="0" smtClean="0">
                <a:solidFill>
                  <a:srgbClr val="FF0000"/>
                </a:solidFill>
              </a:rPr>
              <a:t>)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TextBox 62"/>
          <p:cNvSpPr txBox="1">
            <a:spLocks noChangeArrowheads="1"/>
          </p:cNvSpPr>
          <p:nvPr/>
        </p:nvSpPr>
        <p:spPr bwMode="auto">
          <a:xfrm>
            <a:off x="3479801" y="2995612"/>
            <a:ext cx="928688" cy="3385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пробел</a:t>
            </a:r>
          </a:p>
        </p:txBody>
      </p:sp>
      <p:sp>
        <p:nvSpPr>
          <p:cNvPr id="16428" name="TextBox 15"/>
          <p:cNvSpPr txBox="1">
            <a:spLocks noChangeArrowheads="1"/>
          </p:cNvSpPr>
          <p:nvPr/>
        </p:nvSpPr>
        <p:spPr bwMode="auto">
          <a:xfrm>
            <a:off x="4500563" y="642938"/>
            <a:ext cx="928688" cy="3385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пробел</a:t>
            </a:r>
          </a:p>
        </p:txBody>
      </p:sp>
      <p:sp>
        <p:nvSpPr>
          <p:cNvPr id="23" name="Овал 5"/>
          <p:cNvSpPr/>
          <p:nvPr/>
        </p:nvSpPr>
        <p:spPr bwMode="auto">
          <a:xfrm>
            <a:off x="1643063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4" name="TextBox 24"/>
          <p:cNvSpPr txBox="1">
            <a:spLocks noChangeArrowheads="1"/>
          </p:cNvSpPr>
          <p:nvPr/>
        </p:nvSpPr>
        <p:spPr bwMode="auto">
          <a:xfrm>
            <a:off x="1285875" y="571500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о</a:t>
            </a:r>
          </a:p>
        </p:txBody>
      </p:sp>
      <p:sp>
        <p:nvSpPr>
          <p:cNvPr id="20" name="Овал 19"/>
          <p:cNvSpPr/>
          <p:nvPr/>
        </p:nvSpPr>
        <p:spPr bwMode="auto">
          <a:xfrm>
            <a:off x="2714625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2" name="TextBox 21"/>
          <p:cNvSpPr txBox="1">
            <a:spLocks noChangeArrowheads="1"/>
          </p:cNvSpPr>
          <p:nvPr/>
        </p:nvSpPr>
        <p:spPr bwMode="auto">
          <a:xfrm>
            <a:off x="2357438" y="571500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к</a:t>
            </a:r>
          </a:p>
        </p:txBody>
      </p:sp>
      <p:sp>
        <p:nvSpPr>
          <p:cNvPr id="17" name="Овал 16"/>
          <p:cNvSpPr/>
          <p:nvPr/>
        </p:nvSpPr>
        <p:spPr bwMode="auto">
          <a:xfrm>
            <a:off x="3786188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0" name="TextBox 18"/>
          <p:cNvSpPr txBox="1">
            <a:spLocks noChangeArrowheads="1"/>
          </p:cNvSpPr>
          <p:nvPr/>
        </p:nvSpPr>
        <p:spPr bwMode="auto">
          <a:xfrm>
            <a:off x="3429000" y="571500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л</a:t>
            </a:r>
          </a:p>
        </p:txBody>
      </p:sp>
      <p:sp>
        <p:nvSpPr>
          <p:cNvPr id="14" name="Овал 13"/>
          <p:cNvSpPr/>
          <p:nvPr/>
        </p:nvSpPr>
        <p:spPr bwMode="auto">
          <a:xfrm>
            <a:off x="5429250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/>
          <p:cNvSpPr/>
          <p:nvPr/>
        </p:nvSpPr>
        <p:spPr bwMode="auto">
          <a:xfrm>
            <a:off x="6572250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26" name="TextBox 12"/>
          <p:cNvSpPr txBox="1">
            <a:spLocks noChangeArrowheads="1"/>
          </p:cNvSpPr>
          <p:nvPr/>
        </p:nvSpPr>
        <p:spPr bwMode="auto">
          <a:xfrm>
            <a:off x="6215063" y="571500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а</a:t>
            </a:r>
          </a:p>
        </p:txBody>
      </p:sp>
      <p:sp>
        <p:nvSpPr>
          <p:cNvPr id="33" name="Овал 32"/>
          <p:cNvSpPr/>
          <p:nvPr/>
        </p:nvSpPr>
        <p:spPr bwMode="auto">
          <a:xfrm>
            <a:off x="6000750" y="1714500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16393" name="Object 10"/>
          <p:cNvGraphicFramePr>
            <a:graphicFrameLocks noChangeAspect="1"/>
          </p:cNvGraphicFramePr>
          <p:nvPr/>
        </p:nvGraphicFramePr>
        <p:xfrm>
          <a:off x="6215063" y="1571625"/>
          <a:ext cx="3587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" name="Equation" r:id="rId4" imgW="203040" imgH="393480" progId="">
                  <p:embed/>
                </p:oleObj>
              </mc:Choice>
              <mc:Fallback>
                <p:oleObj name="Equation" r:id="rId4" imgW="203040" imgH="3934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571625"/>
                        <a:ext cx="3587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1"/>
          <p:cNvGraphicFramePr>
            <a:graphicFrameLocks noChangeAspect="1"/>
          </p:cNvGraphicFramePr>
          <p:nvPr/>
        </p:nvGraphicFramePr>
        <p:xfrm>
          <a:off x="5643563" y="1643063"/>
          <a:ext cx="3206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" name="Equation" r:id="rId6" imgW="139680" imgH="228600" progId="">
                  <p:embed/>
                </p:oleObj>
              </mc:Choice>
              <mc:Fallback>
                <p:oleObj name="Equation" r:id="rId6" imgW="13968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643063"/>
                        <a:ext cx="3206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Прямая соединительная линия 37"/>
          <p:cNvCxnSpPr>
            <a:stCxn id="14" idx="4"/>
            <a:endCxn id="33" idx="0"/>
          </p:cNvCxnSpPr>
          <p:nvPr/>
        </p:nvCxnSpPr>
        <p:spPr bwMode="auto">
          <a:xfrm rot="16200000" flipH="1">
            <a:off x="5357813" y="1000125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1" idx="4"/>
          </p:cNvCxnSpPr>
          <p:nvPr/>
        </p:nvCxnSpPr>
        <p:spPr bwMode="auto">
          <a:xfrm rot="5400000">
            <a:off x="5929313" y="1000125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41" name="TextBox 25"/>
          <p:cNvSpPr txBox="1">
            <a:spLocks noChangeArrowheads="1"/>
          </p:cNvSpPr>
          <p:nvPr/>
        </p:nvSpPr>
        <p:spPr bwMode="auto">
          <a:xfrm>
            <a:off x="1857375" y="2214563"/>
            <a:ext cx="2909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 smtClean="0">
                <a:latin typeface="Calibri" pitchFamily="34" charset="0"/>
              </a:rPr>
              <a:t>Дерево после шага 1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16403" name="TextBox 44"/>
          <p:cNvSpPr txBox="1">
            <a:spLocks noChangeArrowheads="1"/>
          </p:cNvSpPr>
          <p:nvPr/>
        </p:nvSpPr>
        <p:spPr bwMode="auto">
          <a:xfrm>
            <a:off x="1908175" y="5781675"/>
            <a:ext cx="2909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 smtClean="0">
                <a:latin typeface="Calibri" pitchFamily="34" charset="0"/>
              </a:rPr>
              <a:t>Дерево после шага 2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64" name="Овал 63"/>
          <p:cNvSpPr/>
          <p:nvPr/>
        </p:nvSpPr>
        <p:spPr bwMode="auto">
          <a:xfrm>
            <a:off x="2765425" y="3067050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06" name="TextBox 65"/>
          <p:cNvSpPr txBox="1">
            <a:spLocks noChangeArrowheads="1"/>
          </p:cNvSpPr>
          <p:nvPr/>
        </p:nvSpPr>
        <p:spPr bwMode="auto">
          <a:xfrm>
            <a:off x="2408238" y="2924175"/>
            <a:ext cx="312738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л</a:t>
            </a:r>
          </a:p>
        </p:txBody>
      </p:sp>
      <p:sp>
        <p:nvSpPr>
          <p:cNvPr id="61" name="Овал 60"/>
          <p:cNvSpPr/>
          <p:nvPr/>
        </p:nvSpPr>
        <p:spPr bwMode="auto">
          <a:xfrm>
            <a:off x="4408488" y="3067050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8" name="Овал 10"/>
          <p:cNvSpPr/>
          <p:nvPr/>
        </p:nvSpPr>
        <p:spPr bwMode="auto">
          <a:xfrm>
            <a:off x="5551488" y="3067050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10" name="TextBox 12"/>
          <p:cNvSpPr txBox="1">
            <a:spLocks noChangeArrowheads="1"/>
          </p:cNvSpPr>
          <p:nvPr/>
        </p:nvSpPr>
        <p:spPr bwMode="auto">
          <a:xfrm>
            <a:off x="5194301" y="2924175"/>
            <a:ext cx="312738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а</a:t>
            </a:r>
          </a:p>
        </p:txBody>
      </p:sp>
      <p:sp>
        <p:nvSpPr>
          <p:cNvPr id="48" name="Овал 47"/>
          <p:cNvSpPr/>
          <p:nvPr/>
        </p:nvSpPr>
        <p:spPr bwMode="auto">
          <a:xfrm>
            <a:off x="4979988" y="40671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16390" name="Object 18"/>
          <p:cNvGraphicFramePr>
            <a:graphicFrameLocks noChangeAspect="1"/>
          </p:cNvGraphicFramePr>
          <p:nvPr/>
        </p:nvGraphicFramePr>
        <p:xfrm>
          <a:off x="4622801" y="3995735"/>
          <a:ext cx="320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" name="Equation" r:id="rId8" imgW="139680" imgH="228600" progId="">
                  <p:embed/>
                </p:oleObj>
              </mc:Choice>
              <mc:Fallback>
                <p:oleObj name="Equation" r:id="rId8" imgW="13968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1" y="3995735"/>
                        <a:ext cx="3202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Прямая соединительная линия 50"/>
          <p:cNvCxnSpPr>
            <a:stCxn id="61" idx="4"/>
            <a:endCxn id="48" idx="0"/>
          </p:cNvCxnSpPr>
          <p:nvPr/>
        </p:nvCxnSpPr>
        <p:spPr bwMode="auto">
          <a:xfrm rot="16200000" flipH="1">
            <a:off x="4337050" y="3352800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 bwMode="auto">
          <a:xfrm rot="5400000">
            <a:off x="4908550" y="3352800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 bwMode="auto">
          <a:xfrm>
            <a:off x="3851275" y="51387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7" name="Прямая соединительная линия 76"/>
          <p:cNvCxnSpPr>
            <a:stCxn id="48" idx="3"/>
            <a:endCxn id="73" idx="0"/>
          </p:cNvCxnSpPr>
          <p:nvPr/>
        </p:nvCxnSpPr>
        <p:spPr bwMode="auto">
          <a:xfrm rot="5400000">
            <a:off x="3987006" y="4125120"/>
            <a:ext cx="949325" cy="1077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3" idx="0"/>
            <a:endCxn id="64" idx="4"/>
          </p:cNvCxnSpPr>
          <p:nvPr/>
        </p:nvCxnSpPr>
        <p:spPr bwMode="auto">
          <a:xfrm rot="16200000" flipV="1">
            <a:off x="2415381" y="3631407"/>
            <a:ext cx="1928813" cy="1085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8" name="TextBox 60"/>
          <p:cNvSpPr txBox="1">
            <a:spLocks noChangeArrowheads="1"/>
          </p:cNvSpPr>
          <p:nvPr/>
        </p:nvSpPr>
        <p:spPr bwMode="auto">
          <a:xfrm>
            <a:off x="2714625" y="500063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/>
              <a:t>к</a:t>
            </a:r>
          </a:p>
        </p:txBody>
      </p:sp>
      <p:sp>
        <p:nvSpPr>
          <p:cNvPr id="17454" name="TextBox 54"/>
          <p:cNvSpPr txBox="1">
            <a:spLocks noChangeArrowheads="1"/>
          </p:cNvSpPr>
          <p:nvPr/>
        </p:nvSpPr>
        <p:spPr bwMode="auto">
          <a:xfrm>
            <a:off x="4857750" y="571501"/>
            <a:ext cx="928688" cy="3385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пробел</a:t>
            </a:r>
          </a:p>
        </p:txBody>
      </p:sp>
      <p:sp>
        <p:nvSpPr>
          <p:cNvPr id="17440" name="TextBox 93"/>
          <p:cNvSpPr txBox="1">
            <a:spLocks noChangeArrowheads="1"/>
          </p:cNvSpPr>
          <p:nvPr/>
        </p:nvSpPr>
        <p:spPr bwMode="auto">
          <a:xfrm>
            <a:off x="2857532" y="2214563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0</a:t>
            </a:r>
          </a:p>
        </p:txBody>
      </p:sp>
      <p:sp>
        <p:nvSpPr>
          <p:cNvPr id="17441" name="TextBox 94"/>
          <p:cNvSpPr txBox="1">
            <a:spLocks noChangeArrowheads="1"/>
          </p:cNvSpPr>
          <p:nvPr/>
        </p:nvSpPr>
        <p:spPr bwMode="auto">
          <a:xfrm>
            <a:off x="3714782" y="1785938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0</a:t>
            </a:r>
          </a:p>
        </p:txBody>
      </p:sp>
      <p:sp>
        <p:nvSpPr>
          <p:cNvPr id="17442" name="TextBox 95"/>
          <p:cNvSpPr txBox="1">
            <a:spLocks noChangeArrowheads="1"/>
          </p:cNvSpPr>
          <p:nvPr/>
        </p:nvSpPr>
        <p:spPr bwMode="auto">
          <a:xfrm>
            <a:off x="4714907" y="1500188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0</a:t>
            </a:r>
          </a:p>
        </p:txBody>
      </p:sp>
      <p:sp>
        <p:nvSpPr>
          <p:cNvPr id="17436" name="TextBox 89"/>
          <p:cNvSpPr txBox="1">
            <a:spLocks noChangeArrowheads="1"/>
          </p:cNvSpPr>
          <p:nvPr/>
        </p:nvSpPr>
        <p:spPr bwMode="auto">
          <a:xfrm>
            <a:off x="4643470" y="2708920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1</a:t>
            </a:r>
          </a:p>
        </p:txBody>
      </p:sp>
      <p:sp>
        <p:nvSpPr>
          <p:cNvPr id="17437" name="TextBox 90"/>
          <p:cNvSpPr txBox="1">
            <a:spLocks noChangeArrowheads="1"/>
          </p:cNvSpPr>
          <p:nvPr/>
        </p:nvSpPr>
        <p:spPr bwMode="auto">
          <a:xfrm>
            <a:off x="6500845" y="1000126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1</a:t>
            </a:r>
          </a:p>
        </p:txBody>
      </p:sp>
      <p:sp>
        <p:nvSpPr>
          <p:cNvPr id="17438" name="TextBox 91"/>
          <p:cNvSpPr txBox="1">
            <a:spLocks noChangeArrowheads="1"/>
          </p:cNvSpPr>
          <p:nvPr/>
        </p:nvSpPr>
        <p:spPr bwMode="auto">
          <a:xfrm>
            <a:off x="3786220" y="3357564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1</a:t>
            </a:r>
          </a:p>
        </p:txBody>
      </p:sp>
      <p:sp>
        <p:nvSpPr>
          <p:cNvPr id="17439" name="TextBox 92"/>
          <p:cNvSpPr txBox="1">
            <a:spLocks noChangeArrowheads="1"/>
          </p:cNvSpPr>
          <p:nvPr/>
        </p:nvSpPr>
        <p:spPr bwMode="auto">
          <a:xfrm>
            <a:off x="5572157" y="1916832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1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475656" y="4933306"/>
            <a:ext cx="7200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2400" dirty="0" smtClean="0"/>
              <a:t>Дерево после шага 4</a:t>
            </a:r>
          </a:p>
        </p:txBody>
      </p:sp>
      <p:sp>
        <p:nvSpPr>
          <p:cNvPr id="17435" name="TextBox 88"/>
          <p:cNvSpPr txBox="1">
            <a:spLocks noChangeArrowheads="1"/>
          </p:cNvSpPr>
          <p:nvPr/>
        </p:nvSpPr>
        <p:spPr bwMode="auto">
          <a:xfrm>
            <a:off x="6072220" y="1000126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0</a:t>
            </a:r>
          </a:p>
        </p:txBody>
      </p:sp>
      <p:sp>
        <p:nvSpPr>
          <p:cNvPr id="62" name="Овал 5"/>
          <p:cNvSpPr/>
          <p:nvPr/>
        </p:nvSpPr>
        <p:spPr bwMode="auto">
          <a:xfrm>
            <a:off x="2000250" y="6429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460" name="TextBox 63"/>
          <p:cNvSpPr txBox="1">
            <a:spLocks noChangeArrowheads="1"/>
          </p:cNvSpPr>
          <p:nvPr/>
        </p:nvSpPr>
        <p:spPr bwMode="auto">
          <a:xfrm>
            <a:off x="1643063" y="500063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о</a:t>
            </a:r>
          </a:p>
        </p:txBody>
      </p:sp>
      <p:sp>
        <p:nvSpPr>
          <p:cNvPr id="59" name="Овал 58"/>
          <p:cNvSpPr/>
          <p:nvPr/>
        </p:nvSpPr>
        <p:spPr bwMode="auto">
          <a:xfrm>
            <a:off x="2987824" y="6429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6" name="Овал 55"/>
          <p:cNvSpPr/>
          <p:nvPr/>
        </p:nvSpPr>
        <p:spPr bwMode="auto">
          <a:xfrm>
            <a:off x="4211960" y="6429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456" name="TextBox 57"/>
          <p:cNvSpPr txBox="1">
            <a:spLocks noChangeArrowheads="1"/>
          </p:cNvSpPr>
          <p:nvPr/>
        </p:nvSpPr>
        <p:spPr bwMode="auto">
          <a:xfrm>
            <a:off x="3786188" y="500063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л</a:t>
            </a:r>
          </a:p>
        </p:txBody>
      </p:sp>
      <p:sp>
        <p:nvSpPr>
          <p:cNvPr id="53" name="Овал 52"/>
          <p:cNvSpPr/>
          <p:nvPr/>
        </p:nvSpPr>
        <p:spPr bwMode="auto">
          <a:xfrm>
            <a:off x="5786438" y="6429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0" name="Овал 49"/>
          <p:cNvSpPr/>
          <p:nvPr/>
        </p:nvSpPr>
        <p:spPr bwMode="auto">
          <a:xfrm>
            <a:off x="7093421" y="69269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452" name="TextBox 51"/>
          <p:cNvSpPr txBox="1">
            <a:spLocks noChangeArrowheads="1"/>
          </p:cNvSpPr>
          <p:nvPr/>
        </p:nvSpPr>
        <p:spPr bwMode="auto">
          <a:xfrm>
            <a:off x="6572250" y="500063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а</a:t>
            </a:r>
          </a:p>
        </p:txBody>
      </p:sp>
      <p:sp>
        <p:nvSpPr>
          <p:cNvPr id="45" name="Овал 44"/>
          <p:cNvSpPr/>
          <p:nvPr/>
        </p:nvSpPr>
        <p:spPr bwMode="auto">
          <a:xfrm>
            <a:off x="6300192" y="1629941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8" name="Прямая соединительная линия 47"/>
          <p:cNvCxnSpPr>
            <a:stCxn id="53" idx="4"/>
            <a:endCxn id="45" idx="1"/>
          </p:cNvCxnSpPr>
          <p:nvPr/>
        </p:nvCxnSpPr>
        <p:spPr bwMode="auto">
          <a:xfrm>
            <a:off x="5857876" y="785813"/>
            <a:ext cx="463240" cy="86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50" idx="4"/>
            <a:endCxn id="45" idx="7"/>
          </p:cNvCxnSpPr>
          <p:nvPr/>
        </p:nvCxnSpPr>
        <p:spPr bwMode="auto">
          <a:xfrm flipH="1">
            <a:off x="6422143" y="835571"/>
            <a:ext cx="742716" cy="81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 bwMode="auto">
          <a:xfrm>
            <a:off x="5286375" y="2564904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>
            <a:stCxn id="45" idx="3"/>
            <a:endCxn id="65" idx="7"/>
          </p:cNvCxnSpPr>
          <p:nvPr/>
        </p:nvCxnSpPr>
        <p:spPr bwMode="auto">
          <a:xfrm flipH="1">
            <a:off x="5408326" y="1751892"/>
            <a:ext cx="912790" cy="833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5" idx="1"/>
            <a:endCxn id="56" idx="4"/>
          </p:cNvCxnSpPr>
          <p:nvPr/>
        </p:nvCxnSpPr>
        <p:spPr bwMode="auto">
          <a:xfrm flipH="1" flipV="1">
            <a:off x="4283398" y="785813"/>
            <a:ext cx="1023901" cy="180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65" idx="3"/>
            <a:endCxn id="77" idx="7"/>
          </p:cNvCxnSpPr>
          <p:nvPr/>
        </p:nvCxnSpPr>
        <p:spPr bwMode="auto">
          <a:xfrm flipH="1">
            <a:off x="4551076" y="2686855"/>
            <a:ext cx="756223" cy="62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 bwMode="auto">
          <a:xfrm>
            <a:off x="4429125" y="328612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1" name="Прямая соединительная линия 80"/>
          <p:cNvCxnSpPr>
            <a:stCxn id="77" idx="3"/>
            <a:endCxn id="82" idx="7"/>
          </p:cNvCxnSpPr>
          <p:nvPr/>
        </p:nvCxnSpPr>
        <p:spPr bwMode="auto">
          <a:xfrm flipH="1">
            <a:off x="3765264" y="3408076"/>
            <a:ext cx="684785" cy="52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 bwMode="auto">
          <a:xfrm>
            <a:off x="3643313" y="390842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6" name="Прямая соединительная линия 85"/>
          <p:cNvCxnSpPr>
            <a:stCxn id="62" idx="4"/>
            <a:endCxn id="82" idx="0"/>
          </p:cNvCxnSpPr>
          <p:nvPr/>
        </p:nvCxnSpPr>
        <p:spPr bwMode="auto">
          <a:xfrm rot="16200000" flipH="1">
            <a:off x="1331913" y="1525588"/>
            <a:ext cx="3122612" cy="164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59" idx="4"/>
            <a:endCxn id="77" idx="1"/>
          </p:cNvCxnSpPr>
          <p:nvPr/>
        </p:nvCxnSpPr>
        <p:spPr bwMode="auto">
          <a:xfrm>
            <a:off x="3059262" y="785813"/>
            <a:ext cx="1390787" cy="252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кода по кодовому дереву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Пометим дуги, исходящие из каждой вершины </a:t>
            </a:r>
            <a:r>
              <a:rPr lang="ru-RU" sz="2400" dirty="0" smtClean="0"/>
              <a:t>дерева, </a:t>
            </a:r>
            <a:r>
              <a:rPr lang="ru-RU" sz="2400" dirty="0"/>
              <a:t>единицей и </a:t>
            </a:r>
            <a:r>
              <a:rPr lang="ru-RU" sz="2400" dirty="0" smtClean="0"/>
              <a:t>нулем</a:t>
            </a:r>
          </a:p>
          <a:p>
            <a:r>
              <a:rPr lang="ru-RU" sz="2400" dirty="0" smtClean="0"/>
              <a:t>Проходя путь из корня дерева до символа и выписывая все пометки дуг на этом пути, получим код для этого символа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В нашем примере коды будут такими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о            		0,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к            		10	пробел		1110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л            		110	а		1111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Закодированное сообщение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		10011011100100110011101001001001101111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Длина закодированного сообщения </a:t>
            </a:r>
            <a:r>
              <a:rPr lang="en-US" sz="2400" dirty="0" smtClean="0"/>
              <a:t>L</a:t>
            </a:r>
            <a:r>
              <a:rPr lang="ru-RU" sz="2400" dirty="0" smtClean="0"/>
              <a:t> = 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Для разобранного примера можно построить</a:t>
            </a:r>
            <a:r>
              <a:rPr lang="en-US" sz="2400" dirty="0" smtClean="0"/>
              <a:t> </a:t>
            </a:r>
            <a:r>
              <a:rPr lang="ru-RU" sz="2400" dirty="0" smtClean="0"/>
              <a:t>другое дерево</a:t>
            </a: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Закодированное сообщение длины </a:t>
            </a:r>
            <a:r>
              <a:rPr lang="en-US" sz="2400" dirty="0" smtClean="0"/>
              <a:t>L </a:t>
            </a:r>
            <a:r>
              <a:rPr lang="ru-RU" sz="2400" dirty="0"/>
              <a:t>= </a:t>
            </a:r>
            <a:r>
              <a:rPr lang="ru-RU" sz="2400" dirty="0" smtClean="0"/>
              <a:t>39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010010110000100100011001001000010010111</a:t>
            </a:r>
            <a:endParaRPr lang="en-US" sz="24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98677" y="3429000"/>
            <a:ext cx="5786439" cy="3013076"/>
            <a:chOff x="1125" y="810"/>
            <a:chExt cx="3645" cy="1898"/>
          </a:xfrm>
        </p:grpSpPr>
        <p:sp>
          <p:nvSpPr>
            <p:cNvPr id="56" name="Овал 55"/>
            <p:cNvSpPr/>
            <p:nvPr/>
          </p:nvSpPr>
          <p:spPr>
            <a:xfrm>
              <a:off x="1640" y="1608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1" name="Овал 5"/>
            <p:cNvSpPr/>
            <p:nvPr/>
          </p:nvSpPr>
          <p:spPr>
            <a:xfrm>
              <a:off x="1350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0" name="TextBox 52"/>
            <p:cNvSpPr txBox="1">
              <a:spLocks noChangeArrowheads="1"/>
            </p:cNvSpPr>
            <p:nvPr/>
          </p:nvSpPr>
          <p:spPr bwMode="auto">
            <a:xfrm>
              <a:off x="1125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 dirty="0"/>
                <a:t>о</a:t>
              </a: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025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2" name="TextBox 49"/>
            <p:cNvSpPr txBox="1">
              <a:spLocks noChangeArrowheads="1"/>
            </p:cNvSpPr>
            <p:nvPr/>
          </p:nvSpPr>
          <p:spPr bwMode="auto">
            <a:xfrm>
              <a:off x="1800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/>
                <a:t>к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700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4" name="TextBox 46"/>
            <p:cNvSpPr txBox="1">
              <a:spLocks noChangeArrowheads="1"/>
            </p:cNvSpPr>
            <p:nvPr/>
          </p:nvSpPr>
          <p:spPr bwMode="auto">
            <a:xfrm>
              <a:off x="2475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/>
                <a:t>л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735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6" name="TextBox 43"/>
            <p:cNvSpPr txBox="1">
              <a:spLocks noChangeArrowheads="1"/>
            </p:cNvSpPr>
            <p:nvPr/>
          </p:nvSpPr>
          <p:spPr bwMode="auto">
            <a:xfrm>
              <a:off x="3150" y="1063"/>
              <a:ext cx="58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600"/>
                <a:t>пробел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316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aphicFrame>
          <p:nvGraphicFramePr>
            <p:cNvPr id="18438" name="Object 8"/>
            <p:cNvGraphicFramePr>
              <a:graphicFrameLocks noChangeAspect="1"/>
            </p:cNvGraphicFramePr>
            <p:nvPr/>
          </p:nvGraphicFramePr>
          <p:xfrm>
            <a:off x="4545" y="810"/>
            <a:ext cx="22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6" name="Equation" r:id="rId4" imgW="203040" imgH="393480" progId="">
                    <p:embed/>
                  </p:oleObj>
                </mc:Choice>
                <mc:Fallback>
                  <p:oleObj name="Equation" r:id="rId4" imgW="203040" imgH="39348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810"/>
                          <a:ext cx="225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8" name="TextBox 40"/>
            <p:cNvSpPr txBox="1">
              <a:spLocks noChangeArrowheads="1"/>
            </p:cNvSpPr>
            <p:nvPr/>
          </p:nvSpPr>
          <p:spPr bwMode="auto">
            <a:xfrm>
              <a:off x="4134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/>
                <a:t>а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3998" y="153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aphicFrame>
          <p:nvGraphicFramePr>
            <p:cNvPr id="18439" name="Object 9"/>
            <p:cNvGraphicFramePr>
              <a:graphicFrameLocks noChangeAspect="1"/>
            </p:cNvGraphicFramePr>
            <p:nvPr/>
          </p:nvGraphicFramePr>
          <p:xfrm>
            <a:off x="4230" y="1440"/>
            <a:ext cx="22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7" name="Equation" r:id="rId6" imgW="203040" imgH="393480" progId="">
                    <p:embed/>
                  </p:oleObj>
                </mc:Choice>
                <mc:Fallback>
                  <p:oleObj name="Equation" r:id="rId6" imgW="203040" imgH="3934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1440"/>
                          <a:ext cx="22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>
              <a:stCxn id="42" idx="4"/>
              <a:endCxn id="34" idx="1"/>
            </p:cNvCxnSpPr>
            <p:nvPr/>
          </p:nvCxnSpPr>
          <p:spPr>
            <a:xfrm>
              <a:off x="3780" y="1200"/>
              <a:ext cx="231" cy="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9" idx="3"/>
              <a:endCxn id="34" idx="7"/>
            </p:cNvCxnSpPr>
            <p:nvPr/>
          </p:nvCxnSpPr>
          <p:spPr>
            <a:xfrm flipH="1">
              <a:off x="4075" y="1187"/>
              <a:ext cx="254" cy="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9" name="Прямая соединительная линия 8"/>
            <p:cNvCxnSpPr>
              <a:stCxn id="34" idx="3"/>
              <a:endCxn id="6" idx="7"/>
            </p:cNvCxnSpPr>
            <p:nvPr/>
          </p:nvCxnSpPr>
          <p:spPr>
            <a:xfrm flipH="1">
              <a:off x="3497" y="1607"/>
              <a:ext cx="514" cy="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2422" y="2618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65" name="TextBox 20"/>
            <p:cNvSpPr txBox="1">
              <a:spLocks noChangeArrowheads="1"/>
            </p:cNvSpPr>
            <p:nvPr/>
          </p:nvSpPr>
          <p:spPr bwMode="auto">
            <a:xfrm>
              <a:off x="3711" y="124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0</a:t>
              </a:r>
            </a:p>
          </p:txBody>
        </p:sp>
        <p:sp>
          <p:nvSpPr>
            <p:cNvPr id="18466" name="TextBox 22"/>
            <p:cNvSpPr txBox="1">
              <a:spLocks noChangeArrowheads="1"/>
            </p:cNvSpPr>
            <p:nvPr/>
          </p:nvSpPr>
          <p:spPr bwMode="auto">
            <a:xfrm>
              <a:off x="4089" y="119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1</a:t>
              </a:r>
            </a:p>
          </p:txBody>
        </p:sp>
        <p:sp>
          <p:nvSpPr>
            <p:cNvPr id="18467" name="TextBox 23"/>
            <p:cNvSpPr txBox="1">
              <a:spLocks noChangeArrowheads="1"/>
            </p:cNvSpPr>
            <p:nvPr/>
          </p:nvSpPr>
          <p:spPr bwMode="auto">
            <a:xfrm>
              <a:off x="2880" y="234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/>
                <a:t>1</a:t>
              </a:r>
            </a:p>
          </p:txBody>
        </p:sp>
        <p:sp>
          <p:nvSpPr>
            <p:cNvPr id="18468" name="TextBox 24"/>
            <p:cNvSpPr txBox="1">
              <a:spLocks noChangeArrowheads="1"/>
            </p:cNvSpPr>
            <p:nvPr/>
          </p:nvSpPr>
          <p:spPr bwMode="auto">
            <a:xfrm>
              <a:off x="3665" y="18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1</a:t>
              </a:r>
            </a:p>
          </p:txBody>
        </p:sp>
        <p:sp>
          <p:nvSpPr>
            <p:cNvPr id="18469" name="TextBox 26"/>
            <p:cNvSpPr txBox="1">
              <a:spLocks noChangeArrowheads="1"/>
            </p:cNvSpPr>
            <p:nvPr/>
          </p:nvSpPr>
          <p:spPr bwMode="auto">
            <a:xfrm>
              <a:off x="2070" y="234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/>
                <a:t>0</a:t>
              </a:r>
            </a:p>
          </p:txBody>
        </p:sp>
        <p:sp>
          <p:nvSpPr>
            <p:cNvPr id="18470" name="TextBox 27"/>
            <p:cNvSpPr txBox="1">
              <a:spLocks noChangeArrowheads="1"/>
            </p:cNvSpPr>
            <p:nvPr/>
          </p:nvSpPr>
          <p:spPr bwMode="auto">
            <a:xfrm>
              <a:off x="3060" y="144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0</a:t>
              </a:r>
            </a:p>
          </p:txBody>
        </p:sp>
        <p:sp>
          <p:nvSpPr>
            <p:cNvPr id="18471" name="TextBox 60"/>
            <p:cNvSpPr txBox="1">
              <a:spLocks noChangeArrowheads="1"/>
            </p:cNvSpPr>
            <p:nvPr/>
          </p:nvSpPr>
          <p:spPr bwMode="auto">
            <a:xfrm>
              <a:off x="1490" y="121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0</a:t>
              </a:r>
            </a:p>
          </p:txBody>
        </p:sp>
        <p:sp>
          <p:nvSpPr>
            <p:cNvPr id="18472" name="TextBox 61"/>
            <p:cNvSpPr txBox="1">
              <a:spLocks noChangeArrowheads="1"/>
            </p:cNvSpPr>
            <p:nvPr/>
          </p:nvSpPr>
          <p:spPr bwMode="auto">
            <a:xfrm>
              <a:off x="1715" y="121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/>
                <a:t>1</a:t>
              </a:r>
            </a:p>
          </p:txBody>
        </p:sp>
        <p:cxnSp>
          <p:nvCxnSpPr>
            <p:cNvPr id="64" name="Прямая соединительная линия 63"/>
            <p:cNvCxnSpPr>
              <a:stCxn id="51" idx="4"/>
              <a:endCxn id="56" idx="1"/>
            </p:cNvCxnSpPr>
            <p:nvPr/>
          </p:nvCxnSpPr>
          <p:spPr>
            <a:xfrm>
              <a:off x="1395" y="1200"/>
              <a:ext cx="258" cy="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3"/>
              <a:endCxn id="56" idx="7"/>
            </p:cNvCxnSpPr>
            <p:nvPr/>
          </p:nvCxnSpPr>
          <p:spPr>
            <a:xfrm flipH="1">
              <a:off x="1717" y="1187"/>
              <a:ext cx="321" cy="4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45" idx="4"/>
              <a:endCxn id="6" idx="1"/>
            </p:cNvCxnSpPr>
            <p:nvPr/>
          </p:nvCxnSpPr>
          <p:spPr>
            <a:xfrm>
              <a:off x="2745" y="1200"/>
              <a:ext cx="688" cy="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16" idx="7"/>
              <a:endCxn id="6" idx="2"/>
            </p:cNvCxnSpPr>
            <p:nvPr/>
          </p:nvCxnSpPr>
          <p:spPr>
            <a:xfrm flipV="1">
              <a:off x="2499" y="2016"/>
              <a:ext cx="921" cy="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16" idx="0"/>
              <a:endCxn id="56" idx="4"/>
            </p:cNvCxnSpPr>
            <p:nvPr/>
          </p:nvCxnSpPr>
          <p:spPr>
            <a:xfrm flipH="1" flipV="1">
              <a:off x="1685" y="1698"/>
              <a:ext cx="782" cy="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ru-RU" sz="2400" dirty="0" smtClean="0"/>
              <a:t>Теорема</a:t>
            </a:r>
          </a:p>
          <a:p>
            <a:pPr marL="68580" indent="0">
              <a:buNone/>
            </a:pPr>
            <a:r>
              <a:rPr lang="ru-RU" sz="2400" dirty="0" smtClean="0"/>
              <a:t>Длина кодового слова в оптимальном префиксном двоичном коде ограничена порядковым номером минимального числа Фибоначчи, превосходящего длину входного текста.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Доказательство – в качестве упражнения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Следствие</a:t>
            </a:r>
          </a:p>
          <a:p>
            <a:pPr marL="68580" indent="0">
              <a:buNone/>
            </a:pPr>
            <a:r>
              <a:rPr lang="ru-RU" sz="2400" smtClean="0"/>
              <a:t>При </a:t>
            </a:r>
            <a:r>
              <a:rPr lang="ru-RU" sz="2400" dirty="0"/>
              <a:t>кодировании по алгоритму Хаффмана </a:t>
            </a:r>
            <a:r>
              <a:rPr lang="ru-RU" sz="2400" dirty="0" smtClean="0"/>
              <a:t>текстов </a:t>
            </a:r>
            <a:r>
              <a:rPr lang="en-US" sz="2400" dirty="0"/>
              <a:t>ASCII </a:t>
            </a:r>
            <a:r>
              <a:rPr lang="ru-RU" sz="2400" dirty="0"/>
              <a:t>размером </a:t>
            </a:r>
            <a:r>
              <a:rPr lang="ru-RU" sz="2400" dirty="0" smtClean="0"/>
              <a:t>до 11</a:t>
            </a:r>
            <a:r>
              <a:rPr lang="en-US" sz="2400" dirty="0"/>
              <a:t>T</a:t>
            </a:r>
            <a:r>
              <a:rPr lang="ru-RU" sz="2400" dirty="0"/>
              <a:t>б </a:t>
            </a:r>
            <a:r>
              <a:rPr lang="ru-RU" sz="2400" dirty="0" smtClean="0"/>
              <a:t>код любого символа короче 64 битов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Алфавит, кодирование, код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Типы кодирования, однозначное декодирование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Метод кодирования Хафмана</a:t>
            </a:r>
          </a:p>
          <a:p>
            <a:r>
              <a:rPr lang="ru-RU" dirty="0" smtClean="0"/>
              <a:t>Метод кодирования Фано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теорий вероятностей и информации – лекция 15</a:t>
            </a:r>
          </a:p>
          <a:p>
            <a:pPr lvl="1"/>
            <a:r>
              <a:rPr lang="ru-RU" dirty="0"/>
              <a:t>Модель информационной системы Шеннона</a:t>
            </a:r>
          </a:p>
          <a:p>
            <a:pPr lvl="1"/>
            <a:r>
              <a:rPr lang="ru-RU" dirty="0"/>
              <a:t>Среднестатистическая информационная емкость сообщений для эргодических источников с заданным распределением частот символов</a:t>
            </a:r>
          </a:p>
          <a:p>
            <a:pPr lvl="1"/>
            <a:r>
              <a:rPr lang="ru-RU" dirty="0"/>
              <a:t>Формулы Шеннона и Хартли для удельной емкости на символ</a:t>
            </a:r>
          </a:p>
          <a:p>
            <a:pPr lvl="1"/>
            <a:r>
              <a:rPr lang="ru-RU" dirty="0"/>
              <a:t>Избыточность кодирования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3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/>
            <a:r>
              <a:rPr lang="ru-RU" sz="2400" dirty="0" smtClean="0">
                <a:solidFill>
                  <a:schemeClr val="hlink"/>
                </a:solidFill>
              </a:rPr>
              <a:t>Алфавитом </a:t>
            </a:r>
            <a:r>
              <a:rPr lang="ru-RU" sz="2400" dirty="0"/>
              <a:t>называется </a:t>
            </a:r>
            <a:r>
              <a:rPr lang="ru-RU" sz="2400" dirty="0" smtClean="0"/>
              <a:t>конечное множество символов</a:t>
            </a:r>
          </a:p>
          <a:p>
            <a:pPr marL="342900"/>
            <a:endParaRPr lang="ru-RU" sz="2400" dirty="0" smtClean="0">
              <a:solidFill>
                <a:schemeClr val="hlink"/>
              </a:solidFill>
            </a:endParaRPr>
          </a:p>
          <a:p>
            <a:pPr marL="342900"/>
            <a:r>
              <a:rPr lang="ru-RU" sz="2400" dirty="0" smtClean="0">
                <a:solidFill>
                  <a:schemeClr val="hlink"/>
                </a:solidFill>
              </a:rPr>
              <a:t>Сообщением алфавита А </a:t>
            </a:r>
            <a:r>
              <a:rPr lang="ru-RU" sz="2400" dirty="0" smtClean="0"/>
              <a:t>называется конечная последовательность символов алфавита А</a:t>
            </a:r>
          </a:p>
          <a:p>
            <a:pPr marL="342900"/>
            <a:endParaRPr lang="ru-RU" sz="2400" dirty="0"/>
          </a:p>
          <a:p>
            <a:pPr marL="342900"/>
            <a:r>
              <a:rPr lang="ru-RU" sz="2400" dirty="0" smtClean="0"/>
              <a:t>Множество всех сообщений алфавита А обозначается А*</a:t>
            </a:r>
            <a:endParaRPr lang="ru-RU" sz="2400" dirty="0" smtClean="0">
              <a:solidFill>
                <a:schemeClr val="hlin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кода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Calibri" pitchFamily="34" charset="0"/>
              <a:buNone/>
            </a:pPr>
            <a:endParaRPr lang="ru-RU" sz="2800" dirty="0" smtClean="0"/>
          </a:p>
          <a:p>
            <a:pPr marL="609600" indent="-609600">
              <a:buFont typeface="Calibri" pitchFamily="34" charset="0"/>
              <a:buNone/>
            </a:pPr>
            <a:r>
              <a:rPr lang="ru-RU" sz="2800" dirty="0" smtClean="0"/>
              <a:t>Роберт Марио Фано р. 1917</a:t>
            </a:r>
          </a:p>
          <a:p>
            <a:pPr marL="609600" indent="-609600">
              <a:buFont typeface="Calibri" pitchFamily="34" charset="0"/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Один из первых алгоритмов сжатия на основе префиксного кода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-1513"/>
            <a:ext cx="20955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ru-RU" sz="2800" dirty="0" smtClean="0"/>
              <a:t>Упорядочим входной алфавит по возрастанию </a:t>
            </a:r>
            <a:r>
              <a:rPr lang="ru-RU" sz="2800" i="1" dirty="0" smtClean="0"/>
              <a:t>частот</a:t>
            </a:r>
            <a:r>
              <a:rPr lang="ru-RU" sz="2800" dirty="0" smtClean="0"/>
              <a:t> </a:t>
            </a:r>
            <a:r>
              <a:rPr lang="en-US" sz="2800" dirty="0" smtClean="0"/>
              <a:t>p1 &lt;= p2 &lt;= … &lt;= </a:t>
            </a:r>
            <a:r>
              <a:rPr lang="en-US" sz="2800" dirty="0" err="1" smtClean="0"/>
              <a:t>p</a:t>
            </a:r>
            <a:r>
              <a:rPr lang="en-US" sz="2800" dirty="0" err="1"/>
              <a:t>n</a:t>
            </a:r>
            <a:r>
              <a:rPr lang="ru-RU" sz="2800" dirty="0" smtClean="0"/>
              <a:t> вхождения символов в сообщение </a:t>
            </a:r>
          </a:p>
          <a:p>
            <a:pPr marL="609600" indent="-609600"/>
            <a:r>
              <a:rPr lang="ru-RU" sz="2800" dirty="0"/>
              <a:t>О</a:t>
            </a:r>
            <a:r>
              <a:rPr lang="ru-RU" sz="2800" dirty="0" smtClean="0"/>
              <a:t>бозначим </a:t>
            </a:r>
            <a:r>
              <a:rPr lang="en-US" sz="2800" dirty="0" err="1" smtClean="0"/>
              <a:t>Sk</a:t>
            </a:r>
            <a:r>
              <a:rPr lang="en-US" sz="2800" dirty="0" smtClean="0"/>
              <a:t> = p1+p2+…+</a:t>
            </a:r>
            <a:r>
              <a:rPr lang="en-US" sz="2800" dirty="0" err="1" smtClean="0"/>
              <a:t>pk</a:t>
            </a:r>
            <a:r>
              <a:rPr lang="en-US" sz="2800" dirty="0" smtClean="0"/>
              <a:t>, S0 = 0</a:t>
            </a:r>
            <a:endParaRPr lang="ru-RU" sz="2800" dirty="0" smtClean="0"/>
          </a:p>
          <a:p>
            <a:pPr marL="609600" indent="-609600"/>
            <a:r>
              <a:rPr lang="ru-RU" sz="2800" dirty="0" smtClean="0"/>
              <a:t>Строим таблицу К с двоичными кодами символов входного алфавита</a:t>
            </a:r>
          </a:p>
          <a:p>
            <a:pPr marL="609600" indent="-609600"/>
            <a:r>
              <a:rPr lang="en-US" sz="2800" dirty="0" smtClean="0"/>
              <a:t>K[i][1] = i-</a:t>
            </a:r>
            <a:r>
              <a:rPr lang="ru-RU" sz="2800" dirty="0" smtClean="0"/>
              <a:t>й символ (по возрастанию частот)</a:t>
            </a:r>
          </a:p>
          <a:p>
            <a:pPr marL="609600" indent="-609600"/>
            <a:r>
              <a:rPr lang="en-US" sz="2800" dirty="0" smtClean="0"/>
              <a:t>K[i][</a:t>
            </a:r>
            <a:r>
              <a:rPr lang="ru-RU" sz="2800" dirty="0" smtClean="0"/>
              <a:t>2</a:t>
            </a:r>
            <a:r>
              <a:rPr lang="en-US" sz="2800" dirty="0" smtClean="0"/>
              <a:t>] </a:t>
            </a:r>
            <a:r>
              <a:rPr lang="en-US" sz="2800" dirty="0"/>
              <a:t>= </a:t>
            </a:r>
            <a:r>
              <a:rPr lang="en-US" sz="2800" dirty="0" err="1" smtClean="0"/>
              <a:t>Sk</a:t>
            </a:r>
            <a:endParaRPr lang="ru-RU" sz="2800" dirty="0" smtClean="0"/>
          </a:p>
          <a:p>
            <a:pPr marL="609600" indent="-609600"/>
            <a:r>
              <a:rPr lang="ru-RU" sz="2800" dirty="0" smtClean="0"/>
              <a:t>Остальные клетки – на след. слайде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800" dirty="0" smtClean="0"/>
              <a:t>K[i][j] </a:t>
            </a:r>
            <a:r>
              <a:rPr lang="ru-RU" sz="2800" dirty="0" smtClean="0"/>
              <a:t>заполняем 0 и 1 по след. правилу</a:t>
            </a:r>
          </a:p>
          <a:p>
            <a:pPr marL="609600" indent="-609600"/>
            <a:r>
              <a:rPr lang="ru-RU" sz="2800" dirty="0" smtClean="0"/>
              <a:t>Для каждого </a:t>
            </a:r>
            <a:r>
              <a:rPr lang="ru-RU" sz="2800" i="1" dirty="0" smtClean="0"/>
              <a:t>максимального</a:t>
            </a:r>
            <a:r>
              <a:rPr lang="ru-RU" sz="2800" dirty="0" smtClean="0"/>
              <a:t> интервала строк </a:t>
            </a:r>
            <a:r>
              <a:rPr lang="en-US" sz="2800" dirty="0" smtClean="0"/>
              <a:t>[a, b]</a:t>
            </a:r>
            <a:r>
              <a:rPr lang="ru-RU" sz="2800" dirty="0" smtClean="0"/>
              <a:t>, у которых в столбце </a:t>
            </a:r>
            <a:r>
              <a:rPr lang="en-US" sz="2800" dirty="0" smtClean="0"/>
              <a:t>j-1 </a:t>
            </a:r>
            <a:r>
              <a:rPr lang="ru-RU" sz="2800" dirty="0" smtClean="0"/>
              <a:t>находятся одинаковые цифры</a:t>
            </a:r>
          </a:p>
          <a:p>
            <a:pPr marL="938784" lvl="1" indent="-609600"/>
            <a:r>
              <a:rPr lang="ru-RU" sz="2400" dirty="0" smtClean="0"/>
              <a:t>Находим с </a:t>
            </a:r>
            <a:r>
              <a:rPr lang="ru-RU" sz="2400" dirty="0" smtClean="0">
                <a:sym typeface="Symbol"/>
              </a:rPr>
              <a:t> </a:t>
            </a:r>
            <a:r>
              <a:rPr lang="en-US" sz="2400" dirty="0"/>
              <a:t>[a, b</a:t>
            </a:r>
            <a:r>
              <a:rPr lang="en-US" sz="2400" dirty="0" smtClean="0"/>
              <a:t>]</a:t>
            </a:r>
            <a:r>
              <a:rPr lang="ru-RU" sz="2400" dirty="0" smtClean="0"/>
              <a:t> такое, что </a:t>
            </a:r>
            <a:r>
              <a:rPr lang="en-US" sz="2400" dirty="0" err="1" smtClean="0"/>
              <a:t>Sc</a:t>
            </a:r>
            <a:r>
              <a:rPr lang="en-US" sz="2400" dirty="0" smtClean="0"/>
              <a:t> </a:t>
            </a:r>
            <a:r>
              <a:rPr lang="ru-RU" sz="2400" dirty="0" smtClean="0"/>
              <a:t>ближе всего к </a:t>
            </a:r>
            <a:r>
              <a:rPr lang="en-US" sz="2400" dirty="0" smtClean="0"/>
              <a:t>(</a:t>
            </a:r>
            <a:r>
              <a:rPr lang="en-US" sz="2400" dirty="0" err="1" smtClean="0"/>
              <a:t>Sa+Sb</a:t>
            </a:r>
            <a:r>
              <a:rPr lang="en-US" sz="2400" dirty="0" smtClean="0"/>
              <a:t>)/2</a:t>
            </a:r>
            <a:endParaRPr lang="ru-RU" sz="2400" dirty="0" smtClean="0"/>
          </a:p>
          <a:p>
            <a:pPr marL="938784" lvl="1" indent="-609600"/>
            <a:r>
              <a:rPr lang="en-US" sz="2400" dirty="0" smtClean="0"/>
              <a:t>K[i][j] = </a:t>
            </a:r>
            <a:r>
              <a:rPr lang="ru-RU" sz="2400" dirty="0" smtClean="0"/>
              <a:t>1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en-US" sz="2400" dirty="0" smtClean="0"/>
              <a:t>i</a:t>
            </a:r>
            <a:r>
              <a:rPr lang="ru-RU" sz="2400" dirty="0">
                <a:sym typeface="Symbol"/>
              </a:rPr>
              <a:t>  </a:t>
            </a:r>
            <a:r>
              <a:rPr lang="en-US" sz="2400" dirty="0"/>
              <a:t>[a, </a:t>
            </a:r>
            <a:r>
              <a:rPr lang="en-US" sz="2400" dirty="0" smtClean="0"/>
              <a:t>c], </a:t>
            </a:r>
            <a:r>
              <a:rPr lang="en-US" sz="2400" dirty="0"/>
              <a:t>K[i][j] = </a:t>
            </a:r>
            <a:r>
              <a:rPr lang="ru-RU" sz="2400" dirty="0"/>
              <a:t>0</a:t>
            </a:r>
            <a:r>
              <a:rPr lang="en-US" sz="2400" dirty="0" smtClean="0"/>
              <a:t> </a:t>
            </a:r>
            <a:r>
              <a:rPr lang="ru-RU" sz="2400" dirty="0"/>
              <a:t>для </a:t>
            </a:r>
            <a:r>
              <a:rPr lang="en-US" sz="2400" dirty="0"/>
              <a:t>i</a:t>
            </a:r>
            <a:r>
              <a:rPr lang="ru-RU" sz="2400" dirty="0">
                <a:sym typeface="Symbol"/>
              </a:rPr>
              <a:t>  </a:t>
            </a:r>
            <a:r>
              <a:rPr lang="en-US" sz="2400" dirty="0" smtClean="0"/>
              <a:t>[c+1, b] 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</p:spTree>
    <p:extLst>
      <p:ext uri="{BB962C8B-B14F-4D97-AF65-F5344CB8AC3E}">
        <p14:creationId xmlns:p14="http://schemas.microsoft.com/office/powerpoint/2010/main" val="3613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Arial" charset="0"/>
              <a:buNone/>
            </a:pPr>
            <a:r>
              <a:rPr lang="ru-RU" sz="2200" dirty="0" smtClean="0"/>
              <a:t>А =</a:t>
            </a:r>
            <a:r>
              <a:rPr lang="en-US" sz="2200" dirty="0" smtClean="0"/>
              <a:t> {a, b, c, d, e}</a:t>
            </a:r>
          </a:p>
          <a:p>
            <a:pPr marL="609600" indent="-609600">
              <a:buFont typeface="Arial" charset="0"/>
              <a:buNone/>
            </a:pPr>
            <a:r>
              <a:rPr lang="ru-RU" sz="2200" dirty="0" smtClean="0"/>
              <a:t>Частоты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a</a:t>
            </a:r>
            <a:r>
              <a:rPr lang="ru-RU" sz="2200" dirty="0" smtClean="0"/>
              <a:t> </a:t>
            </a:r>
            <a:r>
              <a:rPr lang="en-US" sz="2200" dirty="0" smtClean="0"/>
              <a:t>= 0.11,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b</a:t>
            </a:r>
            <a:r>
              <a:rPr lang="ru-RU" sz="2200" dirty="0" smtClean="0"/>
              <a:t> </a:t>
            </a:r>
            <a:r>
              <a:rPr lang="en-US" sz="2200" dirty="0" smtClean="0"/>
              <a:t>= 0.15, p</a:t>
            </a:r>
            <a:r>
              <a:rPr lang="en-US" sz="2200" baseline="-25000" dirty="0" smtClean="0"/>
              <a:t>c</a:t>
            </a:r>
            <a:r>
              <a:rPr lang="ru-RU" sz="2200" dirty="0" smtClean="0"/>
              <a:t> </a:t>
            </a:r>
            <a:r>
              <a:rPr lang="en-US" sz="2200" dirty="0" smtClean="0"/>
              <a:t>= 0.20,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d</a:t>
            </a:r>
            <a:r>
              <a:rPr lang="ru-RU" sz="2200" dirty="0" smtClean="0"/>
              <a:t> </a:t>
            </a:r>
            <a:r>
              <a:rPr lang="en-US" sz="2200" dirty="0" smtClean="0"/>
              <a:t>= 0.24,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e</a:t>
            </a:r>
            <a:r>
              <a:rPr lang="ru-RU" sz="2200" dirty="0" smtClean="0"/>
              <a:t> </a:t>
            </a:r>
            <a:r>
              <a:rPr lang="en-US" sz="2200" dirty="0" smtClean="0"/>
              <a:t>= 0.30</a:t>
            </a:r>
          </a:p>
          <a:p>
            <a:pPr marL="609600" indent="-609600">
              <a:buFont typeface="Calibri" pitchFamily="34" charset="0"/>
              <a:buNone/>
            </a:pPr>
            <a:endParaRPr lang="ru-RU" sz="2200" dirty="0" smtClean="0"/>
          </a:p>
          <a:p>
            <a:pPr marL="609600" indent="-609600">
              <a:buFont typeface="Calibri" pitchFamily="34" charset="0"/>
              <a:buNone/>
            </a:pPr>
            <a:r>
              <a:rPr lang="en-US" sz="2200" dirty="0" smtClean="0"/>
              <a:t>0.46 </a:t>
            </a:r>
            <a:r>
              <a:rPr lang="ru-RU" sz="2200" dirty="0" smtClean="0"/>
              <a:t>ближе к 0.5</a:t>
            </a:r>
          </a:p>
          <a:p>
            <a:pPr marL="609600" indent="-609600">
              <a:buFont typeface="Calibri" pitchFamily="34" charset="0"/>
              <a:buNone/>
            </a:pPr>
            <a:r>
              <a:rPr lang="ru-RU" sz="2200" dirty="0" smtClean="0"/>
              <a:t>0.26 ближе всех к (0.00+0.46)</a:t>
            </a:r>
            <a:r>
              <a:rPr lang="en-US" sz="2200" dirty="0" smtClean="0"/>
              <a:t>/2=0.23</a:t>
            </a:r>
            <a:endParaRPr lang="ru-RU" sz="2200" dirty="0" smtClean="0"/>
          </a:p>
          <a:p>
            <a:pPr marL="609600" indent="-609600">
              <a:buFont typeface="Calibri" pitchFamily="34" charset="0"/>
              <a:buNone/>
            </a:pPr>
            <a:r>
              <a:rPr lang="ru-RU" sz="2200" dirty="0" smtClean="0"/>
              <a:t>0.70 ближе всех к (0.46+1.00)</a:t>
            </a:r>
            <a:r>
              <a:rPr lang="en-US" sz="2200" dirty="0" smtClean="0"/>
              <a:t>/</a:t>
            </a:r>
            <a:r>
              <a:rPr lang="ru-RU" sz="2200" dirty="0" smtClean="0"/>
              <a:t>2=0.73</a:t>
            </a:r>
          </a:p>
          <a:p>
            <a:pPr marL="609600" indent="-609600">
              <a:buFont typeface="Calibri" pitchFamily="34" charset="0"/>
              <a:buNone/>
            </a:pPr>
            <a:r>
              <a:rPr lang="ru-RU" sz="2200" dirty="0" smtClean="0"/>
              <a:t>0.11 ближе всех к (0.00+0.26)</a:t>
            </a:r>
            <a:r>
              <a:rPr lang="en-US" sz="2200" dirty="0" smtClean="0"/>
              <a:t>/2=</a:t>
            </a:r>
            <a:r>
              <a:rPr lang="ru-RU" sz="2200" dirty="0" smtClean="0"/>
              <a:t>0.13</a:t>
            </a:r>
          </a:p>
          <a:p>
            <a:pPr marL="609600" indent="-609600">
              <a:buFont typeface="Calibri" pitchFamily="34" charset="0"/>
              <a:buNone/>
            </a:pPr>
            <a:r>
              <a:rPr lang="en-US" sz="2200" dirty="0" smtClean="0"/>
              <a:t> </a:t>
            </a:r>
            <a:endParaRPr lang="ru-RU" sz="2200" dirty="0" smtClean="0"/>
          </a:p>
          <a:p>
            <a:pPr marL="609600" indent="-609600">
              <a:buFont typeface="Calibri" pitchFamily="34" charset="0"/>
              <a:buChar char="•"/>
            </a:pPr>
            <a:endParaRPr lang="ru-RU" sz="2200" dirty="0" smtClean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52706"/>
              </p:ext>
            </p:extLst>
          </p:nvPr>
        </p:nvGraphicFramePr>
        <p:xfrm>
          <a:off x="5508104" y="2780928"/>
          <a:ext cx="3168352" cy="3320411"/>
        </p:xfrm>
        <a:graphic>
          <a:graphicData uri="http://schemas.openxmlformats.org/drawingml/2006/table">
            <a:tbl>
              <a:tblPr/>
              <a:tblGrid>
                <a:gridCol w="360040"/>
                <a:gridCol w="720080"/>
                <a:gridCol w="792088"/>
                <a:gridCol w="504056"/>
                <a:gridCol w="360040"/>
                <a:gridCol w="432048"/>
              </a:tblGrid>
              <a:tr h="518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0.46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0.70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0.30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Фано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 smtClean="0"/>
              <a:t>Кодовое дерево для кода Фано обладает следующим свойством</a:t>
            </a:r>
            <a:endParaRPr lang="en-US" sz="3200" dirty="0" smtClean="0"/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Ребра, исходящие из корня, соответствуют разбиению алфавита на две</a:t>
            </a:r>
            <a:r>
              <a:rPr lang="en-US" sz="2800" dirty="0" smtClean="0"/>
              <a:t> </a:t>
            </a:r>
            <a:r>
              <a:rPr lang="ru-RU" sz="2800" dirty="0" smtClean="0"/>
              <a:t>группы символов, близкие по частоте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Ребра, исходящие из вершины следующего «этажа», соответствуют</a:t>
            </a:r>
            <a:r>
              <a:rPr lang="en-US" sz="2800" dirty="0" smtClean="0"/>
              <a:t> </a:t>
            </a:r>
            <a:r>
              <a:rPr lang="ru-RU" sz="2800" dirty="0" smtClean="0"/>
              <a:t>разбиению соответствующей группы </a:t>
            </a:r>
            <a:r>
              <a:rPr lang="ru-RU" sz="2800" dirty="0"/>
              <a:t>на близкие по частоте подгруппы </a:t>
            </a:r>
            <a:r>
              <a:rPr lang="ru-RU" sz="2800" dirty="0" smtClean="0"/>
              <a:t>и т. д.</a:t>
            </a:r>
          </a:p>
          <a:p>
            <a:pPr>
              <a:lnSpc>
                <a:spcPct val="80000"/>
              </a:lnSpc>
            </a:pPr>
            <a:r>
              <a:rPr lang="ru-RU" sz="3200" dirty="0" smtClean="0"/>
              <a:t>Код Фано – префиксный код</a:t>
            </a:r>
          </a:p>
          <a:p>
            <a:pPr lvl="1">
              <a:lnSpc>
                <a:spcPct val="80000"/>
              </a:lnSpc>
            </a:pPr>
            <a:r>
              <a:rPr lang="ru-RU" sz="2800" dirty="0" smtClean="0"/>
              <a:t>Почему?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Фано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3200" dirty="0" smtClean="0"/>
              <a:t>Код Фано неоптимальный</a:t>
            </a:r>
          </a:p>
          <a:p>
            <a:pPr>
              <a:lnSpc>
                <a:spcPct val="80000"/>
              </a:lnSpc>
            </a:pPr>
            <a:endParaRPr lang="ru-RU" sz="3200" dirty="0" smtClean="0"/>
          </a:p>
          <a:p>
            <a:pPr>
              <a:lnSpc>
                <a:spcPct val="80000"/>
              </a:lnSpc>
            </a:pPr>
            <a:r>
              <a:rPr lang="ru-RU" sz="3200" dirty="0" smtClean="0"/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Частоты </a:t>
            </a:r>
            <a:r>
              <a:rPr lang="en-US" sz="2800" dirty="0" smtClean="0"/>
              <a:t>p1=0.4, p2=p3=p4=p5=0.15</a:t>
            </a:r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Фано</a:t>
            </a:r>
            <a:r>
              <a:rPr lang="en-US" sz="2800" dirty="0" smtClean="0"/>
              <a:t>:</a:t>
            </a:r>
            <a:r>
              <a:rPr lang="ru-RU" sz="2800" dirty="0" smtClean="0"/>
              <a:t> 00 01 10 110 111</a:t>
            </a:r>
          </a:p>
          <a:p>
            <a:pPr lvl="2">
              <a:lnSpc>
                <a:spcPct val="80000"/>
              </a:lnSpc>
            </a:pPr>
            <a:r>
              <a:rPr lang="ru-RU" dirty="0" smtClean="0"/>
              <a:t>средняя длина кодового слова </a:t>
            </a:r>
            <a:r>
              <a:rPr lang="en-US" dirty="0" smtClean="0"/>
              <a:t>2*0.4+(2+2)*0.15+(3+3)*0.15 = 2.3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Хаффман: 0 010 011 000 001</a:t>
            </a:r>
          </a:p>
          <a:p>
            <a:pPr lvl="2">
              <a:lnSpc>
                <a:spcPct val="80000"/>
              </a:lnSpc>
            </a:pPr>
            <a:r>
              <a:rPr lang="ru-RU" dirty="0"/>
              <a:t>средняя длина кодового </a:t>
            </a:r>
            <a:r>
              <a:rPr lang="ru-RU" dirty="0" smtClean="0"/>
              <a:t>слова 1</a:t>
            </a:r>
            <a:r>
              <a:rPr lang="en-US" dirty="0" smtClean="0"/>
              <a:t>*0.4+ (</a:t>
            </a:r>
            <a:r>
              <a:rPr lang="ru-RU" dirty="0" smtClean="0"/>
              <a:t>3+3+</a:t>
            </a:r>
            <a:r>
              <a:rPr lang="en-US" dirty="0" smtClean="0"/>
              <a:t>3+3</a:t>
            </a:r>
            <a:r>
              <a:rPr lang="en-US" dirty="0"/>
              <a:t>)*0.15 = </a:t>
            </a:r>
            <a:r>
              <a:rPr lang="en-US" dirty="0" smtClean="0"/>
              <a:t>2.</a:t>
            </a:r>
            <a:r>
              <a:rPr lang="ru-RU" dirty="0" smtClean="0"/>
              <a:t>2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Как выглядят кодовые деревья кода Хаффмана т Фано?</a:t>
            </a:r>
            <a:endParaRPr lang="ru-RU" dirty="0"/>
          </a:p>
          <a:p>
            <a:pPr lvl="1">
              <a:lnSpc>
                <a:spcPct val="80000"/>
              </a:lnSpc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ru-RU" sz="2400" dirty="0" smtClean="0"/>
              <a:t>Клод Шеннон 1916 – 2001, основоположник теории информации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Упорядочим входные символы по возрастанию частот и</a:t>
            </a:r>
            <a:r>
              <a:rPr lang="en-US" sz="2400" dirty="0" smtClean="0"/>
              <a:t> </a:t>
            </a: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 smtClean="0"/>
              <a:t>частичные суммы</a:t>
            </a:r>
            <a:r>
              <a:rPr lang="ru-RU" sz="2400" dirty="0"/>
              <a:t> </a:t>
            </a:r>
            <a:r>
              <a:rPr lang="en-US" sz="2400" dirty="0" err="1"/>
              <a:t>Sk</a:t>
            </a:r>
            <a:r>
              <a:rPr lang="en-US" sz="2400" dirty="0"/>
              <a:t> </a:t>
            </a:r>
            <a:r>
              <a:rPr lang="ru-RU" sz="2400" dirty="0" smtClean="0"/>
              <a:t>как в методе Фано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Для каждой частоты </a:t>
            </a:r>
            <a:r>
              <a:rPr lang="en-US" sz="2400" dirty="0" err="1" smtClean="0"/>
              <a:t>pk</a:t>
            </a:r>
            <a:r>
              <a:rPr lang="en-US" sz="2400" baseline="-25000" dirty="0" smtClean="0"/>
              <a:t>  </a:t>
            </a:r>
            <a:r>
              <a:rPr lang="ru-RU" sz="2400" dirty="0" smtClean="0"/>
              <a:t>находим </a:t>
            </a:r>
            <a:r>
              <a:rPr lang="en-US" sz="2400" dirty="0" err="1" smtClean="0"/>
              <a:t>nk</a:t>
            </a:r>
            <a:r>
              <a:rPr lang="ru-RU" sz="2400" baseline="-25000" dirty="0" smtClean="0"/>
              <a:t> </a:t>
            </a:r>
            <a:r>
              <a:rPr lang="ru-RU" sz="2400" dirty="0" smtClean="0"/>
              <a:t>т.ч. </a:t>
            </a:r>
            <a:r>
              <a:rPr lang="en-US" sz="2400" dirty="0" smtClean="0"/>
              <a:t>1/2^nk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≤ </a:t>
            </a:r>
            <a:r>
              <a:rPr lang="en-US" sz="2400" dirty="0" err="1" smtClean="0"/>
              <a:t>pk</a:t>
            </a:r>
            <a:r>
              <a:rPr lang="en-US" sz="2400" dirty="0" smtClean="0"/>
              <a:t> ≤ 2/2^nk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err="1" smtClean="0"/>
              <a:t>Sk</a:t>
            </a:r>
            <a:r>
              <a:rPr lang="en-US" sz="2400" dirty="0" smtClean="0"/>
              <a:t> </a:t>
            </a:r>
            <a:r>
              <a:rPr lang="ru-RU" sz="2400" dirty="0" smtClean="0"/>
              <a:t>разлагаем в двочную дробь 0.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….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П</a:t>
            </a:r>
            <a:r>
              <a:rPr lang="ru-RU" sz="2400" dirty="0" smtClean="0"/>
              <a:t>ервые </a:t>
            </a:r>
            <a:r>
              <a:rPr lang="en-US" sz="2400" dirty="0" err="1" smtClean="0"/>
              <a:t>nk</a:t>
            </a:r>
            <a:r>
              <a:rPr lang="en-US" sz="2400" baseline="-25000" dirty="0" smtClean="0"/>
              <a:t> </a:t>
            </a:r>
            <a:r>
              <a:rPr lang="ru-RU" sz="2400" dirty="0" smtClean="0"/>
              <a:t>цифр этой</a:t>
            </a:r>
            <a:r>
              <a:rPr lang="en-US" sz="2400" dirty="0" smtClean="0"/>
              <a:t> </a:t>
            </a:r>
            <a:r>
              <a:rPr lang="ru-RU" sz="2400" dirty="0" smtClean="0"/>
              <a:t>дроби  задают код для </a:t>
            </a:r>
            <a:r>
              <a:rPr lang="en-US" sz="2400" dirty="0" smtClean="0"/>
              <a:t>k-</a:t>
            </a:r>
            <a:r>
              <a:rPr lang="ru-RU" sz="2400" dirty="0" smtClean="0"/>
              <a:t>го символа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Шеннона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ru-RU" sz="2400" dirty="0" smtClean="0"/>
              <a:t>				</a:t>
            </a:r>
            <a:r>
              <a:rPr lang="en-US" sz="2400" dirty="0" err="1" smtClean="0"/>
              <a:t>nk</a:t>
            </a:r>
            <a:r>
              <a:rPr lang="en-US" sz="2400" baseline="-25000" dirty="0" smtClean="0"/>
              <a:t>    </a:t>
            </a:r>
            <a:r>
              <a:rPr lang="ru-RU" sz="2400" baseline="-25000" dirty="0" smtClean="0"/>
              <a:t>	</a:t>
            </a:r>
            <a:r>
              <a:rPr lang="ru-RU" sz="2400" dirty="0" smtClean="0"/>
              <a:t>разложение </a:t>
            </a:r>
            <a:r>
              <a:rPr lang="en-US" sz="2400" dirty="0" err="1" smtClean="0"/>
              <a:t>Sk</a:t>
            </a:r>
            <a:r>
              <a:rPr lang="ru-RU" sz="2400" baseline="-25000" dirty="0"/>
              <a:t>	</a:t>
            </a:r>
            <a:r>
              <a:rPr lang="ru-RU" sz="2400" dirty="0" smtClean="0"/>
              <a:t>код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p(a) = 0.08  S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= 0.08</a:t>
            </a:r>
            <a:r>
              <a:rPr lang="ru-RU" sz="2400" dirty="0" smtClean="0"/>
              <a:t>	</a:t>
            </a:r>
            <a:r>
              <a:rPr lang="en-US" sz="2400" dirty="0" smtClean="0"/>
              <a:t>4</a:t>
            </a:r>
            <a:r>
              <a:rPr lang="ru-RU" sz="2400" dirty="0" smtClean="0"/>
              <a:t>	</a:t>
            </a:r>
            <a:r>
              <a:rPr lang="en-US" sz="2400" dirty="0" smtClean="0"/>
              <a:t>0.0001</a:t>
            </a:r>
            <a:r>
              <a:rPr lang="ru-RU" sz="2400" dirty="0" smtClean="0"/>
              <a:t>                  	</a:t>
            </a:r>
            <a:r>
              <a:rPr lang="en-US" sz="2400" dirty="0" smtClean="0"/>
              <a:t>0001</a:t>
            </a:r>
            <a:r>
              <a:rPr lang="ru-RU" sz="2400" dirty="0" smtClean="0"/>
              <a:t>         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p(b) = 0.12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= 0.20</a:t>
            </a:r>
            <a:r>
              <a:rPr lang="ru-RU" sz="2400" dirty="0" smtClean="0"/>
              <a:t>	</a:t>
            </a:r>
            <a:r>
              <a:rPr lang="en-US" sz="2400" dirty="0" smtClean="0"/>
              <a:t>4</a:t>
            </a:r>
            <a:r>
              <a:rPr lang="ru-RU" sz="2400" dirty="0" smtClean="0"/>
              <a:t>	</a:t>
            </a:r>
            <a:r>
              <a:rPr lang="en-US" sz="2400" dirty="0" smtClean="0"/>
              <a:t>0.0011</a:t>
            </a:r>
            <a:r>
              <a:rPr lang="ru-RU" sz="2400" dirty="0" smtClean="0"/>
              <a:t>                  	</a:t>
            </a:r>
            <a:r>
              <a:rPr lang="en-US" sz="2400" dirty="0" smtClean="0"/>
              <a:t>0011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p(c) = 0.15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= 0.35</a:t>
            </a:r>
            <a:r>
              <a:rPr lang="ru-RU" sz="2400" dirty="0" smtClean="0"/>
              <a:t>	</a:t>
            </a:r>
            <a:r>
              <a:rPr lang="en-US" sz="2400" dirty="0" smtClean="0"/>
              <a:t>3    </a:t>
            </a:r>
            <a:r>
              <a:rPr lang="ru-RU" sz="2400" dirty="0" smtClean="0"/>
              <a:t>	</a:t>
            </a:r>
            <a:r>
              <a:rPr lang="en-US" sz="2400" dirty="0" smtClean="0"/>
              <a:t>0.010</a:t>
            </a:r>
            <a:r>
              <a:rPr lang="ru-RU" sz="2400" dirty="0" smtClean="0"/>
              <a:t>                    	</a:t>
            </a:r>
            <a:r>
              <a:rPr lang="en-US" sz="2400" dirty="0" smtClean="0"/>
              <a:t>010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p(d) = 0.28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 = 0.63</a:t>
            </a:r>
            <a:r>
              <a:rPr lang="ru-RU" sz="2400" dirty="0" smtClean="0"/>
              <a:t>	</a:t>
            </a:r>
            <a:r>
              <a:rPr lang="en-US" sz="2400" dirty="0" smtClean="0"/>
              <a:t>2</a:t>
            </a:r>
            <a:r>
              <a:rPr lang="ru-RU" sz="2400" dirty="0" smtClean="0"/>
              <a:t>	</a:t>
            </a:r>
            <a:r>
              <a:rPr lang="en-US" sz="2400" dirty="0" smtClean="0"/>
              <a:t>0.10</a:t>
            </a:r>
            <a:r>
              <a:rPr lang="ru-RU" sz="2400" dirty="0" smtClean="0"/>
              <a:t>			1</a:t>
            </a:r>
            <a:r>
              <a:rPr lang="en-US" sz="2400" dirty="0" smtClean="0"/>
              <a:t>0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p(e) = 0.37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 = 1.00</a:t>
            </a:r>
            <a:r>
              <a:rPr lang="ru-RU" sz="2400" dirty="0" smtClean="0"/>
              <a:t>	</a:t>
            </a:r>
            <a:r>
              <a:rPr lang="en-US" sz="2400" dirty="0" smtClean="0"/>
              <a:t>2</a:t>
            </a:r>
            <a:r>
              <a:rPr lang="ru-RU" sz="2400" dirty="0" smtClean="0"/>
              <a:t>	</a:t>
            </a:r>
            <a:r>
              <a:rPr lang="en-US" sz="2400" dirty="0" smtClean="0"/>
              <a:t>0.11</a:t>
            </a:r>
            <a:r>
              <a:rPr lang="ru-RU" sz="2400" dirty="0" smtClean="0"/>
              <a:t>			</a:t>
            </a:r>
            <a:r>
              <a:rPr lang="en-US" sz="2400" dirty="0" smtClean="0"/>
              <a:t>11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endParaRPr lang="ru-RU" sz="2400" dirty="0" smtClean="0"/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ru-RU" sz="2000" dirty="0" smtClean="0"/>
              <a:t>Пример вычисления </a:t>
            </a:r>
            <a:r>
              <a:rPr lang="en-US" sz="2000" dirty="0" err="1" smtClean="0"/>
              <a:t>na</a:t>
            </a:r>
            <a:r>
              <a:rPr lang="en-US" sz="2000" dirty="0" smtClean="0"/>
              <a:t>: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ru-RU" sz="2000" dirty="0" smtClean="0"/>
              <a:t>0.08 </a:t>
            </a:r>
            <a:r>
              <a:rPr lang="en-US" sz="2000" dirty="0" smtClean="0"/>
              <a:t>~=</a:t>
            </a:r>
            <a:r>
              <a:rPr lang="ru-RU" sz="2000" dirty="0" smtClean="0"/>
              <a:t> 1</a:t>
            </a:r>
            <a:r>
              <a:rPr lang="en-US" sz="2000" dirty="0" smtClean="0"/>
              <a:t>/</a:t>
            </a:r>
            <a:r>
              <a:rPr lang="ru-RU" sz="2000" dirty="0" smtClean="0"/>
              <a:t>12</a:t>
            </a:r>
            <a:r>
              <a:rPr lang="en-US" sz="2000" dirty="0" smtClean="0"/>
              <a:t>;     1/2^4 ≤ 1/12 ≤ 2/2^4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кода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5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>
              <a:lnSpc>
                <a:spcPct val="90000"/>
              </a:lnSpc>
            </a:pPr>
            <a:r>
              <a:rPr lang="ru-RU" sz="2800" dirty="0" smtClean="0"/>
              <a:t>Код Шеннона -- префиксный код</a:t>
            </a:r>
          </a:p>
          <a:p>
            <a:pPr marL="672084" lvl="1">
              <a:lnSpc>
                <a:spcPct val="90000"/>
              </a:lnSpc>
            </a:pPr>
            <a:r>
              <a:rPr lang="ru-RU" sz="2400" dirty="0" smtClean="0"/>
              <a:t>Почему?</a:t>
            </a:r>
          </a:p>
          <a:p>
            <a:pPr marL="342900">
              <a:lnSpc>
                <a:spcPct val="90000"/>
              </a:lnSpc>
            </a:pPr>
            <a:endParaRPr lang="ru-RU" sz="2800" dirty="0" smtClean="0"/>
          </a:p>
          <a:p>
            <a:pPr marL="342900">
              <a:lnSpc>
                <a:spcPct val="90000"/>
              </a:lnSpc>
            </a:pPr>
            <a:r>
              <a:rPr lang="ru-RU" sz="2800" dirty="0" smtClean="0"/>
              <a:t>Пусть </a:t>
            </a:r>
            <a:r>
              <a:rPr lang="en-US" sz="2800" dirty="0" err="1"/>
              <a:t>pk</a:t>
            </a:r>
            <a:r>
              <a:rPr lang="en-US" sz="2800" dirty="0"/>
              <a:t> – </a:t>
            </a:r>
            <a:r>
              <a:rPr lang="ru-RU" sz="2800" dirty="0"/>
              <a:t>частота вхождения </a:t>
            </a:r>
            <a:r>
              <a:rPr lang="en-US" sz="2800" dirty="0"/>
              <a:t>k-</a:t>
            </a:r>
            <a:r>
              <a:rPr lang="ru-RU" sz="2800" dirty="0"/>
              <a:t>го символа в кодируемое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br>
              <a:rPr lang="ru-RU" sz="2800" dirty="0" smtClean="0"/>
            </a:br>
            <a:r>
              <a:rPr lang="ru-RU" sz="2800" dirty="0" smtClean="0"/>
              <a:t>Кодирование такого сообщения кодом Шеннона дает сообщение длины </a:t>
            </a:r>
            <a:r>
              <a:rPr lang="ru-RU" sz="2800" dirty="0" smtClean="0"/>
              <a:t>не более </a:t>
            </a:r>
            <a:r>
              <a:rPr lang="en-US" sz="2800" dirty="0" smtClean="0"/>
              <a:t>N</a:t>
            </a:r>
            <a:r>
              <a:rPr lang="en-US" sz="2800" dirty="0" smtClean="0"/>
              <a:t>*(p1*log2(p1) + p2*log2(p2) + … + </a:t>
            </a:r>
            <a:r>
              <a:rPr lang="en-US" sz="2800" dirty="0" err="1" smtClean="0"/>
              <a:t>pn</a:t>
            </a:r>
            <a:r>
              <a:rPr lang="en-US" sz="2800" dirty="0" smtClean="0"/>
              <a:t>*log2(</a:t>
            </a:r>
            <a:r>
              <a:rPr lang="en-US" sz="2800" dirty="0" err="1" smtClean="0"/>
              <a:t>pn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672084" lvl="1">
              <a:lnSpc>
                <a:spcPct val="90000"/>
              </a:lnSpc>
            </a:pPr>
            <a:endParaRPr lang="ru-RU" sz="2400" dirty="0" smtClean="0"/>
          </a:p>
          <a:p>
            <a:pPr marL="672084" lvl="1">
              <a:lnSpc>
                <a:spcPct val="90000"/>
              </a:lnSpc>
            </a:pPr>
            <a:r>
              <a:rPr lang="ru-RU" sz="2400" dirty="0" smtClean="0"/>
              <a:t>Почему?</a:t>
            </a:r>
            <a:r>
              <a:rPr lang="en-US" sz="2400" dirty="0" smtClean="0"/>
              <a:t> </a:t>
            </a:r>
            <a:r>
              <a:rPr lang="ru-RU" sz="2400" dirty="0" smtClean="0"/>
              <a:t>Как Шеннон выбрал длины кодовых слов?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b="1" dirty="0" smtClean="0"/>
              <a:t>Элементы теории </a:t>
            </a:r>
            <a:r>
              <a:rPr lang="ru-RU" b="1" dirty="0" smtClean="0"/>
              <a:t>информации</a:t>
            </a:r>
            <a:endParaRPr lang="ru-RU" dirty="0" smtClean="0"/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1</a:t>
            </a:r>
            <a:r>
              <a:rPr lang="en-US" dirty="0" smtClean="0">
                <a:solidFill>
                  <a:srgbClr val="898989"/>
                </a:solidFill>
              </a:rPr>
              <a:t>5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/>
            <a:r>
              <a:rPr lang="ru-RU" sz="2400" dirty="0" smtClean="0">
                <a:solidFill>
                  <a:schemeClr val="hlink"/>
                </a:solidFill>
              </a:rPr>
              <a:t>Кодом</a:t>
            </a:r>
            <a:r>
              <a:rPr lang="ru-RU" sz="2400" dirty="0" smtClean="0"/>
              <a:t> называется отображение К : Алф1* —&gt; Алф2*,  согласованное с конкатенацией, т.е. удовлетворяющее равенству К(с1с2...с</a:t>
            </a:r>
            <a:r>
              <a:rPr lang="en-US" sz="2400" dirty="0" smtClean="0"/>
              <a:t>N) = </a:t>
            </a:r>
            <a:r>
              <a:rPr lang="ru-RU" sz="2400" dirty="0" smtClean="0"/>
              <a:t>К(с1)</a:t>
            </a:r>
            <a:r>
              <a:rPr lang="ru-RU" sz="2400" dirty="0"/>
              <a:t> </a:t>
            </a:r>
            <a:r>
              <a:rPr lang="ru-RU" sz="2400" dirty="0" smtClean="0"/>
              <a:t>К(с2)...</a:t>
            </a:r>
            <a:r>
              <a:rPr lang="ru-RU" sz="2400" dirty="0"/>
              <a:t> К(</a:t>
            </a:r>
            <a:r>
              <a:rPr lang="ru-RU" sz="2400" dirty="0" smtClean="0"/>
              <a:t>с</a:t>
            </a:r>
            <a:r>
              <a:rPr lang="en-US" sz="2400" dirty="0"/>
              <a:t>N) </a:t>
            </a:r>
            <a:r>
              <a:rPr lang="ru-RU" sz="2400" dirty="0"/>
              <a:t>для </a:t>
            </a:r>
            <a:r>
              <a:rPr lang="ru-RU" sz="2400" dirty="0" smtClean="0"/>
              <a:t>любого сообщения с1с2</a:t>
            </a:r>
            <a:r>
              <a:rPr lang="ru-RU" sz="2400" dirty="0"/>
              <a:t>...с</a:t>
            </a:r>
            <a:r>
              <a:rPr lang="en-US" sz="2400" dirty="0"/>
              <a:t>N</a:t>
            </a:r>
            <a:r>
              <a:rPr lang="ru-RU" sz="2400" dirty="0"/>
              <a:t> из </a:t>
            </a:r>
            <a:r>
              <a:rPr lang="ru-RU" sz="2400" dirty="0" smtClean="0"/>
              <a:t>Алф1*</a:t>
            </a:r>
          </a:p>
          <a:p>
            <a:pPr marL="342900"/>
            <a:endParaRPr lang="ru-RU" sz="2400" dirty="0" smtClean="0"/>
          </a:p>
          <a:p>
            <a:pPr marL="342900"/>
            <a:r>
              <a:rPr lang="ru-RU" sz="2400" dirty="0" smtClean="0"/>
              <a:t>Значение </a:t>
            </a:r>
            <a:r>
              <a:rPr lang="ru-RU" sz="2400" dirty="0"/>
              <a:t>К(с1с2...с</a:t>
            </a:r>
            <a:r>
              <a:rPr lang="en-US" sz="2400" dirty="0"/>
              <a:t>N) </a:t>
            </a:r>
            <a:r>
              <a:rPr lang="ru-RU" sz="2400" dirty="0"/>
              <a:t> называется </a:t>
            </a:r>
            <a:r>
              <a:rPr lang="ru-RU" sz="2400" dirty="0">
                <a:solidFill>
                  <a:schemeClr val="hlink"/>
                </a:solidFill>
              </a:rPr>
              <a:t>кодом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hlink"/>
                </a:solidFill>
              </a:rPr>
              <a:t>сообщения </a:t>
            </a:r>
            <a:r>
              <a:rPr lang="ru-RU" sz="2400" dirty="0"/>
              <a:t>с1с2...с</a:t>
            </a:r>
            <a:r>
              <a:rPr lang="en-US" sz="2400" dirty="0"/>
              <a:t>N</a:t>
            </a:r>
            <a:endParaRPr lang="ru-RU" sz="2400" dirty="0"/>
          </a:p>
          <a:p>
            <a:pPr marL="342900"/>
            <a:endParaRPr lang="ru-RU" sz="2400" dirty="0" smtClean="0"/>
          </a:p>
          <a:p>
            <a:pPr marL="342900"/>
            <a:r>
              <a:rPr lang="ru-RU" sz="2400" dirty="0" smtClean="0"/>
              <a:t>Код  </a:t>
            </a:r>
            <a:r>
              <a:rPr lang="ru-RU" sz="2400" dirty="0"/>
              <a:t>К : Алф1* —&gt; </a:t>
            </a:r>
            <a:r>
              <a:rPr lang="en-US" sz="2400" dirty="0"/>
              <a:t>{0,1}</a:t>
            </a:r>
            <a:r>
              <a:rPr lang="ru-RU" sz="2400" dirty="0"/>
              <a:t>* называется </a:t>
            </a:r>
            <a:r>
              <a:rPr lang="ru-RU" sz="2400" dirty="0">
                <a:solidFill>
                  <a:schemeClr val="hlink"/>
                </a:solidFill>
              </a:rPr>
              <a:t>двоичным </a:t>
            </a:r>
            <a:r>
              <a:rPr lang="ru-RU" sz="2400" dirty="0" smtClean="0">
                <a:solidFill>
                  <a:schemeClr val="hlink"/>
                </a:solidFill>
              </a:rPr>
              <a:t>кодом</a:t>
            </a:r>
            <a:endParaRPr lang="ru-RU" sz="2400" dirty="0">
              <a:solidFill>
                <a:schemeClr val="hlin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кода </a:t>
            </a:r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Bell System Technical </a:t>
            </a:r>
            <a:r>
              <a:rPr lang="en-US" sz="2400" dirty="0" smtClean="0"/>
              <a:t>Journal</a:t>
            </a:r>
            <a:r>
              <a:rPr lang="ru-RU" sz="2400" dirty="0" smtClean="0"/>
              <a:t> </a:t>
            </a:r>
            <a:r>
              <a:rPr lang="en-US" sz="2400" dirty="0" smtClean="0"/>
              <a:t>Vol</a:t>
            </a:r>
            <a:r>
              <a:rPr lang="en-US" sz="2400" dirty="0"/>
              <a:t>. 27</a:t>
            </a:r>
            <a:r>
              <a:rPr lang="en-US" sz="2400" dirty="0" smtClean="0"/>
              <a:t>,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pp</a:t>
            </a:r>
            <a:r>
              <a:rPr lang="en-US" sz="2400" dirty="0"/>
              <a:t>. 379–423, 623–656, July, October, 1948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Имеются </a:t>
            </a:r>
            <a:r>
              <a:rPr lang="ru-RU" sz="2400" dirty="0" smtClean="0">
                <a:solidFill>
                  <a:schemeClr val="hlink"/>
                </a:solidFill>
              </a:rPr>
              <a:t>источник</a:t>
            </a:r>
            <a:r>
              <a:rPr lang="ru-RU" sz="2400" dirty="0" smtClean="0"/>
              <a:t> (</a:t>
            </a:r>
            <a:r>
              <a:rPr lang="ru-RU" sz="2400" dirty="0" smtClean="0">
                <a:solidFill>
                  <a:schemeClr val="hlink"/>
                </a:solidFill>
              </a:rPr>
              <a:t>кодер</a:t>
            </a:r>
            <a:r>
              <a:rPr lang="ru-RU" sz="2400" dirty="0" smtClean="0"/>
              <a:t>) и </a:t>
            </a:r>
            <a:r>
              <a:rPr lang="ru-RU" sz="2400" dirty="0" smtClean="0">
                <a:solidFill>
                  <a:schemeClr val="hlink"/>
                </a:solidFill>
              </a:rPr>
              <a:t>приемник</a:t>
            </a:r>
            <a:r>
              <a:rPr lang="ru-RU" sz="2400" dirty="0" smtClean="0"/>
              <a:t> (</a:t>
            </a:r>
            <a:r>
              <a:rPr lang="ru-RU" sz="2400" dirty="0" smtClean="0">
                <a:solidFill>
                  <a:schemeClr val="hlink"/>
                </a:solidFill>
              </a:rPr>
              <a:t>декодер</a:t>
            </a:r>
            <a:r>
              <a:rPr lang="ru-RU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Они связаны между собой </a:t>
            </a:r>
            <a:r>
              <a:rPr lang="ru-RU" sz="2400" dirty="0" smtClean="0">
                <a:solidFill>
                  <a:schemeClr val="hlink"/>
                </a:solidFill>
              </a:rPr>
              <a:t>каналом </a:t>
            </a:r>
            <a:r>
              <a:rPr lang="ru-RU" sz="2400" dirty="0" smtClean="0"/>
              <a:t>передачи символов</a:t>
            </a:r>
          </a:p>
          <a:p>
            <a:pPr lvl="1">
              <a:lnSpc>
                <a:spcPct val="90000"/>
              </a:lnSpc>
            </a:pPr>
            <a:r>
              <a:rPr lang="ru-RU" sz="1800" dirty="0" smtClean="0"/>
              <a:t>Символы – пример дискретного сигнала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Канал не искажает и не теряет символы</a:t>
            </a:r>
          </a:p>
          <a:p>
            <a:pPr lvl="2">
              <a:lnSpc>
                <a:spcPct val="90000"/>
              </a:lnSpc>
            </a:pPr>
            <a:endParaRPr lang="ru-RU" sz="16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Какой </a:t>
            </a:r>
            <a:r>
              <a:rPr lang="ru-RU" sz="2400" dirty="0" smtClean="0"/>
              <a:t>нужен канал, чтобы передать данное сообщение (последовательность символов) за данное время?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За </a:t>
            </a:r>
            <a:r>
              <a:rPr lang="ru-RU" sz="2400" dirty="0" smtClean="0"/>
              <a:t>какое время можно передать</a:t>
            </a:r>
            <a:r>
              <a:rPr lang="ru-RU" sz="2400" dirty="0"/>
              <a:t> данное сообщение </a:t>
            </a:r>
            <a:r>
              <a:rPr lang="ru-RU" sz="2400" dirty="0" smtClean="0"/>
              <a:t>по данному каналу?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За </a:t>
            </a:r>
            <a:r>
              <a:rPr lang="ru-RU" sz="2400" dirty="0" smtClean="0"/>
              <a:t>какое время </a:t>
            </a:r>
            <a:r>
              <a:rPr lang="ru-RU" sz="2400" i="1" dirty="0" smtClean="0"/>
              <a:t>нельзя </a:t>
            </a:r>
            <a:r>
              <a:rPr lang="ru-RU" sz="2400" dirty="0"/>
              <a:t>передать данное </a:t>
            </a:r>
            <a:r>
              <a:rPr lang="ru-RU" sz="2400" dirty="0" smtClean="0"/>
              <a:t>сообщение по данному каналу без потерь</a:t>
            </a:r>
            <a:r>
              <a:rPr lang="ru-RU" sz="2400" dirty="0" smtClean="0"/>
              <a:t>?</a:t>
            </a:r>
          </a:p>
          <a:p>
            <a:pPr lvl="2">
              <a:lnSpc>
                <a:spcPct val="90000"/>
              </a:lnSpc>
            </a:pPr>
            <a:endParaRPr lang="ru-RU" sz="16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Шеннон исследовал также передачу непрерывного сигнала и передачу с шумом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655" y="0"/>
            <a:ext cx="19050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55576" y="3573016"/>
            <a:ext cx="7920880" cy="194421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Каким должен быть канал, чтобы передать данное сообщение за данное время?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За какое время можно передать</a:t>
            </a:r>
            <a:r>
              <a:rPr lang="ru-RU" sz="2400" dirty="0"/>
              <a:t> данное сообщение </a:t>
            </a:r>
            <a:r>
              <a:rPr lang="ru-RU" sz="2400" dirty="0" smtClean="0"/>
              <a:t>по данному каналу?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Как измерять пропускную способность канала?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Если передача всех символов занимает одинаковое время, то используем символы в секунду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Как быть, если передача разных символов занимает разное время?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3501008"/>
            <a:ext cx="7920880" cy="208823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Как измерять пропускную способность канала?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ru-RU" sz="1800" dirty="0"/>
              <a:t>Если передача всех символов занимает одинаковое время, то можно использовать символы в секунду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Как быть, если передача разных символов занимает разное время?</a:t>
            </a:r>
          </a:p>
          <a:p>
            <a:pPr lvl="1">
              <a:lnSpc>
                <a:spcPct val="90000"/>
              </a:lnSpc>
            </a:pPr>
            <a:endParaRPr lang="ru-RU" sz="18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Пусть </a:t>
            </a:r>
            <a:r>
              <a:rPr lang="en-US" sz="2400" dirty="0" smtClean="0"/>
              <a:t>N(T</a:t>
            </a:r>
            <a:r>
              <a:rPr lang="en-US" sz="2400" dirty="0" smtClean="0"/>
              <a:t>) – </a:t>
            </a:r>
            <a:r>
              <a:rPr lang="ru-RU" sz="2400" dirty="0" smtClean="0"/>
              <a:t>число допустимых сообщений, передача которы</a:t>
            </a:r>
            <a:r>
              <a:rPr lang="ru-RU" sz="2400" dirty="0"/>
              <a:t>х</a:t>
            </a:r>
            <a:r>
              <a:rPr lang="ru-RU" sz="2400" dirty="0" smtClean="0"/>
              <a:t> занимает время </a:t>
            </a:r>
            <a:r>
              <a:rPr lang="en-US" sz="2400" dirty="0" smtClean="0"/>
              <a:t>T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i="1" dirty="0" smtClean="0"/>
              <a:t>Пропускная способность </a:t>
            </a:r>
            <a:r>
              <a:rPr lang="ru-RU" sz="2400" dirty="0" smtClean="0"/>
              <a:t>= предел </a:t>
            </a:r>
            <a:r>
              <a:rPr lang="en-US" sz="2400" dirty="0" smtClean="0"/>
              <a:t>log2(N(T</a:t>
            </a:r>
            <a:r>
              <a:rPr lang="en-US" sz="2400" dirty="0" smtClean="0"/>
              <a:t>))/T</a:t>
            </a:r>
            <a:r>
              <a:rPr lang="ru-RU" sz="2400" dirty="0" smtClean="0"/>
              <a:t> при Т --</a:t>
            </a:r>
            <a:r>
              <a:rPr lang="en-US" sz="2400" dirty="0" smtClean="0"/>
              <a:t>&gt; </a:t>
            </a:r>
            <a:r>
              <a:rPr lang="en-US" sz="2400" dirty="0" err="1" smtClean="0"/>
              <a:t>oo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Выбор </a:t>
            </a:r>
            <a:r>
              <a:rPr lang="en-US" sz="2400" dirty="0" smtClean="0"/>
              <a:t>log2</a:t>
            </a:r>
            <a:r>
              <a:rPr lang="ru-RU" sz="2400" dirty="0" smtClean="0"/>
              <a:t> обусловлен математическим и интуитивным удобством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Е</a:t>
            </a:r>
            <a:r>
              <a:rPr lang="ru-RU" sz="1800" dirty="0" smtClean="0"/>
              <a:t>сли </a:t>
            </a:r>
            <a:r>
              <a:rPr lang="ru-RU" sz="1800" dirty="0" smtClean="0"/>
              <a:t>появляется возможность </a:t>
            </a:r>
            <a:r>
              <a:rPr lang="ru-RU" sz="1800" dirty="0" smtClean="0"/>
              <a:t>передавать за время </a:t>
            </a:r>
            <a:r>
              <a:rPr lang="en-US" sz="1800" dirty="0" smtClean="0"/>
              <a:t>T </a:t>
            </a:r>
            <a:r>
              <a:rPr lang="ru-RU" sz="1800" dirty="0" smtClean="0"/>
              <a:t>на один двоичный символ больше, то </a:t>
            </a:r>
            <a:r>
              <a:rPr lang="en-US" sz="1800" dirty="0" smtClean="0"/>
              <a:t>N(T) </a:t>
            </a:r>
            <a:r>
              <a:rPr lang="ru-RU" sz="1800" dirty="0" smtClean="0"/>
              <a:t>возрастает в </a:t>
            </a:r>
            <a:r>
              <a:rPr lang="ru-RU" sz="1800" dirty="0"/>
              <a:t>два </a:t>
            </a:r>
            <a:r>
              <a:rPr lang="ru-RU" sz="1800" dirty="0" smtClean="0"/>
              <a:t>раза</a:t>
            </a:r>
          </a:p>
          <a:p>
            <a:pPr lvl="1">
              <a:lnSpc>
                <a:spcPct val="90000"/>
              </a:lnSpc>
            </a:pPr>
            <a:r>
              <a:rPr lang="ru-RU" sz="1800" dirty="0" smtClean="0"/>
              <a:t>Пропускная </a:t>
            </a:r>
            <a:r>
              <a:rPr lang="ru-RU" sz="1800" dirty="0" smtClean="0"/>
              <a:t>способность – </a:t>
            </a:r>
            <a:r>
              <a:rPr lang="ru-RU" sz="1800" dirty="0"/>
              <a:t>на </a:t>
            </a:r>
            <a:r>
              <a:rPr lang="ru-RU" sz="1800" dirty="0" smtClean="0"/>
              <a:t>1/Т</a:t>
            </a:r>
          </a:p>
          <a:p>
            <a:pPr lvl="1">
              <a:lnSpc>
                <a:spcPct val="90000"/>
              </a:lnSpc>
            </a:pPr>
            <a:r>
              <a:rPr lang="ru-RU" sz="1800" dirty="0" smtClean="0"/>
              <a:t>Без </a:t>
            </a:r>
            <a:r>
              <a:rPr lang="ru-RU" sz="1800" dirty="0" smtClean="0"/>
              <a:t>скорость, вычисленная без </a:t>
            </a:r>
            <a:r>
              <a:rPr lang="en-US" sz="1800" dirty="0" smtClean="0"/>
              <a:t>log2</a:t>
            </a:r>
            <a:r>
              <a:rPr lang="ru-RU" sz="1800" dirty="0" smtClean="0"/>
              <a:t>, увеличилась бы в два раза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2996952"/>
            <a:ext cx="7920880" cy="11521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6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За какое время </a:t>
            </a:r>
            <a:r>
              <a:rPr lang="ru-RU" sz="2400" i="1" dirty="0"/>
              <a:t>нельзя </a:t>
            </a:r>
            <a:r>
              <a:rPr lang="ru-RU" sz="2400" dirty="0"/>
              <a:t>передать данное </a:t>
            </a:r>
            <a:r>
              <a:rPr lang="ru-RU" sz="2400" dirty="0" smtClean="0"/>
              <a:t>сообщение по данному каналу без потерь? Как понять, что источник порождает больше </a:t>
            </a: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Как измерить скорость, с которой источник порождает информацию?</a:t>
            </a:r>
          </a:p>
          <a:p>
            <a:pPr lvl="1">
              <a:lnSpc>
                <a:spcPct val="90000"/>
              </a:lnSpc>
            </a:pPr>
            <a:endParaRPr lang="ru-RU" sz="2000" dirty="0" smtClean="0"/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В общем случае – каково минимальное число 0 и 1, необходимых для однозначного восстановления сообщения с помощью подходящего алгоритма -- </a:t>
            </a:r>
            <a:r>
              <a:rPr lang="ru-RU" sz="2000" i="1" dirty="0" smtClean="0"/>
              <a:t>алгоритмическая сложность</a:t>
            </a:r>
            <a:r>
              <a:rPr lang="ru-RU" sz="2000" dirty="0" smtClean="0"/>
              <a:t> Коломогорова – алгоритмически невычислимая величина для произвольных сообщений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3140968"/>
            <a:ext cx="7920880" cy="309634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3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Как измерить скорость, с которой источник порождает информацию?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В процессе передачи сообщения источник "помогает" приемнику выбрать один из символов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При условии наличия у приемника и источника общего знания о передаваемом сообщении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Какое количество "выбора" содержится в каждом символе?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Шеннон рассмотрел случай, когда известны только частоты отдельных символов </a:t>
            </a:r>
            <a:r>
              <a:rPr lang="en-US" sz="2400" dirty="0" smtClean="0"/>
              <a:t>p1, p2, …, </a:t>
            </a:r>
            <a:r>
              <a:rPr lang="en-US" sz="2400" dirty="0" err="1" smtClean="0"/>
              <a:t>pn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3140968"/>
            <a:ext cx="7920880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Для случая</a:t>
            </a:r>
            <a:r>
              <a:rPr lang="ru-RU" sz="2400" dirty="0"/>
              <a:t> , когда </a:t>
            </a:r>
            <a:r>
              <a:rPr lang="ru-RU" sz="2400" dirty="0" smtClean="0"/>
              <a:t>приемник и передатчик знают только </a:t>
            </a:r>
            <a:r>
              <a:rPr lang="ru-RU" sz="2400" dirty="0"/>
              <a:t>частоты отдельных символов </a:t>
            </a:r>
            <a:r>
              <a:rPr lang="en-US" sz="2400" dirty="0"/>
              <a:t>p1, p2, …, </a:t>
            </a:r>
            <a:r>
              <a:rPr lang="en-US" sz="2400" dirty="0" err="1" smtClean="0"/>
              <a:t>pn</a:t>
            </a:r>
            <a:r>
              <a:rPr lang="ru-RU" sz="2400" dirty="0" smtClean="0"/>
              <a:t>, Шеннон сформулировал три требования к количеству "выбора" </a:t>
            </a:r>
            <a:r>
              <a:rPr lang="en-US" sz="2400" dirty="0" smtClean="0"/>
              <a:t>H(p1, p2, …, </a:t>
            </a:r>
            <a:r>
              <a:rPr lang="en-US" sz="2400" dirty="0" err="1" smtClean="0"/>
              <a:t>pn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 </a:t>
            </a:r>
            <a:r>
              <a:rPr lang="ru-RU" sz="2400" dirty="0" smtClean="0"/>
              <a:t>должна быть непрерывна по </a:t>
            </a:r>
            <a:r>
              <a:rPr lang="en-US" sz="2400" dirty="0" err="1" smtClean="0"/>
              <a:t>pk</a:t>
            </a:r>
            <a:endParaRPr lang="en-US" sz="2400" dirty="0" smtClean="0"/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Значение </a:t>
            </a:r>
            <a:r>
              <a:rPr lang="en-US" sz="2400" dirty="0" smtClean="0"/>
              <a:t>H(1/n, 1/n, …, 1/n) </a:t>
            </a:r>
            <a:r>
              <a:rPr lang="ru-RU" sz="2400" dirty="0" smtClean="0"/>
              <a:t>должна возрастать по</a:t>
            </a:r>
            <a:r>
              <a:rPr lang="en-US" sz="2400" dirty="0" smtClean="0"/>
              <a:t> </a:t>
            </a:r>
            <a:r>
              <a:rPr lang="ru-RU" sz="2400" dirty="0" smtClean="0"/>
              <a:t>числу символов </a:t>
            </a:r>
            <a:r>
              <a:rPr lang="en-US" sz="2400" dirty="0" smtClean="0"/>
              <a:t>n</a:t>
            </a:r>
            <a:endParaRPr lang="ru-RU" sz="2400" dirty="0" smtClean="0"/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H(p1, p2, …, </a:t>
            </a:r>
            <a:r>
              <a:rPr lang="en-US" sz="2400" dirty="0" err="1" smtClean="0"/>
              <a:t>pn</a:t>
            </a:r>
            <a:r>
              <a:rPr lang="en-US" sz="2400" dirty="0" smtClean="0"/>
              <a:t>) = H(p1, ..., p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+pn) + (p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+pn)H(p</a:t>
            </a:r>
            <a:r>
              <a:rPr lang="en-US" sz="2400" baseline="-25000" dirty="0"/>
              <a:t>n-1</a:t>
            </a:r>
            <a:r>
              <a:rPr lang="en-US" sz="2400" dirty="0" smtClean="0"/>
              <a:t>/(p</a:t>
            </a:r>
            <a:r>
              <a:rPr lang="en-US" sz="2400" baseline="-25000" dirty="0"/>
              <a:t>n-1</a:t>
            </a:r>
            <a:r>
              <a:rPr lang="en-US" sz="2400" dirty="0" smtClean="0"/>
              <a:t>+pn</a:t>
            </a:r>
            <a:r>
              <a:rPr lang="en-US" sz="2400" dirty="0"/>
              <a:t>)</a:t>
            </a:r>
            <a:r>
              <a:rPr lang="en-US" sz="2400" dirty="0" smtClean="0"/>
              <a:t>, </a:t>
            </a:r>
            <a:r>
              <a:rPr lang="en-US" sz="2400" dirty="0" err="1" smtClean="0"/>
              <a:t>pn</a:t>
            </a:r>
            <a:r>
              <a:rPr lang="en-US" sz="2400" dirty="0" smtClean="0"/>
              <a:t>/</a:t>
            </a:r>
            <a:r>
              <a:rPr lang="en-US" sz="2400" dirty="0"/>
              <a:t>(</a:t>
            </a:r>
            <a:r>
              <a:rPr lang="en-US" sz="2400" dirty="0" smtClean="0"/>
              <a:t>p</a:t>
            </a:r>
            <a:r>
              <a:rPr lang="en-US" sz="2400" baseline="-25000" dirty="0"/>
              <a:t>n-1</a:t>
            </a:r>
            <a:r>
              <a:rPr lang="en-US" sz="2400" dirty="0" smtClean="0"/>
              <a:t>+pn))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H(1/2,1/3,1/6) = H(1/2,1/2)+1/2H(2/3,1/3)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3140968"/>
            <a:ext cx="7920880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3" t="64166" r="68905" b="25539"/>
          <a:stretch/>
        </p:blipFill>
        <p:spPr bwMode="auto">
          <a:xfrm>
            <a:off x="4679504" y="5277973"/>
            <a:ext cx="4464496" cy="158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9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dirty="0" smtClean="0"/>
              <a:t>Теорема Все функции, удовлетворяющие </a:t>
            </a:r>
            <a:r>
              <a:rPr lang="ru-RU" sz="3200" smtClean="0"/>
              <a:t>условиям 1-3, </a:t>
            </a:r>
            <a:r>
              <a:rPr lang="ru-RU" sz="3200" dirty="0" smtClean="0"/>
              <a:t>имеют вид</a:t>
            </a:r>
            <a:endParaRPr lang="en-US" sz="3200" dirty="0" smtClean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 marL="68580" indent="0" algn="ctr">
              <a:lnSpc>
                <a:spcPct val="90000"/>
              </a:lnSpc>
              <a:buNone/>
            </a:pPr>
            <a:r>
              <a:rPr lang="en-US" sz="3200" dirty="0" smtClean="0"/>
              <a:t>H = - c ∑ </a:t>
            </a:r>
            <a:r>
              <a:rPr lang="en-US" sz="3200" dirty="0" err="1" smtClean="0"/>
              <a:t>pk</a:t>
            </a:r>
            <a:r>
              <a:rPr lang="en-US" sz="3200" dirty="0" smtClean="0"/>
              <a:t> log(</a:t>
            </a:r>
            <a:r>
              <a:rPr lang="en-US" sz="3200" dirty="0" err="1" smtClean="0"/>
              <a:t>pk</a:t>
            </a:r>
            <a:r>
              <a:rPr lang="en-US" sz="3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4293096"/>
            <a:ext cx="7920880" cy="144016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891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ru-RU" sz="2400" smtClean="0"/>
              <a:t>Будем говорить, что источник передал приемнику некоторую</a:t>
            </a:r>
          </a:p>
          <a:p>
            <a:pPr>
              <a:buFont typeface="Arial" charset="0"/>
              <a:buNone/>
            </a:pPr>
            <a:r>
              <a:rPr lang="ru-RU" sz="2400" i="1" smtClean="0">
                <a:solidFill>
                  <a:schemeClr val="hlink"/>
                </a:solidFill>
              </a:rPr>
              <a:t>информацию</a:t>
            </a:r>
            <a:r>
              <a:rPr lang="ru-RU" sz="2400" i="1" smtClean="0"/>
              <a:t> </a:t>
            </a:r>
            <a:r>
              <a:rPr lang="ru-RU" sz="2400" smtClean="0"/>
              <a:t>о происшедшем событии, на основании </a:t>
            </a:r>
          </a:p>
          <a:p>
            <a:pPr>
              <a:buFont typeface="Arial" charset="0"/>
              <a:buNone/>
            </a:pPr>
            <a:r>
              <a:rPr lang="ru-RU" sz="2400" smtClean="0"/>
              <a:t>которой изменилось представление приемника о множестве</a:t>
            </a:r>
          </a:p>
          <a:p>
            <a:pPr>
              <a:buFont typeface="Arial" charset="0"/>
              <a:buNone/>
            </a:pPr>
            <a:r>
              <a:rPr lang="ru-RU" sz="2400" smtClean="0"/>
              <a:t>возможных исходов наблюдаемой величины. </a:t>
            </a:r>
          </a:p>
          <a:p>
            <a:pPr>
              <a:buFont typeface="Arial" charset="0"/>
              <a:buNone/>
            </a:pPr>
            <a:r>
              <a:rPr lang="ru-RU" sz="2400" smtClean="0"/>
              <a:t>Определим </a:t>
            </a:r>
            <a:r>
              <a:rPr lang="ru-RU" sz="2400" i="1" smtClean="0">
                <a:solidFill>
                  <a:schemeClr val="hlink"/>
                </a:solidFill>
              </a:rPr>
              <a:t>количество</a:t>
            </a:r>
            <a:r>
              <a:rPr lang="ru-RU" sz="2400" i="1" smtClean="0"/>
              <a:t> </a:t>
            </a:r>
            <a:r>
              <a:rPr lang="ru-RU" sz="2400" i="1" smtClean="0">
                <a:solidFill>
                  <a:schemeClr val="hlink"/>
                </a:solidFill>
              </a:rPr>
              <a:t>информации</a:t>
            </a:r>
            <a:r>
              <a:rPr lang="ru-RU" sz="2400" i="1" smtClean="0"/>
              <a:t>, </a:t>
            </a:r>
            <a:r>
              <a:rPr lang="ru-RU" sz="2400" smtClean="0"/>
              <a:t>содержащейся в</a:t>
            </a:r>
          </a:p>
          <a:p>
            <a:pPr>
              <a:buFont typeface="Arial" charset="0"/>
              <a:buNone/>
            </a:pPr>
            <a:r>
              <a:rPr lang="ru-RU" sz="2400" smtClean="0"/>
              <a:t>сообщении </a:t>
            </a:r>
            <a:r>
              <a:rPr lang="ru-RU" sz="2400" i="1" smtClean="0"/>
              <a:t>т, </a:t>
            </a:r>
            <a:r>
              <a:rPr lang="ru-RU" sz="2400" smtClean="0"/>
              <a:t>изменяющем представление приемника о</a:t>
            </a:r>
          </a:p>
          <a:p>
            <a:pPr>
              <a:buFont typeface="Arial" charset="0"/>
              <a:buNone/>
            </a:pPr>
            <a:r>
              <a:rPr lang="ru-RU" sz="2400" smtClean="0"/>
              <a:t>событии с </a:t>
            </a:r>
            <a:r>
              <a:rPr lang="en-US" sz="2400" i="1" smtClean="0"/>
              <a:t>S</a:t>
            </a:r>
            <a:r>
              <a:rPr lang="ru-RU" sz="2400" i="1" baseline="-25000" smtClean="0"/>
              <a:t>Д</a:t>
            </a:r>
            <a:r>
              <a:rPr lang="en-US" sz="2400" i="1" baseline="-25000" smtClean="0"/>
              <a:t>O</a:t>
            </a:r>
            <a:r>
              <a:rPr lang="en-US" sz="2400" i="1" smtClean="0"/>
              <a:t> </a:t>
            </a:r>
            <a:r>
              <a:rPr lang="ru-RU" sz="2400" smtClean="0"/>
              <a:t>до </a:t>
            </a:r>
            <a:r>
              <a:rPr lang="en-US" sz="2400" i="1" smtClean="0"/>
              <a:t>S</a:t>
            </a:r>
            <a:r>
              <a:rPr lang="ru-RU" sz="2400" i="1" baseline="-25000" smtClean="0"/>
              <a:t>П0</a:t>
            </a:r>
            <a:r>
              <a:rPr lang="en-US" sz="2400" i="1" baseline="-25000" smtClean="0"/>
              <a:t>C</a:t>
            </a:r>
            <a:r>
              <a:rPr lang="ru-RU" sz="2400" i="1" baseline="-25000" smtClean="0"/>
              <a:t>ЛЕ</a:t>
            </a:r>
            <a:r>
              <a:rPr lang="ru-RU" sz="2400" i="1" smtClean="0"/>
              <a:t> </a:t>
            </a:r>
            <a:r>
              <a:rPr lang="ru-RU" sz="2400" smtClean="0"/>
              <a:t>по формуле</a:t>
            </a:r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Единицей количества информации является </a:t>
            </a:r>
            <a:r>
              <a:rPr lang="ru-RU" sz="2400" i="1" smtClean="0">
                <a:solidFill>
                  <a:schemeClr val="hlink"/>
                </a:solidFill>
              </a:rPr>
              <a:t>бит</a:t>
            </a:r>
            <a:r>
              <a:rPr lang="ru-RU" sz="2400" smtClean="0"/>
              <a:t>.</a:t>
            </a:r>
          </a:p>
          <a:p>
            <a:pPr>
              <a:buFont typeface="Arial" charset="0"/>
              <a:buNone/>
            </a:pPr>
            <a:endParaRPr lang="ru-RU" sz="2400" smtClean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265338"/>
              </p:ext>
            </p:extLst>
          </p:nvPr>
        </p:nvGraphicFramePr>
        <p:xfrm>
          <a:off x="1479799" y="4725144"/>
          <a:ext cx="5659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4" imgW="1409400" imgH="431640" progId="">
                  <p:embed/>
                </p:oleObj>
              </mc:Choice>
              <mc:Fallback>
                <p:oleObj name="Equation" r:id="rId4" imgW="140940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799" y="4725144"/>
                        <a:ext cx="5659437" cy="1000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164388" y="40767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(2)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6" name="Rectangle 2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29600" cy="777875"/>
          </a:xfrm>
        </p:spPr>
        <p:txBody>
          <a:bodyPr/>
          <a:lstStyle/>
          <a:p>
            <a:pPr algn="l"/>
            <a:r>
              <a:rPr lang="ru-RU" sz="2400" b="1" smtClean="0"/>
              <a:t>Пример 1</a:t>
            </a:r>
            <a:endParaRPr lang="ru-RU" sz="2400" smtClean="0"/>
          </a:p>
        </p:txBody>
      </p:sp>
      <p:sp>
        <p:nvSpPr>
          <p:cNvPr id="40977" name="Rectangle 3"/>
          <p:cNvSpPr>
            <a:spLocks noGrp="1"/>
          </p:cNvSpPr>
          <p:nvPr>
            <p:ph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 семье должен родиться ребенок.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Пространство элементарных исходов данной случайной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величины — </a:t>
            </a:r>
            <a:r>
              <a:rPr lang="ru-RU" sz="2400" i="1" smtClean="0"/>
              <a:t>{мальчик, девочка}, — </a:t>
            </a:r>
            <a:r>
              <a:rPr lang="ru-RU" sz="2400" smtClean="0"/>
              <a:t>состоит из двух исходов.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Отсутствие априорной информации у приемника (родителей)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 поле малыша означает, что </a:t>
            </a:r>
            <a:r>
              <a:rPr lang="en-US" sz="2400" i="1" smtClean="0"/>
              <a:t>S</a:t>
            </a:r>
            <a:r>
              <a:rPr lang="ru-RU" sz="2400" i="1" baseline="-25000" smtClean="0"/>
              <a:t>Д</a:t>
            </a:r>
            <a:r>
              <a:rPr lang="en-US" sz="2400" i="1" baseline="-25000" smtClean="0"/>
              <a:t>O</a:t>
            </a:r>
            <a:r>
              <a:rPr lang="en-US" sz="2400" i="1" smtClean="0"/>
              <a:t> </a:t>
            </a:r>
            <a:r>
              <a:rPr lang="ru-RU" sz="2400" smtClean="0"/>
              <a:t>совпадает с этим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пространством.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Сообщение источника (врача) «у вас родился мальчик» сужает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это множество предположений до множества </a:t>
            </a:r>
            <a:r>
              <a:rPr lang="en-US" sz="2400" i="1" smtClean="0"/>
              <a:t>S</a:t>
            </a:r>
            <a:r>
              <a:rPr lang="ru-RU" sz="2400" i="1" baseline="-25000" smtClean="0"/>
              <a:t>П0</a:t>
            </a:r>
            <a:r>
              <a:rPr lang="en-US" sz="2400" i="1" baseline="-25000" smtClean="0"/>
              <a:t>C</a:t>
            </a:r>
            <a:r>
              <a:rPr lang="ru-RU" sz="2400" i="1" baseline="-25000" smtClean="0"/>
              <a:t>ЛЕ</a:t>
            </a:r>
            <a:r>
              <a:rPr lang="ru-RU" sz="2400" i="1" smtClean="0"/>
              <a:t> </a:t>
            </a:r>
            <a:r>
              <a:rPr lang="ru-RU" sz="2400" smtClean="0"/>
              <a:t>из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единственного исхода </a:t>
            </a:r>
            <a:r>
              <a:rPr lang="ru-RU" sz="2400" i="1" smtClean="0"/>
              <a:t>мальчик.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По формуле (12) количество полученной информации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определяется как</a:t>
            </a:r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1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1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00919"/>
              </p:ext>
            </p:extLst>
          </p:nvPr>
        </p:nvGraphicFramePr>
        <p:xfrm>
          <a:off x="4859338" y="5300663"/>
          <a:ext cx="5032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4" imgW="152334" imgH="393529" progId="Equation.3">
                  <p:embed/>
                </p:oleObj>
              </mc:Choice>
              <mc:Fallback>
                <p:oleObj name="Equation" r:id="rId4" imgW="152334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00663"/>
                        <a:ext cx="503237" cy="576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1763713" y="5373688"/>
            <a:ext cx="1316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b-NO" i="1"/>
              <a:t>I(m)= -log</a:t>
            </a:r>
            <a:r>
              <a:rPr lang="nb-NO" i="1" baseline="-25000"/>
              <a:t>2</a:t>
            </a:r>
            <a:r>
              <a:rPr lang="nb-NO"/>
              <a:t> 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4211638" y="5373688"/>
            <a:ext cx="712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b-NO" i="1"/>
              <a:t>-log</a:t>
            </a:r>
            <a:r>
              <a:rPr lang="nb-NO" i="1" baseline="-25000"/>
              <a:t>2</a:t>
            </a:r>
            <a:r>
              <a:rPr lang="ru-RU"/>
              <a:t> </a:t>
            </a:r>
          </a:p>
        </p:txBody>
      </p:sp>
      <p:sp>
        <p:nvSpPr>
          <p:cNvPr id="6156" name="Rectangle 19"/>
          <p:cNvSpPr>
            <a:spLocks noChangeArrowheads="1"/>
          </p:cNvSpPr>
          <p:nvPr/>
        </p:nvSpPr>
        <p:spPr bwMode="auto">
          <a:xfrm>
            <a:off x="3924300" y="5373688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b-NO"/>
              <a:t>=</a:t>
            </a:r>
            <a:r>
              <a:rPr lang="ru-RU"/>
              <a:t> </a:t>
            </a:r>
          </a:p>
        </p:txBody>
      </p:sp>
      <p:sp>
        <p:nvSpPr>
          <p:cNvPr id="6157" name="Rectangle 20"/>
          <p:cNvSpPr>
            <a:spLocks noChangeArrowheads="1"/>
          </p:cNvSpPr>
          <p:nvPr/>
        </p:nvSpPr>
        <p:spPr bwMode="auto">
          <a:xfrm>
            <a:off x="5219700" y="5373688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nb-NO" i="1"/>
              <a:t>= </a:t>
            </a:r>
            <a:r>
              <a:rPr lang="nb-NO"/>
              <a:t>1(</a:t>
            </a:r>
            <a:r>
              <a:rPr lang="ru-RU"/>
              <a:t>бит</a:t>
            </a:r>
            <a:r>
              <a:rPr lang="nb-NO"/>
              <a:t>).</a:t>
            </a:r>
            <a:r>
              <a:rPr lang="ru-RU"/>
              <a:t> </a:t>
            </a:r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51139"/>
              </p:ext>
            </p:extLst>
          </p:nvPr>
        </p:nvGraphicFramePr>
        <p:xfrm>
          <a:off x="2916238" y="5229225"/>
          <a:ext cx="1008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6" imgW="660113" imgH="444307" progId="Equation.3">
                  <p:embed/>
                </p:oleObj>
              </mc:Choice>
              <mc:Fallback>
                <p:oleObj name="Equation" r:id="rId6" imgW="660113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229225"/>
                        <a:ext cx="1008062" cy="647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250825" y="9810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			</a:t>
            </a:r>
            <a:r>
              <a:rPr lang="en-US" i="1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en-US" i="1" dirty="0" smtClean="0"/>
              <a:t>1  – </a:t>
            </a:r>
            <a:r>
              <a:rPr lang="en-US" dirty="0" smtClean="0"/>
              <a:t>?</a:t>
            </a:r>
          </a:p>
          <a:p>
            <a:pPr>
              <a:buFont typeface="Arial" charset="0"/>
              <a:buNone/>
            </a:pPr>
            <a:endParaRPr lang="en-US" i="1" dirty="0" smtClean="0"/>
          </a:p>
          <a:p>
            <a:pPr>
              <a:buFontTx/>
              <a:buChar char="-"/>
            </a:pPr>
            <a:r>
              <a:rPr lang="ru-RU" sz="2400" dirty="0" smtClean="0"/>
              <a:t>1 бит соответствует сообщению о том, что произошло одно из двух равновероятных событий</a:t>
            </a:r>
            <a:r>
              <a:rPr lang="en-US" sz="2400" dirty="0" smtClean="0"/>
              <a:t>;</a:t>
            </a:r>
          </a:p>
          <a:p>
            <a:pPr>
              <a:buFontTx/>
              <a:buChar char="-"/>
            </a:pPr>
            <a:r>
              <a:rPr lang="ru-RU" sz="2400" dirty="0" smtClean="0"/>
              <a:t>требуется один бит для хранения сообщений о двух равновероятных событиях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/>
            <a:r>
              <a:rPr lang="ru-RU" sz="2400" dirty="0" smtClean="0">
                <a:solidFill>
                  <a:schemeClr val="hlink"/>
                </a:solidFill>
              </a:rPr>
              <a:t>Кодированием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schemeClr val="hlink"/>
                </a:solidFill>
              </a:rPr>
              <a:t>сообщения </a:t>
            </a:r>
            <a:r>
              <a:rPr lang="ru-RU" sz="2400" dirty="0"/>
              <a:t>называется вычисление кода сообщения</a:t>
            </a:r>
          </a:p>
          <a:p>
            <a:pPr marL="342900"/>
            <a:r>
              <a:rPr lang="ru-RU" sz="2400" dirty="0">
                <a:solidFill>
                  <a:schemeClr val="hlink"/>
                </a:solidFill>
              </a:rPr>
              <a:t>Декодированием (дешифровкой) сообщения </a:t>
            </a:r>
            <a:r>
              <a:rPr lang="ru-RU" sz="2400" dirty="0"/>
              <a:t>называется вычисление его прообраза под действием кода</a:t>
            </a:r>
          </a:p>
          <a:p>
            <a:pPr marL="342900"/>
            <a:r>
              <a:rPr lang="ru-RU" sz="2400" dirty="0"/>
              <a:t>Код К называется </a:t>
            </a:r>
            <a:r>
              <a:rPr lang="ru-RU" sz="2400" dirty="0">
                <a:solidFill>
                  <a:schemeClr val="hlink"/>
                </a:solidFill>
              </a:rPr>
              <a:t>однозначно декодируемым</a:t>
            </a:r>
            <a:r>
              <a:rPr lang="ru-RU" sz="2400" dirty="0"/>
              <a:t>, если существует обратная функция </a:t>
            </a:r>
            <a:r>
              <a:rPr lang="ru-RU" sz="2400" dirty="0" smtClean="0"/>
              <a:t>К</a:t>
            </a:r>
            <a:r>
              <a:rPr lang="ru-RU" sz="2400" baseline="30000" dirty="0" smtClean="0"/>
              <a:t>-1</a:t>
            </a:r>
            <a:endParaRPr lang="ru-RU" sz="2000" dirty="0" smtClean="0"/>
          </a:p>
          <a:p>
            <a:pPr marL="342900"/>
            <a:r>
              <a:rPr lang="ru-RU" sz="2400" dirty="0" smtClean="0"/>
              <a:t>Если вычисление </a:t>
            </a:r>
            <a:r>
              <a:rPr lang="ru-RU" sz="2400" dirty="0"/>
              <a:t>К</a:t>
            </a:r>
            <a:r>
              <a:rPr lang="ru-RU" sz="2400" baseline="30000" dirty="0"/>
              <a:t>-1 </a:t>
            </a:r>
            <a:r>
              <a:rPr lang="ru-RU" sz="2400" dirty="0" smtClean="0"/>
              <a:t>требует большого количества времени, то говорят не о кодировании, а о шифровании</a:t>
            </a:r>
            <a:endParaRPr lang="ru-RU" sz="2400" dirty="0"/>
          </a:p>
          <a:p>
            <a:pPr marL="342900"/>
            <a:endParaRPr lang="ru-RU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2400" b="1" smtClean="0"/>
              <a:t>Пример 2</a:t>
            </a:r>
            <a:endParaRPr lang="ru-RU" sz="2400" smtClean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250825" y="1052513"/>
            <a:ext cx="8713788" cy="504031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Из колоды вытягивается карта. Пространство элементарных исходов —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52 карты. В отсутствие изначальной информации пространство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предположений </a:t>
            </a:r>
            <a:r>
              <a:rPr lang="en-US" sz="2000" i="1" smtClean="0"/>
              <a:t>S</a:t>
            </a:r>
            <a:r>
              <a:rPr lang="ru-RU" sz="2000" i="1" baseline="-25000" smtClean="0"/>
              <a:t>Д</a:t>
            </a:r>
            <a:r>
              <a:rPr lang="en-US" sz="2000" i="1" baseline="-25000" smtClean="0"/>
              <a:t>O</a:t>
            </a:r>
            <a:r>
              <a:rPr lang="ru-RU" sz="2000" i="1" baseline="-25000" smtClean="0"/>
              <a:t>_1</a:t>
            </a:r>
            <a:r>
              <a:rPr lang="ru-RU" sz="2000" i="1" smtClean="0"/>
              <a:t> </a:t>
            </a:r>
            <a:r>
              <a:rPr lang="ru-RU" sz="2000" smtClean="0"/>
              <a:t>совпадает со</a:t>
            </a:r>
            <a:r>
              <a:rPr lang="ru-RU" sz="2000" b="1" smtClean="0"/>
              <a:t> </a:t>
            </a:r>
            <a:r>
              <a:rPr lang="ru-RU" sz="2000" smtClean="0"/>
              <a:t>всем пространством.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Первое сообщение от источника «выпала трефа» сужает его до </a:t>
            </a:r>
            <a:r>
              <a:rPr lang="en-US" sz="2000" i="1" smtClean="0"/>
              <a:t>S</a:t>
            </a:r>
            <a:r>
              <a:rPr lang="ru-RU" sz="2000" i="1" baseline="-25000" smtClean="0"/>
              <a:t>ПОСЛЕ_1</a:t>
            </a:r>
            <a:r>
              <a:rPr lang="ru-RU" sz="2000" i="1" smtClean="0"/>
              <a:t> </a:t>
            </a:r>
            <a:r>
              <a:rPr lang="ru-RU" sz="2000" smtClean="0"/>
              <a:t>из 13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возможных исходов.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Второе сообщение «выпала картинка» сужает </a:t>
            </a:r>
            <a:r>
              <a:rPr lang="en-US" sz="2000" i="1" smtClean="0"/>
              <a:t>S</a:t>
            </a:r>
            <a:r>
              <a:rPr lang="ru-RU" sz="2000" i="1" baseline="-25000" smtClean="0"/>
              <a:t>Д</a:t>
            </a:r>
            <a:r>
              <a:rPr lang="en-US" sz="2000" i="1" baseline="-25000" smtClean="0"/>
              <a:t>O</a:t>
            </a:r>
            <a:r>
              <a:rPr lang="ru-RU" sz="2000" i="1" baseline="-25000" smtClean="0"/>
              <a:t>_2</a:t>
            </a:r>
            <a:r>
              <a:rPr lang="ru-RU" sz="2000" i="1" smtClean="0"/>
              <a:t> </a:t>
            </a:r>
            <a:r>
              <a:rPr lang="ru-RU" sz="2000" smtClean="0"/>
              <a:t>=</a:t>
            </a:r>
            <a:r>
              <a:rPr lang="en-US" sz="2000" i="1" smtClean="0"/>
              <a:t>S</a:t>
            </a:r>
            <a:r>
              <a:rPr lang="ru-RU" sz="2000" i="1" baseline="-25000" smtClean="0"/>
              <a:t>П0</a:t>
            </a:r>
            <a:r>
              <a:rPr lang="en-US" sz="2000" i="1" baseline="-25000" smtClean="0"/>
              <a:t>C</a:t>
            </a:r>
            <a:r>
              <a:rPr lang="ru-RU" sz="2000" i="1" baseline="-25000" smtClean="0"/>
              <a:t>ЛЕ_1</a:t>
            </a:r>
            <a:r>
              <a:rPr lang="ru-RU" sz="2000" i="1" smtClean="0"/>
              <a:t> </a:t>
            </a:r>
            <a:r>
              <a:rPr lang="ru-RU" sz="2000" smtClean="0"/>
              <a:t> до </a:t>
            </a:r>
            <a:r>
              <a:rPr lang="en-US" sz="2000" i="1" smtClean="0"/>
              <a:t>S</a:t>
            </a:r>
            <a:r>
              <a:rPr lang="ru-RU" sz="2000" i="1" baseline="-25000" smtClean="0"/>
              <a:t>П0</a:t>
            </a:r>
            <a:r>
              <a:rPr lang="en-US" sz="2000" i="1" baseline="-25000" smtClean="0"/>
              <a:t>C</a:t>
            </a:r>
            <a:r>
              <a:rPr lang="ru-RU" sz="2000" i="1" baseline="-25000" smtClean="0"/>
              <a:t>ЛЕ</a:t>
            </a:r>
            <a:endParaRPr lang="en-US" sz="2000" i="1" baseline="-25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состоящего из 4 исходов.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Третье сообщение «выпала</a:t>
            </a:r>
            <a:r>
              <a:rPr lang="en-US" sz="2000" smtClean="0"/>
              <a:t> </a:t>
            </a:r>
            <a:r>
              <a:rPr lang="ru-RU" sz="2000" smtClean="0"/>
              <a:t>дама треф» сужает </a:t>
            </a:r>
            <a:r>
              <a:rPr lang="en-US" sz="2000" i="1" smtClean="0"/>
              <a:t>S</a:t>
            </a:r>
            <a:r>
              <a:rPr lang="ru-RU" sz="2000" i="1" baseline="-25000" smtClean="0"/>
              <a:t>Д</a:t>
            </a:r>
            <a:r>
              <a:rPr lang="en-US" sz="2000" i="1" baseline="-25000" smtClean="0"/>
              <a:t>O</a:t>
            </a:r>
            <a:r>
              <a:rPr lang="ru-RU" sz="2000" i="1" baseline="-25000" smtClean="0"/>
              <a:t>_3</a:t>
            </a:r>
            <a:r>
              <a:rPr lang="ru-RU" sz="2000" i="1" smtClean="0"/>
              <a:t> </a:t>
            </a:r>
            <a:r>
              <a:rPr lang="ru-RU" sz="2000" smtClean="0"/>
              <a:t>= </a:t>
            </a:r>
            <a:r>
              <a:rPr lang="en-US" sz="2000" i="1" smtClean="0"/>
              <a:t>S</a:t>
            </a:r>
            <a:r>
              <a:rPr lang="ru-RU" sz="2000" i="1" baseline="-25000" smtClean="0"/>
              <a:t>П0</a:t>
            </a:r>
            <a:r>
              <a:rPr lang="en-US" sz="2000" i="1" baseline="-25000" smtClean="0"/>
              <a:t>C</a:t>
            </a:r>
            <a:r>
              <a:rPr lang="ru-RU" sz="2000" i="1" baseline="-25000" smtClean="0"/>
              <a:t>ЛЕ_3</a:t>
            </a:r>
            <a:r>
              <a:rPr lang="ru-RU" sz="2000" i="1" smtClean="0"/>
              <a:t> </a:t>
            </a:r>
            <a:r>
              <a:rPr lang="ru-RU" sz="2000" smtClean="0"/>
              <a:t> до </a:t>
            </a:r>
            <a:r>
              <a:rPr lang="en-US" sz="2000" i="1" smtClean="0"/>
              <a:t>S</a:t>
            </a:r>
            <a:r>
              <a:rPr lang="ru-RU" sz="2000" i="1" baseline="-25000" smtClean="0"/>
              <a:t>П0</a:t>
            </a:r>
            <a:r>
              <a:rPr lang="en-US" sz="2000" i="1" baseline="-25000" smtClean="0"/>
              <a:t>C</a:t>
            </a:r>
            <a:r>
              <a:rPr lang="ru-RU" sz="2000" i="1" baseline="-25000" smtClean="0"/>
              <a:t>ЛЕ_3</a:t>
            </a:r>
            <a:r>
              <a:rPr lang="ru-RU" sz="2000" smtClean="0"/>
              <a:t>,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состоящего из единственного</a:t>
            </a:r>
            <a:r>
              <a:rPr lang="en-US" sz="2000" smtClean="0"/>
              <a:t> </a:t>
            </a:r>
            <a:r>
              <a:rPr lang="ru-RU" sz="2000" smtClean="0"/>
              <a:t>исхода.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Количество информации, содержащееся в первом сообщении равно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i="1" smtClean="0"/>
              <a:t>-</a:t>
            </a:r>
            <a:r>
              <a:rPr lang="en-US" sz="2000" i="1" smtClean="0"/>
              <a:t>log</a:t>
            </a:r>
            <a:r>
              <a:rPr lang="ru-RU" sz="2000" baseline="-25000" smtClean="0"/>
              <a:t>2</a:t>
            </a:r>
            <a:r>
              <a:rPr lang="ru-RU" sz="2000" i="1" smtClean="0"/>
              <a:t> </a:t>
            </a:r>
            <a:r>
              <a:rPr lang="ru-RU" sz="2000" smtClean="0"/>
              <a:t>13/52= 2 битам, во втором — </a:t>
            </a:r>
            <a:r>
              <a:rPr lang="ru-RU" sz="2000" i="1" smtClean="0"/>
              <a:t>-</a:t>
            </a:r>
            <a:r>
              <a:rPr lang="en-US" sz="2000" i="1" smtClean="0"/>
              <a:t>log</a:t>
            </a:r>
            <a:r>
              <a:rPr lang="ru-RU" sz="2000" baseline="-25000" smtClean="0"/>
              <a:t>2</a:t>
            </a:r>
            <a:r>
              <a:rPr lang="ru-RU" sz="2000" i="1" smtClean="0"/>
              <a:t> </a:t>
            </a:r>
            <a:r>
              <a:rPr lang="ru-RU" sz="2000" smtClean="0"/>
              <a:t>4/13 = 1.5, в третьем —  </a:t>
            </a:r>
            <a:r>
              <a:rPr lang="ru-RU" sz="2000" i="1" smtClean="0"/>
              <a:t>-</a:t>
            </a:r>
            <a:r>
              <a:rPr lang="en-US" sz="2000" i="1" smtClean="0"/>
              <a:t>log</a:t>
            </a:r>
            <a:r>
              <a:rPr lang="ru-RU" sz="2000" baseline="-25000" smtClean="0"/>
              <a:t>2</a:t>
            </a:r>
            <a:r>
              <a:rPr lang="ru-RU" sz="2000" i="1" smtClean="0"/>
              <a:t> </a:t>
            </a:r>
            <a:r>
              <a:rPr lang="ru-RU" sz="2000" smtClean="0"/>
              <a:t>1/4</a:t>
            </a:r>
            <a:r>
              <a:rPr lang="ru-RU" sz="2000" i="1" smtClean="0"/>
              <a:t> </a:t>
            </a:r>
            <a:r>
              <a:rPr lang="ru-RU" sz="2000" smtClean="0"/>
              <a:t>= 2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битам.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Нетрудно проверить, что суммарное количество полученной информации —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5.5 бит, совпадает с количеством информации, которое несло бы сообщение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«выпала дама треф» = </a:t>
            </a:r>
            <a:r>
              <a:rPr lang="ru-RU" sz="2000" i="1" smtClean="0"/>
              <a:t>-</a:t>
            </a:r>
            <a:r>
              <a:rPr lang="en-US" sz="2000" i="1" smtClean="0"/>
              <a:t>log</a:t>
            </a:r>
            <a:r>
              <a:rPr lang="ru-RU" sz="2000" baseline="-25000" smtClean="0"/>
              <a:t>2</a:t>
            </a:r>
            <a:r>
              <a:rPr lang="ru-RU" sz="2000" i="1" smtClean="0"/>
              <a:t> </a:t>
            </a:r>
            <a:r>
              <a:rPr lang="ru-RU" sz="2000" smtClean="0"/>
              <a:t>1/52 = 5.5 бит.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smtClean="0"/>
              <a:t>Теорема об аддитивности информации</a:t>
            </a:r>
            <a:r>
              <a:rPr lang="ru-RU" smtClean="0"/>
              <a:t> </a:t>
            </a: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dirty="0" smtClean="0">
                <a:latin typeface="+mj-lt"/>
              </a:rPr>
              <a:t>Теорема</a:t>
            </a:r>
            <a:endParaRPr lang="en-US" sz="2000" b="1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Количество информации, переносимое сообщением</a:t>
            </a:r>
            <a:r>
              <a:rPr lang="en-US" sz="2000" dirty="0" smtClean="0">
                <a:latin typeface="+mj-lt"/>
              </a:rPr>
              <a:t> m1 </a:t>
            </a:r>
            <a:r>
              <a:rPr lang="en-US" sz="2000" dirty="0">
                <a:latin typeface="+mj-lt"/>
              </a:rPr>
              <a:t>&amp;&amp; m2 &amp;&amp; … &amp;&amp; </a:t>
            </a:r>
            <a:r>
              <a:rPr lang="en-US" sz="2000" dirty="0" err="1" smtClean="0">
                <a:latin typeface="+mj-lt"/>
              </a:rPr>
              <a:t>mN</a:t>
            </a:r>
            <a:r>
              <a:rPr lang="ru-RU" sz="2000" dirty="0" smtClean="0">
                <a:latin typeface="+mj-lt"/>
              </a:rPr>
              <a:t>,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не зависит от порядка отдельных сообщений и равно сумме количеств информации,</a:t>
            </a:r>
            <a:r>
              <a:rPr lang="en-US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переносимых</a:t>
            </a:r>
            <a:r>
              <a:rPr lang="en-US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сообщениями</a:t>
            </a:r>
            <a:r>
              <a:rPr lang="en-US" sz="2000" dirty="0" smtClean="0">
                <a:latin typeface="+mj-lt"/>
              </a:rPr>
              <a:t> m1, …, </a:t>
            </a:r>
            <a:r>
              <a:rPr lang="en-US" sz="2000" dirty="0" err="1" smtClean="0">
                <a:latin typeface="+mj-lt"/>
              </a:rPr>
              <a:t>mN</a:t>
            </a:r>
            <a:r>
              <a:rPr lang="ru-RU" sz="2000" dirty="0" smtClean="0">
                <a:latin typeface="+mj-lt"/>
              </a:rPr>
              <a:t> по отдельности.</a:t>
            </a: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Выберем какой-либо порядок передачи сообщений</a:t>
            </a: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+mj-lt"/>
              </a:rPr>
              <a:t>I(W, m1) = log2(P(m1)/P(W))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+mj-lt"/>
              </a:rPr>
              <a:t>I(m1, m1&amp;&amp;m2) = log2(P(m1&amp;&amp;m2)/P(m1)) </a:t>
            </a:r>
            <a:endParaRPr lang="ru-RU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+mj-lt"/>
              </a:rPr>
              <a:t>I(</a:t>
            </a:r>
            <a:r>
              <a:rPr lang="en-US" sz="2000" dirty="0"/>
              <a:t>m1 &amp;&amp; m2 &amp;&amp; … &amp;&amp; </a:t>
            </a:r>
            <a:r>
              <a:rPr lang="en-US" sz="2000" dirty="0" smtClean="0"/>
              <a:t>m_N-1, </a:t>
            </a:r>
            <a:r>
              <a:rPr lang="en-US" sz="2000" dirty="0" smtClean="0">
                <a:latin typeface="+mj-lt"/>
              </a:rPr>
              <a:t>m1 &amp;&amp; m2 &amp;&amp; … &amp;&amp; </a:t>
            </a:r>
            <a:r>
              <a:rPr lang="en-US" sz="2000" dirty="0" err="1" smtClean="0">
                <a:latin typeface="+mj-lt"/>
              </a:rPr>
              <a:t>m</a:t>
            </a:r>
            <a:r>
              <a:rPr lang="en-US" sz="2000" dirty="0" err="1">
                <a:latin typeface="+mj-lt"/>
              </a:rPr>
              <a:t>N</a:t>
            </a:r>
            <a:r>
              <a:rPr lang="en-US" sz="2000" dirty="0" smtClean="0">
                <a:latin typeface="+mj-lt"/>
              </a:rPr>
              <a:t>) = log2(P(m1&amp;&amp;…&amp;&amp;</a:t>
            </a:r>
            <a:r>
              <a:rPr lang="en-US" sz="2000" dirty="0" err="1" smtClean="0">
                <a:latin typeface="+mj-lt"/>
              </a:rPr>
              <a:t>mN</a:t>
            </a:r>
            <a:r>
              <a:rPr lang="en-US" sz="2000" dirty="0" smtClean="0">
                <a:latin typeface="+mj-lt"/>
              </a:rPr>
              <a:t>)/P(m1&amp;&amp;…m_N-1))</a:t>
            </a:r>
            <a:endParaRPr lang="ru-RU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dirty="0" smtClean="0">
                <a:latin typeface="+mj-lt"/>
              </a:rPr>
              <a:t>Пример</a:t>
            </a:r>
            <a:r>
              <a:rPr lang="ru-RU" sz="2000" dirty="0" smtClean="0">
                <a:latin typeface="+mj-lt"/>
              </a:rPr>
              <a:t> о двух источниках</a:t>
            </a:r>
            <a:r>
              <a:rPr lang="en-US" sz="2000" dirty="0" smtClean="0">
                <a:latin typeface="+mj-lt"/>
              </a:rPr>
              <a:t>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+mj-lt"/>
              </a:rPr>
              <a:t>1 – p(</a:t>
            </a:r>
            <a:r>
              <a:rPr lang="ru-RU" sz="2000" dirty="0" smtClean="0">
                <a:latin typeface="+mj-lt"/>
              </a:rPr>
              <a:t>что грань 5)=1</a:t>
            </a:r>
            <a:r>
              <a:rPr lang="en-US" sz="2000" dirty="0" smtClean="0">
                <a:latin typeface="+mj-lt"/>
              </a:rPr>
              <a:t>;        </a:t>
            </a:r>
            <a:r>
              <a:rPr lang="en-US" sz="2000" i="1" dirty="0" smtClean="0">
                <a:latin typeface="+mj-lt"/>
              </a:rPr>
              <a:t>log P</a:t>
            </a:r>
            <a:r>
              <a:rPr lang="ru-RU" sz="2000" i="1" baseline="-25000" dirty="0" smtClean="0">
                <a:latin typeface="+mj-lt"/>
              </a:rPr>
              <a:t>после</a:t>
            </a:r>
            <a:r>
              <a:rPr lang="en-US" sz="2000" i="1" dirty="0" smtClean="0">
                <a:latin typeface="+mj-lt"/>
              </a:rPr>
              <a:t>/P</a:t>
            </a:r>
            <a:r>
              <a:rPr lang="ru-RU" sz="2000" i="1" baseline="-25000" dirty="0" smtClean="0">
                <a:latin typeface="+mj-lt"/>
              </a:rPr>
              <a:t>до </a:t>
            </a:r>
            <a:r>
              <a:rPr lang="ru-RU" sz="2000" dirty="0" smtClean="0">
                <a:latin typeface="+mj-lt"/>
              </a:rPr>
              <a:t>= </a:t>
            </a:r>
            <a:r>
              <a:rPr lang="en-US" sz="2000" i="1" dirty="0" smtClean="0">
                <a:latin typeface="+mj-lt"/>
              </a:rPr>
              <a:t>log </a:t>
            </a:r>
            <a:r>
              <a:rPr lang="en-US" sz="2000" dirty="0" smtClean="0">
                <a:latin typeface="+mj-lt"/>
              </a:rPr>
              <a:t>1</a:t>
            </a:r>
            <a:r>
              <a:rPr lang="en-US" sz="2000" i="1" dirty="0" smtClean="0">
                <a:latin typeface="+mj-lt"/>
              </a:rPr>
              <a:t>/</a:t>
            </a:r>
            <a:r>
              <a:rPr lang="en-US" sz="2000" dirty="0" smtClean="0">
                <a:latin typeface="+mj-lt"/>
              </a:rPr>
              <a:t>1 =0;</a:t>
            </a:r>
            <a:endParaRPr lang="en-US" sz="2000" baseline="-25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 – p(</a:t>
            </a:r>
            <a:r>
              <a:rPr lang="ru-RU" sz="2000" dirty="0" smtClean="0">
                <a:latin typeface="+mj-lt"/>
              </a:rPr>
              <a:t>что грань 5)=1</a:t>
            </a:r>
            <a:r>
              <a:rPr lang="en-US" sz="2000" dirty="0" smtClean="0">
                <a:latin typeface="+mj-lt"/>
              </a:rPr>
              <a:t>/6;    </a:t>
            </a:r>
            <a:r>
              <a:rPr lang="en-US" sz="2000" i="1" dirty="0" smtClean="0">
                <a:latin typeface="+mj-lt"/>
              </a:rPr>
              <a:t>log P</a:t>
            </a:r>
            <a:r>
              <a:rPr lang="ru-RU" sz="2000" i="1" baseline="-25000" dirty="0" smtClean="0">
                <a:latin typeface="+mj-lt"/>
              </a:rPr>
              <a:t>после</a:t>
            </a:r>
            <a:r>
              <a:rPr lang="en-US" sz="2000" i="1" dirty="0" smtClean="0">
                <a:latin typeface="+mj-lt"/>
              </a:rPr>
              <a:t>/P</a:t>
            </a:r>
            <a:r>
              <a:rPr lang="ru-RU" sz="2000" i="1" baseline="-25000" dirty="0" smtClean="0">
                <a:latin typeface="+mj-lt"/>
              </a:rPr>
              <a:t>до </a:t>
            </a:r>
            <a:r>
              <a:rPr lang="ru-RU" sz="2000" dirty="0" smtClean="0">
                <a:latin typeface="+mj-lt"/>
              </a:rPr>
              <a:t>= </a:t>
            </a:r>
            <a:r>
              <a:rPr lang="en-US" sz="2000" i="1" dirty="0" smtClean="0">
                <a:latin typeface="+mj-lt"/>
              </a:rPr>
              <a:t>log </a:t>
            </a:r>
            <a:r>
              <a:rPr lang="en-US" sz="2000" dirty="0" smtClean="0">
                <a:latin typeface="+mj-lt"/>
              </a:rPr>
              <a:t>1</a:t>
            </a:r>
            <a:r>
              <a:rPr lang="en-US" sz="2000" i="1" dirty="0" smtClean="0">
                <a:latin typeface="+mj-lt"/>
              </a:rPr>
              <a:t>/</a:t>
            </a:r>
            <a:r>
              <a:rPr lang="en-US" sz="2000" dirty="0" smtClean="0">
                <a:latin typeface="+mj-lt"/>
              </a:rPr>
              <a:t>1/6 = </a:t>
            </a:r>
            <a:r>
              <a:rPr lang="en-US" sz="2000" i="1" dirty="0" smtClean="0">
                <a:latin typeface="+mj-lt"/>
              </a:rPr>
              <a:t>log</a:t>
            </a:r>
            <a:r>
              <a:rPr lang="en-US" sz="2000" dirty="0" smtClean="0">
                <a:latin typeface="+mj-lt"/>
              </a:rPr>
              <a:t> 6 ≈ 2,5 </a:t>
            </a:r>
            <a:r>
              <a:rPr lang="ru-RU" sz="2000" dirty="0" smtClean="0">
                <a:latin typeface="+mj-lt"/>
              </a:rPr>
              <a:t>бит.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i="1" dirty="0" smtClean="0">
                <a:latin typeface="+mj-lt"/>
              </a:rPr>
              <a:t>Свойства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i="1" dirty="0" smtClean="0">
                <a:latin typeface="+mj-lt"/>
              </a:rPr>
              <a:t>информации</a:t>
            </a:r>
            <a:r>
              <a:rPr lang="ru-RU" sz="2000" dirty="0" smtClean="0">
                <a:latin typeface="+mj-lt"/>
              </a:rPr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—  количество полученной приемником информации зависит от его предварительного знания о событии</a:t>
            </a:r>
            <a:r>
              <a:rPr lang="en-US" sz="2000" dirty="0" smtClean="0">
                <a:latin typeface="+mj-lt"/>
              </a:rPr>
              <a:t>;</a:t>
            </a:r>
            <a:endParaRPr lang="ru-RU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— количество информации зависит не от события, а от сообщения о нем.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Предположим теперь, что источник является генератором символов из некоторого множества {х</a:t>
            </a:r>
            <a:r>
              <a:rPr lang="ru-RU" sz="2200" baseline="-25000" dirty="0" smtClean="0"/>
              <a:t>1</a:t>
            </a:r>
            <a:r>
              <a:rPr lang="ru-RU" sz="2200" dirty="0" smtClean="0"/>
              <a:t>, х</a:t>
            </a:r>
            <a:r>
              <a:rPr lang="ru-RU" sz="2200" baseline="-25000" dirty="0" smtClean="0"/>
              <a:t>2</a:t>
            </a:r>
            <a:r>
              <a:rPr lang="ru-RU" sz="2200" dirty="0" smtClean="0"/>
              <a:t>, ...,х</a:t>
            </a:r>
            <a:r>
              <a:rPr lang="en-US" sz="2200" baseline="-25000" dirty="0" smtClean="0"/>
              <a:t>n</a:t>
            </a:r>
            <a:r>
              <a:rPr lang="ru-RU" sz="2200" dirty="0" smtClean="0"/>
              <a:t>} (назовем его алфавитом источника).</a:t>
            </a:r>
            <a:r>
              <a:rPr lang="en-US" sz="2200" dirty="0" smtClean="0"/>
              <a:t> </a:t>
            </a:r>
            <a:r>
              <a:rPr lang="ru-RU" sz="2200" dirty="0" smtClean="0"/>
              <a:t>Эти символы могут служить для обозначения каких-то элементарных</a:t>
            </a:r>
            <a:r>
              <a:rPr lang="en-US" sz="2200" dirty="0" smtClean="0"/>
              <a:t> </a:t>
            </a:r>
            <a:r>
              <a:rPr lang="ru-RU" sz="2200" dirty="0" smtClean="0"/>
              <a:t>событий, происходящих в области источника, но, абстрагируясь от них, в дальнейшем будем считать, что рассматриваемым событием является поступление в канал самих символов. 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Если </a:t>
            </a:r>
            <a:r>
              <a:rPr lang="en-US" sz="2200" dirty="0" smtClean="0"/>
              <a:t>p</a:t>
            </a:r>
            <a:r>
              <a:rPr lang="ru-RU" sz="2200" dirty="0" smtClean="0"/>
              <a:t>(х</a:t>
            </a:r>
            <a:r>
              <a:rPr lang="en-US" sz="2200" baseline="-25000" dirty="0" smtClean="0"/>
              <a:t>i</a:t>
            </a:r>
            <a:r>
              <a:rPr lang="ru-RU" sz="2200" dirty="0" smtClean="0"/>
              <a:t>) — вероятность поступления в канал символа  х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, </a:t>
            </a:r>
            <a:r>
              <a:rPr lang="ru-RU" sz="2200" dirty="0" smtClean="0"/>
              <a:t>то 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4708"/>
              </p:ext>
            </p:extLst>
          </p:nvPr>
        </p:nvGraphicFramePr>
        <p:xfrm>
          <a:off x="2987675" y="4437063"/>
          <a:ext cx="1928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4" imgW="799920" imgH="431640" progId="">
                  <p:embed/>
                </p:oleObj>
              </mc:Choice>
              <mc:Fallback>
                <p:oleObj name="Equation" r:id="rId4" imgW="799920" imgH="431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37063"/>
                        <a:ext cx="1928813" cy="104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Шеннона, Хартли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200" dirty="0" smtClean="0"/>
              <a:t>Рассмотрим теперь модель, в которой элементарным исходом является текстовое </a:t>
            </a:r>
            <a:r>
              <a:rPr lang="ru-RU" sz="2200" i="1" dirty="0" smtClean="0">
                <a:solidFill>
                  <a:schemeClr val="hlink"/>
                </a:solidFill>
              </a:rPr>
              <a:t>сообщение</a:t>
            </a:r>
            <a:r>
              <a:rPr lang="ru-RU" sz="2200" dirty="0" smtClean="0"/>
              <a:t>. Таким образом, Ω</a:t>
            </a:r>
            <a:r>
              <a:rPr lang="ru-RU" sz="2200" i="1" dirty="0" smtClean="0"/>
              <a:t> </a:t>
            </a:r>
            <a:r>
              <a:rPr lang="ru-RU" sz="2200" dirty="0" smtClean="0"/>
              <a:t>— это</a:t>
            </a:r>
            <a:r>
              <a:rPr lang="en-US" sz="2200" dirty="0" smtClean="0"/>
              <a:t> </a:t>
            </a:r>
            <a:r>
              <a:rPr lang="ru-RU" sz="2200" dirty="0" smtClean="0"/>
              <a:t>множество всех</a:t>
            </a:r>
            <a:r>
              <a:rPr lang="en-US" sz="2200" dirty="0" smtClean="0"/>
              <a:t> </a:t>
            </a:r>
            <a:r>
              <a:rPr lang="ru-RU" sz="2200" dirty="0" smtClean="0"/>
              <a:t>цепочек символов произвольной длины. </a:t>
            </a:r>
            <a:endParaRPr lang="en-US" sz="2200" dirty="0" smtClean="0"/>
          </a:p>
          <a:p>
            <a:pPr>
              <a:buFont typeface="Arial" charset="0"/>
              <a:buNone/>
            </a:pPr>
            <a:endParaRPr lang="ru-RU" sz="2200" dirty="0" smtClean="0"/>
          </a:p>
          <a:p>
            <a:pPr>
              <a:buFont typeface="Arial" charset="0"/>
              <a:buNone/>
            </a:pPr>
            <a:r>
              <a:rPr lang="ru-RU" sz="2200" dirty="0" smtClean="0"/>
              <a:t>По поступившему сообщению </a:t>
            </a:r>
            <a:r>
              <a:rPr lang="ru-RU" sz="2200" i="1" dirty="0" smtClean="0"/>
              <a:t>т </a:t>
            </a:r>
            <a:r>
              <a:rPr lang="ru-RU" sz="2200" dirty="0" smtClean="0"/>
              <a:t>можно посчитать</a:t>
            </a:r>
            <a:r>
              <a:rPr lang="ru-RU" sz="2200" dirty="0"/>
              <a:t> </a:t>
            </a:r>
            <a:r>
              <a:rPr lang="ru-RU" sz="2200" dirty="0" smtClean="0"/>
              <a:t>экспериментальную </a:t>
            </a:r>
            <a:r>
              <a:rPr lang="ru-RU" sz="2200" i="1" dirty="0" smtClean="0">
                <a:solidFill>
                  <a:schemeClr val="hlink"/>
                </a:solidFill>
              </a:rPr>
              <a:t>частоту</a:t>
            </a:r>
            <a:r>
              <a:rPr lang="ru-RU" sz="2200" i="1" dirty="0" smtClean="0"/>
              <a:t> </a:t>
            </a:r>
            <a:r>
              <a:rPr lang="ru-RU" sz="2200" dirty="0" smtClean="0"/>
              <a:t>встречаемости в нем каждого</a:t>
            </a:r>
            <a:r>
              <a:rPr lang="en-US" sz="2200" dirty="0" smtClean="0"/>
              <a:t> </a:t>
            </a:r>
            <a:r>
              <a:rPr lang="ru-RU" sz="2200" dirty="0" smtClean="0"/>
              <a:t>символа</a:t>
            </a:r>
            <a:r>
              <a:rPr lang="en-US" sz="2200" dirty="0" smtClean="0"/>
              <a:t>, </a:t>
            </a:r>
            <a:r>
              <a:rPr lang="ru-RU" sz="2200" dirty="0" smtClean="0"/>
              <a:t>где </a:t>
            </a:r>
            <a:r>
              <a:rPr lang="ru-RU" sz="2200" i="1" dirty="0" smtClean="0"/>
              <a:t>N </a:t>
            </a:r>
            <a:r>
              <a:rPr lang="ru-RU" sz="2200" dirty="0" smtClean="0"/>
              <a:t>— общая длина сообщения, а </a:t>
            </a:r>
            <a:r>
              <a:rPr lang="en-US" sz="2200" i="1" dirty="0" err="1" smtClean="0"/>
              <a:t>n</a:t>
            </a:r>
            <a:r>
              <a:rPr lang="en-US" sz="2200" i="1" baseline="-25000" dirty="0" err="1" smtClean="0"/>
              <a:t>i</a:t>
            </a:r>
            <a:r>
              <a:rPr lang="en-US" sz="2200" i="1" dirty="0" smtClean="0"/>
              <a:t> </a:t>
            </a:r>
            <a:r>
              <a:rPr lang="ru-RU" sz="2200" dirty="0" smtClean="0"/>
              <a:t>— число повторений в нем</a:t>
            </a:r>
            <a:r>
              <a:rPr lang="en-US" sz="2200" dirty="0" smtClean="0"/>
              <a:t> </a:t>
            </a:r>
            <a:r>
              <a:rPr lang="ru-RU" sz="2200" dirty="0" smtClean="0"/>
              <a:t>символа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i</a:t>
            </a:r>
            <a:r>
              <a:rPr lang="ru-RU" sz="2200" i="1" dirty="0" smtClean="0"/>
              <a:t>.</a:t>
            </a:r>
            <a:endParaRPr lang="ru-RU" sz="2200" dirty="0" smtClean="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30745"/>
              </p:ext>
            </p:extLst>
          </p:nvPr>
        </p:nvGraphicFramePr>
        <p:xfrm>
          <a:off x="3347864" y="4941168"/>
          <a:ext cx="27860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4" imgW="774360" imgH="393480" progId="">
                  <p:embed/>
                </p:oleObj>
              </mc:Choice>
              <mc:Fallback>
                <p:oleObj name="Equation" r:id="rId4" imgW="77436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941168"/>
                        <a:ext cx="2786063" cy="1089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Понятно, что анализируя различные сообщения, мы будем</a:t>
            </a:r>
            <a:r>
              <a:rPr lang="en-US" sz="2200" dirty="0" smtClean="0"/>
              <a:t> </a:t>
            </a:r>
            <a:r>
              <a:rPr lang="ru-RU" sz="2200" dirty="0" smtClean="0"/>
              <a:t>получать различные экспериментальные частоты символов, но</a:t>
            </a:r>
            <a:r>
              <a:rPr lang="en-US" sz="2200" dirty="0" smtClean="0"/>
              <a:t> </a:t>
            </a:r>
            <a:r>
              <a:rPr lang="ru-RU" sz="2200" dirty="0" smtClean="0"/>
              <a:t>для источников, характеризующихся закономерностью выдачи</a:t>
            </a:r>
            <a:r>
              <a:rPr lang="en-US" sz="2200" dirty="0" smtClean="0"/>
              <a:t> </a:t>
            </a:r>
            <a:r>
              <a:rPr lang="ru-RU" sz="2200" dirty="0" smtClean="0"/>
              <a:t>символов (их называют </a:t>
            </a:r>
            <a:r>
              <a:rPr lang="ru-RU" sz="2200" dirty="0" smtClean="0">
                <a:solidFill>
                  <a:schemeClr val="hlink"/>
                </a:solidFill>
              </a:rPr>
              <a:t>эргодическими</a:t>
            </a:r>
            <a:r>
              <a:rPr lang="ru-RU" sz="2200" dirty="0" smtClean="0"/>
              <a:t>), оказывается, что в</a:t>
            </a:r>
            <a:r>
              <a:rPr lang="en-US" sz="2200" dirty="0" smtClean="0"/>
              <a:t> </a:t>
            </a:r>
            <a:r>
              <a:rPr lang="ru-RU" sz="2200" dirty="0" smtClean="0"/>
              <a:t>достаточно длинных сообщениях все частоты символов сходятся к</a:t>
            </a:r>
            <a:r>
              <a:rPr lang="en-US" sz="2200" dirty="0" smtClean="0"/>
              <a:t> </a:t>
            </a:r>
            <a:r>
              <a:rPr lang="ru-RU" sz="2200" dirty="0" smtClean="0"/>
              <a:t>некоторым устойчивым величинам которые можно рассматривать</a:t>
            </a:r>
            <a:r>
              <a:rPr lang="en-US" sz="2200" dirty="0" smtClean="0"/>
              <a:t> </a:t>
            </a:r>
            <a:r>
              <a:rPr lang="ru-RU" sz="2200" dirty="0" smtClean="0"/>
              <a:t>как </a:t>
            </a:r>
            <a:r>
              <a:rPr lang="ru-RU" sz="2200" i="1" dirty="0" smtClean="0">
                <a:solidFill>
                  <a:schemeClr val="hlink"/>
                </a:solidFill>
              </a:rPr>
              <a:t>распределение</a:t>
            </a:r>
            <a:r>
              <a:rPr lang="ru-RU" sz="2200" i="1" dirty="0" smtClean="0"/>
              <a:t> </a:t>
            </a:r>
            <a:r>
              <a:rPr lang="ru-RU" sz="2200" i="1" dirty="0" smtClean="0">
                <a:solidFill>
                  <a:schemeClr val="hlink"/>
                </a:solidFill>
              </a:rPr>
              <a:t>вероятностей</a:t>
            </a:r>
            <a:r>
              <a:rPr lang="ru-RU" sz="2200" i="1" dirty="0" smtClean="0"/>
              <a:t> </a:t>
            </a:r>
            <a:r>
              <a:rPr lang="ru-RU" sz="2200" dirty="0" smtClean="0"/>
              <a:t>выдачи символов данным источником. 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                                                                                                      (4)</a:t>
            </a:r>
            <a:endParaRPr lang="ru-RU" sz="2200" dirty="0" smtClean="0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0145"/>
              </p:ext>
            </p:extLst>
          </p:nvPr>
        </p:nvGraphicFramePr>
        <p:xfrm>
          <a:off x="3059832" y="5157192"/>
          <a:ext cx="36433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4" imgW="977760" imgH="393480" progId="">
                  <p:embed/>
                </p:oleObj>
              </mc:Choice>
              <mc:Fallback>
                <p:oleObj name="Equation" r:id="rId4" imgW="97776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157192"/>
                        <a:ext cx="3643313" cy="833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z="2200" dirty="0" smtClean="0"/>
              <a:t>Рассмотрим сообщение </a:t>
            </a:r>
            <a:r>
              <a:rPr lang="en-US" sz="2200" i="1" dirty="0" smtClean="0"/>
              <a:t>m</a:t>
            </a:r>
            <a:r>
              <a:rPr lang="ru-RU" sz="2200" dirty="0" smtClean="0"/>
              <a:t>, состоящее из </a:t>
            </a:r>
            <a:r>
              <a:rPr lang="en-US" sz="2200" i="1" dirty="0" smtClean="0"/>
              <a:t>n</a:t>
            </a:r>
            <a:r>
              <a:rPr lang="ru-RU" sz="2200" i="1" baseline="-25000" dirty="0" smtClean="0"/>
              <a:t>1</a:t>
            </a:r>
            <a:r>
              <a:rPr lang="ru-RU" sz="2200" i="1" dirty="0" smtClean="0"/>
              <a:t> </a:t>
            </a:r>
            <a:r>
              <a:rPr lang="ru-RU" sz="2200" dirty="0" smtClean="0"/>
              <a:t>символов </a:t>
            </a:r>
            <a:r>
              <a:rPr lang="en-US" sz="2200" i="1" dirty="0" smtClean="0"/>
              <a:t>x</a:t>
            </a:r>
            <a:r>
              <a:rPr lang="ru-RU" sz="2200" i="1" baseline="-25000" dirty="0" smtClean="0"/>
              <a:t>1</a:t>
            </a:r>
            <a:r>
              <a:rPr lang="ru-RU" sz="2200" i="1" dirty="0" smtClean="0"/>
              <a:t>, </a:t>
            </a:r>
            <a:r>
              <a:rPr lang="en-US" sz="2200" i="1" dirty="0" smtClean="0"/>
              <a:t>n</a:t>
            </a:r>
            <a:r>
              <a:rPr lang="ru-RU" sz="2200" i="1" baseline="-25000" dirty="0" smtClean="0"/>
              <a:t>2 </a:t>
            </a:r>
            <a:r>
              <a:rPr lang="ru-RU" sz="2200" dirty="0" smtClean="0"/>
              <a:t>символов </a:t>
            </a:r>
            <a:r>
              <a:rPr lang="en-US" sz="2200" i="1" dirty="0" smtClean="0"/>
              <a:t>x</a:t>
            </a:r>
            <a:r>
              <a:rPr lang="ru-RU" sz="2200" i="1" baseline="-25000" dirty="0" smtClean="0"/>
              <a:t>2</a:t>
            </a:r>
            <a:r>
              <a:rPr lang="ru-RU" sz="2200" i="1" dirty="0" smtClean="0"/>
              <a:t> </a:t>
            </a:r>
            <a:r>
              <a:rPr lang="ru-RU" sz="2200" dirty="0" smtClean="0"/>
              <a:t>и т. д. в произвольном порядке, как серию элементарных событий, состоящих в выдаче одиночных символов.</a:t>
            </a:r>
          </a:p>
          <a:p>
            <a:pPr>
              <a:buFont typeface="Arial" charset="0"/>
              <a:buNone/>
            </a:pPr>
            <a:r>
              <a:rPr lang="ru-RU" sz="2200" dirty="0" smtClean="0"/>
              <a:t>Тогда вероятность появления на выходе источника сообщения </a:t>
            </a:r>
            <a:r>
              <a:rPr lang="en-US" sz="2200" i="1" dirty="0" smtClean="0"/>
              <a:t>m</a:t>
            </a:r>
            <a:r>
              <a:rPr lang="en-US" sz="2200" i="1" dirty="0"/>
              <a:t> </a:t>
            </a:r>
            <a:r>
              <a:rPr lang="ru-RU" sz="2200" dirty="0" smtClean="0"/>
              <a:t>равна</a:t>
            </a:r>
          </a:p>
          <a:p>
            <a:pPr>
              <a:buFont typeface="Arial" charset="0"/>
              <a:buNone/>
            </a:pPr>
            <a:endParaRPr lang="ru-RU" sz="2200" dirty="0" smtClean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761073"/>
              </p:ext>
            </p:extLst>
          </p:nvPr>
        </p:nvGraphicFramePr>
        <p:xfrm>
          <a:off x="611560" y="4437112"/>
          <a:ext cx="81438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4" imgW="2755800" imgH="419040" progId="">
                  <p:embed/>
                </p:oleObj>
              </mc:Choice>
              <mc:Fallback>
                <p:oleObj name="Equation" r:id="rId4" imgW="2755800" imgH="419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37112"/>
                        <a:ext cx="8143875" cy="928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Количество информации, переносимой сообщением </a:t>
            </a:r>
            <a:r>
              <a:rPr lang="ru-RU" sz="2200" i="1" dirty="0" smtClean="0"/>
              <a:t>т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длины </a:t>
            </a:r>
            <a:r>
              <a:rPr lang="ru-RU" sz="2200" i="1" dirty="0" smtClean="0"/>
              <a:t>N, </a:t>
            </a:r>
            <a:r>
              <a:rPr lang="ru-RU" sz="2200" dirty="0" smtClean="0"/>
              <a:t>определяется как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Количество информации, приходящейся в среднем на каждый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символ в сообщении </a:t>
            </a:r>
            <a:r>
              <a:rPr lang="en-US" sz="2200" i="1" dirty="0" smtClean="0"/>
              <a:t>m</a:t>
            </a:r>
            <a:r>
              <a:rPr lang="ru-RU" sz="2200" dirty="0" smtClean="0"/>
              <a:t>, есть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где </a:t>
            </a:r>
            <a:r>
              <a:rPr lang="en-US" sz="2200" i="1" dirty="0" smtClean="0"/>
              <a:t>N</a:t>
            </a:r>
            <a:r>
              <a:rPr lang="ru-RU" sz="2200" dirty="0" smtClean="0"/>
              <a:t> — длина сообщения </a:t>
            </a:r>
            <a:r>
              <a:rPr lang="en-US" sz="2200" i="1" dirty="0" smtClean="0"/>
              <a:t>m</a:t>
            </a:r>
            <a:r>
              <a:rPr lang="ru-RU" sz="2200" dirty="0" smtClean="0"/>
              <a:t>.</a:t>
            </a:r>
          </a:p>
        </p:txBody>
      </p:sp>
      <p:graphicFrame>
        <p:nvGraphicFramePr>
          <p:cNvPr id="604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26493"/>
              </p:ext>
            </p:extLst>
          </p:nvPr>
        </p:nvGraphicFramePr>
        <p:xfrm>
          <a:off x="755576" y="2780928"/>
          <a:ext cx="76469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4" imgW="4178160" imgH="533160" progId="">
                  <p:embed/>
                </p:oleObj>
              </mc:Choice>
              <mc:Fallback>
                <p:oleObj name="Equation" r:id="rId4" imgW="4178160" imgH="5331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80928"/>
                        <a:ext cx="7646988" cy="1000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594178"/>
              </p:ext>
            </p:extLst>
          </p:nvPr>
        </p:nvGraphicFramePr>
        <p:xfrm>
          <a:off x="3131840" y="4941168"/>
          <a:ext cx="1981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6" imgW="1091880" imgH="393480" progId="">
                  <p:embed/>
                </p:oleObj>
              </mc:Choice>
              <mc:Fallback>
                <p:oleObj name="Equation" r:id="rId6" imgW="109188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941168"/>
                        <a:ext cx="1981200" cy="714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250825" y="188913"/>
            <a:ext cx="8518525" cy="60483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dirty="0" smtClean="0"/>
              <a:t>Формула </a:t>
            </a:r>
            <a:r>
              <a:rPr lang="ru-RU" b="1" dirty="0" smtClean="0"/>
              <a:t>Шеннона</a:t>
            </a:r>
            <a:r>
              <a:rPr lang="ru-RU" dirty="0" smtClean="0"/>
              <a:t> </a:t>
            </a:r>
            <a:endParaRPr lang="en-US" sz="2200" dirty="0" smtClean="0"/>
          </a:p>
          <a:p>
            <a:pPr>
              <a:buFont typeface="Arial" charset="0"/>
              <a:buNone/>
            </a:pPr>
            <a:r>
              <a:rPr lang="ru-RU" sz="2200" dirty="0" smtClean="0"/>
              <a:t>Перейдем к пределу по длине всевозможных сообщений </a:t>
            </a:r>
            <a:r>
              <a:rPr lang="ru-RU" sz="2200" i="1" dirty="0" smtClean="0"/>
              <a:t>(</a:t>
            </a:r>
            <a:r>
              <a:rPr lang="en-US" sz="2200" i="1" dirty="0" smtClean="0"/>
              <a:t>N </a:t>
            </a:r>
            <a:r>
              <a:rPr lang="ru-RU" sz="2200" dirty="0" smtClean="0"/>
              <a:t>—&gt; ∞):</a:t>
            </a:r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r>
              <a:rPr lang="ru-RU" sz="2200" dirty="0" smtClean="0"/>
              <a:t>По формуле (14),</a:t>
            </a:r>
            <a:r>
              <a:rPr lang="ru-RU" sz="2200" b="1" dirty="0" smtClean="0"/>
              <a:t> </a:t>
            </a:r>
            <a:r>
              <a:rPr lang="ru-RU" sz="2200" dirty="0" smtClean="0"/>
              <a:t>вспоминая, что в достаточно большом сообщении </a:t>
            </a:r>
          </a:p>
          <a:p>
            <a:pPr>
              <a:buFont typeface="Arial" charset="0"/>
              <a:buNone/>
            </a:pPr>
            <a:r>
              <a:rPr lang="en-US" sz="2200" i="1" dirty="0" smtClean="0"/>
              <a:t>p</a:t>
            </a:r>
            <a:r>
              <a:rPr lang="ru-RU" sz="2200" i="1" dirty="0" smtClean="0"/>
              <a:t>(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i</a:t>
            </a:r>
            <a:r>
              <a:rPr lang="ru-RU" sz="2200" i="1" dirty="0" smtClean="0"/>
              <a:t>) </a:t>
            </a:r>
            <a:r>
              <a:rPr lang="ru-RU" sz="2200" dirty="0" smtClean="0"/>
              <a:t>= </a:t>
            </a:r>
            <a:r>
              <a:rPr lang="en-US" sz="2200" dirty="0" err="1" smtClean="0"/>
              <a:t>lim</a:t>
            </a:r>
            <a:r>
              <a:rPr lang="en-US" sz="2200" i="1" dirty="0" smtClean="0"/>
              <a:t> N</a:t>
            </a:r>
            <a:r>
              <a:rPr lang="ru-RU" sz="2200" i="1" dirty="0" smtClean="0"/>
              <a:t>-&gt;∞        </a:t>
            </a:r>
            <a:r>
              <a:rPr lang="ru-RU" sz="2200" dirty="0" smtClean="0"/>
              <a:t>, получаем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959803"/>
              </p:ext>
            </p:extLst>
          </p:nvPr>
        </p:nvGraphicFramePr>
        <p:xfrm>
          <a:off x="2195513" y="4365625"/>
          <a:ext cx="431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4" imgW="203112" imgH="393529" progId="Equation.3">
                  <p:embed/>
                </p:oleObj>
              </mc:Choice>
              <mc:Fallback>
                <p:oleObj name="Equation" r:id="rId4" imgW="203112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5625"/>
                        <a:ext cx="431800" cy="719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38805"/>
              </p:ext>
            </p:extLst>
          </p:nvPr>
        </p:nvGraphicFramePr>
        <p:xfrm>
          <a:off x="1258888" y="1484313"/>
          <a:ext cx="6929437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6" imgW="3060360" imgH="939600" progId="">
                  <p:embed/>
                </p:oleObj>
              </mc:Choice>
              <mc:Fallback>
                <p:oleObj name="Equation" r:id="rId6" imgW="3060360" imgH="939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84313"/>
                        <a:ext cx="6929437" cy="1952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553288"/>
              </p:ext>
            </p:extLst>
          </p:nvPr>
        </p:nvGraphicFramePr>
        <p:xfrm>
          <a:off x="1979613" y="5157788"/>
          <a:ext cx="42862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8" imgW="1828800" imgH="431640" progId="">
                  <p:embed/>
                </p:oleObj>
              </mc:Choice>
              <mc:Fallback>
                <p:oleObj name="Equation" r:id="rId8" imgW="182880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157788"/>
                        <a:ext cx="4286250" cy="928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 Box 16"/>
          <p:cNvSpPr txBox="1">
            <a:spLocks noChangeArrowheads="1"/>
          </p:cNvSpPr>
          <p:nvPr/>
        </p:nvSpPr>
        <p:spPr bwMode="auto">
          <a:xfrm>
            <a:off x="6948488" y="53721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(5)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981075"/>
          </a:xfrm>
        </p:spPr>
        <p:txBody>
          <a:bodyPr/>
          <a:lstStyle/>
          <a:p>
            <a:pPr algn="l"/>
            <a:r>
              <a:rPr lang="ru-RU" sz="2400" b="1" smtClean="0"/>
              <a:t>Формула Хартли 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395288" y="836613"/>
            <a:ext cx="8435975" cy="51847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Величина </a:t>
            </a:r>
            <a:r>
              <a:rPr lang="en-US" sz="2200" i="1" smtClean="0"/>
              <a:t>I</a:t>
            </a:r>
            <a:r>
              <a:rPr lang="ru-RU" sz="2200" i="1" baseline="-25000" smtClean="0"/>
              <a:t>0</a:t>
            </a:r>
            <a:r>
              <a:rPr lang="ru-RU" sz="2200" i="1" smtClean="0"/>
              <a:t> (</a:t>
            </a:r>
            <a:r>
              <a:rPr lang="en-US" sz="2200" i="1" smtClean="0"/>
              <a:t>A</a:t>
            </a:r>
            <a:r>
              <a:rPr lang="ru-RU" sz="2200" i="1" smtClean="0"/>
              <a:t>) </a:t>
            </a:r>
            <a:r>
              <a:rPr lang="ru-RU" sz="2200" smtClean="0"/>
              <a:t>характеризует среднее количество информации на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один символ из алфавита </a:t>
            </a:r>
            <a:r>
              <a:rPr lang="ru-RU" sz="2200" i="1" smtClean="0"/>
              <a:t>А с </a:t>
            </a:r>
            <a:r>
              <a:rPr lang="ru-RU" sz="2200" smtClean="0"/>
              <a:t>заданным (или экспериментально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определенным) распределением вероятностей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i="1" smtClean="0"/>
              <a:t>			</a:t>
            </a:r>
            <a:r>
              <a:rPr lang="en-US" sz="2200" i="1" smtClean="0"/>
              <a:t> </a:t>
            </a:r>
            <a:r>
              <a:rPr lang="ru-RU" sz="2200" i="1" smtClean="0"/>
              <a:t>р(х</a:t>
            </a:r>
            <a:r>
              <a:rPr lang="ru-RU" sz="2200" i="1" baseline="-25000" smtClean="0"/>
              <a:t>1</a:t>
            </a:r>
            <a:r>
              <a:rPr lang="ru-RU" sz="2200" i="1" smtClean="0"/>
              <a:t>), р(х</a:t>
            </a:r>
            <a:r>
              <a:rPr lang="ru-RU" sz="2200" i="1" baseline="-25000" smtClean="0"/>
              <a:t>2</a:t>
            </a:r>
            <a:r>
              <a:rPr lang="ru-RU" sz="2200" i="1" smtClean="0"/>
              <a:t>), ... , р(х</a:t>
            </a:r>
            <a:r>
              <a:rPr lang="en-US" sz="2200" i="1" baseline="-25000" smtClean="0"/>
              <a:t>N</a:t>
            </a:r>
            <a:r>
              <a:rPr lang="ru-RU" sz="2200" i="1" smtClean="0"/>
              <a:t>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Рассмотрим случай, когда все символы в алфавите равновероятны</a:t>
            </a:r>
            <a:r>
              <a:rPr lang="en-US" sz="2200" smtClean="0"/>
              <a:t>:</a:t>
            </a:r>
            <a:endParaRPr lang="ru-RU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i="1" smtClean="0"/>
              <a:t>			</a:t>
            </a:r>
            <a:r>
              <a:rPr lang="ru-RU" i="1" smtClean="0"/>
              <a:t> </a:t>
            </a:r>
            <a:r>
              <a:rPr lang="ru-RU" sz="2200" i="1" smtClean="0"/>
              <a:t>р(х1)  = р(х2)   . . .   = р(х</a:t>
            </a:r>
            <a:r>
              <a:rPr lang="en-US" sz="2200" i="1" baseline="-25000" smtClean="0"/>
              <a:t>N</a:t>
            </a:r>
            <a:r>
              <a:rPr lang="ru-RU" sz="2200" i="1" smtClean="0"/>
              <a:t>) =  </a:t>
            </a:r>
            <a:r>
              <a:rPr lang="en-US" sz="2200" smtClean="0"/>
              <a:t>1</a:t>
            </a:r>
            <a:r>
              <a:rPr lang="en-US" sz="2200" i="1" smtClean="0"/>
              <a:t>/N</a:t>
            </a:r>
            <a:r>
              <a:rPr lang="ru-RU" sz="2200" i="1" smtClean="0"/>
              <a:t>   .</a:t>
            </a:r>
            <a:endParaRPr lang="en-US" sz="2200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Среднее количество информации, приходящееся на каждый символ</a:t>
            </a:r>
            <a:endParaRPr lang="en-US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такого алфавита, по формуле Шеннона</a:t>
            </a:r>
            <a:r>
              <a:rPr lang="ru-RU" smtClean="0"/>
              <a:t>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15132"/>
              </p:ext>
            </p:extLst>
          </p:nvPr>
        </p:nvGraphicFramePr>
        <p:xfrm>
          <a:off x="827088" y="4868863"/>
          <a:ext cx="707231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4" imgW="3276360" imgH="431640" progId="">
                  <p:embed/>
                </p:oleObj>
              </mc:Choice>
              <mc:Fallback>
                <p:oleObj name="Equation" r:id="rId4" imgW="3276360" imgH="431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8863"/>
                        <a:ext cx="7072312" cy="8969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7"/>
          <p:cNvSpPr txBox="1">
            <a:spLocks noChangeArrowheads="1"/>
          </p:cNvSpPr>
          <p:nvPr/>
        </p:nvSpPr>
        <p:spPr bwMode="auto">
          <a:xfrm>
            <a:off x="8224838" y="503237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(6)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6247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Событие, которое может произойти или нет, называют </a:t>
            </a:r>
            <a:r>
              <a:rPr lang="ru-RU" sz="2400" i="1" smtClean="0">
                <a:solidFill>
                  <a:schemeClr val="hlink"/>
                </a:solidFill>
              </a:rPr>
              <a:t>случайным</a:t>
            </a:r>
            <a:r>
              <a:rPr lang="ru-RU" sz="2400" i="1" smtClean="0"/>
              <a:t>. </a:t>
            </a:r>
            <a:endParaRPr lang="en-US" sz="2400" i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Примеры</a:t>
            </a:r>
            <a:r>
              <a:rPr lang="en-US" sz="2400" smtClean="0"/>
              <a:t>:</a:t>
            </a:r>
            <a:r>
              <a:rPr lang="ru-RU" sz="2400" smtClean="0"/>
              <a:t> попадание стрелка в мишень, 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извлечение дамы пик из колоды карт, 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выигрыш билета в розыгрыше лотереи и т. д. 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На основании отдельно взятого случайного события нельзя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научно предсказать, например, какие билеты окажутся 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выигрышными. Но если провести достаточно большую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последовательность испытаний, то можно выявить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определенные закономерности, позволяющие делать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количественные предсказания.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Алф1 = {</a:t>
            </a:r>
            <a:r>
              <a:rPr lang="en-US" sz="2800" dirty="0" smtClean="0"/>
              <a:t>a</a:t>
            </a:r>
            <a:r>
              <a:rPr lang="ru-RU" sz="2800" dirty="0" smtClean="0"/>
              <a:t>,</a:t>
            </a:r>
            <a:r>
              <a:rPr lang="en-US" sz="2800" dirty="0" smtClean="0"/>
              <a:t>b</a:t>
            </a:r>
            <a:r>
              <a:rPr lang="ru-RU" sz="2800" dirty="0" smtClean="0"/>
              <a:t>,</a:t>
            </a:r>
            <a:r>
              <a:rPr lang="en-US" sz="2800" dirty="0" smtClean="0"/>
              <a:t>c</a:t>
            </a:r>
            <a:r>
              <a:rPr lang="ru-RU" sz="2800" dirty="0" smtClean="0"/>
              <a:t>,</a:t>
            </a:r>
            <a:r>
              <a:rPr lang="en-US" sz="2800" dirty="0" smtClean="0"/>
              <a:t>d</a:t>
            </a:r>
            <a:r>
              <a:rPr lang="ru-RU" sz="28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Алф2 = {0,1}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К(а) =  0,</a:t>
            </a:r>
            <a:r>
              <a:rPr lang="en-US" sz="2800" dirty="0" smtClean="0"/>
              <a:t> </a:t>
            </a:r>
            <a:r>
              <a:rPr lang="ru-RU" sz="2800" dirty="0" smtClean="0"/>
              <a:t> К(</a:t>
            </a:r>
            <a:r>
              <a:rPr lang="en-US" sz="2800" dirty="0" smtClean="0"/>
              <a:t>b</a:t>
            </a:r>
            <a:r>
              <a:rPr lang="ru-RU" sz="2800" dirty="0" smtClean="0"/>
              <a:t>) = 01,</a:t>
            </a:r>
            <a:r>
              <a:rPr lang="en-US" sz="2800" dirty="0" smtClean="0"/>
              <a:t> </a:t>
            </a:r>
            <a:r>
              <a:rPr lang="ru-RU" sz="2800" dirty="0" smtClean="0"/>
              <a:t> К(с) = 10, </a:t>
            </a:r>
            <a:r>
              <a:rPr lang="ru-RU" sz="2800" dirty="0"/>
              <a:t>К</a:t>
            </a:r>
            <a:r>
              <a:rPr lang="ru-RU" sz="2800" dirty="0" smtClean="0"/>
              <a:t>(</a:t>
            </a:r>
            <a:r>
              <a:rPr lang="en-US" sz="2800" dirty="0" smtClean="0"/>
              <a:t>d</a:t>
            </a:r>
            <a:r>
              <a:rPr lang="ru-RU" sz="2800" dirty="0" smtClean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</a:t>
            </a:r>
            <a:r>
              <a:rPr lang="ru-RU" sz="2800" baseline="30000" dirty="0" smtClean="0"/>
              <a:t>-1</a:t>
            </a:r>
            <a:r>
              <a:rPr lang="ru-RU" sz="2800" dirty="0" smtClean="0"/>
              <a:t>(01101010) = </a:t>
            </a:r>
            <a:r>
              <a:rPr lang="en-US" sz="2800" dirty="0" smtClean="0"/>
              <a:t>{</a:t>
            </a:r>
            <a:r>
              <a:rPr lang="en-US" sz="2800" dirty="0" err="1" smtClean="0">
                <a:solidFill>
                  <a:schemeClr val="accent2"/>
                </a:solidFill>
              </a:rPr>
              <a:t>addbba</a:t>
            </a:r>
            <a:r>
              <a:rPr lang="en-US" sz="2800" dirty="0" smtClean="0">
                <a:solidFill>
                  <a:schemeClr val="accent2"/>
                </a:solidFill>
              </a:rPr>
              <a:t>,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accent2"/>
                </a:solidFill>
              </a:rPr>
              <a:t>b</a:t>
            </a:r>
            <a:r>
              <a:rPr lang="ru-RU" sz="2800" dirty="0">
                <a:solidFill>
                  <a:schemeClr val="accent2"/>
                </a:solidFill>
              </a:rPr>
              <a:t>ссс</a:t>
            </a:r>
            <a:r>
              <a:rPr lang="en-US" sz="2800" dirty="0" smtClean="0"/>
              <a:t>}</a:t>
            </a:r>
            <a:r>
              <a:rPr lang="ru-RU" sz="2800" dirty="0" smtClean="0"/>
              <a:t> – прообраз 01101010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/>
              <a:t>Данный код не является однозначно декодируемым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800" b="1" smtClean="0"/>
              <a:t>Определение</a:t>
            </a: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250825" y="1052513"/>
            <a:ext cx="8569325" cy="452596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i="1" smtClean="0">
                <a:solidFill>
                  <a:schemeClr val="hlink"/>
                </a:solidFill>
              </a:rPr>
              <a:t>Пространство элементарных событий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i="1" smtClean="0">
                <a:solidFill>
                  <a:schemeClr val="hlink"/>
                </a:solidFill>
              </a:rPr>
              <a:t>(исходов)</a:t>
            </a:r>
            <a:r>
              <a:rPr lang="ru-RU" i="1" smtClean="0"/>
              <a:t> </a:t>
            </a:r>
            <a:r>
              <a:rPr lang="ru-RU" smtClean="0">
                <a:solidFill>
                  <a:schemeClr val="hlink"/>
                </a:solidFill>
              </a:rPr>
              <a:t>Ω</a:t>
            </a:r>
            <a:r>
              <a:rPr lang="ru-RU" i="1" smtClean="0"/>
              <a:t> – </a:t>
            </a:r>
            <a:r>
              <a:rPr lang="ru-RU" smtClean="0"/>
              <a:t>множество всех различных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событий, возможных при проведении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эксперимента.</a:t>
            </a:r>
            <a:endParaRPr lang="ru-RU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Элементарность исходов понимается в том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смысле, что ни один из них не рассматривается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как сочетание других событий.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400" b="1" smtClean="0"/>
              <a:t>Примеры</a:t>
            </a:r>
            <a:r>
              <a:rPr lang="en-US" sz="2400" b="1" smtClean="0"/>
              <a:t>:</a:t>
            </a:r>
            <a:endParaRPr lang="ru-RU" sz="2400" b="1" smtClean="0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256213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Arial" charset="0"/>
              <a:buAutoNum type="arabicParenR"/>
            </a:pPr>
            <a:r>
              <a:rPr lang="ru-RU" sz="2400" smtClean="0"/>
              <a:t>Будем бросать монету до тех пор, пока не выпадет герб. 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 После этого эксперимент закончим.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«Элементарный исход» этого эксперимента можно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представить в виде последовательности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р, р, р, ..., р, г (где р — решка, г — герб).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Таких последовательностей бесконечно много.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Следовательно, в данном случае множество Ω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бесконечно.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2)  Однократное бросание игральной кости. Будем считать, что возможен только один из 6 исходов, соответствующих падению кости гранями с 1, 2,...,6 очками вверх. Каждый возможный исход удобно обозначать числом выпавших очков.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Тогда пространство элементарных событий Ω</a:t>
            </a:r>
            <a:r>
              <a:rPr lang="ru-RU" sz="2400" i="1" smtClean="0"/>
              <a:t> = </a:t>
            </a:r>
            <a:r>
              <a:rPr lang="ru-RU" sz="2400" smtClean="0"/>
              <a:t>{1,2,3,4,5,6}.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52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Формула ω</a:t>
            </a:r>
            <a:r>
              <a:rPr lang="ru-RU" sz="2400" smtClean="0">
                <a:sym typeface="Symbol" pitchFamily="18" charset="2"/>
              </a:rPr>
              <a:t></a:t>
            </a:r>
            <a:r>
              <a:rPr lang="ru-RU" sz="2400" smtClean="0"/>
              <a:t>Ω</a:t>
            </a:r>
            <a:r>
              <a:rPr lang="ru-RU" sz="2400" i="1" smtClean="0"/>
              <a:t> </a:t>
            </a:r>
            <a:r>
              <a:rPr lang="ru-RU" sz="2400" smtClean="0"/>
              <a:t>означает, что элементарное событие </a:t>
            </a:r>
            <a:r>
              <a:rPr lang="ru-RU" sz="2400" i="1" smtClean="0"/>
              <a:t>ω </a:t>
            </a:r>
            <a:r>
              <a:rPr lang="ru-RU" sz="2400" smtClean="0"/>
              <a:t>является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элементом пространства Ω</a:t>
            </a:r>
            <a:r>
              <a:rPr lang="ru-RU" sz="2400" i="1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Многие события естественно описывать</a:t>
            </a:r>
            <a:r>
              <a:rPr lang="en-US" sz="2400" smtClean="0"/>
              <a:t> </a:t>
            </a:r>
            <a:r>
              <a:rPr lang="ru-RU" sz="2400" smtClean="0"/>
              <a:t>множествами, 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составленными из элементарных</a:t>
            </a:r>
            <a:r>
              <a:rPr lang="en-US" sz="2400" smtClean="0"/>
              <a:t> </a:t>
            </a:r>
            <a:r>
              <a:rPr lang="ru-RU" sz="2400" smtClean="0"/>
              <a:t>исходов.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Например, событие, состоящее в появлении четного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числа очков, описывается множеством </a:t>
            </a:r>
            <a:r>
              <a:rPr lang="en-US" sz="2400" i="1" smtClean="0"/>
              <a:t>S</a:t>
            </a:r>
            <a:r>
              <a:rPr lang="ru-RU" sz="2400" i="1" smtClean="0"/>
              <a:t> = </a:t>
            </a:r>
            <a:r>
              <a:rPr lang="ru-RU" sz="2400" smtClean="0"/>
              <a:t>{2,4,6}.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Формула </a:t>
            </a:r>
            <a:r>
              <a:rPr lang="en-US" sz="2400" i="1" smtClean="0"/>
              <a:t>S</a:t>
            </a:r>
            <a:r>
              <a:rPr lang="ru-RU" sz="2400" smtClean="0">
                <a:sym typeface="Symbol" pitchFamily="18" charset="2"/>
              </a:rPr>
              <a:t></a:t>
            </a:r>
            <a:r>
              <a:rPr lang="ru-RU" sz="2400" smtClean="0"/>
              <a:t>Ω означает, что событие </a:t>
            </a:r>
            <a:r>
              <a:rPr lang="en-US" sz="2400" i="1" smtClean="0"/>
              <a:t>S </a:t>
            </a:r>
            <a:r>
              <a:rPr lang="ru-RU" sz="2400" smtClean="0"/>
              <a:t>является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подмножеством пространства Ω</a:t>
            </a:r>
            <a:r>
              <a:rPr lang="ru-RU" sz="2400" i="1" smtClean="0"/>
              <a:t>.</a:t>
            </a:r>
          </a:p>
          <a:p>
            <a:pPr>
              <a:lnSpc>
                <a:spcPct val="90000"/>
              </a:lnSpc>
            </a:pPr>
            <a:endParaRPr lang="ru-RU" sz="2400" i="1" smtClean="0"/>
          </a:p>
          <a:p>
            <a:pPr>
              <a:lnSpc>
                <a:spcPct val="90000"/>
              </a:lnSpc>
            </a:pPr>
            <a:r>
              <a:rPr lang="ru-RU" sz="2400" i="1" smtClean="0"/>
              <a:t>Случайная величина     —&gt;     переменная</a:t>
            </a:r>
          </a:p>
          <a:p>
            <a:pPr>
              <a:lnSpc>
                <a:spcPct val="90000"/>
              </a:lnSpc>
            </a:pPr>
            <a:r>
              <a:rPr lang="ru-RU" sz="2400" i="1" smtClean="0"/>
              <a:t>Элементарный исход   —&gt;     значение 	переменной</a:t>
            </a:r>
          </a:p>
          <a:p>
            <a:pPr>
              <a:lnSpc>
                <a:spcPct val="90000"/>
              </a:lnSpc>
            </a:pPr>
            <a:r>
              <a:rPr lang="ru-RU" sz="2400" i="1" smtClean="0"/>
              <a:t>Пространство элементарных исходов —&gt;   область 							          значений</a:t>
            </a:r>
          </a:p>
          <a:p>
            <a:pPr>
              <a:lnSpc>
                <a:spcPct val="90000"/>
              </a:lnSpc>
            </a:pPr>
            <a:r>
              <a:rPr lang="ru-RU" sz="2400" i="1" smtClean="0"/>
              <a:t> Событие               —</a:t>
            </a:r>
            <a:r>
              <a:rPr lang="en-US" sz="2400" i="1" smtClean="0"/>
              <a:t>&gt;</a:t>
            </a:r>
            <a:r>
              <a:rPr lang="ru-RU" sz="2400" i="1" smtClean="0"/>
              <a:t>     подмножество области 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4" name="Object 7"/>
          <p:cNvGraphicFramePr>
            <a:graphicFrameLocks noChangeAspect="1"/>
          </p:cNvGraphicFramePr>
          <p:nvPr/>
        </p:nvGraphicFramePr>
        <p:xfrm>
          <a:off x="3524250" y="2708275"/>
          <a:ext cx="20621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4" imgW="990360" imgH="228600" progId="">
                  <p:embed/>
                </p:oleObj>
              </mc:Choice>
              <mc:Fallback>
                <p:oleObj name="Equation" r:id="rId4" imgW="99036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2708275"/>
                        <a:ext cx="20621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9"/>
          <p:cNvGraphicFramePr>
            <a:graphicFrameLocks noChangeAspect="1"/>
          </p:cNvGraphicFramePr>
          <p:nvPr/>
        </p:nvGraphicFramePr>
        <p:xfrm>
          <a:off x="561975" y="3284538"/>
          <a:ext cx="4021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6" imgW="2450880" imgH="228600" progId="">
                  <p:embed/>
                </p:oleObj>
              </mc:Choice>
              <mc:Fallback>
                <p:oleObj name="Equation" r:id="rId6" imgW="245088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3284538"/>
                        <a:ext cx="40211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" name="Rectangle 3"/>
          <p:cNvSpPr>
            <a:spLocks noGrp="1"/>
          </p:cNvSpPr>
          <p:nvPr>
            <p:ph type="body" idx="4294967295"/>
          </p:nvPr>
        </p:nvSpPr>
        <p:spPr>
          <a:xfrm>
            <a:off x="0" y="500063"/>
            <a:ext cx="8710613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Определим формально </a:t>
            </a:r>
            <a:r>
              <a:rPr lang="ru-RU" sz="2400" i="1" dirty="0" smtClean="0">
                <a:solidFill>
                  <a:schemeClr val="hlink"/>
                </a:solidFill>
              </a:rPr>
              <a:t>меру события</a:t>
            </a:r>
            <a:r>
              <a:rPr lang="ru-RU" sz="2400" i="1" dirty="0" smtClean="0"/>
              <a:t> </a:t>
            </a:r>
            <a:r>
              <a:rPr lang="ru-RU" sz="2400" i="1" dirty="0" smtClean="0">
                <a:solidFill>
                  <a:schemeClr val="hlink"/>
                </a:solidFill>
              </a:rPr>
              <a:t>µ</a:t>
            </a:r>
            <a:r>
              <a:rPr lang="ru-RU" sz="2400" i="1" dirty="0" smtClean="0"/>
              <a:t>, </a:t>
            </a:r>
            <a:r>
              <a:rPr lang="ru-RU" sz="2400" dirty="0" smtClean="0"/>
              <a:t>как отображение из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пространства Ω в </a:t>
            </a:r>
            <a:r>
              <a:rPr lang="ru-RU" sz="2400" i="1" dirty="0" smtClean="0"/>
              <a:t>N</a:t>
            </a:r>
            <a:r>
              <a:rPr lang="ru-RU" sz="2400" dirty="0" smtClean="0"/>
              <a:t>, обладающее следующими свойствами: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</a:rPr>
              <a:t>1)</a:t>
            </a:r>
            <a:r>
              <a:rPr lang="ru-RU" sz="2400" dirty="0" smtClean="0"/>
              <a:t>		    </a:t>
            </a:r>
            <a:r>
              <a:rPr lang="en-US" sz="2400" dirty="0" smtClean="0"/>
              <a:t>             </a:t>
            </a:r>
            <a:r>
              <a:rPr lang="ru-RU" sz="2400" dirty="0" smtClean="0"/>
              <a:t>где     - пустое множество</a:t>
            </a:r>
            <a:r>
              <a:rPr lang="ru-RU" sz="1600" dirty="0" smtClean="0"/>
              <a:t>, </a:t>
            </a:r>
            <a:r>
              <a:rPr lang="ru-RU" sz="2400" dirty="0" smtClean="0"/>
              <a:t>т.е. множество, не содержащее ни одного элемента;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</a:rPr>
              <a:t>2)</a:t>
            </a:r>
            <a:r>
              <a:rPr lang="en-US" sz="1600" dirty="0" smtClean="0"/>
              <a:t> </a:t>
            </a:r>
            <a:r>
              <a:rPr lang="ru-RU" sz="2400" dirty="0" smtClean="0"/>
              <a:t>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</a:rPr>
              <a:t>3)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mu(S1 U S2)=mu(S1)+mu(S2)-mu(S1/\S2)</a:t>
            </a: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</p:txBody>
      </p:sp>
      <p:graphicFrame>
        <p:nvGraphicFramePr>
          <p:cNvPr id="1095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95721"/>
              </p:ext>
            </p:extLst>
          </p:nvPr>
        </p:nvGraphicFramePr>
        <p:xfrm>
          <a:off x="539750" y="1556792"/>
          <a:ext cx="1285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8" imgW="609480" imgH="203040" progId="">
                  <p:embed/>
                </p:oleObj>
              </mc:Choice>
              <mc:Fallback>
                <p:oleObj name="Equation" r:id="rId8" imgW="609480" imgH="203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6792"/>
                        <a:ext cx="1285875" cy="428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695192"/>
              </p:ext>
            </p:extLst>
          </p:nvPr>
        </p:nvGraphicFramePr>
        <p:xfrm>
          <a:off x="2627313" y="1556792"/>
          <a:ext cx="28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10" imgW="126720" imgH="177480" progId="">
                  <p:embed/>
                </p:oleObj>
              </mc:Choice>
              <mc:Fallback>
                <p:oleObj name="Equation" r:id="rId10" imgW="126720" imgH="177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56792"/>
                        <a:ext cx="285750" cy="400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27510"/>
              </p:ext>
            </p:extLst>
          </p:nvPr>
        </p:nvGraphicFramePr>
        <p:xfrm>
          <a:off x="539750" y="2708275"/>
          <a:ext cx="26050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12" imgW="1587240" imgH="228600" progId="">
                  <p:embed/>
                </p:oleObj>
              </mc:Choice>
              <mc:Fallback>
                <p:oleObj name="Equation" r:id="rId12" imgW="158724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2605088" cy="500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662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Введем функцию </a:t>
            </a:r>
            <a:r>
              <a:rPr lang="en-US" sz="2400" i="1" dirty="0" smtClean="0">
                <a:solidFill>
                  <a:schemeClr val="hlink"/>
                </a:solidFill>
              </a:rPr>
              <a:t>p</a:t>
            </a:r>
            <a:r>
              <a:rPr lang="ru-RU" sz="2400" i="1" dirty="0" smtClean="0">
                <a:solidFill>
                  <a:schemeClr val="hlink"/>
                </a:solidFill>
              </a:rPr>
              <a:t>(</a:t>
            </a:r>
            <a:r>
              <a:rPr lang="en-US" sz="2400" i="1" dirty="0" smtClean="0">
                <a:solidFill>
                  <a:schemeClr val="hlink"/>
                </a:solidFill>
              </a:rPr>
              <a:t>S</a:t>
            </a:r>
            <a:r>
              <a:rPr lang="ru-RU" sz="2400" i="1" dirty="0" smtClean="0">
                <a:solidFill>
                  <a:schemeClr val="hlink"/>
                </a:solidFill>
              </a:rPr>
              <a:t>) вероятности события</a:t>
            </a:r>
            <a:r>
              <a:rPr lang="ru-RU" sz="2400" i="1" dirty="0" smtClean="0"/>
              <a:t> </a:t>
            </a:r>
            <a:r>
              <a:rPr lang="ru-RU" sz="2400" dirty="0" smtClean="0"/>
              <a:t>как численного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выражения возможности события </a:t>
            </a:r>
            <a:r>
              <a:rPr lang="en-US" sz="2400" i="1" dirty="0" smtClean="0"/>
              <a:t>S </a:t>
            </a:r>
            <a:r>
              <a:rPr lang="ru-RU" sz="2400" dirty="0" smtClean="0"/>
              <a:t>на заданном пространстве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элементарных исходов Ω следующим образом: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                                                                            (1)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«Желательные» исходы  - элементарные исходы, образующие событие S.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	        0 ≤ p(S) ≤ 1 </a:t>
            </a:r>
            <a:r>
              <a:rPr lang="ru-RU" sz="2400" dirty="0" smtClean="0"/>
              <a:t>р(0</a:t>
            </a:r>
            <a:r>
              <a:rPr lang="ru-RU" sz="2400" dirty="0"/>
              <a:t>) = 0, р(Ω) = 1.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Событие с вероятностью 1 содержит все элементарные исходы и,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следовательно, происходит наверняка.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Событие с вероятностью 0 не содержит ни одного исхода,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следовательно, не происходит никогда.</a:t>
            </a: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                                                                               </a:t>
            </a:r>
            <a:endParaRPr lang="ru-RU" sz="2400" dirty="0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86038"/>
              </p:ext>
            </p:extLst>
          </p:nvPr>
        </p:nvGraphicFramePr>
        <p:xfrm>
          <a:off x="1403648" y="2780481"/>
          <a:ext cx="18097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965160" imgH="419040" progId="">
                  <p:embed/>
                </p:oleObj>
              </mc:Choice>
              <mc:Fallback>
                <p:oleObj name="Equation" r:id="rId4" imgW="96516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80481"/>
                        <a:ext cx="1809750" cy="785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3347864" y="2924944"/>
            <a:ext cx="3568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   Число желательных исходов</a:t>
            </a:r>
          </a:p>
          <a:p>
            <a:pPr eaLnBrk="1" hangingPunct="1"/>
            <a:r>
              <a:rPr lang="ru-RU" dirty="0"/>
              <a:t>Число всех возможных исходов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54006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Говорят, что заданы вероятности элементарных событий, 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если на </a:t>
            </a:r>
            <a:r>
              <a:rPr lang="ru-RU" sz="2400" smtClean="0">
                <a:sym typeface="Symbol" pitchFamily="18" charset="2"/>
              </a:rPr>
              <a:t>Ω задана неотрицательная числовая функция </a:t>
            </a:r>
            <a:r>
              <a:rPr lang="en-US" sz="2400" i="1" smtClean="0">
                <a:sym typeface="Symbol" pitchFamily="18" charset="2"/>
              </a:rPr>
              <a:t>p</a:t>
            </a:r>
            <a:r>
              <a:rPr lang="ru-RU" sz="2400" smtClean="0">
                <a:sym typeface="Symbol" pitchFamily="18" charset="2"/>
              </a:rPr>
              <a:t> такая,</a:t>
            </a:r>
            <a:endParaRPr lang="en-US" sz="240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ru-RU" sz="2400" smtClean="0">
                <a:sym typeface="Symbol" pitchFamily="18" charset="2"/>
              </a:rPr>
              <a:t>что</a:t>
            </a:r>
            <a:r>
              <a:rPr lang="en-US" sz="2400" smtClean="0">
                <a:sym typeface="Symbol" pitchFamily="18" charset="2"/>
              </a:rPr>
              <a:t>:</a:t>
            </a:r>
            <a:r>
              <a:rPr lang="ru-RU" sz="2400" smtClean="0">
                <a:sym typeface="Symbol" pitchFamily="18" charset="2"/>
              </a:rPr>
              <a:t> </a:t>
            </a:r>
            <a:endParaRPr lang="en-US" sz="240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sym typeface="Symbol" pitchFamily="18" charset="2"/>
              </a:rPr>
              <a:t>			</a:t>
            </a:r>
            <a:endParaRPr lang="ru-RU" sz="2400" smtClean="0">
              <a:sym typeface="Symbol" pitchFamily="18" charset="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90583"/>
              </p:ext>
            </p:extLst>
          </p:nvPr>
        </p:nvGraphicFramePr>
        <p:xfrm>
          <a:off x="2124075" y="2205038"/>
          <a:ext cx="30638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4" imgW="990360" imgH="253800" progId="">
                  <p:embed/>
                </p:oleObj>
              </mc:Choice>
              <mc:Fallback>
                <p:oleObj name="Equation" r:id="rId4" imgW="990360" imgH="253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3063875" cy="7858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3"/>
          <p:cNvSpPr>
            <a:spLocks noGrp="1"/>
          </p:cNvSpPr>
          <p:nvPr>
            <p:ph idx="1"/>
          </p:nvPr>
        </p:nvSpPr>
        <p:spPr>
          <a:xfrm>
            <a:off x="250825" y="260350"/>
            <a:ext cx="8229600" cy="59055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Вероятность того, что при бросании кости  выпадет единица,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равна </a:t>
            </a:r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Вероятность появления четного числа очков равна</a:t>
            </a:r>
          </a:p>
        </p:txBody>
      </p:sp>
      <p:sp>
        <p:nvSpPr>
          <p:cNvPr id="30739" name="Rectangle 8"/>
          <p:cNvSpPr>
            <a:spLocks noChangeArrowheads="1"/>
          </p:cNvSpPr>
          <p:nvPr/>
        </p:nvSpPr>
        <p:spPr bwMode="auto">
          <a:xfrm>
            <a:off x="323850" y="3665538"/>
            <a:ext cx="8496300" cy="19208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Паскаль в письмах к Ферма в 1654 г. писал: </a:t>
            </a:r>
            <a:endParaRPr lang="ru-RU" sz="2000" dirty="0">
              <a:solidFill>
                <a:srgbClr val="000000"/>
              </a:solidFill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«Как велика вероятность, что когда я проснусь ночью и посмотрю на часы, то большая стрелка будет стоять между 15 и 20 минутами?»</a:t>
            </a:r>
            <a:endParaRPr lang="ru-RU" sz="2000" dirty="0">
              <a:solidFill>
                <a:srgbClr val="000000"/>
              </a:solidFill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 И в этом же письме приводит рассуждения о том, что вероятность того, что стрелка часов будет находиться в этом промежутке, равна </a:t>
            </a:r>
            <a:r>
              <a:rPr lang="ru-RU" sz="2000" dirty="0">
                <a:cs typeface="Times New Roman" pitchFamily="18" charset="0"/>
              </a:rPr>
              <a:t> 5</a:t>
            </a:r>
            <a:r>
              <a:rPr lang="en-US" sz="2000" dirty="0">
                <a:cs typeface="Times New Roman" pitchFamily="18" charset="0"/>
              </a:rPr>
              <a:t>/</a:t>
            </a:r>
            <a:r>
              <a:rPr lang="ru-RU" sz="2000" dirty="0">
                <a:cs typeface="Times New Roman" pitchFamily="18" charset="0"/>
              </a:rPr>
              <a:t>60</a:t>
            </a:r>
            <a:r>
              <a:rPr lang="en-US" sz="2000" dirty="0">
                <a:cs typeface="Times New Roman" pitchFamily="18" charset="0"/>
              </a:rPr>
              <a:t>=1/12.</a:t>
            </a:r>
            <a:endParaRPr lang="ru-RU" sz="2000" dirty="0">
              <a:cs typeface="Times New Roman" pitchFamily="18" charset="0"/>
            </a:endParaRPr>
          </a:p>
          <a:p>
            <a:pPr algn="just"/>
            <a:endParaRPr lang="ru-RU" sz="2000" dirty="0"/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1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536625"/>
              </p:ext>
            </p:extLst>
          </p:nvPr>
        </p:nvGraphicFramePr>
        <p:xfrm>
          <a:off x="1908175" y="1052513"/>
          <a:ext cx="4857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4" imgW="1384200" imgH="419040" progId="">
                  <p:embed/>
                </p:oleObj>
              </mc:Choice>
              <mc:Fallback>
                <p:oleObj name="Equation" r:id="rId4" imgW="1384200" imgH="4190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4857750" cy="800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42108"/>
              </p:ext>
            </p:extLst>
          </p:nvPr>
        </p:nvGraphicFramePr>
        <p:xfrm>
          <a:off x="1403350" y="2852738"/>
          <a:ext cx="56435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6" imgW="1638000" imgH="419040" progId="">
                  <p:embed/>
                </p:oleObj>
              </mc:Choice>
              <mc:Fallback>
                <p:oleObj name="Equation" r:id="rId6" imgW="1638000" imgH="4190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5643563" cy="749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323850" y="404813"/>
            <a:ext cx="8229600" cy="792162"/>
          </a:xfrm>
        </p:spPr>
        <p:txBody>
          <a:bodyPr/>
          <a:lstStyle/>
          <a:p>
            <a:pPr algn="l"/>
            <a:r>
              <a:rPr lang="ru-RU" sz="2400" b="1" smtClean="0"/>
              <a:t>Теорема о сложении вероятностей</a:t>
            </a:r>
            <a:r>
              <a:rPr lang="ru-RU" sz="4000" b="1" smtClean="0"/>
              <a:t/>
            </a:r>
            <a:br>
              <a:rPr lang="ru-RU" sz="4000" b="1" smtClean="0"/>
            </a:br>
            <a:endParaRPr lang="ru-RU" sz="4000" b="1" smtClean="0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395288" y="908050"/>
            <a:ext cx="8748712" cy="57610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b="1" smtClean="0"/>
              <a:t>Если пересечение событий </a:t>
            </a:r>
            <a:r>
              <a:rPr lang="ru-RU" sz="2200" b="1" i="1" smtClean="0"/>
              <a:t>А </a:t>
            </a:r>
            <a:r>
              <a:rPr lang="ru-RU" sz="2200" b="1" smtClean="0"/>
              <a:t>и</a:t>
            </a:r>
            <a:r>
              <a:rPr lang="ru-RU" sz="2200" b="1" i="1" smtClean="0"/>
              <a:t> В </a:t>
            </a:r>
            <a:r>
              <a:rPr lang="ru-RU" sz="2200" b="1" smtClean="0"/>
              <a:t>непусто, то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i="1" smtClean="0"/>
              <a:t>		</a:t>
            </a:r>
            <a:r>
              <a:rPr lang="ru-RU" sz="2200" i="1" smtClean="0">
                <a:solidFill>
                  <a:schemeClr val="hlink"/>
                </a:solidFill>
              </a:rPr>
              <a:t>р(А </a:t>
            </a:r>
            <a:r>
              <a:rPr lang="en-US" sz="2200" smtClean="0">
                <a:solidFill>
                  <a:schemeClr val="hlink"/>
                </a:solidFill>
              </a:rPr>
              <a:t>U </a:t>
            </a:r>
            <a:r>
              <a:rPr lang="ru-RU" sz="2200" i="1" smtClean="0">
                <a:solidFill>
                  <a:schemeClr val="hlink"/>
                </a:solidFill>
              </a:rPr>
              <a:t>В) = р(А) + р(В) - р(А </a:t>
            </a:r>
            <a:r>
              <a:rPr lang="ru-RU" sz="2200" smtClean="0">
                <a:solidFill>
                  <a:schemeClr val="hlink"/>
                </a:solidFill>
              </a:rPr>
              <a:t>∩ </a:t>
            </a:r>
            <a:r>
              <a:rPr lang="ru-RU" sz="2200" i="1" smtClean="0">
                <a:solidFill>
                  <a:schemeClr val="hlink"/>
                </a:solidFill>
              </a:rPr>
              <a:t>В).</a:t>
            </a:r>
            <a:endParaRPr lang="ru-RU" sz="22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( Это следует из аксиомы 3 для меры. 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b="1" smtClean="0"/>
              <a:t>Пример. </a:t>
            </a:r>
            <a:r>
              <a:rPr lang="ru-RU" sz="2200" smtClean="0"/>
              <a:t>Найдем вероятность того, что вытащенная из полной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колоды карта окажется пикой или картинкой.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Пусть событию </a:t>
            </a:r>
            <a:r>
              <a:rPr lang="ru-RU" sz="2200" i="1" smtClean="0"/>
              <a:t>А </a:t>
            </a:r>
            <a:r>
              <a:rPr lang="ru-RU" sz="2200" smtClean="0"/>
              <a:t>соответствует извлечение из колоды карт пики,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событию </a:t>
            </a:r>
            <a:r>
              <a:rPr lang="ru-RU" sz="2200" i="1" smtClean="0"/>
              <a:t>В — </a:t>
            </a:r>
            <a:r>
              <a:rPr lang="ru-RU" sz="2200" smtClean="0"/>
              <a:t>картинки.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Для каждой карты из колоды вероятность вытащить ее равна 1/52.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Число пик в полной колоде равно 13. Следовательно, вероятность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события </a:t>
            </a:r>
            <a:r>
              <a:rPr lang="ru-RU" sz="2200" i="1" smtClean="0"/>
              <a:t>А </a:t>
            </a:r>
            <a:r>
              <a:rPr lang="ru-RU" sz="2200" smtClean="0"/>
              <a:t>равна 13/52=1/4</a:t>
            </a:r>
            <a:r>
              <a:rPr lang="ru-RU" sz="2200" i="1" smtClean="0"/>
              <a:t>.</a:t>
            </a:r>
            <a:r>
              <a:rPr lang="ru-RU" sz="2200" smtClean="0"/>
              <a:t> Число картинок равно 16, вероятность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события </a:t>
            </a:r>
            <a:r>
              <a:rPr lang="ru-RU" sz="2200" i="1" smtClean="0"/>
              <a:t>В</a:t>
            </a:r>
            <a:r>
              <a:rPr lang="ru-RU" sz="2200" smtClean="0"/>
              <a:t> равна 16/52 = 4/13.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События </a:t>
            </a:r>
            <a:r>
              <a:rPr lang="ru-RU" sz="2200" i="1" smtClean="0"/>
              <a:t>А </a:t>
            </a:r>
            <a:r>
              <a:rPr lang="ru-RU" sz="2200" smtClean="0"/>
              <a:t>и </a:t>
            </a:r>
            <a:r>
              <a:rPr lang="ru-RU" sz="2200" i="1" smtClean="0"/>
              <a:t>В </a:t>
            </a:r>
            <a:r>
              <a:rPr lang="ru-RU" sz="2200" smtClean="0"/>
              <a:t>имеют непустое пересечение. Множество </a:t>
            </a:r>
            <a:r>
              <a:rPr lang="ru-RU" sz="2200" i="1" smtClean="0"/>
              <a:t>А∩В </a:t>
            </a:r>
            <a:r>
              <a:rPr lang="en-US" sz="2200" smtClean="0"/>
              <a:t>c</a:t>
            </a:r>
            <a:r>
              <a:rPr lang="ru-RU" sz="2200" smtClean="0"/>
              <a:t>остоит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из четырех элементов,следовательно, </a:t>
            </a:r>
            <a:r>
              <a:rPr lang="ru-RU" sz="2200" i="1" smtClean="0"/>
              <a:t>р(А ∩</a:t>
            </a:r>
            <a:r>
              <a:rPr lang="ru-RU" sz="2200" smtClean="0"/>
              <a:t> </a:t>
            </a:r>
            <a:r>
              <a:rPr lang="ru-RU" sz="2200" i="1" smtClean="0"/>
              <a:t>В) = </a:t>
            </a:r>
            <a:r>
              <a:rPr lang="ru-RU" sz="2200" smtClean="0"/>
              <a:t>4/52</a:t>
            </a:r>
            <a:r>
              <a:rPr lang="ru-RU" sz="2200" i="1" smtClean="0"/>
              <a:t> = </a:t>
            </a:r>
            <a:r>
              <a:rPr lang="ru-RU" sz="2200" smtClean="0"/>
              <a:t>1/13.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i="1" smtClean="0"/>
              <a:t>             р(А </a:t>
            </a:r>
            <a:r>
              <a:rPr lang="en-US" sz="2200" smtClean="0"/>
              <a:t>U </a:t>
            </a:r>
            <a:r>
              <a:rPr lang="ru-RU" sz="2200" i="1" smtClean="0"/>
              <a:t>В) = р(А) + р(В) - р(А </a:t>
            </a:r>
            <a:r>
              <a:rPr lang="ru-RU" sz="2200" smtClean="0"/>
              <a:t>∩ </a:t>
            </a:r>
            <a:r>
              <a:rPr lang="ru-RU" sz="2200" i="1" smtClean="0"/>
              <a:t>В =</a:t>
            </a:r>
            <a:r>
              <a:rPr lang="ru-RU" sz="2200" smtClean="0"/>
              <a:t>1/4+4/13-1/13=25/52</a:t>
            </a:r>
            <a:r>
              <a:rPr lang="ru-RU" sz="2200" i="1" smtClean="0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200" i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Вероятность того, что вытащенная из полной колоды карта окажется пикой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или червой равна равна 1/4</a:t>
            </a:r>
            <a:r>
              <a:rPr lang="ru-RU" sz="2000" i="1" smtClean="0"/>
              <a:t> </a:t>
            </a:r>
            <a:r>
              <a:rPr lang="ru-RU" sz="2000" smtClean="0"/>
              <a:t>+ 1/4</a:t>
            </a:r>
            <a:r>
              <a:rPr lang="ru-RU" sz="2000" i="1" smtClean="0"/>
              <a:t> </a:t>
            </a:r>
            <a:r>
              <a:rPr lang="ru-RU" sz="2000" smtClean="0"/>
              <a:t>= 1/2.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800" b="1" smtClean="0"/>
              <a:t>Теорема об умножении вероятностей</a:t>
            </a:r>
            <a:r>
              <a:rPr lang="ru-RU" smtClean="0"/>
              <a:t> </a:t>
            </a:r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323850" y="1052513"/>
            <a:ext cx="8569325" cy="5472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Рассмотрим теперь серию экспериментов, в которой некоторая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случайная величина наблюдается последовательно несколько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раз. Последовательные события называются </a:t>
            </a:r>
            <a:r>
              <a:rPr lang="ru-RU" sz="2400" i="1" smtClean="0">
                <a:solidFill>
                  <a:schemeClr val="hlink"/>
                </a:solidFill>
              </a:rPr>
              <a:t>независимыми</a:t>
            </a:r>
            <a:r>
              <a:rPr lang="ru-RU" sz="2400" i="1" smtClean="0"/>
              <a:t>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если наступление каждого из них не связано ни с каким из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других.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Например, исходы при бросании кости являются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независимыми событиями, а последовательные вытягивания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карт из одной и той же колоды без возврата — нет.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smtClean="0"/>
              <a:t>Теорема. </a:t>
            </a:r>
            <a:r>
              <a:rPr lang="ru-RU" sz="2400" smtClean="0"/>
              <a:t>Вероятность того, что независимые события </a:t>
            </a:r>
            <a:r>
              <a:rPr lang="en-US" sz="2400" smtClean="0"/>
              <a:t>S</a:t>
            </a:r>
            <a:r>
              <a:rPr lang="ru-RU" sz="2400" smtClean="0"/>
              <a:t>1, </a:t>
            </a:r>
            <a:r>
              <a:rPr lang="en-US" sz="2400" smtClean="0"/>
              <a:t>S</a:t>
            </a:r>
            <a:r>
              <a:rPr lang="ru-RU" sz="2400" smtClean="0"/>
              <a:t>2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произойдут в одной серии испытаний, равна произведению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вероятностей событий </a:t>
            </a:r>
            <a:r>
              <a:rPr lang="en-US" sz="2400" i="1" smtClean="0"/>
              <a:t>S</a:t>
            </a:r>
            <a:r>
              <a:rPr lang="ru-RU" sz="2400" smtClean="0"/>
              <a:t>1 и </a:t>
            </a:r>
            <a:r>
              <a:rPr lang="en-US" sz="2400" i="1" smtClean="0"/>
              <a:t>S</a:t>
            </a:r>
            <a:r>
              <a:rPr lang="ru-RU" sz="2400" smtClean="0"/>
              <a:t>2.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Вероятность того, что обе монеты упадут гербом вверх равна 1/2 * 1/ 2 = 1/4.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idx="1"/>
          </p:nvPr>
        </p:nvSpPr>
        <p:spPr>
          <a:xfrm>
            <a:off x="250825" y="476250"/>
            <a:ext cx="8496300" cy="54006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Определим формально </a:t>
            </a:r>
            <a:r>
              <a:rPr lang="ru-RU" sz="2400" i="1" smtClean="0">
                <a:solidFill>
                  <a:schemeClr val="hlink"/>
                </a:solidFill>
              </a:rPr>
              <a:t>меру события</a:t>
            </a:r>
            <a:r>
              <a:rPr lang="ru-RU" sz="2400" i="1" smtClean="0"/>
              <a:t> </a:t>
            </a:r>
            <a:r>
              <a:rPr lang="ru-RU" sz="2400" i="1" smtClean="0">
                <a:solidFill>
                  <a:schemeClr val="hlink"/>
                </a:solidFill>
              </a:rPr>
              <a:t>µ</a:t>
            </a:r>
            <a:r>
              <a:rPr lang="ru-RU" sz="2400" i="1" smtClean="0"/>
              <a:t>, </a:t>
            </a:r>
            <a:r>
              <a:rPr lang="ru-RU" sz="2400" smtClean="0"/>
              <a:t>как отображение из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пространства Ω в </a:t>
            </a:r>
            <a:r>
              <a:rPr lang="ru-RU" sz="2400" i="1" smtClean="0"/>
              <a:t>N</a:t>
            </a:r>
            <a:r>
              <a:rPr lang="ru-RU" sz="2400" smtClean="0"/>
              <a:t>, обладающее следующими свойствами: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smtClean="0"/>
              <a:t/>
            </a:r>
            <a:br>
              <a:rPr lang="ru-RU" sz="1600" smtClean="0"/>
            </a:br>
            <a:r>
              <a:rPr lang="ru-RU" sz="1600" smtClean="0"/>
              <a:t>	</a:t>
            </a:r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smtClean="0"/>
              <a:t/>
            </a:r>
            <a:br>
              <a:rPr lang="ru-RU" sz="1600" smtClean="0"/>
            </a:br>
            <a:endParaRPr lang="ru-RU" sz="1600" smtClean="0"/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7632700" cy="1366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Алф1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/>
              <a:t>,</a:t>
            </a:r>
            <a:r>
              <a:rPr lang="en-US" sz="2800" dirty="0"/>
              <a:t>b</a:t>
            </a:r>
            <a:r>
              <a:rPr lang="ru-RU" sz="2800" dirty="0"/>
              <a:t>,</a:t>
            </a:r>
            <a:r>
              <a:rPr lang="en-US" sz="2800" dirty="0"/>
              <a:t>c</a:t>
            </a:r>
            <a:r>
              <a:rPr lang="ru-RU" sz="2800" dirty="0" smtClean="0"/>
              <a:t>,</a:t>
            </a:r>
            <a:r>
              <a:rPr lang="en-US" sz="2800" dirty="0" smtClean="0"/>
              <a:t>d</a:t>
            </a:r>
            <a:r>
              <a:rPr lang="ru-RU" sz="28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Алф2 </a:t>
            </a:r>
            <a:r>
              <a:rPr lang="ru-RU" sz="2800" dirty="0"/>
              <a:t>= {0,1</a:t>
            </a:r>
            <a:r>
              <a:rPr lang="ru-RU" sz="28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0,</a:t>
            </a:r>
            <a:r>
              <a:rPr lang="en-US" sz="2800" dirty="0"/>
              <a:t> </a:t>
            </a:r>
            <a:r>
              <a:rPr lang="ru-RU" sz="2800" dirty="0"/>
              <a:t> 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1</a:t>
            </a:r>
            <a:r>
              <a:rPr lang="ru-RU" sz="2800" dirty="0"/>
              <a:t>0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К(с) = </a:t>
            </a:r>
            <a:r>
              <a:rPr lang="ru-RU" sz="2800" dirty="0" smtClean="0"/>
              <a:t>110, </a:t>
            </a: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</a:t>
            </a:r>
            <a:r>
              <a:rPr lang="ru-RU" sz="2800" dirty="0" smtClean="0"/>
              <a:t>111</a:t>
            </a: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/>
              <a:t>Почему данный код является </a:t>
            </a:r>
            <a:r>
              <a:rPr lang="ru-RU" sz="2800" dirty="0"/>
              <a:t>однозначно </a:t>
            </a:r>
            <a:r>
              <a:rPr lang="ru-RU" sz="2800" dirty="0" smtClean="0"/>
              <a:t>декодируемым?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sz="2400" b="1" smtClean="0"/>
              <a:t>Избыточность кодирования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395288" y="836613"/>
            <a:ext cx="8569325" cy="568801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Оказывается, что величина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i="1" smtClean="0"/>
              <a:t>(А) </a:t>
            </a:r>
            <a:r>
              <a:rPr lang="ru-RU" sz="2000" smtClean="0"/>
              <a:t>определяет предел сжимаемости кода: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никакой двоичный код не может иметь среднюю длину меньшую, чем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smtClean="0"/>
              <a:t>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в противном случае можно было бы передать некоторое количество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информации меньшим числом битов, что невозможно.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Таким образом, любой код может быть лишь в большей или меньшей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степени </a:t>
            </a:r>
            <a:r>
              <a:rPr lang="ru-RU" sz="2000" i="1" smtClean="0">
                <a:solidFill>
                  <a:schemeClr val="hlink"/>
                </a:solidFill>
              </a:rPr>
              <a:t>избыточным</a:t>
            </a:r>
            <a:r>
              <a:rPr lang="ru-RU" sz="200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Относительная избыточность кода характеризуется как отношение числа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«избыточных» битов в коде к общей длине кода,</a:t>
            </a:r>
            <a:endParaRPr lang="en-US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то избыточное число битов</a:t>
            </a:r>
            <a:r>
              <a:rPr lang="en-US" sz="2000" smtClean="0"/>
              <a:t> </a:t>
            </a:r>
            <a:r>
              <a:rPr lang="ru-RU" sz="2000" smtClean="0"/>
              <a:t>есть  </a:t>
            </a:r>
            <a:r>
              <a:rPr lang="en-US" sz="2000" i="1" smtClean="0"/>
              <a:t>L</a:t>
            </a:r>
            <a:r>
              <a:rPr lang="ru-RU" sz="2000" i="1" smtClean="0"/>
              <a:t>−</a:t>
            </a:r>
            <a:r>
              <a:rPr lang="en-US" sz="2000" i="1" smtClean="0"/>
              <a:t>N</a:t>
            </a:r>
            <a:r>
              <a:rPr lang="ru-RU" sz="2000" i="1" smtClean="0"/>
              <a:t> * 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i="1" smtClean="0"/>
              <a:t>(</a:t>
            </a:r>
            <a:r>
              <a:rPr lang="en-US" sz="2000" i="1" smtClean="0"/>
              <a:t>A</a:t>
            </a:r>
            <a:r>
              <a:rPr lang="ru-RU" sz="2000" i="1" smtClean="0"/>
              <a:t>),</a:t>
            </a:r>
            <a:endParaRPr lang="ru-RU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(сообщение из </a:t>
            </a:r>
            <a:r>
              <a:rPr lang="ru-RU" sz="2000" i="1" smtClean="0"/>
              <a:t>N </a:t>
            </a:r>
            <a:r>
              <a:rPr lang="ru-RU" sz="2000" smtClean="0"/>
              <a:t>символов алфавита </a:t>
            </a:r>
            <a:r>
              <a:rPr lang="ru-RU" sz="2000" i="1" smtClean="0"/>
              <a:t>А </a:t>
            </a:r>
            <a:r>
              <a:rPr lang="ru-RU" sz="2000" smtClean="0"/>
              <a:t>с информационной емкостью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i="1" smtClean="0"/>
              <a:t>(</a:t>
            </a:r>
            <a:r>
              <a:rPr lang="en-US" sz="2000" i="1" smtClean="0"/>
              <a:t>A</a:t>
            </a:r>
            <a:r>
              <a:rPr lang="ru-RU" sz="2000" i="1" smtClean="0"/>
              <a:t>),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код длины </a:t>
            </a:r>
            <a:r>
              <a:rPr lang="en-US" sz="2000" i="1" smtClean="0"/>
              <a:t>L </a:t>
            </a:r>
            <a:r>
              <a:rPr lang="ru-RU" sz="2000" smtClean="0"/>
              <a:t>битов)</a:t>
            </a:r>
            <a:r>
              <a:rPr lang="en-US" sz="2000" smtClean="0"/>
              <a:t> </a:t>
            </a:r>
            <a:r>
              <a:rPr lang="ru-RU" sz="2000" smtClean="0"/>
              <a:t>а удельная избыточность каждого символа кода</a:t>
            </a:r>
            <a:r>
              <a:rPr lang="en-US" sz="2000" smtClean="0"/>
              <a:t>:</a:t>
            </a:r>
            <a:endParaRPr lang="ru-RU" sz="2000" smtClean="0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14307"/>
              </p:ext>
            </p:extLst>
          </p:nvPr>
        </p:nvGraphicFramePr>
        <p:xfrm>
          <a:off x="2124075" y="5229225"/>
          <a:ext cx="3429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4" imgW="1752480" imgH="393480" progId="">
                  <p:embed/>
                </p:oleObj>
              </mc:Choice>
              <mc:Fallback>
                <p:oleObj name="Equation" r:id="rId4" imgW="175248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29225"/>
                        <a:ext cx="3429000" cy="769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6"/>
          <p:cNvSpPr txBox="1">
            <a:spLocks noChangeArrowheads="1"/>
          </p:cNvSpPr>
          <p:nvPr/>
        </p:nvSpPr>
        <p:spPr bwMode="auto">
          <a:xfrm>
            <a:off x="6927850" y="539273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(7)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476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250825" y="404813"/>
            <a:ext cx="8569325" cy="58324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Заметив, что </a:t>
            </a:r>
            <a:r>
              <a:rPr lang="en-US" sz="2200" smtClean="0"/>
              <a:t>lim</a:t>
            </a:r>
            <a:r>
              <a:rPr lang="en-US" sz="2200" i="1" smtClean="0"/>
              <a:t> </a:t>
            </a:r>
            <a:r>
              <a:rPr lang="en-US" sz="2200" i="1" baseline="-25000" smtClean="0"/>
              <a:t>N</a:t>
            </a:r>
            <a:r>
              <a:rPr lang="ru-RU" sz="2200" i="1" baseline="-25000" smtClean="0"/>
              <a:t>-&gt;∞</a:t>
            </a:r>
            <a:r>
              <a:rPr lang="ru-RU" sz="2200" i="1" smtClean="0"/>
              <a:t> </a:t>
            </a:r>
            <a:r>
              <a:rPr lang="ru-RU" sz="2200" smtClean="0"/>
              <a:t>   </a:t>
            </a:r>
            <a:r>
              <a:rPr lang="en-US" sz="2200" smtClean="0"/>
              <a:t>L/N - </a:t>
            </a:r>
            <a:r>
              <a:rPr lang="ru-RU" sz="2200" smtClean="0"/>
              <a:t>есть средняя длина кодового</a:t>
            </a:r>
            <a:endParaRPr lang="en-US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слова </a:t>
            </a:r>
            <a:r>
              <a:rPr lang="en-US" sz="2200" i="1" smtClean="0"/>
              <a:t>K</a:t>
            </a:r>
            <a:r>
              <a:rPr lang="ru-RU" sz="2200" i="1" baseline="-25000" smtClean="0"/>
              <a:t>0</a:t>
            </a:r>
            <a:r>
              <a:rPr lang="ru-RU" sz="2200" i="1" smtClean="0"/>
              <a:t>(</a:t>
            </a:r>
            <a:r>
              <a:rPr lang="en-US" sz="2200" i="1" smtClean="0"/>
              <a:t>A</a:t>
            </a:r>
            <a:r>
              <a:rPr lang="ru-RU" sz="2200" i="1" smtClean="0"/>
              <a:t>), </a:t>
            </a:r>
            <a:r>
              <a:rPr lang="ru-RU" sz="2200" smtClean="0"/>
              <a:t>получим независимое от сообщения соотношение</a:t>
            </a:r>
            <a:endParaRPr lang="en-US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для избыточности кода: </a:t>
            </a:r>
            <a:endParaRPr lang="en-US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smtClean="0"/>
              <a:t>			</a:t>
            </a:r>
            <a:r>
              <a:rPr lang="en-US" sz="2200" i="1" smtClean="0"/>
              <a:t>Z</a:t>
            </a:r>
            <a:r>
              <a:rPr lang="en-US" sz="2200" smtClean="0"/>
              <a:t>(</a:t>
            </a:r>
            <a:r>
              <a:rPr lang="en-US" sz="2200" i="1" smtClean="0"/>
              <a:t>K</a:t>
            </a:r>
            <a:r>
              <a:rPr lang="en-US" sz="2200" smtClean="0"/>
              <a:t>) = 1 – </a:t>
            </a:r>
            <a:r>
              <a:rPr lang="en-US" sz="2200" i="1" smtClean="0"/>
              <a:t>I</a:t>
            </a:r>
            <a:r>
              <a:rPr lang="en-US" sz="2200" baseline="-25000" smtClean="0"/>
              <a:t>0</a:t>
            </a:r>
            <a:r>
              <a:rPr lang="en-US" sz="2200" smtClean="0"/>
              <a:t>(</a:t>
            </a:r>
            <a:r>
              <a:rPr lang="en-US" sz="2200" i="1" smtClean="0"/>
              <a:t>A</a:t>
            </a:r>
            <a:r>
              <a:rPr lang="en-US" sz="2200" smtClean="0"/>
              <a:t>)/</a:t>
            </a:r>
            <a:r>
              <a:rPr lang="en-US" sz="2200" i="1" smtClean="0"/>
              <a:t>K</a:t>
            </a:r>
            <a:r>
              <a:rPr lang="en-US" sz="2200" baseline="-25000" smtClean="0"/>
              <a:t>0</a:t>
            </a:r>
            <a:r>
              <a:rPr lang="en-US" sz="2200" smtClean="0"/>
              <a:t>(</a:t>
            </a:r>
            <a:r>
              <a:rPr lang="en-US" sz="2200" i="1" smtClean="0"/>
              <a:t>A</a:t>
            </a:r>
            <a:r>
              <a:rPr lang="en-US" sz="2200" smtClean="0"/>
              <a:t>)</a:t>
            </a:r>
            <a:r>
              <a:rPr lang="ru-RU" sz="220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Оптимальный код с нулевой избыточностью является код со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средней длиной кодового слова </a:t>
            </a:r>
            <a:r>
              <a:rPr lang="ru-RU" sz="2200" i="1" smtClean="0"/>
              <a:t> </a:t>
            </a:r>
            <a:r>
              <a:rPr lang="en-US" sz="2200" i="1" smtClean="0"/>
              <a:t>K</a:t>
            </a:r>
            <a:r>
              <a:rPr lang="ru-RU" sz="2200" i="1" baseline="-25000" smtClean="0"/>
              <a:t>0</a:t>
            </a:r>
            <a:r>
              <a:rPr lang="ru-RU" sz="2200" i="1" smtClean="0"/>
              <a:t> = </a:t>
            </a:r>
            <a:r>
              <a:rPr lang="en-US" sz="2200" i="1" smtClean="0"/>
              <a:t>I</a:t>
            </a:r>
            <a:r>
              <a:rPr lang="ru-RU" sz="2200" i="1" baseline="-25000" smtClean="0"/>
              <a:t>0</a:t>
            </a:r>
            <a:r>
              <a:rPr lang="ru-RU" sz="2200" i="1" smtClean="0"/>
              <a:t>(</a:t>
            </a:r>
            <a:r>
              <a:rPr lang="en-US" sz="2200" i="1" smtClean="0"/>
              <a:t>A</a:t>
            </a:r>
            <a:r>
              <a:rPr lang="ru-RU" sz="2200" i="1" smtClean="0"/>
              <a:t>) </a:t>
            </a:r>
            <a:r>
              <a:rPr lang="ru-RU" sz="2200" smtClean="0"/>
              <a:t>битов или наиболее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близкий к нему.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smtClean="0"/>
              <a:t>Резюме</a:t>
            </a:r>
            <a:r>
              <a:rPr lang="ru-RU" sz="2000" smtClean="0"/>
              <a:t>.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i="1" smtClean="0"/>
              <a:t>(А) </a:t>
            </a:r>
            <a:r>
              <a:rPr lang="ru-RU" sz="2000" smtClean="0"/>
              <a:t>показывает, какое в среднем количество двоичных символов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 нужно для записи всех кодовых слов алфавита А при произвольном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кодировании «символ —</a:t>
            </a:r>
            <a:r>
              <a:rPr lang="ru-RU" sz="2000" i="1" smtClean="0"/>
              <a:t>&gt; </a:t>
            </a:r>
            <a:r>
              <a:rPr lang="ru-RU" sz="2000" smtClean="0"/>
              <a:t>слово».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Для алфавитов с равновероятными символами формула Хартли определяет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минимальную необходимую длину кодового слова, например для алфавита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i="1" smtClean="0"/>
              <a:t>ASCII: I</a:t>
            </a:r>
            <a:r>
              <a:rPr lang="ru-RU" sz="2000" i="1" baseline="-25000" smtClean="0"/>
              <a:t>0</a:t>
            </a:r>
            <a:r>
              <a:rPr lang="ru-RU" sz="2000" i="1" smtClean="0"/>
              <a:t>(</a:t>
            </a:r>
            <a:r>
              <a:rPr lang="en-US" sz="2000" i="1" smtClean="0"/>
              <a:t>ASCII</a:t>
            </a:r>
            <a:r>
              <a:rPr lang="ru-RU" sz="2000" i="1" smtClean="0"/>
              <a:t>) = </a:t>
            </a:r>
            <a:r>
              <a:rPr lang="en-US" sz="2000" i="1" smtClean="0"/>
              <a:t>Iog</a:t>
            </a:r>
            <a:r>
              <a:rPr lang="ru-RU" sz="2000" baseline="-25000" smtClean="0"/>
              <a:t>2</a:t>
            </a:r>
            <a:r>
              <a:rPr lang="ru-RU" sz="2000" smtClean="0"/>
              <a:t>256</a:t>
            </a:r>
            <a:r>
              <a:rPr lang="ru-RU" sz="2000" i="1" smtClean="0"/>
              <a:t> = 8 </a:t>
            </a:r>
            <a:r>
              <a:rPr lang="ru-RU" sz="2000" smtClean="0"/>
              <a:t>бит.</a:t>
            </a:r>
            <a:endParaRPr lang="en-US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Таким образом, любой 8-битный код для </a:t>
            </a:r>
            <a:r>
              <a:rPr lang="en-US" sz="2000" i="1" smtClean="0"/>
              <a:t>ASCII </a:t>
            </a:r>
            <a:r>
              <a:rPr lang="ru-RU" sz="2000" smtClean="0"/>
              <a:t>будет оптимальным.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395536" y="549275"/>
            <a:ext cx="8676456" cy="54721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Посчитаем информационную емкость кода: длина исходного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сообщения </a:t>
            </a:r>
            <a:r>
              <a:rPr lang="ru-RU" sz="2400" i="1" dirty="0" smtClean="0"/>
              <a:t>N = </a:t>
            </a:r>
            <a:r>
              <a:rPr lang="ru-RU" sz="2400" dirty="0" smtClean="0"/>
              <a:t>18, длина кода </a:t>
            </a:r>
            <a:r>
              <a:rPr lang="en-US" sz="2400" i="1" dirty="0" smtClean="0"/>
              <a:t>L</a:t>
            </a:r>
            <a:r>
              <a:rPr lang="ru-RU" sz="2400" i="1" dirty="0" smtClean="0"/>
              <a:t> = </a:t>
            </a:r>
            <a:r>
              <a:rPr lang="ru-RU" sz="2400" dirty="0" smtClean="0"/>
              <a:t>39 битов.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Удельная информационная емкость алфавита </a:t>
            </a:r>
            <a:r>
              <a:rPr lang="ru-RU" sz="2400" i="1" dirty="0" smtClean="0"/>
              <a:t>А </a:t>
            </a:r>
            <a:r>
              <a:rPr lang="ru-RU" sz="2400" dirty="0" smtClean="0"/>
              <a:t>с распределением</a:t>
            </a:r>
          </a:p>
          <a:p>
            <a:pPr>
              <a:buFont typeface="Arial" charset="0"/>
              <a:buNone/>
            </a:pPr>
            <a:r>
              <a:rPr lang="ru-RU" sz="2400" i="1" dirty="0" smtClean="0"/>
              <a:t>Р </a:t>
            </a:r>
            <a:r>
              <a:rPr lang="ru-RU" sz="2400" dirty="0" smtClean="0"/>
              <a:t>есть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Избыточность кода</a:t>
            </a:r>
            <a:r>
              <a:rPr lang="ru-RU" dirty="0" smtClean="0"/>
              <a:t> </a:t>
            </a:r>
          </a:p>
        </p:txBody>
      </p:sp>
      <p:graphicFrame>
        <p:nvGraphicFramePr>
          <p:cNvPr id="952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61413"/>
              </p:ext>
            </p:extLst>
          </p:nvPr>
        </p:nvGraphicFramePr>
        <p:xfrm>
          <a:off x="431801" y="3071490"/>
          <a:ext cx="81438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4" imgW="4305240" imgH="393480" progId="">
                  <p:embed/>
                </p:oleObj>
              </mc:Choice>
              <mc:Fallback>
                <p:oleObj name="Equation" r:id="rId4" imgW="430524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1" y="3071490"/>
                        <a:ext cx="8143875" cy="717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7131"/>
              </p:ext>
            </p:extLst>
          </p:nvPr>
        </p:nvGraphicFramePr>
        <p:xfrm>
          <a:off x="1943200" y="4869160"/>
          <a:ext cx="4486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6" imgW="2247840" imgH="393480" progId="">
                  <p:embed/>
                </p:oleObj>
              </mc:Choice>
              <mc:Fallback>
                <p:oleObj name="Equation" r:id="rId6" imgW="224784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200" y="4869160"/>
                        <a:ext cx="4486275" cy="7858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3200" smtClean="0">
                <a:latin typeface="Arial" charset="0"/>
              </a:rPr>
              <a:t>Реализация проекта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0" y="1052513"/>
            <a:ext cx="882015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Архиватор должен вызываться из командной строки, 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формат вызова</a:t>
            </a:r>
            <a:r>
              <a:rPr lang="en-US" sz="2400" smtClean="0"/>
              <a:t>:</a:t>
            </a:r>
            <a:endParaRPr lang="ru-RU" sz="2400" smtClean="0"/>
          </a:p>
          <a:p>
            <a:pPr>
              <a:buFont typeface="Arial" charset="0"/>
              <a:buNone/>
            </a:pPr>
            <a:r>
              <a:rPr lang="en-US" sz="2000" b="1" smtClean="0">
                <a:latin typeface="Courier New" pitchFamily="49" charset="0"/>
              </a:rPr>
              <a:t>harc.exe –[axdlt] arc</a:t>
            </a:r>
            <a:r>
              <a:rPr lang="ru-RU" sz="2000" b="1" smtClean="0">
                <a:latin typeface="Courier New" pitchFamily="49" charset="0"/>
              </a:rPr>
              <a:t>[.ext]</a:t>
            </a:r>
            <a:r>
              <a:rPr lang="ru-RU" sz="2000" b="1" smtClean="0"/>
              <a:t> </a:t>
            </a:r>
            <a:r>
              <a:rPr lang="en-US" sz="2000" b="1" smtClean="0">
                <a:latin typeface="Courier New" pitchFamily="49" charset="0"/>
              </a:rPr>
              <a:t> file_1 file_2 … file_n</a:t>
            </a:r>
          </a:p>
          <a:p>
            <a:pPr>
              <a:buFont typeface="Arial" charset="0"/>
              <a:buNone/>
            </a:pPr>
            <a:r>
              <a:rPr lang="ru-RU" sz="2400" smtClean="0"/>
              <a:t>Поддерживаемые операции</a:t>
            </a:r>
            <a:r>
              <a:rPr lang="en-US" sz="2400" smtClean="0"/>
              <a:t>:</a:t>
            </a:r>
          </a:p>
          <a:p>
            <a:r>
              <a:rPr lang="en-US" sz="2400" i="1" smtClean="0"/>
              <a:t>a</a:t>
            </a:r>
            <a:r>
              <a:rPr lang="ru-RU" sz="2400" smtClean="0"/>
              <a:t>- поместить файл(ы) в архив; </a:t>
            </a:r>
          </a:p>
          <a:p>
            <a:r>
              <a:rPr lang="ru-RU" sz="2400" i="1" smtClean="0"/>
              <a:t>x</a:t>
            </a:r>
            <a:r>
              <a:rPr lang="ru-RU" sz="2400" smtClean="0"/>
              <a:t> - извлечь файл(ы) из архива; </a:t>
            </a:r>
          </a:p>
          <a:p>
            <a:r>
              <a:rPr lang="ru-RU" sz="2400" i="1" smtClean="0"/>
              <a:t>d</a:t>
            </a:r>
            <a:r>
              <a:rPr lang="ru-RU" sz="2400" smtClean="0"/>
              <a:t> - удалить файл(ы) из архива; </a:t>
            </a:r>
          </a:p>
          <a:p>
            <a:r>
              <a:rPr lang="ru-RU" sz="2400" i="1" smtClean="0"/>
              <a:t>l </a:t>
            </a:r>
            <a:r>
              <a:rPr lang="ru-RU" sz="2400" smtClean="0"/>
              <a:t>- вывести информацию о файлах, хранящихся в архиве; </a:t>
            </a:r>
          </a:p>
          <a:p>
            <a:r>
              <a:rPr lang="ru-RU" sz="2400" i="1" smtClean="0"/>
              <a:t>t</a:t>
            </a:r>
            <a:r>
              <a:rPr lang="ru-RU" sz="2400" smtClean="0"/>
              <a:t> - проверить целостность архива. </a:t>
            </a:r>
          </a:p>
          <a:p>
            <a:pPr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ru-RU" sz="2800" smtClean="0"/>
              <a:t>Проверка целостности архива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250825" y="1052513"/>
            <a:ext cx="8713788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200" b="1" smtClean="0">
                <a:latin typeface="Courier New" pitchFamily="49" charset="0"/>
              </a:rPr>
              <a:t>_stat, </a:t>
            </a:r>
            <a:r>
              <a:rPr lang="ru-RU" sz="2200" b="1" smtClean="0">
                <a:latin typeface="Courier New" pitchFamily="49" charset="0"/>
              </a:rPr>
              <a:t>_</a:t>
            </a:r>
            <a:r>
              <a:rPr lang="en-US" sz="2200" b="1" smtClean="0">
                <a:latin typeface="Courier New" pitchFamily="49" charset="0"/>
              </a:rPr>
              <a:t>wstat, _stati64, _wstati64</a:t>
            </a:r>
          </a:p>
          <a:p>
            <a:pPr>
              <a:buFont typeface="Arial" charset="0"/>
              <a:buNone/>
            </a:pPr>
            <a:r>
              <a:rPr lang="en-US" sz="2200" b="1" smtClean="0">
                <a:latin typeface="Courier New" pitchFamily="49" charset="0"/>
              </a:rPr>
              <a:t>int </a:t>
            </a:r>
            <a:r>
              <a:rPr lang="ru-RU" sz="2200" b="1" smtClean="0">
                <a:latin typeface="Courier New" pitchFamily="49" charset="0"/>
              </a:rPr>
              <a:t>_</a:t>
            </a:r>
            <a:r>
              <a:rPr lang="en-US" sz="2200" b="1" smtClean="0">
                <a:latin typeface="Courier New" pitchFamily="49" charset="0"/>
              </a:rPr>
              <a:t>stat(const char* path, struct _stat *buffer);</a:t>
            </a:r>
          </a:p>
          <a:p>
            <a:pPr>
              <a:buFont typeface="Arial" charset="0"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smtClean="0">
                <a:latin typeface="Courier New" pitchFamily="49" charset="0"/>
              </a:rPr>
              <a:t>#include &lt;sys/stat.h&gt;</a:t>
            </a:r>
          </a:p>
          <a:p>
            <a:pPr>
              <a:buFont typeface="Arial" charset="0"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smtClean="0">
                <a:latin typeface="Courier New" pitchFamily="49" charset="0"/>
              </a:rPr>
              <a:t>CRC32 –</a:t>
            </a:r>
            <a:r>
              <a:rPr lang="en-US" sz="2400" smtClean="0">
                <a:latin typeface="Courier New" pitchFamily="49" charset="0"/>
              </a:rPr>
              <a:t> </a:t>
            </a:r>
            <a:r>
              <a:rPr lang="ru-RU" sz="2400" smtClean="0"/>
              <a:t>проверка контрольных сумм</a:t>
            </a:r>
            <a:endParaRPr lang="en-US" sz="2400" smtClean="0"/>
          </a:p>
          <a:p>
            <a:pPr>
              <a:buFont typeface="Arial" charset="0"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2400" b="1" smtClean="0"/>
              <a:t>Построение дерева Хаффмана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dirty="0" smtClean="0"/>
              <a:t>Вход</a:t>
            </a:r>
            <a:r>
              <a:rPr lang="ru-RU" sz="2400" dirty="0" smtClean="0"/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A </a:t>
            </a:r>
            <a:r>
              <a:rPr lang="en-US" sz="2400" dirty="0" smtClean="0"/>
              <a:t>–</a:t>
            </a:r>
            <a:r>
              <a:rPr lang="ru-RU" sz="2400" dirty="0" smtClean="0"/>
              <a:t> исходный набор символов &lt;</a:t>
            </a:r>
            <a:r>
              <a:rPr lang="ru-RU" sz="2400" i="1" dirty="0" smtClean="0"/>
              <a:t>a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,...,</a:t>
            </a:r>
            <a:r>
              <a:rPr lang="ru-RU" sz="2400" i="1" dirty="0" smtClean="0"/>
              <a:t>a</a:t>
            </a:r>
            <a:r>
              <a:rPr lang="ru-RU" sz="2400" baseline="-25000" dirty="0" smtClean="0"/>
              <a:t>N</a:t>
            </a:r>
            <a:r>
              <a:rPr lang="ru-RU" sz="2400" dirty="0" smtClean="0"/>
              <a:t>&gt;,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 dirty="0" smtClean="0"/>
              <a:t>P</a:t>
            </a:r>
            <a:r>
              <a:rPr lang="ru-RU" sz="2400" dirty="0" smtClean="0"/>
              <a:t>=&lt;</a:t>
            </a:r>
            <a:r>
              <a:rPr lang="ru-RU" sz="2400" i="1" dirty="0" smtClean="0"/>
              <a:t>p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</a:t>
            </a:r>
            <a:r>
              <a:rPr lang="ru-RU" sz="2400" i="1" dirty="0" smtClean="0"/>
              <a:t>p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,...,</a:t>
            </a:r>
            <a:r>
              <a:rPr lang="ru-RU" sz="2400" i="1" dirty="0" smtClean="0"/>
              <a:t>p</a:t>
            </a:r>
            <a:r>
              <a:rPr lang="ru-RU" sz="2400" i="1" baseline="-25000" dirty="0" smtClean="0"/>
              <a:t>N</a:t>
            </a:r>
            <a:r>
              <a:rPr lang="ru-RU" sz="2400" dirty="0" smtClean="0"/>
              <a:t>&gt; - распределение их частот;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–</a:t>
            </a:r>
            <a:r>
              <a:rPr lang="ru-RU" sz="2400" dirty="0" smtClean="0"/>
              <a:t> </a:t>
            </a:r>
            <a:r>
              <a:rPr lang="ru-RU" sz="2400" i="1" dirty="0" smtClean="0"/>
              <a:t>W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 = {&lt;</a:t>
            </a:r>
            <a:r>
              <a:rPr lang="ru-RU" sz="2400" i="1" dirty="0" smtClean="0"/>
              <a:t>a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</a:t>
            </a:r>
            <a:r>
              <a:rPr lang="ru-RU" sz="2400" i="1" dirty="0" smtClean="0"/>
              <a:t>p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&gt;,...,&lt;</a:t>
            </a:r>
            <a:r>
              <a:rPr lang="ru-RU" sz="2400" i="1" dirty="0" smtClean="0"/>
              <a:t>a</a:t>
            </a:r>
            <a:r>
              <a:rPr lang="ru-RU" sz="2400" i="1" baseline="-25000" dirty="0" smtClean="0"/>
              <a:t>N</a:t>
            </a:r>
            <a:r>
              <a:rPr lang="ru-RU" sz="2400" dirty="0" smtClean="0"/>
              <a:t>,</a:t>
            </a:r>
            <a:r>
              <a:rPr lang="ru-RU" sz="2400" i="1" dirty="0" smtClean="0"/>
              <a:t>p</a:t>
            </a:r>
            <a:r>
              <a:rPr lang="ru-RU" sz="2400" i="1" baseline="-25000" dirty="0" smtClean="0"/>
              <a:t>N</a:t>
            </a:r>
            <a:r>
              <a:rPr lang="ru-RU" sz="2400" dirty="0" smtClean="0"/>
              <a:t>&gt;} (начальный набор свободных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узлов соответствует встречающимся символам);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–</a:t>
            </a:r>
            <a:r>
              <a:rPr lang="ru-RU" sz="2400" dirty="0" smtClean="0"/>
              <a:t>  цикл по </a:t>
            </a:r>
            <a:r>
              <a:rPr lang="ru-RU" sz="2400" i="1" dirty="0" smtClean="0"/>
              <a:t>i </a:t>
            </a:r>
            <a:r>
              <a:rPr lang="ru-RU" sz="2400" dirty="0" smtClean="0"/>
              <a:t>от 0 до </a:t>
            </a:r>
            <a:r>
              <a:rPr lang="ru-RU" sz="2400" i="1" dirty="0" smtClean="0"/>
              <a:t>N</a:t>
            </a:r>
            <a:r>
              <a:rPr lang="ru-RU" sz="2400" dirty="0" smtClean="0"/>
              <a:t>-1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		</a:t>
            </a:r>
            <a:r>
              <a:rPr lang="ru-RU" sz="2400" i="1" dirty="0" smtClean="0"/>
              <a:t>W</a:t>
            </a:r>
            <a:r>
              <a:rPr lang="ru-RU" sz="2400" i="1" baseline="-25000" dirty="0" smtClean="0"/>
              <a:t>i</a:t>
            </a:r>
            <a:r>
              <a:rPr lang="ru-RU" sz="2400" dirty="0" smtClean="0"/>
              <a:t> = Шаг_построения(</a:t>
            </a:r>
            <a:r>
              <a:rPr lang="ru-RU" sz="2400" i="1" dirty="0" smtClean="0"/>
              <a:t>W</a:t>
            </a:r>
            <a:r>
              <a:rPr lang="ru-RU" sz="2400" i="1" baseline="-25000" dirty="0" smtClean="0"/>
              <a:t>i</a:t>
            </a:r>
            <a:r>
              <a:rPr lang="ru-RU" sz="2400" baseline="-25000" dirty="0" smtClean="0"/>
              <a:t>-1</a:t>
            </a:r>
            <a:r>
              <a:rPr lang="ru-RU" sz="2400" dirty="0" smtClean="0"/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dirty="0"/>
              <a:t>В</a:t>
            </a:r>
            <a:r>
              <a:rPr lang="ru-RU" sz="2400" b="1" dirty="0" smtClean="0"/>
              <a:t>ыход</a:t>
            </a:r>
            <a:r>
              <a:rPr lang="ru-RU" sz="2400" dirty="0" smtClean="0"/>
              <a:t>: 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/>
              <a:t>Дерево Хаффмана, построенное в цикле с корневым узлом, содержащимся в </a:t>
            </a:r>
            <a:r>
              <a:rPr lang="ru-RU" sz="2400" i="1" dirty="0" smtClean="0"/>
              <a:t>W</a:t>
            </a:r>
            <a:r>
              <a:rPr lang="ru-RU" sz="2400" i="1" baseline="-25000" dirty="0" smtClean="0"/>
              <a:t>N</a:t>
            </a:r>
            <a:r>
              <a:rPr lang="ru-RU" sz="2400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Arial" charset="0"/>
              <a:buNone/>
            </a:pPr>
            <a:r>
              <a:rPr lang="ru-RU" sz="3200" dirty="0" smtClean="0"/>
              <a:t>Алгоритм: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Определить алфавит А =</a:t>
            </a:r>
            <a:r>
              <a:rPr lang="en-US" sz="2400" dirty="0" smtClean="0"/>
              <a:t> {</a:t>
            </a:r>
            <a:r>
              <a:rPr lang="ru-RU" sz="2400" dirty="0" smtClean="0"/>
              <a:t> </a:t>
            </a:r>
            <a:r>
              <a:rPr lang="ru-RU" sz="2400" dirty="0"/>
              <a:t>с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</a:t>
            </a:r>
            <a:r>
              <a:rPr lang="ru-RU" sz="2400" dirty="0"/>
              <a:t>с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, ... , </a:t>
            </a:r>
            <a:r>
              <a:rPr lang="ru-RU" sz="2400" dirty="0"/>
              <a:t>с</a:t>
            </a:r>
            <a:r>
              <a:rPr lang="en-US" sz="2400" baseline="-25000" dirty="0" smtClean="0"/>
              <a:t>n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r>
              <a:rPr lang="ru-RU" sz="2400" dirty="0" smtClean="0"/>
              <a:t> сообщения </a:t>
            </a:r>
            <a:r>
              <a:rPr lang="en-US" sz="2400" dirty="0" smtClean="0"/>
              <a:t>S </a:t>
            </a:r>
            <a:r>
              <a:rPr lang="ru-RU" sz="2400" dirty="0"/>
              <a:t>и </a:t>
            </a:r>
            <a:r>
              <a:rPr lang="ru-RU" sz="2400" dirty="0" smtClean="0"/>
              <a:t>подсчитать число вхождений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, ... ,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ru-RU" sz="2400" dirty="0" smtClean="0"/>
              <a:t> в </a:t>
            </a:r>
            <a:r>
              <a:rPr lang="en-US" sz="2400" dirty="0" smtClean="0"/>
              <a:t>S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Построить дерево оптимального префиксного двоичного кода для </a:t>
            </a:r>
            <a:r>
              <a:rPr lang="en-US" sz="2400" dirty="0" smtClean="0"/>
              <a:t>S </a:t>
            </a:r>
            <a:r>
              <a:rPr lang="ru-RU" sz="2400" dirty="0" smtClean="0"/>
              <a:t>используя свойства</a:t>
            </a:r>
            <a:r>
              <a:rPr lang="en-US" sz="2400" dirty="0" smtClean="0"/>
              <a:t> 1-8 </a:t>
            </a:r>
            <a:r>
              <a:rPr lang="ru-RU" sz="2400" dirty="0" smtClean="0"/>
              <a:t>оптимального кода – полученный префиксный двоичный код называется </a:t>
            </a:r>
            <a:r>
              <a:rPr lang="ru-RU" sz="2400" dirty="0">
                <a:solidFill>
                  <a:schemeClr val="hlink"/>
                </a:solidFill>
              </a:rPr>
              <a:t>кодом Хаффмана </a:t>
            </a:r>
            <a:r>
              <a:rPr lang="ru-RU" sz="2400" dirty="0" smtClean="0"/>
              <a:t>(</a:t>
            </a:r>
            <a:r>
              <a:rPr lang="en-US" sz="2400" dirty="0"/>
              <a:t>1951, David A. </a:t>
            </a:r>
            <a:r>
              <a:rPr lang="en-US" sz="2400" dirty="0" smtClean="0"/>
              <a:t>Huffman</a:t>
            </a:r>
            <a:r>
              <a:rPr lang="ru-RU" sz="2400" dirty="0" smtClean="0"/>
              <a:t>, </a:t>
            </a:r>
            <a:r>
              <a:rPr lang="en-US" sz="2400" dirty="0" smtClean="0"/>
              <a:t>Massachusetts Institute of Technology)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З</a:t>
            </a:r>
            <a:r>
              <a:rPr lang="ru-RU" sz="2400" dirty="0" smtClean="0"/>
              <a:t>акодировать сообщение </a:t>
            </a:r>
            <a:r>
              <a:rPr lang="en-US" sz="2400" dirty="0" smtClean="0"/>
              <a:t>S </a:t>
            </a:r>
            <a:r>
              <a:rPr lang="ru-RU" sz="2400" dirty="0" smtClean="0"/>
              <a:t>используя код Хаффмана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Хаффмана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706438"/>
          </a:xfrm>
        </p:spPr>
        <p:txBody>
          <a:bodyPr/>
          <a:lstStyle/>
          <a:p>
            <a:pPr algn="l"/>
            <a:r>
              <a:rPr lang="ru-RU" sz="2400" b="1" dirty="0" smtClean="0"/>
              <a:t>Критерии качества кодирования: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endParaRPr lang="ru-RU" smtClean="0"/>
          </a:p>
          <a:p>
            <a:pPr>
              <a:buFont typeface="Arial" charset="0"/>
              <a:buNone/>
            </a:pPr>
            <a:r>
              <a:rPr lang="ru-RU" sz="2400" smtClean="0"/>
              <a:t>—  минимальная длина кода;</a:t>
            </a:r>
          </a:p>
          <a:p>
            <a:pPr>
              <a:buFont typeface="Arial" charset="0"/>
              <a:buNone/>
            </a:pPr>
            <a:r>
              <a:rPr lang="ru-RU" sz="2400" smtClean="0"/>
              <a:t>—  однозначное декодирование.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288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dirty="0"/>
              <a:t>Пусть в области источника происходит наблюдение за некоторой случайной величиной.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Приемник может иметь некоторое </a:t>
            </a:r>
            <a:r>
              <a:rPr lang="ru-RU" sz="2000" dirty="0">
                <a:solidFill>
                  <a:schemeClr val="hlink"/>
                </a:solidFill>
              </a:rPr>
              <a:t>априорное </a:t>
            </a:r>
            <a:r>
              <a:rPr lang="ru-RU" sz="2000" dirty="0"/>
              <a:t>представление о множестве </a:t>
            </a:r>
            <a:r>
              <a:rPr lang="en-US" sz="2000" dirty="0"/>
              <a:t>S</a:t>
            </a:r>
            <a:r>
              <a:rPr lang="ru-RU" sz="2000" baseline="-25000" dirty="0"/>
              <a:t>до</a:t>
            </a:r>
            <a:r>
              <a:rPr lang="ru-RU" sz="2000" dirty="0"/>
              <a:t> возможных исходов этой величины до того, как произошло наблюдение.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Когда ничего не известно заранее, </a:t>
            </a:r>
            <a:r>
              <a:rPr lang="en-US" sz="2000" dirty="0"/>
              <a:t>S</a:t>
            </a:r>
            <a:r>
              <a:rPr lang="ru-RU" sz="2000" baseline="-25000" dirty="0"/>
              <a:t>до</a:t>
            </a:r>
            <a:r>
              <a:rPr lang="ru-RU" sz="2000" dirty="0"/>
              <a:t> принимается за все пространство возможных исходов Ω.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Источник передает приемнику сообщение о произошедшем наблюдении, после получения которого множество предположительных исходов у приемника сужается до </a:t>
            </a:r>
            <a:r>
              <a:rPr lang="en-US" sz="2000" dirty="0"/>
              <a:t>S</a:t>
            </a:r>
            <a:r>
              <a:rPr lang="ru-RU" sz="2000" baseline="-25000" dirty="0"/>
              <a:t>П0</a:t>
            </a:r>
            <a:r>
              <a:rPr lang="en-US" sz="2000" baseline="-25000" dirty="0"/>
              <a:t>C</a:t>
            </a:r>
            <a:r>
              <a:rPr lang="ru-RU" sz="2000" baseline="-25000" dirty="0"/>
              <a:t>ЛЕ</a:t>
            </a:r>
            <a:r>
              <a:rPr lang="ru-RU" sz="20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Это представление будем называть </a:t>
            </a:r>
            <a:r>
              <a:rPr lang="ru-RU" sz="2000" dirty="0">
                <a:solidFill>
                  <a:schemeClr val="hlink"/>
                </a:solidFill>
              </a:rPr>
              <a:t>апостериорным</a:t>
            </a:r>
            <a:r>
              <a:rPr lang="ru-RU" sz="2000" dirty="0"/>
              <a:t>. </a:t>
            </a:r>
          </a:p>
          <a:p>
            <a:pPr>
              <a:lnSpc>
                <a:spcPct val="90000"/>
              </a:lnSpc>
            </a:pPr>
            <a:endParaRPr lang="ru-RU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1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solidFill>
                  <a:schemeClr val="hlink"/>
                </a:solidFill>
              </a:rPr>
              <a:t>Кодовым деревом </a:t>
            </a:r>
            <a:r>
              <a:rPr lang="ru-RU" sz="2400" dirty="0" smtClean="0"/>
              <a:t>кода К:Алф1 -</a:t>
            </a:r>
            <a:r>
              <a:rPr lang="en-US" sz="2400" dirty="0" smtClean="0"/>
              <a:t>&gt;</a:t>
            </a:r>
            <a:r>
              <a:rPr lang="ru-RU" sz="2400" dirty="0" smtClean="0"/>
              <a:t>Алф2 называется такое дерево Т, </a:t>
            </a:r>
            <a:r>
              <a:rPr lang="ru-RU" sz="2400" dirty="0"/>
              <a:t>с рёбрами помеченными символами из </a:t>
            </a:r>
            <a:r>
              <a:rPr lang="ru-RU" sz="2400" dirty="0" smtClean="0"/>
              <a:t>Алф2, что</a:t>
            </a:r>
          </a:p>
          <a:p>
            <a:r>
              <a:rPr lang="ru-RU" sz="2400" dirty="0" smtClean="0"/>
              <a:t>Любой путь из корня Т совпадает с началом кода какого-то символа из Алф1</a:t>
            </a:r>
          </a:p>
          <a:p>
            <a:r>
              <a:rPr lang="ru-RU" sz="2400" dirty="0" smtClean="0"/>
              <a:t>Код любого символа </a:t>
            </a:r>
            <a:r>
              <a:rPr lang="ru-RU" sz="2400" dirty="0"/>
              <a:t>из Алф1 </a:t>
            </a:r>
            <a:r>
              <a:rPr lang="ru-RU" sz="2400" dirty="0" smtClean="0"/>
              <a:t>соответствует какому-то пути из корня 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кодового дерева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3200" dirty="0"/>
              <a:t>Алф1 = {</a:t>
            </a:r>
            <a:r>
              <a:rPr lang="en-US" sz="3200" dirty="0"/>
              <a:t>a</a:t>
            </a:r>
            <a:r>
              <a:rPr lang="ru-RU" sz="3200" dirty="0"/>
              <a:t>,</a:t>
            </a:r>
            <a:r>
              <a:rPr lang="en-US" sz="3200" dirty="0"/>
              <a:t>b</a:t>
            </a:r>
            <a:r>
              <a:rPr lang="ru-RU" sz="3200" dirty="0"/>
              <a:t>,</a:t>
            </a:r>
            <a:r>
              <a:rPr lang="en-US" sz="3200" dirty="0"/>
              <a:t>c</a:t>
            </a:r>
            <a:r>
              <a:rPr lang="ru-RU" sz="3200" dirty="0"/>
              <a:t>,</a:t>
            </a:r>
            <a:r>
              <a:rPr lang="en-US" sz="3200" dirty="0"/>
              <a:t>d</a:t>
            </a:r>
            <a:r>
              <a:rPr lang="ru-RU" sz="3200" dirty="0" smtClean="0"/>
              <a:t>}</a:t>
            </a:r>
            <a:endParaRPr lang="en-US" sz="3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3200" dirty="0" smtClean="0"/>
              <a:t>Алф2 </a:t>
            </a:r>
            <a:r>
              <a:rPr lang="ru-RU" sz="3200" dirty="0"/>
              <a:t>= {0,1}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/>
              <a:t>К(а) =  0,</a:t>
            </a:r>
            <a:r>
              <a:rPr lang="en-US" sz="3200" dirty="0"/>
              <a:t> </a:t>
            </a:r>
            <a:r>
              <a:rPr lang="ru-RU" sz="3200" dirty="0"/>
              <a:t> К(</a:t>
            </a:r>
            <a:r>
              <a:rPr lang="en-US" sz="3200" dirty="0"/>
              <a:t>b</a:t>
            </a:r>
            <a:r>
              <a:rPr lang="ru-RU" sz="3200" dirty="0"/>
              <a:t>) = 01</a:t>
            </a:r>
            <a:r>
              <a:rPr lang="ru-RU" sz="3200" dirty="0" smtClean="0"/>
              <a:t>,</a:t>
            </a:r>
            <a:endParaRPr lang="en-US" sz="32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 smtClean="0"/>
              <a:t>К(с</a:t>
            </a:r>
            <a:r>
              <a:rPr lang="ru-RU" sz="3200" dirty="0"/>
              <a:t>) = 10, К(</a:t>
            </a:r>
            <a:r>
              <a:rPr lang="en-US" sz="3200" dirty="0"/>
              <a:t>d</a:t>
            </a:r>
            <a:r>
              <a:rPr lang="ru-RU" sz="3200" dirty="0"/>
              <a:t>) = </a:t>
            </a:r>
            <a:r>
              <a:rPr lang="ru-RU" sz="3200" dirty="0" smtClean="0"/>
              <a:t>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32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/>
              <a:t>Почему </a:t>
            </a:r>
            <a:r>
              <a:rPr lang="ru-RU" sz="3200" dirty="0" smtClean="0"/>
              <a:t>у сообщения 01101010 два прообраза?</a:t>
            </a:r>
            <a:endParaRPr lang="ru-RU" sz="3200" dirty="0"/>
          </a:p>
          <a:p>
            <a:pPr marL="68580" indent="0">
              <a:lnSpc>
                <a:spcPct val="80000"/>
              </a:lnSpc>
              <a:buNone/>
            </a:pPr>
            <a:endParaRPr lang="en-US" sz="3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3200" dirty="0" smtClean="0"/>
          </a:p>
        </p:txBody>
      </p:sp>
      <p:sp>
        <p:nvSpPr>
          <p:cNvPr id="7" name="Oval 6"/>
          <p:cNvSpPr/>
          <p:nvPr/>
        </p:nvSpPr>
        <p:spPr>
          <a:xfrm>
            <a:off x="6223552" y="180236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6948264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9" name="Oval 8"/>
          <p:cNvSpPr/>
          <p:nvPr/>
        </p:nvSpPr>
        <p:spPr>
          <a:xfrm>
            <a:off x="6372200" y="306896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0" name="Oval 9"/>
          <p:cNvSpPr/>
          <p:nvPr/>
        </p:nvSpPr>
        <p:spPr>
          <a:xfrm>
            <a:off x="5868144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1" name="Oval 10"/>
          <p:cNvSpPr/>
          <p:nvPr/>
        </p:nvSpPr>
        <p:spPr>
          <a:xfrm>
            <a:off x="5364088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34" name="Elbow Connector 32"/>
          <p:cNvCxnSpPr>
            <a:stCxn id="8" idx="3"/>
            <a:endCxn id="9" idx="7"/>
          </p:cNvCxnSpPr>
          <p:nvPr/>
        </p:nvCxnSpPr>
        <p:spPr>
          <a:xfrm flipH="1">
            <a:off x="6679513" y="2872217"/>
            <a:ext cx="321478" cy="24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2"/>
          <p:cNvCxnSpPr>
            <a:stCxn id="7" idx="5"/>
            <a:endCxn id="8" idx="1"/>
          </p:cNvCxnSpPr>
          <p:nvPr/>
        </p:nvCxnSpPr>
        <p:spPr>
          <a:xfrm>
            <a:off x="6530865" y="2109679"/>
            <a:ext cx="470126" cy="5079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2"/>
          <p:cNvCxnSpPr>
            <a:stCxn id="11" idx="5"/>
            <a:endCxn id="10" idx="1"/>
          </p:cNvCxnSpPr>
          <p:nvPr/>
        </p:nvCxnSpPr>
        <p:spPr>
          <a:xfrm>
            <a:off x="5671401" y="2872217"/>
            <a:ext cx="249470" cy="3214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2"/>
          <p:cNvCxnSpPr>
            <a:stCxn id="7" idx="3"/>
            <a:endCxn id="11" idx="7"/>
          </p:cNvCxnSpPr>
          <p:nvPr/>
        </p:nvCxnSpPr>
        <p:spPr>
          <a:xfrm flipH="1">
            <a:off x="5671401" y="2109679"/>
            <a:ext cx="604878" cy="5079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62051" y="2190454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7" name="Rectangle 26"/>
          <p:cNvSpPr/>
          <p:nvPr/>
        </p:nvSpPr>
        <p:spPr>
          <a:xfrm>
            <a:off x="5673279" y="2924944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Rectangle 27"/>
          <p:cNvSpPr/>
          <p:nvPr/>
        </p:nvSpPr>
        <p:spPr>
          <a:xfrm>
            <a:off x="6763612" y="3010184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5" name="Rectangle 24"/>
          <p:cNvSpPr/>
          <p:nvPr/>
        </p:nvSpPr>
        <p:spPr>
          <a:xfrm>
            <a:off x="5888619" y="216240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1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55250</TotalTime>
  <Words>4349</Words>
  <Application>Microsoft Office PowerPoint</Application>
  <PresentationFormat>On-screen Show (4:3)</PresentationFormat>
  <Paragraphs>748</Paragraphs>
  <Slides>79</Slides>
  <Notes>64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Metro</vt:lpstr>
      <vt:lpstr>Equation</vt:lpstr>
      <vt:lpstr>Кодирование оптимальный код ХаффМана</vt:lpstr>
      <vt:lpstr>План лекции</vt:lpstr>
      <vt:lpstr>Понятие кода </vt:lpstr>
      <vt:lpstr>Понятие кода </vt:lpstr>
      <vt:lpstr>Кодирование и декодирование</vt:lpstr>
      <vt:lpstr>Пример 1</vt:lpstr>
      <vt:lpstr>Пример 2</vt:lpstr>
      <vt:lpstr>Кодовое дерево</vt:lpstr>
      <vt:lpstr>Пример кодового дерева</vt:lpstr>
      <vt:lpstr>Пример кодового дерева</vt:lpstr>
      <vt:lpstr>Префиксный код</vt:lpstr>
      <vt:lpstr>Примеры префиксных кодов</vt:lpstr>
      <vt:lpstr>Примеры префиксных кодов</vt:lpstr>
      <vt:lpstr>Однозначная декодируемость префиксного кода</vt:lpstr>
      <vt:lpstr>Пример</vt:lpstr>
      <vt:lpstr>Пример азбука Морзе</vt:lpstr>
      <vt:lpstr>Понятие оптимального кода</vt:lpstr>
      <vt:lpstr>Оптимальный двочиный префиксный код</vt:lpstr>
      <vt:lpstr>Свойства оптимального двоичного префиксного кода</vt:lpstr>
      <vt:lpstr>Свойства оптимального двоичного префиксного кода</vt:lpstr>
      <vt:lpstr>Свойства оптимального двоичного префиксного кода</vt:lpstr>
      <vt:lpstr>Построение дерева оптимального префиксного двоичного кода</vt:lpstr>
      <vt:lpstr>Пример</vt:lpstr>
      <vt:lpstr>PowerPoint Presentation</vt:lpstr>
      <vt:lpstr>PowerPoint Presentation</vt:lpstr>
      <vt:lpstr>Пример построения кода по кодовому дереву</vt:lpstr>
      <vt:lpstr>PowerPoint Presentation</vt:lpstr>
      <vt:lpstr>PowerPoint Presentation</vt:lpstr>
      <vt:lpstr>PowerPoint Presentation</vt:lpstr>
      <vt:lpstr>Метод Фано</vt:lpstr>
      <vt:lpstr>Метод Фано</vt:lpstr>
      <vt:lpstr>Метод Фано</vt:lpstr>
      <vt:lpstr>Пример</vt:lpstr>
      <vt:lpstr>Свойства кода Фано</vt:lpstr>
      <vt:lpstr>Свойства кода Фано</vt:lpstr>
      <vt:lpstr>Метод Шеннона</vt:lpstr>
      <vt:lpstr>Пример построения кода Шеннона</vt:lpstr>
      <vt:lpstr>Свойства кода Шеннона</vt:lpstr>
      <vt:lpstr>Элементы теории информации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PowerPoint Presentation</vt:lpstr>
      <vt:lpstr>Пример 1</vt:lpstr>
      <vt:lpstr>PowerPoint Presentation</vt:lpstr>
      <vt:lpstr>Пример 2</vt:lpstr>
      <vt:lpstr>Теорема об аддитивности информации </vt:lpstr>
      <vt:lpstr>Формулы Шеннона, Хартли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Формула Хартли </vt:lpstr>
      <vt:lpstr>PowerPoint Presentation</vt:lpstr>
      <vt:lpstr>Определение</vt:lpstr>
      <vt:lpstr>Примеры: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Теорема о сложении вероятностей </vt:lpstr>
      <vt:lpstr>Теорема об умножении вероятностей </vt:lpstr>
      <vt:lpstr>PowerPoint Presentation</vt:lpstr>
      <vt:lpstr>КОНЕЦ ЛЕКЦИИ</vt:lpstr>
      <vt:lpstr>Избыточность кодирования</vt:lpstr>
      <vt:lpstr>PowerPoint Presentation</vt:lpstr>
      <vt:lpstr>PowerPoint Presentation</vt:lpstr>
      <vt:lpstr>Реализация проекта</vt:lpstr>
      <vt:lpstr>Проверка целостности архива</vt:lpstr>
      <vt:lpstr>Построение дерева Хаффмана</vt:lpstr>
      <vt:lpstr>Код Хаффмана</vt:lpstr>
      <vt:lpstr>Критерии качества кодирования:</vt:lpstr>
      <vt:lpstr>Информационная модель Клода Шеннона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Petrov, Evgueni S</cp:lastModifiedBy>
  <cp:revision>422</cp:revision>
  <dcterms:created xsi:type="dcterms:W3CDTF">2009-12-06T06:01:18Z</dcterms:created>
  <dcterms:modified xsi:type="dcterms:W3CDTF">2013-03-05T19:25:11Z</dcterms:modified>
</cp:coreProperties>
</file>