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9"/>
  </p:notesMasterIdLst>
  <p:sldIdLst>
    <p:sldId id="256" r:id="rId2"/>
    <p:sldId id="358" r:id="rId3"/>
    <p:sldId id="343" r:id="rId4"/>
    <p:sldId id="258" r:id="rId5"/>
    <p:sldId id="259" r:id="rId6"/>
    <p:sldId id="269" r:id="rId7"/>
    <p:sldId id="261" r:id="rId8"/>
    <p:sldId id="263" r:id="rId9"/>
    <p:sldId id="264" r:id="rId10"/>
    <p:sldId id="266" r:id="rId11"/>
    <p:sldId id="345" r:id="rId12"/>
    <p:sldId id="347" r:id="rId13"/>
    <p:sldId id="295" r:id="rId14"/>
    <p:sldId id="331" r:id="rId15"/>
    <p:sldId id="340" r:id="rId16"/>
    <p:sldId id="342" r:id="rId17"/>
    <p:sldId id="280" r:id="rId18"/>
    <p:sldId id="303" r:id="rId19"/>
    <p:sldId id="359" r:id="rId20"/>
    <p:sldId id="311" r:id="rId21"/>
    <p:sldId id="305" r:id="rId22"/>
    <p:sldId id="360" r:id="rId23"/>
    <p:sldId id="323" r:id="rId24"/>
    <p:sldId id="335" r:id="rId25"/>
    <p:sldId id="336" r:id="rId26"/>
    <p:sldId id="337" r:id="rId27"/>
    <p:sldId id="338" r:id="rId28"/>
    <p:sldId id="339" r:id="rId29"/>
    <p:sldId id="325" r:id="rId30"/>
    <p:sldId id="349" r:id="rId31"/>
    <p:sldId id="350" r:id="rId32"/>
    <p:sldId id="351" r:id="rId33"/>
    <p:sldId id="352" r:id="rId34"/>
    <p:sldId id="354" r:id="rId35"/>
    <p:sldId id="306" r:id="rId36"/>
    <p:sldId id="307" r:id="rId37"/>
    <p:sldId id="362" r:id="rId38"/>
    <p:sldId id="361" r:id="rId39"/>
    <p:sldId id="355" r:id="rId40"/>
    <p:sldId id="357" r:id="rId41"/>
    <p:sldId id="356" r:id="rId42"/>
    <p:sldId id="344" r:id="rId43"/>
    <p:sldId id="289" r:id="rId44"/>
    <p:sldId id="308" r:id="rId45"/>
    <p:sldId id="312" r:id="rId46"/>
    <p:sldId id="313" r:id="rId47"/>
    <p:sldId id="274" r:id="rId48"/>
    <p:sldId id="278" r:id="rId49"/>
    <p:sldId id="334" r:id="rId50"/>
    <p:sldId id="298" r:id="rId51"/>
    <p:sldId id="300" r:id="rId52"/>
    <p:sldId id="324" r:id="rId53"/>
    <p:sldId id="326" r:id="rId54"/>
    <p:sldId id="327" r:id="rId55"/>
    <p:sldId id="328" r:id="rId56"/>
    <p:sldId id="329" r:id="rId57"/>
    <p:sldId id="330" r:id="rId58"/>
  </p:sldIdLst>
  <p:sldSz cx="9144000" cy="6858000" type="screen4x3"/>
  <p:notesSz cx="6781800" cy="98806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1F5"/>
    <a:srgbClr val="00CC00"/>
    <a:srgbClr val="663300"/>
    <a:srgbClr val="996633"/>
    <a:srgbClr val="EF5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87" autoAdjust="0"/>
  </p:normalViewPr>
  <p:slideViewPr>
    <p:cSldViewPr>
      <p:cViewPr varScale="1">
        <p:scale>
          <a:sx n="90" d="100"/>
          <a:sy n="90" d="100"/>
        </p:scale>
        <p:origin x="-107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380130C-11A6-49A8-9F20-44B24BE9247B}" type="datetimeFigureOut">
              <a:rPr lang="ru-RU"/>
              <a:pPr>
                <a:defRPr/>
              </a:pPr>
              <a:t>28.02.2013</a:t>
            </a:fld>
            <a:endParaRPr lang="ru-R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2650"/>
            <a:ext cx="542607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D677C6D-3D49-45A1-BBD5-CEB4381B0A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949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25730" indent="0">
              <a:lnSpc>
                <a:spcPct val="80000"/>
              </a:lnSpc>
              <a:buNone/>
            </a:pPr>
            <a:r>
              <a:rPr lang="ru-RU" sz="1200" dirty="0" smtClean="0">
                <a:latin typeface="+mj-lt"/>
              </a:rPr>
              <a:t>InitSet(S)</a:t>
            </a:r>
            <a:r>
              <a:rPr lang="en-US" sz="1200" dirty="0" smtClean="0">
                <a:latin typeface="+mj-lt"/>
              </a:rPr>
              <a:t> </a:t>
            </a:r>
            <a:r>
              <a:rPr lang="ru-RU" sz="1200" dirty="0" smtClean="0">
                <a:latin typeface="+mj-lt"/>
              </a:rPr>
              <a:t>Создает СНМ, состоящее из одноэлементных подмножеств носителя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1200" dirty="0" smtClean="0">
                <a:latin typeface="+mj-lt"/>
              </a:rPr>
              <a:t>FindSet(S, X)</a:t>
            </a:r>
            <a:r>
              <a:rPr lang="en-US" sz="1200" dirty="0" smtClean="0">
                <a:latin typeface="+mj-lt"/>
              </a:rPr>
              <a:t> 	</a:t>
            </a:r>
            <a:r>
              <a:rPr lang="ru-RU" sz="1200" dirty="0" smtClean="0">
                <a:latin typeface="+mj-lt"/>
              </a:rPr>
              <a:t>Возвращает главный элемент множества, которому принадлежит X в СНМ S 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1200" dirty="0" smtClean="0">
                <a:latin typeface="+mj-lt"/>
              </a:rPr>
              <a:t>Join(S, X, Y)</a:t>
            </a:r>
            <a:r>
              <a:rPr lang="en-US" sz="1200" dirty="0" smtClean="0">
                <a:latin typeface="+mj-lt"/>
              </a:rPr>
              <a:t> 	</a:t>
            </a:r>
            <a:r>
              <a:rPr lang="ru-RU" sz="1200" dirty="0" smtClean="0">
                <a:latin typeface="+mj-lt"/>
              </a:rPr>
              <a:t>Объединяет множества, которым принадлежат элементы X и Y в СНМ S, и возвращает главный</a:t>
            </a:r>
            <a:r>
              <a:rPr lang="en-US" sz="1200" dirty="0" smtClean="0">
                <a:latin typeface="+mj-lt"/>
              </a:rPr>
              <a:t> 	</a:t>
            </a:r>
            <a:r>
              <a:rPr lang="ru-RU" sz="1200" dirty="0" smtClean="0">
                <a:latin typeface="+mj-lt"/>
              </a:rPr>
              <a:t>элемент нового множества</a:t>
            </a:r>
          </a:p>
          <a:p>
            <a:endParaRPr lang="ru-RU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28.02.2013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28.02.2013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28.02.2013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441E3-4042-45B0-9071-371ED47AD456}" type="datetimeFigureOut">
              <a:rPr lang="ru-RU"/>
              <a:pPr>
                <a:defRPr/>
              </a:pPr>
              <a:t>28.02.2013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ACC29-9961-40B1-BB5F-A054ECFE95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28.02.2013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28.02.2013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28.02.2013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28.02.2013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28.02.2013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28.02.2013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28.02.2013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28.02.2013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28.02.2013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astat.com/uploads/posts/2008-11/1225889885_ta.gif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dirty="0" smtClean="0">
                <a:latin typeface="Arial" charset="0"/>
              </a:rPr>
              <a:t>обход</a:t>
            </a:r>
            <a:r>
              <a:rPr lang="ru-RU" sz="2400" dirty="0">
                <a:latin typeface="Arial" charset="0"/>
              </a:rPr>
              <a:t>Ы</a:t>
            </a:r>
            <a:r>
              <a:rPr lang="ru-RU" sz="2400" dirty="0" smtClean="0">
                <a:latin typeface="Arial" charset="0"/>
              </a:rPr>
              <a:t>  </a:t>
            </a:r>
            <a:r>
              <a:rPr lang="ru-RU" sz="2400" dirty="0">
                <a:latin typeface="Arial" charset="0"/>
              </a:rPr>
              <a:t>и каркасы </a:t>
            </a:r>
            <a:r>
              <a:rPr lang="ru-RU" sz="2400" dirty="0" smtClean="0">
                <a:latin typeface="Arial" charset="0"/>
              </a:rPr>
              <a:t>графов</a:t>
            </a:r>
            <a:endParaRPr lang="ru-RU" sz="2400" dirty="0" smtClean="0">
              <a:latin typeface="Arial" charset="0"/>
            </a:endParaRPr>
          </a:p>
        </p:txBody>
      </p:sp>
      <p:sp>
        <p:nvSpPr>
          <p:cNvPr id="16386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898989"/>
                </a:solidFill>
              </a:rPr>
              <a:t>Лекция </a:t>
            </a:r>
            <a:r>
              <a:rPr lang="ru-RU" dirty="0" smtClean="0">
                <a:solidFill>
                  <a:srgbClr val="898989"/>
                </a:solidFill>
                <a:latin typeface="Arial" charset="0"/>
              </a:rPr>
              <a:t>16</a:t>
            </a:r>
            <a:r>
              <a:rPr lang="en-US" dirty="0" smtClean="0">
                <a:solidFill>
                  <a:srgbClr val="898989"/>
                </a:solidFill>
                <a:latin typeface="Arial" charset="0"/>
              </a:rPr>
              <a:t>-1</a:t>
            </a:r>
            <a:r>
              <a:rPr lang="ru-RU" dirty="0" smtClean="0">
                <a:solidFill>
                  <a:srgbClr val="898989"/>
                </a:solidFill>
                <a:latin typeface="Arial" charset="0"/>
              </a:rPr>
              <a:t>7</a:t>
            </a:r>
            <a:endParaRPr lang="ru-RU" dirty="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221163" y="3854351"/>
            <a:ext cx="469900" cy="439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429000" y="5581551"/>
            <a:ext cx="469900" cy="439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221163" y="2630388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868863" y="4862413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32773" name="TextBox 7"/>
          <p:cNvSpPr txBox="1">
            <a:spLocks noChangeArrowheads="1"/>
          </p:cNvSpPr>
          <p:nvPr/>
        </p:nvSpPr>
        <p:spPr bwMode="auto">
          <a:xfrm>
            <a:off x="5221163" y="3854351"/>
            <a:ext cx="414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Z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2774" name="TextBox 8"/>
          <p:cNvSpPr txBox="1">
            <a:spLocks noChangeArrowheads="1"/>
          </p:cNvSpPr>
          <p:nvPr/>
        </p:nvSpPr>
        <p:spPr bwMode="auto">
          <a:xfrm>
            <a:off x="5868863" y="4862413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w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2775" name="TextBox 9"/>
          <p:cNvSpPr txBox="1">
            <a:spLocks noChangeArrowheads="1"/>
          </p:cNvSpPr>
          <p:nvPr/>
        </p:nvSpPr>
        <p:spPr bwMode="auto">
          <a:xfrm>
            <a:off x="5292600" y="2630388"/>
            <a:ext cx="30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S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2776" name="TextBox 16"/>
          <p:cNvSpPr txBox="1">
            <a:spLocks noChangeArrowheads="1"/>
          </p:cNvSpPr>
          <p:nvPr/>
        </p:nvSpPr>
        <p:spPr bwMode="auto">
          <a:xfrm>
            <a:off x="4429000" y="5581551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 x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4429000" y="4789388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32778" name="TextBox 18"/>
          <p:cNvSpPr txBox="1">
            <a:spLocks noChangeArrowheads="1"/>
          </p:cNvSpPr>
          <p:nvPr/>
        </p:nvSpPr>
        <p:spPr bwMode="auto">
          <a:xfrm>
            <a:off x="4500438" y="4789388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y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32779" name="Shape 20"/>
          <p:cNvCxnSpPr>
            <a:cxnSpLocks noChangeShapeType="1"/>
          </p:cNvCxnSpPr>
          <p:nvPr/>
        </p:nvCxnSpPr>
        <p:spPr bwMode="auto">
          <a:xfrm>
            <a:off x="4644900" y="5221188"/>
            <a:ext cx="3175" cy="35877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32780" name="Shape 20"/>
          <p:cNvCxnSpPr>
            <a:cxnSpLocks noChangeShapeType="1"/>
            <a:stCxn id="32775" idx="2"/>
            <a:endCxn id="32773" idx="0"/>
          </p:cNvCxnSpPr>
          <p:nvPr/>
        </p:nvCxnSpPr>
        <p:spPr bwMode="auto">
          <a:xfrm flipH="1">
            <a:off x="5429125" y="3027263"/>
            <a:ext cx="14288" cy="82708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32781" name="Shape 20"/>
          <p:cNvCxnSpPr>
            <a:cxnSpLocks noChangeShapeType="1"/>
            <a:stCxn id="32773" idx="2"/>
            <a:endCxn id="32774" idx="0"/>
          </p:cNvCxnSpPr>
          <p:nvPr/>
        </p:nvCxnSpPr>
        <p:spPr bwMode="auto">
          <a:xfrm>
            <a:off x="5429125" y="4251226"/>
            <a:ext cx="622300" cy="61118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32782" name="Shape 20"/>
          <p:cNvCxnSpPr>
            <a:cxnSpLocks noChangeShapeType="1"/>
            <a:stCxn id="32773" idx="2"/>
            <a:endCxn id="18" idx="7"/>
          </p:cNvCxnSpPr>
          <p:nvPr/>
        </p:nvCxnSpPr>
        <p:spPr bwMode="auto">
          <a:xfrm flipH="1">
            <a:off x="4830638" y="4251226"/>
            <a:ext cx="598487" cy="59055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sp>
        <p:nvSpPr>
          <p:cNvPr id="3" name="Овал 4"/>
          <p:cNvSpPr/>
          <p:nvPr/>
        </p:nvSpPr>
        <p:spPr>
          <a:xfrm>
            <a:off x="8604125" y="3709888"/>
            <a:ext cx="360363" cy="360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</a:rPr>
              <a:t>u</a:t>
            </a: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8" name="Овал 4"/>
          <p:cNvSpPr/>
          <p:nvPr/>
        </p:nvSpPr>
        <p:spPr>
          <a:xfrm>
            <a:off x="7237288" y="3709888"/>
            <a:ext cx="360362" cy="358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cxnSp>
        <p:nvCxnSpPr>
          <p:cNvPr id="32786" name="Shape 20"/>
          <p:cNvCxnSpPr>
            <a:cxnSpLocks noChangeShapeType="1"/>
            <a:endCxn id="8" idx="0"/>
          </p:cNvCxnSpPr>
          <p:nvPr/>
        </p:nvCxnSpPr>
        <p:spPr bwMode="auto">
          <a:xfrm flipH="1">
            <a:off x="7418263" y="2878038"/>
            <a:ext cx="519112" cy="81915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32787" name="Shape 20"/>
          <p:cNvCxnSpPr>
            <a:cxnSpLocks noChangeShapeType="1"/>
            <a:endCxn id="3" idx="1"/>
          </p:cNvCxnSpPr>
          <p:nvPr/>
        </p:nvCxnSpPr>
        <p:spPr bwMode="auto">
          <a:xfrm>
            <a:off x="8192963" y="2878038"/>
            <a:ext cx="463550" cy="87153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32788" name="Shape 20"/>
          <p:cNvCxnSpPr>
            <a:cxnSpLocks noChangeShapeType="1"/>
            <a:stCxn id="3" idx="2"/>
            <a:endCxn id="8" idx="6"/>
          </p:cNvCxnSpPr>
          <p:nvPr/>
        </p:nvCxnSpPr>
        <p:spPr bwMode="auto">
          <a:xfrm flipH="1" flipV="1">
            <a:off x="7610350" y="3889276"/>
            <a:ext cx="981075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789" name="Text Box 22"/>
          <p:cNvSpPr txBox="1">
            <a:spLocks noChangeArrowheads="1"/>
          </p:cNvSpPr>
          <p:nvPr/>
        </p:nvSpPr>
        <p:spPr bwMode="auto">
          <a:xfrm>
            <a:off x="7361113" y="3657501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  <a:endParaRPr lang="ru-RU"/>
          </a:p>
        </p:txBody>
      </p:sp>
      <p:sp>
        <p:nvSpPr>
          <p:cNvPr id="32792" name="Text Box 25"/>
          <p:cNvSpPr txBox="1">
            <a:spLocks noChangeArrowheads="1"/>
          </p:cNvSpPr>
          <p:nvPr/>
        </p:nvSpPr>
        <p:spPr bwMode="auto">
          <a:xfrm>
            <a:off x="7237288" y="3709888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  <a:endParaRPr lang="ru-RU"/>
          </a:p>
        </p:txBody>
      </p:sp>
      <p:cxnSp>
        <p:nvCxnSpPr>
          <p:cNvPr id="32793" name="Shape 20"/>
          <p:cNvCxnSpPr>
            <a:cxnSpLocks noChangeShapeType="1"/>
            <a:stCxn id="32792" idx="1"/>
            <a:endCxn id="7" idx="7"/>
          </p:cNvCxnSpPr>
          <p:nvPr/>
        </p:nvCxnSpPr>
        <p:spPr bwMode="auto">
          <a:xfrm flipH="1">
            <a:off x="6270500" y="3894038"/>
            <a:ext cx="966788" cy="10207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794" name="Shape 20"/>
          <p:cNvCxnSpPr>
            <a:cxnSpLocks noChangeShapeType="1"/>
            <a:stCxn id="32792" idx="0"/>
            <a:endCxn id="6" idx="6"/>
          </p:cNvCxnSpPr>
          <p:nvPr/>
        </p:nvCxnSpPr>
        <p:spPr bwMode="auto">
          <a:xfrm flipH="1" flipV="1">
            <a:off x="5703763" y="2851051"/>
            <a:ext cx="1682750" cy="8588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795" name="Shape 20"/>
          <p:cNvCxnSpPr>
            <a:cxnSpLocks noChangeShapeType="1"/>
            <a:endCxn id="32774" idx="0"/>
          </p:cNvCxnSpPr>
          <p:nvPr/>
        </p:nvCxnSpPr>
        <p:spPr bwMode="auto">
          <a:xfrm>
            <a:off x="5667250" y="2989163"/>
            <a:ext cx="384175" cy="1873250"/>
          </a:xfrm>
          <a:prstGeom prst="straightConnector1">
            <a:avLst/>
          </a:prstGeom>
          <a:noFill/>
          <a:ln w="190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32796" name="Shape 20"/>
          <p:cNvCxnSpPr>
            <a:cxnSpLocks noChangeShapeType="1"/>
          </p:cNvCxnSpPr>
          <p:nvPr/>
        </p:nvCxnSpPr>
        <p:spPr bwMode="auto">
          <a:xfrm rot="5400000" flipH="1">
            <a:off x="8061200" y="2935188"/>
            <a:ext cx="971550" cy="577850"/>
          </a:xfrm>
          <a:prstGeom prst="curvedConnector2">
            <a:avLst/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32797" name="Shape 20"/>
          <p:cNvCxnSpPr>
            <a:cxnSpLocks noChangeShapeType="1"/>
            <a:stCxn id="32776" idx="1"/>
            <a:endCxn id="32773" idx="1"/>
          </p:cNvCxnSpPr>
          <p:nvPr/>
        </p:nvCxnSpPr>
        <p:spPr bwMode="auto">
          <a:xfrm rot="10800000" flipH="1">
            <a:off x="4429000" y="4052788"/>
            <a:ext cx="792163" cy="1727200"/>
          </a:xfrm>
          <a:prstGeom prst="curvedConnector3">
            <a:avLst>
              <a:gd name="adj1" fmla="val -28856"/>
            </a:avLst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32" name="Овал 4"/>
          <p:cNvSpPr/>
          <p:nvPr/>
        </p:nvSpPr>
        <p:spPr>
          <a:xfrm>
            <a:off x="7897687" y="2545597"/>
            <a:ext cx="360363" cy="360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</a:rPr>
              <a:t>T</a:t>
            </a:r>
            <a:endParaRPr lang="ru-RU" sz="20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рёбер графа при поиске в 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23528" y="1783560"/>
            <a:ext cx="4321372" cy="4572000"/>
          </a:xfrm>
        </p:spPr>
        <p:txBody>
          <a:bodyPr>
            <a:normAutofit/>
          </a:bodyPr>
          <a:lstStyle/>
          <a:p>
            <a:pPr marL="342900"/>
            <a:r>
              <a:rPr lang="ru-RU" sz="2400" dirty="0" smtClean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 smtClean="0">
                <a:latin typeface="Calibri" pitchFamily="34" charset="0"/>
              </a:rPr>
              <a:t>входят в граф предшествования</a:t>
            </a:r>
            <a:endParaRPr lang="ru-RU" sz="2000" dirty="0">
              <a:latin typeface="Calibri" pitchFamily="34" charset="0"/>
            </a:endParaRPr>
          </a:p>
          <a:p>
            <a:pPr marL="342900"/>
            <a:r>
              <a:rPr lang="ru-RU" sz="2400" dirty="0" smtClean="0">
                <a:solidFill>
                  <a:schemeClr val="accent2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 smtClean="0">
                <a:latin typeface="Calibri" pitchFamily="34" charset="0"/>
              </a:rPr>
              <a:t>соединяют </a:t>
            </a:r>
            <a:r>
              <a:rPr lang="ru-RU" sz="2000" dirty="0">
                <a:latin typeface="Calibri" pitchFamily="34" charset="0"/>
              </a:rPr>
              <a:t>вершину с </a:t>
            </a:r>
            <a:r>
              <a:rPr lang="ru-RU" sz="2000" dirty="0" smtClean="0">
                <a:latin typeface="Calibri" pitchFamily="34" charset="0"/>
              </a:rPr>
              <a:t>её потомком</a:t>
            </a:r>
            <a:r>
              <a:rPr lang="ru-RU" sz="2000" dirty="0">
                <a:latin typeface="Calibri" pitchFamily="34" charset="0"/>
              </a:rPr>
              <a:t>, но не входят в граф предшествования</a:t>
            </a:r>
          </a:p>
          <a:p>
            <a:pPr marL="342900"/>
            <a:r>
              <a:rPr lang="ru-RU" sz="2400" dirty="0" smtClean="0">
                <a:solidFill>
                  <a:schemeClr val="accent1"/>
                </a:solidFill>
                <a:latin typeface="Calibri" pitchFamily="34" charset="0"/>
              </a:rPr>
              <a:t>О</a:t>
            </a:r>
            <a:r>
              <a:rPr lang="ru-RU" sz="2400" dirty="0" smtClean="0">
                <a:solidFill>
                  <a:srgbClr val="92D050"/>
                </a:solidFill>
                <a:latin typeface="Calibri" pitchFamily="34" charset="0"/>
              </a:rPr>
              <a:t>братные рёбра</a:t>
            </a:r>
          </a:p>
          <a:p>
            <a:pPr marL="672084" lvl="1"/>
            <a:r>
              <a:rPr lang="ru-RU" sz="2000" dirty="0" smtClean="0">
                <a:latin typeface="Calibri" pitchFamily="34" charset="0"/>
              </a:rPr>
              <a:t>соединяют </a:t>
            </a:r>
            <a:r>
              <a:rPr lang="ru-RU" sz="2000" dirty="0">
                <a:latin typeface="Calibri" pitchFamily="34" charset="0"/>
              </a:rPr>
              <a:t>вершину с </a:t>
            </a:r>
            <a:r>
              <a:rPr lang="ru-RU" sz="2000" dirty="0" smtClean="0">
                <a:latin typeface="Calibri" pitchFamily="34" charset="0"/>
              </a:rPr>
              <a:t>её </a:t>
            </a:r>
            <a:r>
              <a:rPr lang="ru-RU" sz="2000" dirty="0">
                <a:latin typeface="Calibri" pitchFamily="34" charset="0"/>
              </a:rPr>
              <a:t>предком в </a:t>
            </a:r>
            <a:r>
              <a:rPr lang="ru-RU" sz="2000" dirty="0" smtClean="0">
                <a:latin typeface="Calibri" pitchFamily="34" charset="0"/>
              </a:rPr>
              <a:t>графе </a:t>
            </a:r>
            <a:r>
              <a:rPr lang="ru-RU" sz="2000" dirty="0">
                <a:latin typeface="Calibri" pitchFamily="34" charset="0"/>
              </a:rPr>
              <a:t>предшествования</a:t>
            </a:r>
          </a:p>
          <a:p>
            <a:pPr marL="342900"/>
            <a:r>
              <a:rPr lang="ru-RU" sz="2400" dirty="0" smtClean="0"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 smtClean="0">
                <a:latin typeface="Calibri" pitchFamily="34" charset="0"/>
              </a:rPr>
              <a:t>все остальные</a:t>
            </a:r>
            <a:endParaRPr lang="ru-RU" sz="2000" dirty="0">
              <a:latin typeface="Calibri" pitchFamily="34" charset="0"/>
            </a:endParaRPr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Один из способов нумерации вершин произвольного графа</a:t>
            </a:r>
          </a:p>
          <a:p>
            <a:r>
              <a:rPr lang="ru-RU" dirty="0"/>
              <a:t>Алгоритмы обработки </a:t>
            </a:r>
            <a:r>
              <a:rPr lang="ru-RU" dirty="0" smtClean="0"/>
              <a:t>графов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Поиск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кратчайших путей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Вычисление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максимального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потока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Проверка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связности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Компьютерное моделирование, графические интерфейсы, анализ транспортных, электрических и т.п. цепей и сетей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ширину (</a:t>
            </a:r>
            <a:r>
              <a:rPr lang="en-US" dirty="0"/>
              <a:t>BFS, Breadth-first search)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ширину (</a:t>
            </a:r>
            <a:r>
              <a:rPr lang="en-US" dirty="0"/>
              <a:t>BFS, Breadth-first search)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Пусть дан граф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и выбрана некоторая его вершина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Поиск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ширину вычисляет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два номера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938784" lvl="1" indent="-609600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[u]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предшественика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при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поиске в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ширину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938784" lvl="1" indent="-609600">
              <a:lnSpc>
                <a:spcPct val="8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кратчайшее расстояние от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до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938784" lvl="1" indent="-609600">
              <a:lnSpc>
                <a:spcPct val="80000"/>
              </a:lnSpc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Схема алгоритма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Шаг 1: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d[s] = 0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Шаг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обрабатываем все вершины на расстоянии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-1 от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200" dirty="0" smtClean="0">
                <a:latin typeface="Calibri" pitchFamily="34" charset="0"/>
                <a:cs typeface="Calibri" pitchFamily="34" charset="0"/>
              </a:rPr>
              <a:t>Каждого соседа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 вершины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с  пометкой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d[u] = 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-1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 нумеруем П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[v] = u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d[v] = n</a:t>
            </a:r>
            <a:endParaRPr lang="ru-RU" sz="2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BFS </a:t>
            </a:r>
            <a:endParaRPr lang="ru-RU" dirty="0"/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2000" dirty="0" smtClean="0">
                <a:cs typeface="Courier New" pitchFamily="49" charset="0"/>
              </a:rPr>
              <a:t>BFS (</a:t>
            </a:r>
            <a:r>
              <a:rPr lang="en-US" sz="2000" i="1" dirty="0" smtClean="0">
                <a:cs typeface="Courier New" pitchFamily="49" charset="0"/>
              </a:rPr>
              <a:t>G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i="1" dirty="0" smtClean="0">
                <a:cs typeface="Courier New" pitchFamily="49" charset="0"/>
              </a:rPr>
              <a:t>s</a:t>
            </a:r>
            <a:r>
              <a:rPr lang="en-US" sz="2000" dirty="0" smtClean="0">
                <a:cs typeface="Courier New" pitchFamily="49" charset="0"/>
              </a:rPr>
              <a:t>) </a:t>
            </a:r>
            <a:r>
              <a:rPr lang="en-US" sz="2000" dirty="0" smtClean="0">
                <a:cs typeface="Courier New" pitchFamily="49" charset="0"/>
              </a:rPr>
              <a:t>{</a:t>
            </a:r>
            <a:r>
              <a:rPr lang="ru-RU" sz="2000" dirty="0" smtClean="0">
                <a:cs typeface="Courier New" pitchFamily="49" charset="0"/>
              </a:rPr>
              <a:t/>
            </a:r>
            <a:br>
              <a:rPr lang="ru-RU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 </a:t>
            </a:r>
            <a:r>
              <a:rPr lang="ru-RU" sz="2000" dirty="0" smtClean="0">
                <a:cs typeface="Courier New" pitchFamily="49" charset="0"/>
              </a:rPr>
              <a:t>1 </a:t>
            </a:r>
            <a:r>
              <a:rPr lang="ru-RU" sz="2000" dirty="0" smtClean="0">
                <a:cs typeface="Courier New" pitchFamily="49" charset="0"/>
              </a:rPr>
              <a:t>	for </a:t>
            </a:r>
            <a:r>
              <a:rPr lang="en-US" sz="2000" dirty="0" smtClean="0">
                <a:cs typeface="Courier New" pitchFamily="49" charset="0"/>
              </a:rPr>
              <a:t>u </a:t>
            </a:r>
            <a:r>
              <a:rPr lang="en-US" sz="2000" dirty="0" smtClean="0">
                <a:cs typeface="Courier New" pitchFamily="49" charset="0"/>
                <a:sym typeface="Symbol" pitchFamily="18" charset="2"/>
              </a:rPr>
              <a:t></a:t>
            </a:r>
            <a:r>
              <a:rPr lang="en-US" sz="2000" dirty="0" smtClean="0">
                <a:solidFill>
                  <a:schemeClr val="accent2"/>
                </a:solidFill>
                <a:cs typeface="Courier New" pitchFamily="49" charset="0"/>
              </a:rPr>
              <a:t> </a:t>
            </a:r>
            <a:r>
              <a:rPr lang="en-US" sz="2000" dirty="0" smtClean="0">
                <a:cs typeface="Courier New" pitchFamily="49" charset="0"/>
              </a:rPr>
              <a:t>V &amp;&amp; u != s </a:t>
            </a:r>
            <a:r>
              <a:rPr lang="en-US" sz="2000" dirty="0" smtClean="0">
                <a:cs typeface="Courier New" pitchFamily="49" charset="0"/>
              </a:rPr>
              <a:t>{</a:t>
            </a:r>
            <a:r>
              <a:rPr lang="ru-RU" sz="2000" dirty="0" smtClean="0">
                <a:cs typeface="Courier New" pitchFamily="49" charset="0"/>
              </a:rPr>
              <a:t/>
            </a:r>
            <a:br>
              <a:rPr lang="ru-RU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 2</a:t>
            </a:r>
            <a:r>
              <a:rPr lang="ru-RU" sz="2000" dirty="0" smtClean="0">
                <a:cs typeface="Courier New" pitchFamily="49" charset="0"/>
              </a:rPr>
              <a:t>		П</a:t>
            </a:r>
            <a:r>
              <a:rPr lang="en-US" sz="2000" dirty="0" smtClean="0">
                <a:cs typeface="Courier New" pitchFamily="49" charset="0"/>
              </a:rPr>
              <a:t>[u]</a:t>
            </a:r>
            <a:r>
              <a:rPr lang="ru-RU" sz="2000" dirty="0" smtClean="0">
                <a:cs typeface="Courier New" pitchFamily="49" charset="0"/>
              </a:rPr>
              <a:t> =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>
                <a:cs typeface="Courier New" pitchFamily="49" charset="0"/>
              </a:rPr>
              <a:t>u</a:t>
            </a:r>
            <a:r>
              <a:rPr lang="en-US" sz="2000" dirty="0" smtClean="0">
                <a:cs typeface="Courier New" pitchFamily="49" charset="0"/>
              </a:rPr>
              <a:t>;</a:t>
            </a:r>
            <a:r>
              <a:rPr lang="ru-RU" sz="2000" dirty="0" smtClean="0">
                <a:cs typeface="Courier New" pitchFamily="49" charset="0"/>
              </a:rPr>
              <a:t/>
            </a:r>
            <a:br>
              <a:rPr lang="ru-RU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 3</a:t>
            </a:r>
            <a:r>
              <a:rPr lang="ru-RU" sz="2000" dirty="0" smtClean="0">
                <a:cs typeface="Courier New" pitchFamily="49" charset="0"/>
              </a:rPr>
              <a:t>		</a:t>
            </a:r>
            <a:r>
              <a:rPr lang="en-US" sz="2000" dirty="0" smtClean="0">
                <a:cs typeface="Courier New" pitchFamily="49" charset="0"/>
              </a:rPr>
              <a:t>d[u</a:t>
            </a:r>
            <a:r>
              <a:rPr lang="en-US" sz="2000" dirty="0" smtClean="0">
                <a:cs typeface="Courier New" pitchFamily="49" charset="0"/>
              </a:rPr>
              <a:t>]</a:t>
            </a:r>
            <a:r>
              <a:rPr lang="ru-RU" sz="2000" dirty="0" smtClean="0">
                <a:cs typeface="Courier New" pitchFamily="49" charset="0"/>
              </a:rPr>
              <a:t> =</a:t>
            </a:r>
            <a:r>
              <a:rPr lang="en-US" sz="2000" dirty="0" smtClean="0">
                <a:cs typeface="Courier New" pitchFamily="49" charset="0"/>
              </a:rPr>
              <a:t> ∞</a:t>
            </a:r>
            <a:r>
              <a:rPr lang="en-US" sz="2000" dirty="0" smtClean="0">
                <a:cs typeface="Courier New" pitchFamily="49" charset="0"/>
              </a:rPr>
              <a:t>;</a:t>
            </a:r>
            <a:r>
              <a:rPr lang="ru-RU" sz="2000" dirty="0" smtClean="0">
                <a:cs typeface="Courier New" pitchFamily="49" charset="0"/>
              </a:rPr>
              <a:t/>
            </a:r>
            <a:br>
              <a:rPr lang="ru-RU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 4</a:t>
            </a:r>
            <a:r>
              <a:rPr lang="ru-RU" sz="2000" dirty="0">
                <a:cs typeface="Courier New" pitchFamily="49" charset="0"/>
              </a:rPr>
              <a:t>	</a:t>
            </a:r>
            <a:r>
              <a:rPr lang="en-US" sz="2000" dirty="0" smtClean="0">
                <a:cs typeface="Courier New" pitchFamily="49" charset="0"/>
              </a:rPr>
              <a:t>}</a:t>
            </a:r>
            <a:r>
              <a:rPr lang="ru-RU" sz="2000" dirty="0" smtClean="0">
                <a:cs typeface="Courier New" pitchFamily="49" charset="0"/>
              </a:rPr>
              <a:t/>
            </a:r>
            <a:br>
              <a:rPr lang="ru-RU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 5</a:t>
            </a:r>
            <a:r>
              <a:rPr lang="ru-RU" sz="2000" dirty="0">
                <a:cs typeface="Courier New" pitchFamily="49" charset="0"/>
              </a:rPr>
              <a:t>	</a:t>
            </a:r>
            <a:r>
              <a:rPr lang="en-US" sz="2000" dirty="0" smtClean="0">
                <a:cs typeface="Courier New" pitchFamily="49" charset="0"/>
              </a:rPr>
              <a:t>d[s</a:t>
            </a:r>
            <a:r>
              <a:rPr lang="en-US" sz="2000" dirty="0" smtClean="0">
                <a:cs typeface="Courier New" pitchFamily="49" charset="0"/>
              </a:rPr>
              <a:t>] = 0, </a:t>
            </a:r>
            <a:r>
              <a:rPr lang="ru-RU" sz="2000" dirty="0" smtClean="0">
                <a:cs typeface="Courier New" pitchFamily="49" charset="0"/>
              </a:rPr>
              <a:t>П</a:t>
            </a:r>
            <a:r>
              <a:rPr lang="en-US" sz="2000" dirty="0" smtClean="0">
                <a:cs typeface="Courier New" pitchFamily="49" charset="0"/>
              </a:rPr>
              <a:t>[s] </a:t>
            </a:r>
            <a:r>
              <a:rPr lang="ru-RU" sz="2000" dirty="0" smtClean="0">
                <a:cs typeface="Courier New" pitchFamily="49" charset="0"/>
              </a:rPr>
              <a:t> =</a:t>
            </a:r>
            <a:r>
              <a:rPr lang="en-US" sz="2000" dirty="0" smtClean="0">
                <a:cs typeface="Courier New" pitchFamily="49" charset="0"/>
              </a:rPr>
              <a:t>  s</a:t>
            </a:r>
            <a:r>
              <a:rPr lang="en-US" sz="2000" dirty="0" smtClean="0">
                <a:cs typeface="Courier New" pitchFamily="49" charset="0"/>
              </a:rPr>
              <a:t>;</a:t>
            </a:r>
            <a:r>
              <a:rPr lang="ru-RU" sz="2000" dirty="0" smtClean="0">
                <a:cs typeface="Courier New" pitchFamily="49" charset="0"/>
              </a:rPr>
              <a:t/>
            </a:r>
            <a:br>
              <a:rPr lang="ru-RU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 6</a:t>
            </a:r>
            <a:r>
              <a:rPr lang="ru-RU" sz="2000" dirty="0">
                <a:cs typeface="Courier New" pitchFamily="49" charset="0"/>
              </a:rPr>
              <a:t>	</a:t>
            </a:r>
            <a:r>
              <a:rPr lang="en-US" sz="2000" dirty="0" smtClean="0">
                <a:cs typeface="Courier New" pitchFamily="49" charset="0"/>
              </a:rPr>
              <a:t>put(s</a:t>
            </a:r>
            <a:r>
              <a:rPr lang="en-US" sz="2000" dirty="0" smtClean="0">
                <a:cs typeface="Courier New" pitchFamily="49" charset="0"/>
              </a:rPr>
              <a:t>, Q</a:t>
            </a:r>
            <a:r>
              <a:rPr lang="en-US" sz="2000" dirty="0" smtClean="0">
                <a:cs typeface="Courier New" pitchFamily="49" charset="0"/>
              </a:rPr>
              <a:t>);</a:t>
            </a:r>
            <a:r>
              <a:rPr lang="ru-RU" sz="2000" dirty="0" smtClean="0">
                <a:cs typeface="Courier New" pitchFamily="49" charset="0"/>
              </a:rPr>
              <a:t/>
            </a:r>
            <a:br>
              <a:rPr lang="ru-RU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 7</a:t>
            </a:r>
            <a:r>
              <a:rPr lang="ru-RU" sz="2000" dirty="0" smtClean="0">
                <a:cs typeface="Courier New" pitchFamily="49" charset="0"/>
              </a:rPr>
              <a:t>	</a:t>
            </a:r>
            <a:r>
              <a:rPr lang="en-US" sz="2000" dirty="0" smtClean="0">
                <a:cs typeface="Courier New" pitchFamily="49" charset="0"/>
              </a:rPr>
              <a:t>while </a:t>
            </a:r>
            <a:r>
              <a:rPr lang="en-US" sz="2000" dirty="0" smtClean="0">
                <a:cs typeface="Courier New" pitchFamily="49" charset="0"/>
              </a:rPr>
              <a:t>(! empty(Q)) </a:t>
            </a:r>
            <a:r>
              <a:rPr lang="en-US" sz="2000" dirty="0" smtClean="0">
                <a:cs typeface="Courier New" pitchFamily="49" charset="0"/>
              </a:rPr>
              <a:t>{</a:t>
            </a:r>
            <a:r>
              <a:rPr lang="ru-RU" sz="2000" dirty="0" smtClean="0">
                <a:cs typeface="Courier New" pitchFamily="49" charset="0"/>
              </a:rPr>
              <a:t/>
            </a:r>
            <a:br>
              <a:rPr lang="ru-RU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 8</a:t>
            </a:r>
            <a:r>
              <a:rPr lang="ru-RU" sz="2000" dirty="0" smtClean="0">
                <a:cs typeface="Courier New" pitchFamily="49" charset="0"/>
              </a:rPr>
              <a:t>		</a:t>
            </a:r>
            <a:r>
              <a:rPr lang="en-US" sz="2000" dirty="0" smtClean="0">
                <a:cs typeface="Courier New" pitchFamily="49" charset="0"/>
              </a:rPr>
              <a:t>u </a:t>
            </a:r>
            <a:r>
              <a:rPr lang="en-US" sz="2000" dirty="0" smtClean="0">
                <a:cs typeface="Courier New" pitchFamily="49" charset="0"/>
              </a:rPr>
              <a:t>= get(Q</a:t>
            </a:r>
            <a:r>
              <a:rPr lang="en-US" sz="2000" dirty="0" smtClean="0">
                <a:cs typeface="Courier New" pitchFamily="49" charset="0"/>
              </a:rPr>
              <a:t>);</a:t>
            </a:r>
            <a:r>
              <a:rPr lang="ru-RU" sz="2000" dirty="0" smtClean="0">
                <a:cs typeface="Courier New" pitchFamily="49" charset="0"/>
              </a:rPr>
              <a:t/>
            </a:r>
            <a:br>
              <a:rPr lang="ru-RU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 9</a:t>
            </a:r>
            <a:r>
              <a:rPr lang="ru-RU" sz="2000" dirty="0" smtClean="0">
                <a:cs typeface="Courier New" pitchFamily="49" charset="0"/>
              </a:rPr>
              <a:t>		</a:t>
            </a:r>
            <a:r>
              <a:rPr lang="en-US" sz="2000" dirty="0" smtClean="0">
                <a:cs typeface="Courier New" pitchFamily="49" charset="0"/>
              </a:rPr>
              <a:t>for </a:t>
            </a:r>
            <a:r>
              <a:rPr lang="en-US" sz="2000" dirty="0" smtClean="0">
                <a:cs typeface="Courier New" pitchFamily="49" charset="0"/>
              </a:rPr>
              <a:t>v </a:t>
            </a:r>
            <a:r>
              <a:rPr lang="en-US" sz="2000" dirty="0">
                <a:cs typeface="Courier New" pitchFamily="49" charset="0"/>
                <a:sym typeface="Symbol" pitchFamily="18" charset="2"/>
              </a:rPr>
              <a:t></a:t>
            </a:r>
            <a:r>
              <a:rPr lang="en-US" sz="2000" dirty="0" smtClean="0">
                <a:cs typeface="Courier New" pitchFamily="49" charset="0"/>
              </a:rPr>
              <a:t> E(u) </a:t>
            </a:r>
            <a:r>
              <a:rPr lang="en-US" sz="2000" dirty="0">
                <a:cs typeface="Courier New" pitchFamily="49" charset="0"/>
              </a:rPr>
              <a:t>{ </a:t>
            </a:r>
            <a:r>
              <a:rPr lang="ru-RU" sz="2000" dirty="0" smtClean="0">
                <a:cs typeface="Courier New" pitchFamily="49" charset="0"/>
              </a:rPr>
              <a:t/>
            </a:r>
            <a:br>
              <a:rPr lang="ru-RU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10</a:t>
            </a:r>
            <a:r>
              <a:rPr lang="ru-RU" sz="2000" dirty="0" smtClean="0">
                <a:cs typeface="Courier New" pitchFamily="49" charset="0"/>
              </a:rPr>
              <a:t>			</a:t>
            </a:r>
            <a:r>
              <a:rPr lang="en-US" sz="2000" dirty="0" smtClean="0">
                <a:cs typeface="Courier New" pitchFamily="49" charset="0"/>
              </a:rPr>
              <a:t>if </a:t>
            </a:r>
            <a:r>
              <a:rPr lang="en-US" sz="2000" dirty="0" smtClean="0">
                <a:cs typeface="Courier New" pitchFamily="49" charset="0"/>
              </a:rPr>
              <a:t>(d[v] &gt; d[u]+1</a:t>
            </a:r>
            <a:r>
              <a:rPr lang="ru-RU" sz="2000" dirty="0" smtClean="0">
                <a:cs typeface="Courier New" pitchFamily="49" charset="0"/>
              </a:rPr>
              <a:t>)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ru-RU" sz="2000" dirty="0" smtClean="0">
                <a:cs typeface="Courier New" pitchFamily="49" charset="0"/>
              </a:rPr>
              <a:t>{</a:t>
            </a:r>
            <a:br>
              <a:rPr lang="ru-RU" sz="2000" dirty="0" smtClean="0">
                <a:cs typeface="Courier New" pitchFamily="49" charset="0"/>
              </a:rPr>
            </a:br>
            <a:r>
              <a:rPr lang="ru-RU" sz="2000" dirty="0" smtClean="0">
                <a:cs typeface="Courier New" pitchFamily="49" charset="0"/>
              </a:rPr>
              <a:t>1</a:t>
            </a:r>
            <a:r>
              <a:rPr lang="en-US" sz="2000" dirty="0" smtClean="0">
                <a:cs typeface="Courier New" pitchFamily="49" charset="0"/>
              </a:rPr>
              <a:t>1</a:t>
            </a:r>
            <a:r>
              <a:rPr lang="ru-RU" sz="2000" dirty="0" smtClean="0">
                <a:cs typeface="Courier New" pitchFamily="49" charset="0"/>
              </a:rPr>
              <a:t>				</a:t>
            </a:r>
            <a:r>
              <a:rPr lang="el-GR" sz="2000" dirty="0" smtClean="0">
                <a:cs typeface="Courier New" pitchFamily="49" charset="0"/>
              </a:rPr>
              <a:t>Π[</a:t>
            </a:r>
            <a:r>
              <a:rPr lang="en-US" sz="2000" dirty="0"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]= </a:t>
            </a:r>
            <a:r>
              <a:rPr lang="en-US" sz="2000" dirty="0" smtClean="0">
                <a:cs typeface="Courier New" pitchFamily="49" charset="0"/>
              </a:rPr>
              <a:t>u;</a:t>
            </a:r>
            <a:r>
              <a:rPr lang="ru-RU" sz="2000" dirty="0" smtClean="0">
                <a:cs typeface="Courier New" pitchFamily="49" charset="0"/>
              </a:rPr>
              <a:t/>
            </a:r>
            <a:br>
              <a:rPr lang="ru-RU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12</a:t>
            </a:r>
            <a:r>
              <a:rPr lang="ru-RU" sz="2000" dirty="0" smtClean="0">
                <a:cs typeface="Courier New" pitchFamily="49" charset="0"/>
              </a:rPr>
              <a:t>				</a:t>
            </a:r>
            <a:r>
              <a:rPr lang="en-US" sz="2000" dirty="0" smtClean="0">
                <a:cs typeface="Courier New" pitchFamily="49" charset="0"/>
              </a:rPr>
              <a:t>d[v</a:t>
            </a:r>
            <a:r>
              <a:rPr lang="en-US" sz="2000" dirty="0" smtClean="0">
                <a:cs typeface="Courier New" pitchFamily="49" charset="0"/>
              </a:rPr>
              <a:t>]= </a:t>
            </a:r>
            <a:r>
              <a:rPr lang="en-US" sz="2000" dirty="0">
                <a:cs typeface="Courier New" pitchFamily="49" charset="0"/>
              </a:rPr>
              <a:t>d[u]+</a:t>
            </a:r>
            <a:r>
              <a:rPr lang="en-US" sz="2000" dirty="0" smtClean="0">
                <a:cs typeface="Courier New" pitchFamily="49" charset="0"/>
              </a:rPr>
              <a:t>1;</a:t>
            </a:r>
            <a:r>
              <a:rPr lang="ru-RU" sz="2000" dirty="0" smtClean="0">
                <a:cs typeface="Courier New" pitchFamily="49" charset="0"/>
              </a:rPr>
              <a:t/>
            </a:r>
            <a:br>
              <a:rPr lang="ru-RU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13</a:t>
            </a:r>
            <a:r>
              <a:rPr lang="ru-RU" sz="2000" dirty="0" smtClean="0">
                <a:cs typeface="Courier New" pitchFamily="49" charset="0"/>
              </a:rPr>
              <a:t>				</a:t>
            </a:r>
            <a:r>
              <a:rPr lang="en-US" sz="2000" dirty="0" smtClean="0">
                <a:cs typeface="Courier New" pitchFamily="49" charset="0"/>
              </a:rPr>
              <a:t>put(</a:t>
            </a:r>
            <a:r>
              <a:rPr lang="en-US" sz="2000" dirty="0" err="1" smtClean="0">
                <a:cs typeface="Courier New" pitchFamily="49" charset="0"/>
              </a:rPr>
              <a:t>v,Q</a:t>
            </a:r>
            <a:r>
              <a:rPr lang="en-US" sz="2000" dirty="0" smtClean="0">
                <a:cs typeface="Courier New" pitchFamily="49" charset="0"/>
              </a:rPr>
              <a:t>);</a:t>
            </a:r>
            <a:r>
              <a:rPr lang="ru-RU" sz="2000" dirty="0" smtClean="0">
                <a:cs typeface="Courier New" pitchFamily="49" charset="0"/>
              </a:rPr>
              <a:t/>
            </a:r>
            <a:br>
              <a:rPr lang="ru-RU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14</a:t>
            </a:r>
            <a:r>
              <a:rPr lang="ru-RU" sz="2000" dirty="0" smtClean="0">
                <a:cs typeface="Courier New" pitchFamily="49" charset="0"/>
              </a:rPr>
              <a:t>		</a:t>
            </a:r>
            <a:r>
              <a:rPr lang="en-US" sz="2000" dirty="0" smtClean="0">
                <a:cs typeface="Courier New" pitchFamily="49" charset="0"/>
              </a:rPr>
              <a:t>}}</a:t>
            </a:r>
            <a:r>
              <a:rPr lang="ru-RU" sz="2000" dirty="0" smtClean="0">
                <a:cs typeface="Courier New" pitchFamily="49" charset="0"/>
              </a:rPr>
              <a:t/>
            </a:r>
            <a:br>
              <a:rPr lang="ru-RU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15</a:t>
            </a:r>
            <a:r>
              <a:rPr lang="ru-RU" sz="2000" dirty="0" smtClean="0">
                <a:cs typeface="Courier New" pitchFamily="49" charset="0"/>
              </a:rPr>
              <a:t>	</a:t>
            </a:r>
            <a:r>
              <a:rPr lang="en-US" sz="2000" dirty="0" smtClean="0">
                <a:cs typeface="Courier New" pitchFamily="49" charset="0"/>
              </a:rPr>
              <a:t>}</a:t>
            </a:r>
            <a:endParaRPr lang="ru-RU" sz="2000" dirty="0" smtClean="0">
              <a:cs typeface="Courier New" pitchFamily="49" charset="0"/>
            </a:endParaRPr>
          </a:p>
          <a:p>
            <a:pPr>
              <a:buNone/>
            </a:pPr>
            <a:r>
              <a:rPr lang="ru-RU" sz="2000" dirty="0" smtClean="0">
                <a:cs typeface="Courier New" pitchFamily="49" charset="0"/>
              </a:rPr>
              <a:t>}</a:t>
            </a:r>
            <a:endParaRPr lang="en-US" sz="2000" dirty="0" smtClean="0"/>
          </a:p>
          <a:p>
            <a:pPr>
              <a:buFont typeface="Arial" charset="0"/>
              <a:buNone/>
            </a:pPr>
            <a:endParaRPr lang="en-US" sz="2000" dirty="0" smtClean="0"/>
          </a:p>
          <a:p>
            <a:pPr>
              <a:buFont typeface="Arial" charset="0"/>
              <a:buNone/>
            </a:pP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поиска в ширину --кратчайшие </a:t>
            </a:r>
            <a:r>
              <a:rPr lang="ru-RU" dirty="0"/>
              <a:t>пути</a:t>
            </a:r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sz="22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l-GR" sz="22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200" i="1" dirty="0" err="1" smtClean="0">
                <a:latin typeface="Calibri" pitchFamily="34" charset="0"/>
                <a:cs typeface="Calibri" pitchFamily="34" charset="0"/>
              </a:rPr>
              <a:t>s,v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минимальная длина пути из вершины 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ru-RU" sz="22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v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sz="2200" dirty="0" smtClean="0">
                <a:solidFill>
                  <a:srgbClr val="1731F5"/>
                </a:solidFill>
                <a:latin typeface="Calibri" pitchFamily="34" charset="0"/>
                <a:cs typeface="Calibri" pitchFamily="34" charset="0"/>
              </a:rPr>
              <a:t>Лемма 1.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произвольная вершина графа,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) –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ребро.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endParaRPr lang="ru-RU" sz="22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sz="2200" dirty="0" smtClean="0">
                <a:latin typeface="Calibri" pitchFamily="34" charset="0"/>
                <a:cs typeface="Calibri" pitchFamily="34" charset="0"/>
              </a:rPr>
              <a:t>Тогда  	</a:t>
            </a:r>
            <a:r>
              <a:rPr lang="el-GR" sz="22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s,</a:t>
            </a:r>
            <a:r>
              <a:rPr lang="ru-RU" sz="22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) ≤ </a:t>
            </a:r>
            <a:r>
              <a:rPr lang="el-GR" sz="22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s,</a:t>
            </a:r>
            <a:r>
              <a:rPr lang="ru-RU" sz="22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) + 1.</a:t>
            </a:r>
            <a:endParaRPr lang="ru-RU" sz="22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sz="2200" dirty="0" smtClean="0">
                <a:latin typeface="Calibri" pitchFamily="34" charset="0"/>
                <a:cs typeface="Calibri" pitchFamily="34" charset="0"/>
              </a:rPr>
              <a:t>Доказательство.  Если  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ru-RU" sz="22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достижима за 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шагов, то и 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 достижима не более чем за  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ru-RU" sz="22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+ 1 шагов.</a:t>
            </a:r>
          </a:p>
          <a:p>
            <a:pPr>
              <a:buNone/>
            </a:pPr>
            <a:r>
              <a:rPr lang="ru-RU" sz="2200" dirty="0" smtClean="0">
                <a:solidFill>
                  <a:srgbClr val="1731F5"/>
                </a:solidFill>
                <a:latin typeface="Calibri" pitchFamily="34" charset="0"/>
                <a:cs typeface="Calibri" pitchFamily="34" charset="0"/>
              </a:rPr>
              <a:t>Лемма 2.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ru-RU" sz="22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!=</a:t>
            </a:r>
            <a:r>
              <a:rPr lang="ru-RU" sz="22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, то </a:t>
            </a:r>
            <a:r>
              <a:rPr lang="el-GR" sz="22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s,</a:t>
            </a:r>
            <a:r>
              <a:rPr lang="ru-RU" sz="22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22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s,</a:t>
            </a:r>
            <a:r>
              <a:rPr lang="ru-RU" sz="22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) + 1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для некоторого соседа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u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вершины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200" i="1" dirty="0">
                <a:latin typeface="Calibri" pitchFamily="34" charset="0"/>
                <a:cs typeface="Calibri" pitchFamily="34" charset="0"/>
              </a:rPr>
              <a:t> </a:t>
            </a:r>
            <a:endParaRPr lang="ru-RU" sz="22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sz="2200" dirty="0" smtClean="0">
                <a:latin typeface="Calibri" pitchFamily="34" charset="0"/>
                <a:cs typeface="Calibri" pitchFamily="34" charset="0"/>
              </a:rPr>
              <a:t>Доказательство.  Рассмотрим кратчайший путь из 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 в 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. Его длина </a:t>
            </a:r>
            <a:r>
              <a:rPr lang="el-GR" sz="22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s,</a:t>
            </a:r>
            <a:r>
              <a:rPr lang="ru-RU" sz="22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. Возьмем вершину 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ru-RU" sz="2200" i="1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лежащую на этом пути  непосредственно перед 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2200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Убедимся, что до нее расстояние на единицу меньше. У нас есть ведущий в нее путь длины </a:t>
            </a:r>
            <a:r>
              <a:rPr lang="el-GR" sz="22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s,</a:t>
            </a:r>
            <a:r>
              <a:rPr lang="ru-RU" sz="22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– 1. Более короткого пути не может быть по лемме 1.</a:t>
            </a:r>
            <a:endParaRPr lang="ru-RU" sz="2200" i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2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о поиске в ширину</a:t>
            </a:r>
            <a:endParaRPr lang="ru-RU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25780" indent="-457200">
              <a:buFont typeface="+mj-lt"/>
              <a:buAutoNum type="arabicPeriod"/>
            </a:pPr>
            <a:r>
              <a:rPr lang="ru-RU" sz="1800" dirty="0" smtClean="0"/>
              <a:t>Для </a:t>
            </a:r>
            <a:r>
              <a:rPr lang="ru-RU" sz="1800" dirty="0" smtClean="0">
                <a:sym typeface="Symbol" pitchFamily="18" charset="2"/>
              </a:rPr>
              <a:t>любого целого </a:t>
            </a:r>
            <a:r>
              <a:rPr lang="en-US" sz="1800" i="1" dirty="0" smtClean="0">
                <a:sym typeface="Symbol" pitchFamily="18" charset="2"/>
              </a:rPr>
              <a:t>k </a:t>
            </a:r>
            <a:r>
              <a:rPr lang="en-US" sz="1800" dirty="0" smtClean="0">
                <a:sym typeface="Symbol" pitchFamily="18" charset="2"/>
              </a:rPr>
              <a:t>&gt;= 0</a:t>
            </a:r>
            <a:r>
              <a:rPr lang="en-US" sz="1800" i="1" dirty="0" smtClean="0">
                <a:sym typeface="Symbol" pitchFamily="18" charset="2"/>
              </a:rPr>
              <a:t> </a:t>
            </a:r>
            <a:r>
              <a:rPr lang="ru-RU" sz="1800" dirty="0" smtClean="0">
                <a:sym typeface="Symbol" pitchFamily="18" charset="2"/>
              </a:rPr>
              <a:t>найдётся шаг </a:t>
            </a:r>
            <a:r>
              <a:rPr lang="en-US" sz="1800" dirty="0" smtClean="0">
                <a:sym typeface="Symbol" pitchFamily="18" charset="2"/>
              </a:rPr>
              <a:t>BFS</a:t>
            </a:r>
            <a:r>
              <a:rPr lang="ru-RU" sz="1800" dirty="0" smtClean="0">
                <a:sym typeface="Symbol" pitchFamily="18" charset="2"/>
              </a:rPr>
              <a:t>, когда</a:t>
            </a:r>
            <a:r>
              <a:rPr lang="en-US" sz="1800" dirty="0" smtClean="0">
                <a:sym typeface="Symbol" pitchFamily="18" charset="2"/>
              </a:rPr>
              <a:t> </a:t>
            </a:r>
            <a:r>
              <a:rPr lang="ru-RU" sz="1800" dirty="0" smtClean="0">
                <a:sym typeface="Symbol" pitchFamily="18" charset="2"/>
              </a:rPr>
              <a:t>очередь </a:t>
            </a:r>
            <a:r>
              <a:rPr lang="en-US" sz="1800" dirty="0" smtClean="0"/>
              <a:t>Q</a:t>
            </a:r>
            <a:r>
              <a:rPr lang="ru-RU" sz="1800" dirty="0" smtClean="0"/>
              <a:t> состоит из вершин, находящихся на расстоянии </a:t>
            </a:r>
            <a:r>
              <a:rPr lang="en-US" sz="1800" dirty="0" smtClean="0"/>
              <a:t>k </a:t>
            </a:r>
            <a:r>
              <a:rPr lang="ru-RU" sz="1800" dirty="0" smtClean="0"/>
              <a:t>от вершины </a:t>
            </a:r>
            <a:r>
              <a:rPr lang="en-US" sz="1800" dirty="0" smtClean="0"/>
              <a:t>s</a:t>
            </a:r>
            <a:endParaRPr lang="ru-RU" sz="1800" dirty="0" smtClean="0"/>
          </a:p>
          <a:p>
            <a:pPr marL="525780" indent="-457200">
              <a:buFont typeface="+mj-lt"/>
              <a:buAutoNum type="arabicPeriod"/>
            </a:pPr>
            <a:r>
              <a:rPr lang="ru-RU" sz="1800" dirty="0" smtClean="0"/>
              <a:t>Если </a:t>
            </a:r>
            <a:r>
              <a:rPr lang="en-US" sz="1800" dirty="0" smtClean="0"/>
              <a:t>d[</a:t>
            </a:r>
            <a:r>
              <a:rPr lang="en-US" sz="1800" i="1" dirty="0" smtClean="0"/>
              <a:t>v</a:t>
            </a:r>
            <a:r>
              <a:rPr lang="en-US" sz="1800" dirty="0" smtClean="0"/>
              <a:t>] != </a:t>
            </a:r>
            <a:r>
              <a:rPr lang="en-US" sz="1800" b="1" dirty="0" smtClean="0">
                <a:cs typeface="Courier New" pitchFamily="49" charset="0"/>
              </a:rPr>
              <a:t>∞</a:t>
            </a:r>
            <a:r>
              <a:rPr lang="ru-RU" sz="1800" dirty="0" smtClean="0"/>
              <a:t>, то </a:t>
            </a:r>
            <a:r>
              <a:rPr lang="el-GR" sz="1800" dirty="0" smtClean="0"/>
              <a:t>δ</a:t>
            </a:r>
            <a:r>
              <a:rPr lang="ru-RU" sz="1800" dirty="0" smtClean="0"/>
              <a:t>(</a:t>
            </a:r>
            <a:r>
              <a:rPr lang="en-US" sz="1800" i="1" dirty="0" smtClean="0"/>
              <a:t>s,</a:t>
            </a:r>
            <a:r>
              <a:rPr lang="ru-RU" sz="1800" i="1" dirty="0" smtClean="0"/>
              <a:t> </a:t>
            </a:r>
            <a:r>
              <a:rPr lang="el-GR" sz="1800" dirty="0" smtClean="0"/>
              <a:t>Π</a:t>
            </a:r>
            <a:r>
              <a:rPr lang="en-US" sz="1800" dirty="0" smtClean="0"/>
              <a:t>[</a:t>
            </a:r>
            <a:r>
              <a:rPr lang="en-US" sz="1800" i="1" dirty="0" smtClean="0"/>
              <a:t>v</a:t>
            </a:r>
            <a:r>
              <a:rPr lang="en-US" sz="1800" dirty="0" smtClean="0"/>
              <a:t>])</a:t>
            </a:r>
            <a:r>
              <a:rPr lang="ru-RU" sz="1800" dirty="0" smtClean="0"/>
              <a:t> +1 =</a:t>
            </a:r>
            <a:r>
              <a:rPr lang="el-GR" sz="1800" dirty="0" smtClean="0"/>
              <a:t> δ</a:t>
            </a:r>
            <a:r>
              <a:rPr lang="ru-RU" sz="1800" dirty="0" smtClean="0"/>
              <a:t>(</a:t>
            </a:r>
            <a:r>
              <a:rPr lang="en-US" sz="1800" i="1" dirty="0" smtClean="0"/>
              <a:t>s,</a:t>
            </a:r>
            <a:r>
              <a:rPr lang="ru-RU" sz="1800" i="1" dirty="0" smtClean="0"/>
              <a:t> </a:t>
            </a:r>
            <a:r>
              <a:rPr lang="en-US" sz="1800" i="1" dirty="0" smtClean="0"/>
              <a:t>v</a:t>
            </a:r>
            <a:r>
              <a:rPr lang="en-US" sz="1800" dirty="0" smtClean="0"/>
              <a:t>)</a:t>
            </a:r>
            <a:r>
              <a:rPr lang="ru-RU" sz="1800" dirty="0" smtClean="0"/>
              <a:t> = </a:t>
            </a:r>
            <a:r>
              <a:rPr lang="en-US" sz="1800" dirty="0" smtClean="0"/>
              <a:t>d[v]</a:t>
            </a:r>
            <a:r>
              <a:rPr lang="ru-RU" sz="1800" dirty="0" smtClean="0"/>
              <a:t>, и в графе есть ребро (</a:t>
            </a:r>
            <a:r>
              <a:rPr lang="el-GR" sz="1800" dirty="0" smtClean="0"/>
              <a:t>Π</a:t>
            </a:r>
            <a:r>
              <a:rPr lang="en-US" sz="1800" dirty="0" smtClean="0"/>
              <a:t>[</a:t>
            </a:r>
            <a:r>
              <a:rPr lang="en-US" sz="1800" i="1" dirty="0" smtClean="0"/>
              <a:t>v</a:t>
            </a:r>
            <a:r>
              <a:rPr lang="en-US" sz="1800" dirty="0" smtClean="0"/>
              <a:t>]</a:t>
            </a:r>
            <a:r>
              <a:rPr lang="ru-RU" sz="1800" dirty="0" smtClean="0"/>
              <a:t>, </a:t>
            </a:r>
            <a:r>
              <a:rPr lang="en-US" sz="1800" i="1" dirty="0" smtClean="0"/>
              <a:t>v</a:t>
            </a:r>
            <a:r>
              <a:rPr lang="en-US" sz="1800" dirty="0" smtClean="0"/>
              <a:t>)</a:t>
            </a:r>
          </a:p>
          <a:p>
            <a:pPr marL="525780" indent="-457200">
              <a:buFont typeface="+mj-lt"/>
              <a:buAutoNum type="arabicPeriod"/>
            </a:pPr>
            <a:r>
              <a:rPr lang="ru-RU" sz="1800" dirty="0"/>
              <a:t>Е</a:t>
            </a:r>
            <a:r>
              <a:rPr lang="ru-RU" sz="1800" dirty="0" smtClean="0"/>
              <a:t>сли </a:t>
            </a:r>
            <a:r>
              <a:rPr lang="en-US" sz="1800" dirty="0"/>
              <a:t>d[</a:t>
            </a:r>
            <a:r>
              <a:rPr lang="en-US" sz="1800" i="1" dirty="0"/>
              <a:t>v</a:t>
            </a:r>
            <a:r>
              <a:rPr lang="en-US" sz="1800" dirty="0"/>
              <a:t>] </a:t>
            </a:r>
            <a:r>
              <a:rPr lang="ru-RU" sz="1800" dirty="0" smtClean="0"/>
              <a:t>=</a:t>
            </a:r>
            <a:r>
              <a:rPr lang="en-US" sz="1800" dirty="0" smtClean="0"/>
              <a:t>= </a:t>
            </a:r>
            <a:r>
              <a:rPr lang="en-US" sz="1800" b="1" dirty="0" smtClean="0">
                <a:cs typeface="Courier New" pitchFamily="49" charset="0"/>
              </a:rPr>
              <a:t>∞</a:t>
            </a:r>
            <a:r>
              <a:rPr lang="ru-RU" sz="1800" dirty="0" smtClean="0"/>
              <a:t>, то </a:t>
            </a:r>
            <a:r>
              <a:rPr lang="el-GR" sz="1800" dirty="0" smtClean="0"/>
              <a:t>Π</a:t>
            </a:r>
            <a:r>
              <a:rPr lang="en-US" sz="1800" dirty="0" smtClean="0"/>
              <a:t>[v]</a:t>
            </a:r>
            <a:r>
              <a:rPr lang="ru-RU" sz="1800" dirty="0" smtClean="0"/>
              <a:t> </a:t>
            </a:r>
            <a:r>
              <a:rPr lang="en-US" sz="1800" dirty="0" smtClean="0"/>
              <a:t>= v</a:t>
            </a:r>
            <a:endParaRPr lang="ru-RU" sz="1800" i="1" dirty="0" smtClean="0"/>
          </a:p>
          <a:p>
            <a:pPr>
              <a:buNone/>
            </a:pPr>
            <a:r>
              <a:rPr lang="ru-RU" sz="1800" dirty="0" smtClean="0"/>
              <a:t>Доказательство</a:t>
            </a:r>
            <a:endParaRPr lang="en-US" sz="1800" dirty="0" smtClean="0"/>
          </a:p>
          <a:p>
            <a:pPr marL="68580" indent="0">
              <a:buNone/>
            </a:pPr>
            <a:r>
              <a:rPr lang="ru-RU" sz="1800" dirty="0" smtClean="0"/>
              <a:t>Если </a:t>
            </a:r>
            <a:r>
              <a:rPr lang="en-US" sz="1800" i="1" dirty="0"/>
              <a:t>k</a:t>
            </a:r>
            <a:r>
              <a:rPr lang="en-US" sz="1800" dirty="0"/>
              <a:t>=0</a:t>
            </a:r>
            <a:r>
              <a:rPr lang="ru-RU" sz="1800" dirty="0"/>
              <a:t>, то все условия выполняются в строке 6</a:t>
            </a:r>
          </a:p>
          <a:p>
            <a:pPr marL="68580" indent="0">
              <a:buNone/>
            </a:pPr>
            <a:r>
              <a:rPr lang="ru-RU" sz="1800" dirty="0"/>
              <a:t>Пусть </a:t>
            </a:r>
            <a:r>
              <a:rPr lang="en-US" sz="1800" dirty="0"/>
              <a:t>k &gt; 0.</a:t>
            </a:r>
            <a:endParaRPr lang="ru-RU" sz="1800" dirty="0"/>
          </a:p>
          <a:p>
            <a:pPr marL="68580" indent="0">
              <a:buNone/>
            </a:pPr>
            <a:r>
              <a:rPr lang="ru-RU" sz="1800" dirty="0"/>
              <a:t>Дождёмся, когда выполнятся условия для </a:t>
            </a:r>
            <a:r>
              <a:rPr lang="en-US" sz="1800" i="1" dirty="0"/>
              <a:t>k</a:t>
            </a:r>
            <a:r>
              <a:rPr lang="ru-RU" sz="1800" dirty="0"/>
              <a:t>-1</a:t>
            </a:r>
            <a:r>
              <a:rPr lang="en-US" sz="1800" dirty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это возможно по </a:t>
            </a:r>
            <a:r>
              <a:rPr lang="ru-RU" sz="1800" dirty="0"/>
              <a:t>предположению индукции.</a:t>
            </a:r>
          </a:p>
          <a:p>
            <a:pPr marL="68580" indent="0">
              <a:buNone/>
            </a:pPr>
            <a:r>
              <a:rPr lang="ru-RU" sz="1800" dirty="0">
                <a:sym typeface="Symbol" pitchFamily="18" charset="2"/>
              </a:rPr>
              <a:t>Очередь </a:t>
            </a:r>
            <a:r>
              <a:rPr lang="en-US" sz="1800" dirty="0"/>
              <a:t>Q</a:t>
            </a:r>
            <a:r>
              <a:rPr lang="ru-RU" sz="1800" dirty="0"/>
              <a:t> состоит из вершин, находящихся на расстоянии </a:t>
            </a:r>
            <a:r>
              <a:rPr lang="en-US" sz="1800" dirty="0"/>
              <a:t>k</a:t>
            </a:r>
            <a:r>
              <a:rPr lang="ru-RU" sz="1800" dirty="0"/>
              <a:t>-1</a:t>
            </a:r>
            <a:r>
              <a:rPr lang="en-US" sz="1800" dirty="0"/>
              <a:t> </a:t>
            </a:r>
            <a:r>
              <a:rPr lang="ru-RU" sz="1800" dirty="0"/>
              <a:t>от вершины </a:t>
            </a:r>
            <a:r>
              <a:rPr lang="en-US" sz="1800" dirty="0"/>
              <a:t>s</a:t>
            </a:r>
            <a:r>
              <a:rPr lang="ru-RU" sz="1800" dirty="0"/>
              <a:t>.</a:t>
            </a:r>
          </a:p>
          <a:p>
            <a:pPr marL="68580" indent="0">
              <a:buNone/>
            </a:pPr>
            <a:r>
              <a:rPr lang="ru-RU" sz="1800" i="1" dirty="0"/>
              <a:t>У</a:t>
            </a:r>
            <a:r>
              <a:rPr lang="ru-RU" sz="1800" dirty="0"/>
              <a:t>словия выполнятся для </a:t>
            </a:r>
            <a:r>
              <a:rPr lang="en-US" sz="1800" dirty="0"/>
              <a:t>k</a:t>
            </a:r>
            <a:r>
              <a:rPr lang="ru-RU" sz="1800" dirty="0"/>
              <a:t>, когда из очереди будет изъята последняя вершина на </a:t>
            </a:r>
            <a:r>
              <a:rPr lang="ru-RU" sz="1800" dirty="0" smtClean="0"/>
              <a:t>расстоянии </a:t>
            </a:r>
            <a:r>
              <a:rPr lang="en-US" sz="1800" dirty="0"/>
              <a:t>k</a:t>
            </a:r>
            <a:r>
              <a:rPr lang="ru-RU" sz="1800" dirty="0"/>
              <a:t>-1</a:t>
            </a:r>
            <a:r>
              <a:rPr lang="en-US" sz="1800" dirty="0"/>
              <a:t> </a:t>
            </a:r>
            <a:r>
              <a:rPr lang="ru-RU" sz="1800" dirty="0"/>
              <a:t>от вершины </a:t>
            </a:r>
            <a:r>
              <a:rPr lang="en-US" sz="1800" dirty="0"/>
              <a:t>s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68580" indent="0">
              <a:buNone/>
            </a:pPr>
            <a:r>
              <a:rPr lang="ru-RU" sz="1800" dirty="0" smtClean="0"/>
              <a:t>Из п. 1 следуют п.</a:t>
            </a:r>
            <a:r>
              <a:rPr lang="en-US" sz="1800" dirty="0" smtClean="0"/>
              <a:t> 2 </a:t>
            </a:r>
            <a:r>
              <a:rPr lang="ru-RU" sz="1800" dirty="0" smtClean="0"/>
              <a:t> и п. 3</a:t>
            </a:r>
            <a:r>
              <a:rPr lang="en-US" sz="1800" dirty="0" smtClean="0"/>
              <a:t>, </a:t>
            </a:r>
            <a:r>
              <a:rPr lang="ru-RU" sz="1800" dirty="0" smtClean="0"/>
              <a:t>т.к. в очередь добавляются соседи вершин, </a:t>
            </a:r>
            <a:r>
              <a:rPr lang="en-US" sz="1800" dirty="0" smtClean="0"/>
              <a:t>(k-1)-</a:t>
            </a:r>
            <a:r>
              <a:rPr lang="ru-RU" sz="1800" dirty="0" smtClean="0"/>
              <a:t>удалённых от </a:t>
            </a:r>
            <a:r>
              <a:rPr lang="en-US" sz="1800" dirty="0" smtClean="0"/>
              <a:t>s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876256" y="2276872"/>
            <a:ext cx="2088232" cy="193899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C000"/>
                </a:solidFill>
                <a:latin typeface="+mn-lt"/>
              </a:rPr>
              <a:t>Чем ограничен</a:t>
            </a:r>
            <a:r>
              <a:rPr lang="ru-RU" sz="2400" dirty="0">
                <a:solidFill>
                  <a:srgbClr val="FFC000"/>
                </a:solidFill>
                <a:latin typeface="+mn-lt"/>
              </a:rPr>
              <a:t>ы</a:t>
            </a:r>
            <a:r>
              <a:rPr lang="ru-RU" sz="2400" dirty="0" smtClean="0">
                <a:solidFill>
                  <a:srgbClr val="FFC000"/>
                </a:solidFill>
                <a:latin typeface="+mn-lt"/>
              </a:rPr>
              <a:t> сверху длины кратчайших путей в </a:t>
            </a:r>
            <a:r>
              <a:rPr lang="en-US" sz="2400" dirty="0" smtClean="0">
                <a:solidFill>
                  <a:srgbClr val="FFC000"/>
                </a:solidFill>
                <a:latin typeface="+mn-lt"/>
              </a:rPr>
              <a:t>G?</a:t>
            </a:r>
            <a:endParaRPr lang="ru-RU" sz="24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960" y="6201270"/>
            <a:ext cx="8064896" cy="46166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C000"/>
                </a:solidFill>
                <a:latin typeface="+mn-lt"/>
              </a:rPr>
              <a:t>Когда</a:t>
            </a:r>
            <a:r>
              <a:rPr lang="en-US" sz="2400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ru-RU" sz="2400" dirty="0" smtClean="0">
                <a:solidFill>
                  <a:srgbClr val="FFC000"/>
                </a:solidFill>
                <a:latin typeface="+mn-lt"/>
              </a:rPr>
              <a:t>в очереди находятся вершины, удалённые от </a:t>
            </a:r>
            <a:r>
              <a:rPr lang="en-US" sz="2400" dirty="0" smtClean="0">
                <a:solidFill>
                  <a:srgbClr val="FFC000"/>
                </a:solidFill>
                <a:latin typeface="+mn-lt"/>
              </a:rPr>
              <a:t>s </a:t>
            </a:r>
            <a:r>
              <a:rPr lang="ru-RU" sz="2400" dirty="0" smtClean="0">
                <a:solidFill>
                  <a:srgbClr val="FFC000"/>
                </a:solidFill>
                <a:latin typeface="+mn-lt"/>
              </a:rPr>
              <a:t>на </a:t>
            </a:r>
            <a:r>
              <a:rPr lang="en-US" sz="2400" dirty="0" smtClean="0">
                <a:solidFill>
                  <a:srgbClr val="FFC000"/>
                </a:solidFill>
              </a:rPr>
              <a:t>|</a:t>
            </a:r>
            <a:r>
              <a:rPr lang="en-US" sz="2400" dirty="0">
                <a:solidFill>
                  <a:srgbClr val="FFC000"/>
                </a:solidFill>
              </a:rPr>
              <a:t>V</a:t>
            </a:r>
            <a:r>
              <a:rPr lang="en-US" sz="2400" dirty="0" smtClean="0">
                <a:solidFill>
                  <a:srgbClr val="FFC000"/>
                </a:solidFill>
              </a:rPr>
              <a:t>|</a:t>
            </a:r>
            <a:r>
              <a:rPr lang="en-US" sz="2400" dirty="0" smtClean="0">
                <a:solidFill>
                  <a:srgbClr val="FFC000"/>
                </a:solidFill>
                <a:latin typeface="+mn-lt"/>
              </a:rPr>
              <a:t>?</a:t>
            </a:r>
            <a:endParaRPr lang="ru-RU" sz="2400" dirty="0">
              <a:solidFill>
                <a:srgbClr val="FFC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Печать </a:t>
            </a:r>
            <a:r>
              <a:rPr lang="ru-RU" dirty="0"/>
              <a:t>кратчайших путей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void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Print_Path</a:t>
            </a:r>
            <a:r>
              <a:rPr lang="en-US" sz="2400" dirty="0" smtClean="0">
                <a:latin typeface="+mj-lt"/>
                <a:cs typeface="Courier New" pitchFamily="49" charset="0"/>
              </a:rPr>
              <a:t>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const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2400" dirty="0" smtClean="0">
                <a:latin typeface="+mj-lt"/>
                <a:cs typeface="Courier New" pitchFamily="49" charset="0"/>
              </a:rPr>
              <a:t> parent[],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2400" dirty="0" smtClean="0">
                <a:latin typeface="+mj-lt"/>
                <a:cs typeface="Courier New" pitchFamily="49" charset="0"/>
              </a:rPr>
              <a:t> s,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2400" dirty="0" smtClean="0">
                <a:latin typeface="+mj-lt"/>
                <a:cs typeface="Courier New" pitchFamily="49" charset="0"/>
              </a:rPr>
              <a:t> v)</a:t>
            </a:r>
          </a:p>
          <a:p>
            <a:pPr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  if (s == v)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printf</a:t>
            </a:r>
            <a:r>
              <a:rPr lang="en-US" sz="2400" dirty="0" smtClean="0">
                <a:latin typeface="+mj-lt"/>
                <a:cs typeface="Courier New" pitchFamily="49" charset="0"/>
              </a:rPr>
              <a:t>("%d ", s);</a:t>
            </a:r>
          </a:p>
          <a:p>
            <a:pPr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else if (</a:t>
            </a:r>
            <a:r>
              <a:rPr lang="en-US" sz="2400" dirty="0">
                <a:cs typeface="Courier New" pitchFamily="49" charset="0"/>
              </a:rPr>
              <a:t>parent</a:t>
            </a:r>
            <a:r>
              <a:rPr lang="en-US" sz="2400" dirty="0" smtClean="0">
                <a:latin typeface="+mj-lt"/>
                <a:cs typeface="Courier New" pitchFamily="49" charset="0"/>
              </a:rPr>
              <a:t>[v] == v) </a:t>
            </a:r>
          </a:p>
          <a:p>
            <a:pPr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	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printf</a:t>
            </a:r>
            <a:r>
              <a:rPr lang="en-US" sz="2400" dirty="0" smtClean="0">
                <a:latin typeface="+mj-lt"/>
                <a:cs typeface="Courier New" pitchFamily="49" charset="0"/>
              </a:rPr>
              <a:t>("No Path");</a:t>
            </a:r>
          </a:p>
          <a:p>
            <a:pPr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else {</a:t>
            </a:r>
          </a:p>
          <a:p>
            <a:pPr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	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Print_Path</a:t>
            </a:r>
            <a:r>
              <a:rPr lang="en-US" sz="2400" dirty="0" smtClean="0">
                <a:latin typeface="+mj-lt"/>
                <a:cs typeface="Courier New" pitchFamily="49" charset="0"/>
              </a:rPr>
              <a:t>(</a:t>
            </a:r>
            <a:r>
              <a:rPr lang="en-US" sz="2400" dirty="0" smtClean="0">
                <a:cs typeface="Courier New" pitchFamily="49" charset="0"/>
              </a:rPr>
              <a:t>parent</a:t>
            </a:r>
            <a:r>
              <a:rPr lang="en-US" sz="2400" dirty="0" smtClean="0">
                <a:latin typeface="+mj-lt"/>
                <a:cs typeface="Courier New" pitchFamily="49" charset="0"/>
              </a:rPr>
              <a:t>, s,</a:t>
            </a:r>
            <a:r>
              <a:rPr lang="en-US" sz="2400" dirty="0">
                <a:cs typeface="Courier New" pitchFamily="49" charset="0"/>
              </a:rPr>
              <a:t> parent</a:t>
            </a:r>
            <a:r>
              <a:rPr lang="en-US" sz="2400" dirty="0" smtClean="0">
                <a:latin typeface="+mj-lt"/>
                <a:cs typeface="Courier New" pitchFamily="49" charset="0"/>
              </a:rPr>
              <a:t>[v]);</a:t>
            </a:r>
          </a:p>
          <a:p>
            <a:pPr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	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printf</a:t>
            </a:r>
            <a:r>
              <a:rPr lang="en-US" sz="2400" dirty="0" smtClean="0">
                <a:latin typeface="+mj-lt"/>
                <a:cs typeface="Courier New" pitchFamily="49" charset="0"/>
              </a:rPr>
              <a:t>("%d", v);</a:t>
            </a:r>
          </a:p>
          <a:p>
            <a:pPr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ru-RU" sz="24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Каркасы графа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  <a:buFont typeface="Arial" charset="0"/>
              <a:buNone/>
            </a:pPr>
            <a:r>
              <a:rPr lang="en-US" sz="2800" dirty="0" smtClean="0"/>
              <a:t>G</a:t>
            </a:r>
            <a:r>
              <a:rPr lang="ru-RU" sz="2800" dirty="0" smtClean="0"/>
              <a:t>(</a:t>
            </a:r>
            <a:r>
              <a:rPr lang="en-US" sz="2800" dirty="0" smtClean="0"/>
              <a:t>V,E) --</a:t>
            </a:r>
            <a:r>
              <a:rPr lang="ru-RU" sz="2800" dirty="0" smtClean="0"/>
              <a:t> связный  неориентированный граф</a:t>
            </a:r>
            <a:endParaRPr lang="en-US" sz="2800" dirty="0" smtClean="0"/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Веса рёбер </a:t>
            </a:r>
            <a:r>
              <a:rPr lang="en-US" sz="2800" dirty="0" smtClean="0"/>
              <a:t>w</a:t>
            </a:r>
            <a:r>
              <a:rPr lang="ru-RU" sz="2800" dirty="0" smtClean="0"/>
              <a:t> 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E --&gt; R</a:t>
            </a:r>
            <a:r>
              <a:rPr lang="en-US" sz="2800" baseline="30000" dirty="0" smtClean="0"/>
              <a:t>+</a:t>
            </a:r>
            <a:r>
              <a:rPr lang="en-US" sz="2800" dirty="0"/>
              <a:t> </a:t>
            </a:r>
            <a:r>
              <a:rPr lang="ru-RU" sz="2800" dirty="0" smtClean="0"/>
              <a:t>=</a:t>
            </a:r>
            <a:r>
              <a:rPr lang="en-US" sz="2800" dirty="0" smtClean="0"/>
              <a:t> [0,</a:t>
            </a:r>
            <a:r>
              <a:rPr lang="en-US" sz="2800" dirty="0" smtClean="0">
                <a:sym typeface="Symbol"/>
              </a:rPr>
              <a:t></a:t>
            </a:r>
            <a:r>
              <a:rPr lang="en-US" sz="2800" dirty="0">
                <a:sym typeface="Symbol"/>
              </a:rPr>
              <a:t>)</a:t>
            </a:r>
            <a:endParaRPr lang="en-US" sz="3200" b="1" dirty="0" smtClean="0"/>
          </a:p>
          <a:p>
            <a:pPr marL="0" indent="0">
              <a:lnSpc>
                <a:spcPct val="80000"/>
              </a:lnSpc>
              <a:buNone/>
            </a:pPr>
            <a:endParaRPr lang="en-US" sz="3200" dirty="0" smtClean="0">
              <a:solidFill>
                <a:srgbClr val="1731F5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3200" dirty="0">
                <a:solidFill>
                  <a:schemeClr val="hlink"/>
                </a:solidFill>
              </a:rPr>
              <a:t>Остовное дерево </a:t>
            </a:r>
            <a:r>
              <a:rPr lang="ru-RU" sz="3200" dirty="0" smtClean="0"/>
              <a:t>или </a:t>
            </a:r>
            <a:r>
              <a:rPr lang="ru-RU" sz="3200" dirty="0">
                <a:solidFill>
                  <a:schemeClr val="hlink"/>
                </a:solidFill>
              </a:rPr>
              <a:t>каркас</a:t>
            </a:r>
            <a:r>
              <a:rPr lang="ru-RU" sz="3200" dirty="0" smtClean="0"/>
              <a:t> графа – это подграф </a:t>
            </a:r>
            <a:r>
              <a:rPr lang="en-US" sz="3200" dirty="0" smtClean="0"/>
              <a:t>G, </a:t>
            </a:r>
            <a:r>
              <a:rPr lang="ru-RU" sz="3200" dirty="0" smtClean="0"/>
              <a:t>который содержит все вершины графа и является деревом</a:t>
            </a:r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endParaRPr lang="ru-RU" sz="2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ru-RU" sz="3200" dirty="0" smtClean="0">
                <a:solidFill>
                  <a:schemeClr val="hlink"/>
                </a:solidFill>
              </a:rPr>
              <a:t>Мин</a:t>
            </a:r>
            <a:r>
              <a:rPr lang="ru-RU" sz="3200" dirty="0">
                <a:solidFill>
                  <a:schemeClr val="hlink"/>
                </a:solidFill>
              </a:rPr>
              <a:t>имал</a:t>
            </a:r>
            <a:r>
              <a:rPr lang="ru-RU" sz="3200" dirty="0" smtClean="0">
                <a:solidFill>
                  <a:schemeClr val="hlink"/>
                </a:solidFill>
              </a:rPr>
              <a:t>ьным </a:t>
            </a:r>
            <a:r>
              <a:rPr lang="ru-RU" sz="3200" dirty="0" smtClean="0"/>
              <a:t>каркасом называется такой</a:t>
            </a:r>
            <a:r>
              <a:rPr lang="en-US" sz="3200" dirty="0" smtClean="0"/>
              <a:t> </a:t>
            </a:r>
            <a:r>
              <a:rPr lang="ru-RU" sz="3200" dirty="0" smtClean="0"/>
              <a:t>каркас, сумма весов ребер которого минимальна</a:t>
            </a:r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endParaRPr lang="ru-RU" sz="3200" dirty="0" smtClean="0"/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r>
              <a:rPr lang="ru-RU" sz="3600" dirty="0" smtClean="0"/>
              <a:t> </a:t>
            </a:r>
            <a:endParaRPr lang="en-US" sz="2800" dirty="0" smtClean="0"/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endParaRPr lang="ru-RU" sz="2800" dirty="0" smtClean="0"/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endParaRPr lang="en-US" sz="4800" b="1" dirty="0" smtClean="0"/>
          </a:p>
          <a:p>
            <a:pPr marL="533400" indent="-533400">
              <a:lnSpc>
                <a:spcPct val="80000"/>
              </a:lnSpc>
              <a:buFont typeface="Arial" charset="0"/>
              <a:buAutoNum type="arabicPeriod"/>
            </a:pPr>
            <a:endParaRPr lang="ru-RU" sz="4400" dirty="0" smtClean="0"/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endParaRPr lang="ru-RU" sz="4800" b="1" dirty="0" smtClean="0">
              <a:solidFill>
                <a:srgbClr val="EF5A1F"/>
              </a:solidFill>
            </a:endParaRPr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endParaRPr lang="ru-RU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</a:t>
            </a:r>
            <a:r>
              <a:rPr lang="en-US" dirty="0" smtClean="0"/>
              <a:t>á</a:t>
            </a:r>
            <a:r>
              <a:rPr lang="ru-RU" dirty="0" smtClean="0"/>
              <a:t>скала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800" dirty="0" smtClean="0"/>
              <a:t>Josef </a:t>
            </a:r>
            <a:r>
              <a:rPr lang="en-US" sz="2800" dirty="0"/>
              <a:t>Bernard </a:t>
            </a:r>
            <a:r>
              <a:rPr lang="en-US" sz="2800" dirty="0" err="1"/>
              <a:t>Kruskal</a:t>
            </a:r>
            <a:r>
              <a:rPr lang="en-US" sz="2800" dirty="0"/>
              <a:t> Jr</a:t>
            </a:r>
            <a:r>
              <a:rPr lang="en-US" sz="2800" dirty="0" smtClean="0"/>
              <a:t>. </a:t>
            </a:r>
            <a:r>
              <a:rPr lang="ru-RU" sz="2800" dirty="0" smtClean="0"/>
              <a:t>1928-2010</a:t>
            </a:r>
          </a:p>
          <a:p>
            <a:pPr marL="457200" indent="-457200">
              <a:lnSpc>
                <a:spcPct val="80000"/>
              </a:lnSpc>
            </a:pPr>
            <a:endParaRPr lang="ru-RU" sz="2800" dirty="0" smtClean="0"/>
          </a:p>
          <a:p>
            <a:pPr marL="457200" indent="-457200">
              <a:lnSpc>
                <a:spcPct val="80000"/>
              </a:lnSpc>
            </a:pPr>
            <a:r>
              <a:rPr lang="ru-RU" sz="2800" dirty="0" smtClean="0"/>
              <a:t>Алгоритм Краскала </a:t>
            </a:r>
            <a:r>
              <a:rPr lang="ru-RU" sz="2800" dirty="0"/>
              <a:t>1956 </a:t>
            </a:r>
            <a:r>
              <a:rPr lang="ru-RU" sz="2800" dirty="0" smtClean="0"/>
              <a:t>год</a:t>
            </a:r>
          </a:p>
          <a:p>
            <a:pPr marL="786384" lvl="1" indent="-457200">
              <a:lnSpc>
                <a:spcPct val="8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Joseph. B.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On the Shortest Spanning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Subtree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of a Graph and the Traveling Salesman Problem. In: Proceedings of the American Mathematical Society,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Vol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7, No. 1 (Feb, 1956), pp. 48–50 </a:t>
            </a:r>
          </a:p>
          <a:p>
            <a:pPr marL="457200" indent="-457200"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Поиск минимального</a:t>
            </a:r>
            <a:br>
              <a:rPr lang="ru-RU" sz="2800" dirty="0" smtClean="0">
                <a:latin typeface="Calibri" pitchFamily="34" charset="0"/>
                <a:cs typeface="Calibri" pitchFamily="34" charset="0"/>
              </a:rPr>
            </a:br>
            <a:r>
              <a:rPr lang="ru-RU" sz="2800" dirty="0" smtClean="0">
                <a:latin typeface="Calibri" pitchFamily="34" charset="0"/>
                <a:cs typeface="Calibri" pitchFamily="34" charset="0"/>
              </a:rPr>
              <a:t>		остовного дерева графа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994" y="4495800"/>
            <a:ext cx="18764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</a:t>
            </a:r>
            <a:r>
              <a:rPr lang="ru-RU" dirty="0" smtClean="0"/>
              <a:t>а</a:t>
            </a:r>
            <a:r>
              <a:rPr lang="ru-RU" dirty="0" smtClean="0"/>
              <a:t>скала – схема 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>
              <a:lnSpc>
                <a:spcPct val="80000"/>
              </a:lnSpc>
            </a:pPr>
            <a:r>
              <a:rPr lang="ru-RU" sz="2200" dirty="0" smtClean="0">
                <a:latin typeface="Calibri" pitchFamily="34" charset="0"/>
                <a:cs typeface="Calibri" pitchFamily="34" charset="0"/>
              </a:rPr>
              <a:t>Строим остовный лес К =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(V,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В) для данного графа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G = (V, E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 с весами ребер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w</a:t>
            </a:r>
            <a:endParaRPr lang="ru-RU" sz="2200" dirty="0" smtClean="0">
              <a:latin typeface="Calibri" pitchFamily="34" charset="0"/>
              <a:cs typeface="Calibri" pitchFamily="34" charset="0"/>
            </a:endParaRPr>
          </a:p>
          <a:p>
            <a:pPr marL="342900">
              <a:lnSpc>
                <a:spcPct val="80000"/>
              </a:lnSpc>
            </a:pPr>
            <a:r>
              <a:rPr lang="ru-RU" sz="2200" dirty="0" smtClean="0">
                <a:latin typeface="Calibri" pitchFamily="34" charset="0"/>
                <a:cs typeface="Calibri" pitchFamily="34" charset="0"/>
              </a:rPr>
              <a:t>Сортируем ребра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E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по возрастанию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w</a:t>
            </a:r>
            <a:endParaRPr lang="ru-RU" sz="2200" dirty="0" smtClean="0">
              <a:latin typeface="Calibri" pitchFamily="34" charset="0"/>
              <a:cs typeface="Calibri" pitchFamily="34" charset="0"/>
            </a:endParaRPr>
          </a:p>
          <a:p>
            <a:pPr marL="342900">
              <a:lnSpc>
                <a:spcPct val="80000"/>
              </a:lnSpc>
            </a:pPr>
            <a:r>
              <a:rPr lang="ru-RU" sz="2200" dirty="0" smtClean="0">
                <a:latin typeface="Calibri" pitchFamily="34" charset="0"/>
                <a:cs typeface="Calibri" pitchFamily="34" charset="0"/>
              </a:rPr>
              <a:t>В = </a:t>
            </a:r>
            <a:r>
              <a:rPr lang="ru-RU" sz="2200" dirty="0" smtClean="0">
                <a:latin typeface="Calibri" pitchFamily="34" charset="0"/>
                <a:cs typeface="Calibri" pitchFamily="34" charset="0"/>
                <a:sym typeface="Symbol"/>
              </a:rPr>
              <a:t>; // начинаем с пустого множества ребер</a:t>
            </a:r>
            <a:endParaRPr lang="ru-RU" sz="2200" dirty="0" smtClean="0">
              <a:latin typeface="Calibri" pitchFamily="34" charset="0"/>
              <a:cs typeface="Calibri" pitchFamily="34" charset="0"/>
            </a:endParaRPr>
          </a:p>
          <a:p>
            <a:pPr marL="342900">
              <a:lnSpc>
                <a:spcPct val="80000"/>
              </a:lnSpc>
            </a:pPr>
            <a:r>
              <a:rPr lang="ru-RU" sz="2200" dirty="0" smtClean="0">
                <a:latin typeface="Calibri" pitchFamily="34" charset="0"/>
                <a:cs typeface="Calibri" pitchFamily="34" charset="0"/>
              </a:rPr>
              <a:t>В порядке возрастания весов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w(e)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ребер е графа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выполняем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marL="614934" lvl="1">
              <a:lnSpc>
                <a:spcPct val="80000"/>
              </a:lnSpc>
            </a:pPr>
            <a:r>
              <a:rPr lang="ru-RU" sz="1800" dirty="0" smtClean="0">
                <a:latin typeface="Calibri" pitchFamily="34" charset="0"/>
                <a:cs typeface="Calibri" pitchFamily="34" charset="0"/>
              </a:rPr>
              <a:t>если добавление е к К не образует цикл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в К, то добавляем е в 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К</a:t>
            </a:r>
          </a:p>
          <a:p>
            <a:pPr marL="614934" lvl="1">
              <a:lnSpc>
                <a:spcPct val="80000"/>
              </a:lnSpc>
            </a:pPr>
            <a:r>
              <a:rPr lang="ru-RU" sz="1800" dirty="0">
                <a:latin typeface="Calibri" pitchFamily="34" charset="0"/>
                <a:cs typeface="Calibri" pitchFamily="34" charset="0"/>
              </a:rPr>
              <a:t>если добавление е к К 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образует 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цикл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в К, то 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не добавляем е 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в К</a:t>
            </a:r>
            <a:endParaRPr lang="ru-RU" sz="1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2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200" dirty="0" smtClean="0">
                <a:latin typeface="Calibri" pitchFamily="34" charset="0"/>
                <a:cs typeface="Calibri" pitchFamily="34" charset="0"/>
              </a:rPr>
              <a:t>Проверка того, замыкае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т ли ребро цикл</a:t>
            </a:r>
            <a:endParaRPr lang="ru-RU" sz="22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200" dirty="0" smtClean="0">
                <a:latin typeface="Calibri" pitchFamily="34" charset="0"/>
                <a:cs typeface="Calibri" pitchFamily="34" charset="0"/>
              </a:rPr>
              <a:t>Делим множество вершин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компоненты связности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Wi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--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максимальные по включению попарно непересекающиеся подмножества, состоящие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вершин, связанных лесом К</a:t>
            </a:r>
          </a:p>
          <a:p>
            <a:pPr marL="329184" lvl="1" indent="0">
              <a:lnSpc>
                <a:spcPct val="80000"/>
              </a:lnSpc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V = W0 </a:t>
            </a:r>
            <a:r>
              <a:rPr lang="en-US" sz="1800" dirty="0" smtClean="0">
                <a:latin typeface="Calibri" pitchFamily="34" charset="0"/>
                <a:cs typeface="Calibri" pitchFamily="34" charset="0"/>
                <a:sym typeface="Symbol"/>
              </a:rPr>
              <a:t>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W1 </a:t>
            </a:r>
            <a:r>
              <a:rPr lang="en-US" sz="1800" dirty="0">
                <a:latin typeface="Calibri" pitchFamily="34" charset="0"/>
                <a:cs typeface="Calibri" pitchFamily="34" charset="0"/>
                <a:sym typeface="Symbol"/>
              </a:rPr>
              <a:t>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… </a:t>
            </a:r>
            <a:r>
              <a:rPr lang="en-US" sz="1800" dirty="0">
                <a:latin typeface="Calibri" pitchFamily="34" charset="0"/>
                <a:cs typeface="Calibri" pitchFamily="34" charset="0"/>
                <a:sym typeface="Symbol"/>
              </a:rPr>
              <a:t>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Wx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329184" lvl="1" indent="0">
              <a:lnSpc>
                <a:spcPct val="80000"/>
              </a:lnSpc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Wi </a:t>
            </a:r>
            <a:r>
              <a:rPr lang="en-US" sz="1800" dirty="0" smtClean="0">
                <a:latin typeface="Calibri" pitchFamily="34" charset="0"/>
                <a:cs typeface="Calibri" pitchFamily="34" charset="0"/>
                <a:sym typeface="Symbol"/>
              </a:rPr>
              <a:t>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Wj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ru-RU" sz="1800" dirty="0" smtClean="0">
                <a:latin typeface="Calibri" pitchFamily="34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alibri" pitchFamily="34" charset="0"/>
              <a:cs typeface="Calibri" pitchFamily="34" charset="0"/>
              <a:sym typeface="Symbol"/>
            </a:endParaRPr>
          </a:p>
          <a:p>
            <a:pPr marL="329184" lvl="1" indent="0">
              <a:lnSpc>
                <a:spcPct val="80000"/>
              </a:lnSpc>
              <a:buNone/>
            </a:pPr>
            <a:r>
              <a:rPr lang="ru-RU" sz="1800" dirty="0" smtClean="0">
                <a:latin typeface="Calibri" pitchFamily="34" charset="0"/>
                <a:cs typeface="Calibri" pitchFamily="34" charset="0"/>
                <a:sym typeface="Symbol"/>
              </a:rPr>
              <a:t>для любых х и у из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Wi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 х и у связаны путём в К</a:t>
            </a:r>
          </a:p>
          <a:p>
            <a:pPr marL="329184" lvl="1" indent="0">
              <a:lnSpc>
                <a:spcPct val="80000"/>
              </a:lnSpc>
              <a:buNone/>
            </a:pPr>
            <a:r>
              <a:rPr lang="ru-RU" sz="1800" dirty="0">
                <a:latin typeface="Calibri" pitchFamily="34" charset="0"/>
                <a:cs typeface="Calibri" pitchFamily="34" charset="0"/>
              </a:rPr>
              <a:t>если х и у связаны путём в 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К, то х и у принадлежат одному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Wi</a:t>
            </a:r>
            <a:endParaRPr lang="ru-RU" sz="1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всех вершин графа</a:t>
            </a:r>
          </a:p>
          <a:p>
            <a:pPr lvl="1"/>
            <a:r>
              <a:rPr lang="ru-RU" dirty="0" smtClean="0"/>
              <a:t>Методы поиска в глубину и в ширину</a:t>
            </a:r>
          </a:p>
          <a:p>
            <a:r>
              <a:rPr lang="ru-RU" dirty="0" smtClean="0"/>
              <a:t>Построение каркаса графа</a:t>
            </a:r>
          </a:p>
          <a:p>
            <a:pPr lvl="1"/>
            <a:r>
              <a:rPr lang="ru-RU" dirty="0" smtClean="0"/>
              <a:t>Алгоритмы Краскала и Прима-Краскала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8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Краскала – псевдо код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Вход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Неориентированный граф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= (V, Е) с весами ребер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w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Выход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Остовное дерево К = (V, В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) наименьшего веса для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графа G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B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=</a:t>
            </a:r>
            <a:r>
              <a:rPr lang="ru-RU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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;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	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//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начинаем с пустого каркас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а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W =</a:t>
            </a:r>
            <a:r>
              <a:rPr lang="ru-RU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{ {</a:t>
            </a:r>
            <a:r>
              <a:rPr lang="en-US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}</a:t>
            </a:r>
            <a:r>
              <a:rPr lang="en-US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| v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/>
              </a:rPr>
              <a:t>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V } ;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//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каждая вершина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в своей компоненте связности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Q =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очередь(сортировать по возрастанию весов(Е));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while (! empty(Q)) {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y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) =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get(Q); //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ребро наименьшей стоимости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Wx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find(x,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W)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;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//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найти компоненты связности содержашие х и у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Wy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find(y, W);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if (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Wx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Wy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{ // (x, y)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не замыкает цикл в К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W = W -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Wx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Wy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+ (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Wx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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Wy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= K +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y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;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}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}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68630"/>
            <a:r>
              <a:rPr lang="ru-RU" sz="3200" dirty="0" smtClean="0"/>
              <a:t>Сортировка </a:t>
            </a:r>
            <a:r>
              <a:rPr lang="ru-RU" sz="3200" dirty="0"/>
              <a:t>рёбер </a:t>
            </a:r>
            <a:r>
              <a:rPr lang="ru-RU" sz="3200" dirty="0" smtClean="0"/>
              <a:t>= O</a:t>
            </a:r>
            <a:r>
              <a:rPr lang="ru-RU" sz="3200" dirty="0"/>
              <a:t>(</a:t>
            </a:r>
            <a:r>
              <a:rPr lang="en-US" sz="3200" dirty="0"/>
              <a:t>|</a:t>
            </a:r>
            <a:r>
              <a:rPr lang="ru-RU" sz="3200" dirty="0"/>
              <a:t>E</a:t>
            </a:r>
            <a:r>
              <a:rPr lang="en-US" sz="3200" dirty="0" smtClean="0"/>
              <a:t>|</a:t>
            </a:r>
            <a:r>
              <a:rPr lang="en-US" sz="3200" dirty="0"/>
              <a:t>*</a:t>
            </a:r>
            <a:r>
              <a:rPr lang="ru-RU" sz="3200" dirty="0" smtClean="0"/>
              <a:t>log</a:t>
            </a:r>
            <a:r>
              <a:rPr lang="en-US" sz="3200" dirty="0"/>
              <a:t>|</a:t>
            </a:r>
            <a:r>
              <a:rPr lang="ru-RU" sz="3200" dirty="0"/>
              <a:t>E</a:t>
            </a:r>
            <a:r>
              <a:rPr lang="en-US" sz="3200" dirty="0"/>
              <a:t>|</a:t>
            </a:r>
            <a:r>
              <a:rPr lang="ru-RU" sz="3200" dirty="0"/>
              <a:t>)  </a:t>
            </a:r>
            <a:endParaRPr lang="en-US" sz="3200" dirty="0"/>
          </a:p>
          <a:p>
            <a:pPr marL="468630">
              <a:lnSpc>
                <a:spcPct val="80000"/>
              </a:lnSpc>
            </a:pPr>
            <a:r>
              <a:rPr lang="ru-RU" sz="3200" dirty="0" smtClean="0"/>
              <a:t>Цикл = </a:t>
            </a:r>
            <a:r>
              <a:rPr lang="ru-RU" sz="3200" dirty="0"/>
              <a:t>O(</a:t>
            </a:r>
            <a:r>
              <a:rPr lang="en-US" sz="3200" dirty="0"/>
              <a:t>|</a:t>
            </a:r>
            <a:r>
              <a:rPr lang="ru-RU" sz="3200" dirty="0"/>
              <a:t>E</a:t>
            </a:r>
            <a:r>
              <a:rPr lang="en-US" sz="3200" dirty="0"/>
              <a:t>| </a:t>
            </a:r>
            <a:r>
              <a:rPr lang="ru-RU" sz="3200" dirty="0" smtClean="0"/>
              <a:t>* число операций в </a:t>
            </a:r>
            <a:r>
              <a:rPr lang="en-US" sz="3200" dirty="0" smtClean="0"/>
              <a:t>find</a:t>
            </a:r>
            <a:r>
              <a:rPr lang="ru-RU" sz="3200" dirty="0" smtClean="0"/>
              <a:t> </a:t>
            </a:r>
            <a:r>
              <a:rPr lang="ru-RU" sz="3200" dirty="0" smtClean="0"/>
              <a:t>и </a:t>
            </a:r>
            <a:r>
              <a:rPr lang="en-US" sz="3200" dirty="0" smtClean="0">
                <a:sym typeface="Symbol"/>
              </a:rPr>
              <a:t></a:t>
            </a:r>
            <a:r>
              <a:rPr lang="ru-RU" sz="3200" dirty="0" smtClean="0"/>
              <a:t>)</a:t>
            </a:r>
          </a:p>
          <a:p>
            <a:pPr marL="854964" lvl="1" indent="-342900">
              <a:lnSpc>
                <a:spcPct val="80000"/>
              </a:lnSpc>
            </a:pPr>
            <a:r>
              <a:rPr lang="ru-RU" sz="2800" dirty="0" smtClean="0"/>
              <a:t>Зависит от реализации операций</a:t>
            </a:r>
            <a:r>
              <a:rPr lang="en-US" sz="2800" dirty="0"/>
              <a:t> find</a:t>
            </a:r>
            <a:r>
              <a:rPr lang="ru-RU" sz="2800" dirty="0"/>
              <a:t> и </a:t>
            </a:r>
            <a:r>
              <a:rPr lang="en-US" sz="2800" dirty="0">
                <a:sym typeface="Symbol"/>
              </a:rPr>
              <a:t></a:t>
            </a:r>
            <a:r>
              <a:rPr lang="en-US" sz="2800" dirty="0"/>
              <a:t> </a:t>
            </a:r>
            <a:endParaRPr lang="ru-RU" sz="2800" dirty="0" smtClean="0"/>
          </a:p>
          <a:p>
            <a:pPr marL="854964" lvl="1" indent="-342900">
              <a:lnSpc>
                <a:spcPct val="80000"/>
              </a:lnSpc>
            </a:pPr>
            <a:r>
              <a:rPr lang="ru-RU" sz="2800" dirty="0" smtClean="0"/>
              <a:t>Для </a:t>
            </a:r>
            <a:r>
              <a:rPr lang="ru-RU" sz="2800" dirty="0">
                <a:solidFill>
                  <a:schemeClr val="hlink"/>
                </a:solidFill>
              </a:rPr>
              <a:t>системы непересекающихся множеств </a:t>
            </a:r>
            <a:r>
              <a:rPr lang="en-US" sz="2800" dirty="0" smtClean="0"/>
              <a:t>find</a:t>
            </a:r>
            <a:r>
              <a:rPr lang="ru-RU" sz="2800" dirty="0"/>
              <a:t> и </a:t>
            </a:r>
            <a:r>
              <a:rPr lang="en-US" sz="2800" dirty="0">
                <a:sym typeface="Symbol"/>
              </a:rPr>
              <a:t></a:t>
            </a:r>
            <a:r>
              <a:rPr lang="en-US" sz="2800" dirty="0" smtClean="0"/>
              <a:t> </a:t>
            </a:r>
            <a:r>
              <a:rPr lang="ru-RU" sz="2800" dirty="0" smtClean="0"/>
              <a:t>занима</a:t>
            </a:r>
            <a:r>
              <a:rPr lang="ru-RU" sz="2800" dirty="0"/>
              <a:t>ю</a:t>
            </a:r>
            <a:r>
              <a:rPr lang="ru-RU" sz="2800" dirty="0" smtClean="0"/>
              <a:t>т практически О(1)</a:t>
            </a:r>
            <a:r>
              <a:rPr lang="en-US" sz="2800" dirty="0" smtClean="0"/>
              <a:t> </a:t>
            </a:r>
            <a:r>
              <a:rPr lang="ru-RU" sz="2800" dirty="0" smtClean="0"/>
              <a:t>действий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4" descr="12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3211" y="2600548"/>
            <a:ext cx="3671888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Oval 10"/>
          <p:cNvSpPr>
            <a:spLocks noChangeArrowheads="1"/>
          </p:cNvSpPr>
          <p:nvPr/>
        </p:nvSpPr>
        <p:spPr bwMode="auto">
          <a:xfrm>
            <a:off x="6157094" y="2671986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399" name="Oval 10"/>
          <p:cNvSpPr>
            <a:spLocks noChangeArrowheads="1"/>
          </p:cNvSpPr>
          <p:nvPr/>
        </p:nvSpPr>
        <p:spPr bwMode="auto">
          <a:xfrm>
            <a:off x="7741419" y="2745011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0" name="Oval 10"/>
          <p:cNvSpPr>
            <a:spLocks noChangeArrowheads="1"/>
          </p:cNvSpPr>
          <p:nvPr/>
        </p:nvSpPr>
        <p:spPr bwMode="auto">
          <a:xfrm>
            <a:off x="5220469" y="39689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1" name="Oval 10"/>
          <p:cNvSpPr>
            <a:spLocks noChangeArrowheads="1"/>
          </p:cNvSpPr>
          <p:nvPr/>
        </p:nvSpPr>
        <p:spPr bwMode="auto">
          <a:xfrm>
            <a:off x="8389119" y="38959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6877819" y="38959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3" name="Oval 10"/>
          <p:cNvSpPr>
            <a:spLocks noChangeArrowheads="1"/>
          </p:cNvSpPr>
          <p:nvPr/>
        </p:nvSpPr>
        <p:spPr bwMode="auto">
          <a:xfrm>
            <a:off x="7741419" y="52643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4" name="Oval 10"/>
          <p:cNvSpPr>
            <a:spLocks noChangeArrowheads="1"/>
          </p:cNvSpPr>
          <p:nvPr/>
        </p:nvSpPr>
        <p:spPr bwMode="auto">
          <a:xfrm>
            <a:off x="6012631" y="5264373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6372994" y="2960911"/>
            <a:ext cx="576262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H="1">
            <a:off x="7957319" y="4184873"/>
            <a:ext cx="5048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H="1">
            <a:off x="7093719" y="3032348"/>
            <a:ext cx="719137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 flipH="1">
            <a:off x="7165156" y="4040411"/>
            <a:ext cx="122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6301556" y="5408836"/>
            <a:ext cx="143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H="1">
            <a:off x="5437956" y="2887886"/>
            <a:ext cx="719138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6301556" y="3392711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  <a:endParaRPr lang="ru-RU" sz="1600"/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8173219" y="46881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  <a:endParaRPr lang="ru-RU" sz="1600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7454081" y="3319686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  <a:endParaRPr lang="ru-RU" sz="1600"/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741419" y="40404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  <a:endParaRPr lang="ru-RU" sz="1600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5364931" y="324824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23</a:t>
            </a:r>
            <a:endParaRPr lang="ru-RU" sz="1600"/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6804794" y="504847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17</a:t>
            </a:r>
            <a:endParaRPr lang="ru-RU" sz="16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02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 animBg="1"/>
      <p:bldP spid="59399" grpId="0" animBg="1"/>
      <p:bldP spid="59400" grpId="0" animBg="1"/>
      <p:bldP spid="59401" grpId="0" animBg="1"/>
      <p:bldP spid="59402" grpId="0" animBg="1"/>
      <p:bldP spid="59403" grpId="0" animBg="1"/>
      <p:bldP spid="59404" grpId="0" animBg="1"/>
      <p:bldP spid="51212" grpId="0" animBg="1"/>
      <p:bldP spid="51213" grpId="0" animBg="1"/>
      <p:bldP spid="51214" grpId="0" animBg="1"/>
      <p:bldP spid="51215" grpId="0" animBg="1"/>
      <p:bldP spid="51216" grpId="0" animBg="1"/>
      <p:bldP spid="51217" grpId="0" animBg="1"/>
      <p:bldP spid="51218" grpId="0"/>
      <p:bldP spid="51219" grpId="0"/>
      <p:bldP spid="51220" grpId="0"/>
      <p:bldP spid="51221" grpId="0"/>
      <p:bldP spid="51222" grpId="0"/>
      <p:bldP spid="512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непересекающихся множеств (СНМ)</a:t>
            </a:r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Разбиение конечного множества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носителя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на попарно непересекающиеся подмножества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Операции СНМ (носитель фиксирован)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InitSet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lvl="2">
              <a:lnSpc>
                <a:spcPct val="80000"/>
              </a:lnSpc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Создает СНМ, состоящее из одноэлементных подмножеств носителя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FindSet(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X)</a:t>
            </a:r>
          </a:p>
          <a:p>
            <a:pPr lvl="2">
              <a:lnSpc>
                <a:spcPct val="80000"/>
              </a:lnSpc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Возвращает </a:t>
            </a:r>
            <a:r>
              <a:rPr lang="ru-RU" sz="20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главный элемент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множества, которому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принадлежит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X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в СНМ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Join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X, Y)</a:t>
            </a:r>
          </a:p>
          <a:p>
            <a:pPr lvl="2">
              <a:lnSpc>
                <a:spcPct val="80000"/>
              </a:lnSpc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Объединяет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множества, которым принадлежат элементы X и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Y в СНМ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, и возвращает главный элемент нового множества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Реализации СНМ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490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1) </a:t>
            </a: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Простая реализация</a:t>
            </a:r>
            <a:endParaRPr lang="en-US" sz="2400" dirty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marL="329184" lvl="1" indent="0">
              <a:lnSpc>
                <a:spcPct val="80000"/>
              </a:lnSpc>
              <a:buNone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для каждого элемента храни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м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его "цвет"</a:t>
            </a:r>
          </a:p>
          <a:p>
            <a:pPr marL="329184" lvl="1" indent="0">
              <a:lnSpc>
                <a:spcPct val="80000"/>
              </a:lnSpc>
              <a:buNone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FindSet (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X)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(1)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;  Join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X, Y)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609600" indent="-609600">
              <a:lnSpc>
                <a:spcPct val="80000"/>
              </a:lnSpc>
              <a:buFont typeface="Arial" charset="0"/>
              <a:buNone/>
            </a:pPr>
            <a:endParaRPr lang="ru-RU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492" name="Rectangle 37"/>
          <p:cNvSpPr>
            <a:spLocks noChangeArrowheads="1"/>
          </p:cNvSpPr>
          <p:nvPr/>
        </p:nvSpPr>
        <p:spPr bwMode="auto">
          <a:xfrm>
            <a:off x="899790" y="3235623"/>
            <a:ext cx="608349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2) </a:t>
            </a: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Реализация списком</a:t>
            </a:r>
          </a:p>
          <a:p>
            <a:r>
              <a:rPr lang="ru-RU" sz="2000" dirty="0" smtClean="0">
                <a:latin typeface="Calibri" pitchFamily="34" charset="0"/>
                <a:cs typeface="Calibri" pitchFamily="34" charset="0"/>
              </a:rPr>
              <a:t>	FindSet (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-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; 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Joi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n (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, Y)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-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493" name="Rectangle 41"/>
          <p:cNvSpPr>
            <a:spLocks noChangeArrowheads="1"/>
          </p:cNvSpPr>
          <p:nvPr/>
        </p:nvSpPr>
        <p:spPr bwMode="auto">
          <a:xfrm>
            <a:off x="899790" y="3861048"/>
            <a:ext cx="7776864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en-US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Весовая эвристика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у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лучшение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простой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реализации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ru-RU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каждого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элемента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храним число элементов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этого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цвета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перекрашиваем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элементы из множества меньшей 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мощности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FindSet 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X)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-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(1)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;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суммарное число операций в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Join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X, Y)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до тех пор, пока все множества не объединятся в одно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n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log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3494" name="Group 66"/>
          <p:cNvGrpSpPr>
            <a:grpSpLocks/>
          </p:cNvGrpSpPr>
          <p:nvPr/>
        </p:nvGrpSpPr>
        <p:grpSpPr bwMode="auto">
          <a:xfrm>
            <a:off x="323528" y="5805264"/>
            <a:ext cx="6913562" cy="719137"/>
            <a:chOff x="385" y="3385"/>
            <a:chExt cx="4355" cy="453"/>
          </a:xfrm>
        </p:grpSpPr>
        <p:sp>
          <p:nvSpPr>
            <p:cNvPr id="63496" name="Oval 49"/>
            <p:cNvSpPr>
              <a:spLocks noChangeArrowheads="1"/>
            </p:cNvSpPr>
            <p:nvPr/>
          </p:nvSpPr>
          <p:spPr bwMode="auto">
            <a:xfrm>
              <a:off x="3334" y="3430"/>
              <a:ext cx="1406" cy="318"/>
            </a:xfrm>
            <a:prstGeom prst="ellipse">
              <a:avLst/>
            </a:prstGeom>
            <a:noFill/>
            <a:ln w="9525">
              <a:solidFill>
                <a:srgbClr val="EF5A1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497" name="Line 53"/>
            <p:cNvSpPr>
              <a:spLocks noChangeShapeType="1"/>
            </p:cNvSpPr>
            <p:nvPr/>
          </p:nvSpPr>
          <p:spPr bwMode="auto">
            <a:xfrm>
              <a:off x="2517" y="3566"/>
              <a:ext cx="363" cy="0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498" name="Text Box 55"/>
            <p:cNvSpPr txBox="1">
              <a:spLocks noChangeArrowheads="1"/>
            </p:cNvSpPr>
            <p:nvPr/>
          </p:nvSpPr>
          <p:spPr bwMode="auto">
            <a:xfrm>
              <a:off x="794" y="34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>
                  <a:latin typeface="Calibri" pitchFamily="34" charset="0"/>
                  <a:cs typeface="Calibri" pitchFamily="34" charset="0"/>
                </a:rPr>
                <a:t>5</a:t>
              </a:r>
            </a:p>
          </p:txBody>
        </p:sp>
        <p:sp>
          <p:nvSpPr>
            <p:cNvPr id="63499" name="Text Box 56"/>
            <p:cNvSpPr txBox="1">
              <a:spLocks noChangeArrowheads="1"/>
            </p:cNvSpPr>
            <p:nvPr/>
          </p:nvSpPr>
          <p:spPr bwMode="auto">
            <a:xfrm>
              <a:off x="386" y="34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  <a:cs typeface="Calibri" pitchFamily="34" charset="0"/>
                </a:rPr>
                <a:t>1</a:t>
              </a:r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00" name="Text Box 57"/>
            <p:cNvSpPr txBox="1">
              <a:spLocks noChangeArrowheads="1"/>
            </p:cNvSpPr>
            <p:nvPr/>
          </p:nvSpPr>
          <p:spPr bwMode="auto">
            <a:xfrm>
              <a:off x="1202" y="34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  <a:cs typeface="Calibri" pitchFamily="34" charset="0"/>
                </a:rPr>
                <a:t>5</a:t>
              </a:r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01" name="Text Box 59"/>
            <p:cNvSpPr txBox="1">
              <a:spLocks noChangeArrowheads="1"/>
            </p:cNvSpPr>
            <p:nvPr/>
          </p:nvSpPr>
          <p:spPr bwMode="auto">
            <a:xfrm>
              <a:off x="1610" y="34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>
                  <a:latin typeface="Calibri" pitchFamily="34" charset="0"/>
                  <a:cs typeface="Calibri" pitchFamily="34" charset="0"/>
                </a:rPr>
                <a:t>5</a:t>
              </a:r>
            </a:p>
          </p:txBody>
        </p:sp>
        <p:sp>
          <p:nvSpPr>
            <p:cNvPr id="63502" name="Text Box 61"/>
            <p:cNvSpPr txBox="1">
              <a:spLocks noChangeArrowheads="1"/>
            </p:cNvSpPr>
            <p:nvPr/>
          </p:nvSpPr>
          <p:spPr bwMode="auto">
            <a:xfrm>
              <a:off x="1927" y="34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>
                  <a:latin typeface="Calibri" pitchFamily="34" charset="0"/>
                  <a:cs typeface="Calibri" pitchFamily="34" charset="0"/>
                </a:rPr>
                <a:t>5</a:t>
              </a:r>
            </a:p>
          </p:txBody>
        </p:sp>
        <p:sp>
          <p:nvSpPr>
            <p:cNvPr id="63503" name="Oval 63"/>
            <p:cNvSpPr>
              <a:spLocks noChangeArrowheads="1"/>
            </p:cNvSpPr>
            <p:nvPr/>
          </p:nvSpPr>
          <p:spPr bwMode="auto">
            <a:xfrm>
              <a:off x="385" y="3475"/>
              <a:ext cx="317" cy="272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solidFill>
                  <a:schemeClr val="hlin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04" name="Oval 64"/>
            <p:cNvSpPr>
              <a:spLocks noChangeArrowheads="1"/>
            </p:cNvSpPr>
            <p:nvPr/>
          </p:nvSpPr>
          <p:spPr bwMode="auto">
            <a:xfrm>
              <a:off x="748" y="3385"/>
              <a:ext cx="1452" cy="453"/>
            </a:xfrm>
            <a:prstGeom prst="ellipse">
              <a:avLst/>
            </a:prstGeom>
            <a:noFill/>
            <a:ln w="9525">
              <a:solidFill>
                <a:srgbClr val="EF5A1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solidFill>
                  <a:srgbClr val="EF5A1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05" name="Text Box 65"/>
            <p:cNvSpPr txBox="1">
              <a:spLocks noChangeArrowheads="1"/>
            </p:cNvSpPr>
            <p:nvPr/>
          </p:nvSpPr>
          <p:spPr bwMode="auto">
            <a:xfrm>
              <a:off x="3515" y="3475"/>
              <a:ext cx="9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>
                  <a:latin typeface="Calibri" pitchFamily="34" charset="0"/>
                  <a:cs typeface="Calibri" pitchFamily="34" charset="0"/>
                </a:rPr>
                <a:t>1    5    5    5   5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725973" y="6385129"/>
            <a:ext cx="2418027" cy="46166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C000"/>
                </a:solidFill>
                <a:latin typeface="+mn-lt"/>
              </a:rPr>
              <a:t>Почему </a:t>
            </a:r>
            <a:r>
              <a:rPr lang="en-US" sz="2400" dirty="0" smtClean="0">
                <a:solidFill>
                  <a:srgbClr val="FFC000"/>
                </a:solidFill>
                <a:latin typeface="+mn-lt"/>
              </a:rPr>
              <a:t>n log(n)</a:t>
            </a:r>
            <a:r>
              <a:rPr lang="ru-RU" sz="2400" dirty="0" smtClean="0">
                <a:solidFill>
                  <a:srgbClr val="FFC000"/>
                </a:solidFill>
                <a:latin typeface="+mn-lt"/>
              </a:rPr>
              <a:t>?</a:t>
            </a:r>
            <a:endParaRPr lang="ru-RU" sz="2400" dirty="0">
              <a:solidFill>
                <a:srgbClr val="FFC000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79028" y="2709738"/>
            <a:ext cx="7418387" cy="503238"/>
            <a:chOff x="537989" y="1988840"/>
            <a:chExt cx="7418387" cy="503238"/>
          </a:xfrm>
        </p:grpSpPr>
        <p:sp>
          <p:nvSpPr>
            <p:cNvPr id="63521" name="Oval 8"/>
            <p:cNvSpPr>
              <a:spLocks noChangeArrowheads="1"/>
            </p:cNvSpPr>
            <p:nvPr/>
          </p:nvSpPr>
          <p:spPr bwMode="auto">
            <a:xfrm>
              <a:off x="1834976" y="2060278"/>
              <a:ext cx="504825" cy="431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ru-RU" dirty="0" smtClean="0">
                  <a:latin typeface="Calibri" pitchFamily="34" charset="0"/>
                  <a:cs typeface="Calibri" pitchFamily="34" charset="0"/>
                </a:rPr>
                <a:t>5</a:t>
              </a:r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22" name="Oval 9"/>
            <p:cNvSpPr>
              <a:spLocks noChangeArrowheads="1"/>
            </p:cNvSpPr>
            <p:nvPr/>
          </p:nvSpPr>
          <p:spPr bwMode="auto">
            <a:xfrm>
              <a:off x="537989" y="2060278"/>
              <a:ext cx="504825" cy="431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ru-RU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23" name="Oval 10"/>
            <p:cNvSpPr>
              <a:spLocks noChangeArrowheads="1"/>
            </p:cNvSpPr>
            <p:nvPr/>
          </p:nvSpPr>
          <p:spPr bwMode="auto">
            <a:xfrm>
              <a:off x="1185689" y="2060278"/>
              <a:ext cx="504825" cy="431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ru-RU" dirty="0" smtClean="0">
                  <a:latin typeface="Calibri" pitchFamily="34" charset="0"/>
                  <a:cs typeface="Calibri" pitchFamily="34" charset="0"/>
                </a:rPr>
                <a:t>3</a:t>
              </a:r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24" name="Oval 11"/>
            <p:cNvSpPr>
              <a:spLocks noChangeArrowheads="1"/>
            </p:cNvSpPr>
            <p:nvPr/>
          </p:nvSpPr>
          <p:spPr bwMode="auto">
            <a:xfrm>
              <a:off x="2482676" y="2060278"/>
              <a:ext cx="504825" cy="43180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ru-RU" dirty="0" smtClean="0">
                  <a:latin typeface="Calibri" pitchFamily="34" charset="0"/>
                  <a:cs typeface="Calibri" pitchFamily="34" charset="0"/>
                </a:rPr>
                <a:t>7</a:t>
              </a:r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25" name="Oval 12"/>
            <p:cNvSpPr>
              <a:spLocks noChangeArrowheads="1"/>
            </p:cNvSpPr>
            <p:nvPr/>
          </p:nvSpPr>
          <p:spPr bwMode="auto">
            <a:xfrm>
              <a:off x="3130376" y="2060278"/>
              <a:ext cx="504825" cy="431800"/>
            </a:xfrm>
            <a:prstGeom prst="ellipse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ru-RU" dirty="0" smtClean="0">
                  <a:latin typeface="Calibri" pitchFamily="34" charset="0"/>
                  <a:cs typeface="Calibri" pitchFamily="34" charset="0"/>
                </a:rPr>
                <a:t>2</a:t>
              </a:r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08" name="Oval 16"/>
            <p:cNvSpPr>
              <a:spLocks noChangeArrowheads="1"/>
            </p:cNvSpPr>
            <p:nvPr/>
          </p:nvSpPr>
          <p:spPr bwMode="auto">
            <a:xfrm>
              <a:off x="4859164" y="1988840"/>
              <a:ext cx="504825" cy="431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 1</a:t>
              </a:r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09" name="Oval 18"/>
            <p:cNvSpPr>
              <a:spLocks noChangeArrowheads="1"/>
            </p:cNvSpPr>
            <p:nvPr/>
          </p:nvSpPr>
          <p:spPr bwMode="auto">
            <a:xfrm>
              <a:off x="6803851" y="1988840"/>
              <a:ext cx="504825" cy="43180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ru-RU" dirty="0" smtClean="0">
                  <a:latin typeface="Calibri" pitchFamily="34" charset="0"/>
                  <a:cs typeface="Calibri" pitchFamily="34" charset="0"/>
                </a:rPr>
                <a:t>7</a:t>
              </a:r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10" name="Oval 19"/>
            <p:cNvSpPr>
              <a:spLocks noChangeArrowheads="1"/>
            </p:cNvSpPr>
            <p:nvPr/>
          </p:nvSpPr>
          <p:spPr bwMode="auto">
            <a:xfrm>
              <a:off x="7451551" y="1988840"/>
              <a:ext cx="504825" cy="431800"/>
            </a:xfrm>
            <a:prstGeom prst="ellipse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ru-RU" dirty="0" smtClean="0">
                  <a:latin typeface="Calibri" pitchFamily="34" charset="0"/>
                  <a:cs typeface="Calibri" pitchFamily="34" charset="0"/>
                </a:rPr>
                <a:t>2</a:t>
              </a:r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11" name="Line 21"/>
            <p:cNvSpPr>
              <a:spLocks noChangeShapeType="1"/>
            </p:cNvSpPr>
            <p:nvPr/>
          </p:nvSpPr>
          <p:spPr bwMode="auto">
            <a:xfrm>
              <a:off x="3993976" y="2220540"/>
              <a:ext cx="576262" cy="0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6154613" y="1996778"/>
              <a:ext cx="504825" cy="431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ru-RU" dirty="0" smtClean="0">
                  <a:latin typeface="Calibri" pitchFamily="34" charset="0"/>
                  <a:cs typeface="Calibri" pitchFamily="34" charset="0"/>
                </a:rPr>
                <a:t>5</a:t>
              </a:r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5505326" y="1996778"/>
              <a:ext cx="504825" cy="431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ru-RU" dirty="0" smtClean="0">
                  <a:latin typeface="Calibri" pitchFamily="34" charset="0"/>
                  <a:cs typeface="Calibri" pitchFamily="34" charset="0"/>
                </a:rPr>
                <a:t>3</a:t>
              </a:r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СНМ</a:t>
            </a:r>
          </a:p>
        </p:txBody>
      </p:sp>
      <p:sp>
        <p:nvSpPr>
          <p:cNvPr id="6553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4</a:t>
            </a:r>
            <a:r>
              <a:rPr lang="en-US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Реализация с помощью дерева</a:t>
            </a:r>
          </a:p>
          <a:p>
            <a:pPr>
              <a:buFont typeface="Arial" charset="0"/>
              <a:buNone/>
            </a:pPr>
            <a:r>
              <a:rPr lang="ru-RU" sz="20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для каждого элемента храним его предка</a:t>
            </a:r>
          </a:p>
          <a:p>
            <a:pPr>
              <a:buFont typeface="Arial" charset="0"/>
              <a:buNone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	главным элементом множества является корень дерева</a:t>
            </a:r>
          </a:p>
          <a:p>
            <a:pPr>
              <a:buFont typeface="Arial" charset="0"/>
              <a:buNone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	FindSet (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X)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;  Join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X, Y)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</a:t>
            </a:r>
          </a:p>
          <a:p>
            <a:pPr>
              <a:buFont typeface="Arial" charset="0"/>
              <a:buNone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	Худший случай, когда дерево вытягивается в список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charset="0"/>
              <a:buNone/>
            </a:pP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Глубина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дерева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может расти слишком быстро</a:t>
            </a:r>
          </a:p>
          <a:p>
            <a:pPr>
              <a:buFont typeface="Arial" charset="0"/>
              <a:buNone/>
            </a:pPr>
            <a:endParaRPr lang="ru-RU" sz="2400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5538" name="Group 12"/>
          <p:cNvGrpSpPr>
            <a:grpSpLocks/>
          </p:cNvGrpSpPr>
          <p:nvPr/>
        </p:nvGrpSpPr>
        <p:grpSpPr bwMode="auto">
          <a:xfrm>
            <a:off x="2771576" y="3934073"/>
            <a:ext cx="2376488" cy="142875"/>
            <a:chOff x="793" y="1842"/>
            <a:chExt cx="1497" cy="90"/>
          </a:xfrm>
        </p:grpSpPr>
        <p:sp>
          <p:nvSpPr>
            <p:cNvPr id="65582" name="Line 5"/>
            <p:cNvSpPr>
              <a:spLocks noChangeShapeType="1"/>
            </p:cNvSpPr>
            <p:nvPr/>
          </p:nvSpPr>
          <p:spPr bwMode="auto">
            <a:xfrm>
              <a:off x="884" y="1888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83" name="Oval 6"/>
            <p:cNvSpPr>
              <a:spLocks noChangeArrowheads="1"/>
            </p:cNvSpPr>
            <p:nvPr/>
          </p:nvSpPr>
          <p:spPr bwMode="auto">
            <a:xfrm>
              <a:off x="793" y="1842"/>
              <a:ext cx="136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84" name="Oval 7"/>
            <p:cNvSpPr>
              <a:spLocks noChangeArrowheads="1"/>
            </p:cNvSpPr>
            <p:nvPr/>
          </p:nvSpPr>
          <p:spPr bwMode="auto">
            <a:xfrm>
              <a:off x="1247" y="1842"/>
              <a:ext cx="136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85" name="Oval 8"/>
            <p:cNvSpPr>
              <a:spLocks noChangeArrowheads="1"/>
            </p:cNvSpPr>
            <p:nvPr/>
          </p:nvSpPr>
          <p:spPr bwMode="auto">
            <a:xfrm>
              <a:off x="1701" y="1842"/>
              <a:ext cx="136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86" name="Line 9"/>
            <p:cNvSpPr>
              <a:spLocks noChangeShapeType="1"/>
            </p:cNvSpPr>
            <p:nvPr/>
          </p:nvSpPr>
          <p:spPr bwMode="auto">
            <a:xfrm>
              <a:off x="1338" y="1888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87" name="Line 10"/>
            <p:cNvSpPr>
              <a:spLocks noChangeShapeType="1"/>
            </p:cNvSpPr>
            <p:nvPr/>
          </p:nvSpPr>
          <p:spPr bwMode="auto">
            <a:xfrm>
              <a:off x="1837" y="1888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88" name="Oval 11"/>
            <p:cNvSpPr>
              <a:spLocks noChangeArrowheads="1"/>
            </p:cNvSpPr>
            <p:nvPr/>
          </p:nvSpPr>
          <p:spPr bwMode="auto">
            <a:xfrm>
              <a:off x="2154" y="1842"/>
              <a:ext cx="136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5540" name="Group 100"/>
          <p:cNvGrpSpPr>
            <a:grpSpLocks/>
          </p:cNvGrpSpPr>
          <p:nvPr/>
        </p:nvGrpSpPr>
        <p:grpSpPr bwMode="auto">
          <a:xfrm>
            <a:off x="2875321" y="5013176"/>
            <a:ext cx="5618163" cy="1152525"/>
            <a:chOff x="385" y="1842"/>
            <a:chExt cx="3539" cy="726"/>
          </a:xfrm>
        </p:grpSpPr>
        <p:sp>
          <p:nvSpPr>
            <p:cNvPr id="65542" name="Line 29"/>
            <p:cNvSpPr>
              <a:spLocks noChangeShapeType="1"/>
            </p:cNvSpPr>
            <p:nvPr/>
          </p:nvSpPr>
          <p:spPr bwMode="auto">
            <a:xfrm>
              <a:off x="2245" y="1979"/>
              <a:ext cx="363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65543" name="Group 55"/>
            <p:cNvGrpSpPr>
              <a:grpSpLocks/>
            </p:cNvGrpSpPr>
            <p:nvPr/>
          </p:nvGrpSpPr>
          <p:grpSpPr bwMode="auto">
            <a:xfrm>
              <a:off x="385" y="1933"/>
              <a:ext cx="1452" cy="363"/>
              <a:chOff x="385" y="1933"/>
              <a:chExt cx="1452" cy="363"/>
            </a:xfrm>
          </p:grpSpPr>
          <p:grpSp>
            <p:nvGrpSpPr>
              <p:cNvPr id="65564" name="Group 28"/>
              <p:cNvGrpSpPr>
                <a:grpSpLocks/>
              </p:cNvGrpSpPr>
              <p:nvPr/>
            </p:nvGrpSpPr>
            <p:grpSpPr bwMode="auto">
              <a:xfrm>
                <a:off x="1111" y="1933"/>
                <a:ext cx="726" cy="91"/>
                <a:chOff x="1429" y="1888"/>
                <a:chExt cx="726" cy="91"/>
              </a:xfrm>
            </p:grpSpPr>
            <p:sp>
              <p:nvSpPr>
                <p:cNvPr id="65577" name="Oval 23"/>
                <p:cNvSpPr>
                  <a:spLocks noChangeArrowheads="1"/>
                </p:cNvSpPr>
                <p:nvPr/>
              </p:nvSpPr>
              <p:spPr bwMode="auto">
                <a:xfrm>
                  <a:off x="1429" y="1888"/>
                  <a:ext cx="91" cy="91"/>
                </a:xfrm>
                <a:prstGeom prst="ellipse">
                  <a:avLst/>
                </a:prstGeom>
                <a:solidFill>
                  <a:srgbClr val="EF5A1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78" name="Oval 24"/>
                <p:cNvSpPr>
                  <a:spLocks noChangeArrowheads="1"/>
                </p:cNvSpPr>
                <p:nvPr/>
              </p:nvSpPr>
              <p:spPr bwMode="auto">
                <a:xfrm>
                  <a:off x="1746" y="1888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79" name="Oval 25"/>
                <p:cNvSpPr>
                  <a:spLocks noChangeArrowheads="1"/>
                </p:cNvSpPr>
                <p:nvPr/>
              </p:nvSpPr>
              <p:spPr bwMode="auto">
                <a:xfrm>
                  <a:off x="2064" y="1888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80" name="Line 26"/>
                <p:cNvSpPr>
                  <a:spLocks noChangeShapeType="1"/>
                </p:cNvSpPr>
                <p:nvPr/>
              </p:nvSpPr>
              <p:spPr bwMode="auto">
                <a:xfrm>
                  <a:off x="1519" y="1933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81" name="Line 27"/>
                <p:cNvSpPr>
                  <a:spLocks noChangeShapeType="1"/>
                </p:cNvSpPr>
                <p:nvPr/>
              </p:nvSpPr>
              <p:spPr bwMode="auto">
                <a:xfrm>
                  <a:off x="1837" y="1933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65565" name="Group 35"/>
              <p:cNvGrpSpPr>
                <a:grpSpLocks/>
              </p:cNvGrpSpPr>
              <p:nvPr/>
            </p:nvGrpSpPr>
            <p:grpSpPr bwMode="auto">
              <a:xfrm>
                <a:off x="385" y="1933"/>
                <a:ext cx="590" cy="363"/>
                <a:chOff x="385" y="1933"/>
                <a:chExt cx="590" cy="363"/>
              </a:xfrm>
            </p:grpSpPr>
            <p:sp>
              <p:nvSpPr>
                <p:cNvPr id="65566" name="Oval 14"/>
                <p:cNvSpPr>
                  <a:spLocks noChangeArrowheads="1"/>
                </p:cNvSpPr>
                <p:nvPr/>
              </p:nvSpPr>
              <p:spPr bwMode="auto">
                <a:xfrm>
                  <a:off x="612" y="1933"/>
                  <a:ext cx="136" cy="91"/>
                </a:xfrm>
                <a:prstGeom prst="ellipse">
                  <a:avLst/>
                </a:prstGeom>
                <a:solidFill>
                  <a:srgbClr val="EF5A1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67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31" y="2024"/>
                  <a:ext cx="181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6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521" y="2024"/>
                  <a:ext cx="136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69" name="Line 17"/>
                <p:cNvSpPr>
                  <a:spLocks noChangeShapeType="1"/>
                </p:cNvSpPr>
                <p:nvPr/>
              </p:nvSpPr>
              <p:spPr bwMode="auto">
                <a:xfrm>
                  <a:off x="703" y="2024"/>
                  <a:ext cx="9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70" name="Line 18"/>
                <p:cNvSpPr>
                  <a:spLocks noChangeShapeType="1"/>
                </p:cNvSpPr>
                <p:nvPr/>
              </p:nvSpPr>
              <p:spPr bwMode="auto">
                <a:xfrm>
                  <a:off x="748" y="2024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71" name="Line 21"/>
                <p:cNvSpPr>
                  <a:spLocks noChangeShapeType="1"/>
                </p:cNvSpPr>
                <p:nvPr/>
              </p:nvSpPr>
              <p:spPr bwMode="auto">
                <a:xfrm>
                  <a:off x="657" y="2024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72" name="Oval 30"/>
                <p:cNvSpPr>
                  <a:spLocks noChangeArrowheads="1"/>
                </p:cNvSpPr>
                <p:nvPr/>
              </p:nvSpPr>
              <p:spPr bwMode="auto">
                <a:xfrm>
                  <a:off x="385" y="2115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73" name="Oval 31"/>
                <p:cNvSpPr>
                  <a:spLocks noChangeArrowheads="1"/>
                </p:cNvSpPr>
                <p:nvPr/>
              </p:nvSpPr>
              <p:spPr bwMode="auto">
                <a:xfrm>
                  <a:off x="476" y="2160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74" name="Oval 32"/>
                <p:cNvSpPr>
                  <a:spLocks noChangeArrowheads="1"/>
                </p:cNvSpPr>
                <p:nvPr/>
              </p:nvSpPr>
              <p:spPr bwMode="auto">
                <a:xfrm>
                  <a:off x="612" y="2205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75" name="Oval 33"/>
                <p:cNvSpPr>
                  <a:spLocks noChangeArrowheads="1"/>
                </p:cNvSpPr>
                <p:nvPr/>
              </p:nvSpPr>
              <p:spPr bwMode="auto">
                <a:xfrm>
                  <a:off x="748" y="2160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76" name="Oval 34"/>
                <p:cNvSpPr>
                  <a:spLocks noChangeArrowheads="1"/>
                </p:cNvSpPr>
                <p:nvPr/>
              </p:nvSpPr>
              <p:spPr bwMode="auto">
                <a:xfrm>
                  <a:off x="884" y="2115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grpSp>
          <p:nvGrpSpPr>
            <p:cNvPr id="65544" name="Group 56"/>
            <p:cNvGrpSpPr>
              <a:grpSpLocks/>
            </p:cNvGrpSpPr>
            <p:nvPr/>
          </p:nvGrpSpPr>
          <p:grpSpPr bwMode="auto">
            <a:xfrm>
              <a:off x="2971" y="1842"/>
              <a:ext cx="953" cy="726"/>
              <a:chOff x="2971" y="1842"/>
              <a:chExt cx="953" cy="726"/>
            </a:xfrm>
          </p:grpSpPr>
          <p:grpSp>
            <p:nvGrpSpPr>
              <p:cNvPr id="65545" name="Group 36"/>
              <p:cNvGrpSpPr>
                <a:grpSpLocks/>
              </p:cNvGrpSpPr>
              <p:nvPr/>
            </p:nvGrpSpPr>
            <p:grpSpPr bwMode="auto">
              <a:xfrm>
                <a:off x="2971" y="1933"/>
                <a:ext cx="590" cy="363"/>
                <a:chOff x="385" y="1933"/>
                <a:chExt cx="590" cy="363"/>
              </a:xfrm>
            </p:grpSpPr>
            <p:sp>
              <p:nvSpPr>
                <p:cNvPr id="65553" name="Oval 37"/>
                <p:cNvSpPr>
                  <a:spLocks noChangeArrowheads="1"/>
                </p:cNvSpPr>
                <p:nvPr/>
              </p:nvSpPr>
              <p:spPr bwMode="auto">
                <a:xfrm>
                  <a:off x="612" y="1933"/>
                  <a:ext cx="136" cy="91"/>
                </a:xfrm>
                <a:prstGeom prst="ellipse">
                  <a:avLst/>
                </a:prstGeom>
                <a:solidFill>
                  <a:srgbClr val="EF5A1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54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31" y="2024"/>
                  <a:ext cx="181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55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521" y="2024"/>
                  <a:ext cx="136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56" name="Line 40"/>
                <p:cNvSpPr>
                  <a:spLocks noChangeShapeType="1"/>
                </p:cNvSpPr>
                <p:nvPr/>
              </p:nvSpPr>
              <p:spPr bwMode="auto">
                <a:xfrm>
                  <a:off x="703" y="2024"/>
                  <a:ext cx="9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57" name="Line 41"/>
                <p:cNvSpPr>
                  <a:spLocks noChangeShapeType="1"/>
                </p:cNvSpPr>
                <p:nvPr/>
              </p:nvSpPr>
              <p:spPr bwMode="auto">
                <a:xfrm>
                  <a:off x="748" y="2024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58" name="Line 42"/>
                <p:cNvSpPr>
                  <a:spLocks noChangeShapeType="1"/>
                </p:cNvSpPr>
                <p:nvPr/>
              </p:nvSpPr>
              <p:spPr bwMode="auto">
                <a:xfrm>
                  <a:off x="657" y="2024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59" name="Oval 43"/>
                <p:cNvSpPr>
                  <a:spLocks noChangeArrowheads="1"/>
                </p:cNvSpPr>
                <p:nvPr/>
              </p:nvSpPr>
              <p:spPr bwMode="auto">
                <a:xfrm>
                  <a:off x="385" y="2115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60" name="Oval 44"/>
                <p:cNvSpPr>
                  <a:spLocks noChangeArrowheads="1"/>
                </p:cNvSpPr>
                <p:nvPr/>
              </p:nvSpPr>
              <p:spPr bwMode="auto">
                <a:xfrm>
                  <a:off x="476" y="2160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61" name="Oval 45"/>
                <p:cNvSpPr>
                  <a:spLocks noChangeArrowheads="1"/>
                </p:cNvSpPr>
                <p:nvPr/>
              </p:nvSpPr>
              <p:spPr bwMode="auto">
                <a:xfrm>
                  <a:off x="612" y="2205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62" name="Oval 46"/>
                <p:cNvSpPr>
                  <a:spLocks noChangeArrowheads="1"/>
                </p:cNvSpPr>
                <p:nvPr/>
              </p:nvSpPr>
              <p:spPr bwMode="auto">
                <a:xfrm>
                  <a:off x="748" y="2160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63" name="Oval 47"/>
                <p:cNvSpPr>
                  <a:spLocks noChangeArrowheads="1"/>
                </p:cNvSpPr>
                <p:nvPr/>
              </p:nvSpPr>
              <p:spPr bwMode="auto">
                <a:xfrm>
                  <a:off x="884" y="2115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65546" name="Group 48"/>
              <p:cNvGrpSpPr>
                <a:grpSpLocks/>
              </p:cNvGrpSpPr>
              <p:nvPr/>
            </p:nvGrpSpPr>
            <p:grpSpPr bwMode="auto">
              <a:xfrm rot="2752885">
                <a:off x="3516" y="2159"/>
                <a:ext cx="726" cy="91"/>
                <a:chOff x="1429" y="1888"/>
                <a:chExt cx="726" cy="91"/>
              </a:xfrm>
            </p:grpSpPr>
            <p:sp>
              <p:nvSpPr>
                <p:cNvPr id="65548" name="Oval 49"/>
                <p:cNvSpPr>
                  <a:spLocks noChangeArrowheads="1"/>
                </p:cNvSpPr>
                <p:nvPr/>
              </p:nvSpPr>
              <p:spPr bwMode="auto">
                <a:xfrm>
                  <a:off x="1429" y="1888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49" name="Oval 50"/>
                <p:cNvSpPr>
                  <a:spLocks noChangeArrowheads="1"/>
                </p:cNvSpPr>
                <p:nvPr/>
              </p:nvSpPr>
              <p:spPr bwMode="auto">
                <a:xfrm>
                  <a:off x="1746" y="1888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50" name="Oval 51"/>
                <p:cNvSpPr>
                  <a:spLocks noChangeArrowheads="1"/>
                </p:cNvSpPr>
                <p:nvPr/>
              </p:nvSpPr>
              <p:spPr bwMode="auto">
                <a:xfrm>
                  <a:off x="2064" y="1888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51" name="Line 52"/>
                <p:cNvSpPr>
                  <a:spLocks noChangeShapeType="1"/>
                </p:cNvSpPr>
                <p:nvPr/>
              </p:nvSpPr>
              <p:spPr bwMode="auto">
                <a:xfrm>
                  <a:off x="1519" y="1933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52" name="Line 53"/>
                <p:cNvSpPr>
                  <a:spLocks noChangeShapeType="1"/>
                </p:cNvSpPr>
                <p:nvPr/>
              </p:nvSpPr>
              <p:spPr bwMode="auto">
                <a:xfrm>
                  <a:off x="1837" y="1933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65547" name="Line 54"/>
              <p:cNvSpPr>
                <a:spLocks noChangeShapeType="1"/>
              </p:cNvSpPr>
              <p:nvPr/>
            </p:nvSpPr>
            <p:spPr bwMode="auto">
              <a:xfrm>
                <a:off x="3334" y="197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135"/>
          <p:cNvGrpSpPr>
            <a:grpSpLocks/>
          </p:cNvGrpSpPr>
          <p:nvPr/>
        </p:nvGrpSpPr>
        <p:grpSpPr bwMode="auto">
          <a:xfrm>
            <a:off x="1042988" y="5227985"/>
            <a:ext cx="6481762" cy="649287"/>
            <a:chOff x="385" y="2069"/>
            <a:chExt cx="4083" cy="409"/>
          </a:xfrm>
        </p:grpSpPr>
        <p:grpSp>
          <p:nvGrpSpPr>
            <p:cNvPr id="67587" name="Group 55"/>
            <p:cNvGrpSpPr>
              <a:grpSpLocks/>
            </p:cNvGrpSpPr>
            <p:nvPr/>
          </p:nvGrpSpPr>
          <p:grpSpPr bwMode="auto">
            <a:xfrm>
              <a:off x="1111" y="2069"/>
              <a:ext cx="726" cy="91"/>
              <a:chOff x="1429" y="1888"/>
              <a:chExt cx="726" cy="91"/>
            </a:xfrm>
          </p:grpSpPr>
          <p:sp>
            <p:nvSpPr>
              <p:cNvPr id="67620" name="Oval 56"/>
              <p:cNvSpPr>
                <a:spLocks noChangeArrowheads="1"/>
              </p:cNvSpPr>
              <p:nvPr/>
            </p:nvSpPr>
            <p:spPr bwMode="auto">
              <a:xfrm>
                <a:off x="1429" y="1888"/>
                <a:ext cx="91" cy="91"/>
              </a:xfrm>
              <a:prstGeom prst="ellipse">
                <a:avLst/>
              </a:prstGeom>
              <a:solidFill>
                <a:srgbClr val="EF5A1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21" name="Oval 57"/>
              <p:cNvSpPr>
                <a:spLocks noChangeArrowheads="1"/>
              </p:cNvSpPr>
              <p:nvPr/>
            </p:nvSpPr>
            <p:spPr bwMode="auto">
              <a:xfrm>
                <a:off x="1746" y="1888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22" name="Oval 58"/>
              <p:cNvSpPr>
                <a:spLocks noChangeArrowheads="1"/>
              </p:cNvSpPr>
              <p:nvPr/>
            </p:nvSpPr>
            <p:spPr bwMode="auto">
              <a:xfrm>
                <a:off x="2064" y="1888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23" name="Line 59"/>
              <p:cNvSpPr>
                <a:spLocks noChangeShapeType="1"/>
              </p:cNvSpPr>
              <p:nvPr/>
            </p:nvSpPr>
            <p:spPr bwMode="auto">
              <a:xfrm>
                <a:off x="1519" y="1933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24" name="Line 60"/>
              <p:cNvSpPr>
                <a:spLocks noChangeShapeType="1"/>
              </p:cNvSpPr>
              <p:nvPr/>
            </p:nvSpPr>
            <p:spPr bwMode="auto">
              <a:xfrm>
                <a:off x="1837" y="1933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67588" name="Group 61"/>
            <p:cNvGrpSpPr>
              <a:grpSpLocks/>
            </p:cNvGrpSpPr>
            <p:nvPr/>
          </p:nvGrpSpPr>
          <p:grpSpPr bwMode="auto">
            <a:xfrm>
              <a:off x="385" y="2069"/>
              <a:ext cx="590" cy="363"/>
              <a:chOff x="385" y="1933"/>
              <a:chExt cx="590" cy="363"/>
            </a:xfrm>
          </p:grpSpPr>
          <p:sp>
            <p:nvSpPr>
              <p:cNvPr id="67609" name="Oval 62"/>
              <p:cNvSpPr>
                <a:spLocks noChangeArrowheads="1"/>
              </p:cNvSpPr>
              <p:nvPr/>
            </p:nvSpPr>
            <p:spPr bwMode="auto">
              <a:xfrm>
                <a:off x="612" y="1933"/>
                <a:ext cx="136" cy="91"/>
              </a:xfrm>
              <a:prstGeom prst="ellipse">
                <a:avLst/>
              </a:prstGeom>
              <a:solidFill>
                <a:srgbClr val="EF5A1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10" name="Line 63"/>
              <p:cNvSpPr>
                <a:spLocks noChangeShapeType="1"/>
              </p:cNvSpPr>
              <p:nvPr/>
            </p:nvSpPr>
            <p:spPr bwMode="auto">
              <a:xfrm flipH="1">
                <a:off x="431" y="2024"/>
                <a:ext cx="181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11" name="Line 64"/>
              <p:cNvSpPr>
                <a:spLocks noChangeShapeType="1"/>
              </p:cNvSpPr>
              <p:nvPr/>
            </p:nvSpPr>
            <p:spPr bwMode="auto">
              <a:xfrm flipH="1">
                <a:off x="521" y="2024"/>
                <a:ext cx="13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12" name="Line 65"/>
              <p:cNvSpPr>
                <a:spLocks noChangeShapeType="1"/>
              </p:cNvSpPr>
              <p:nvPr/>
            </p:nvSpPr>
            <p:spPr bwMode="auto">
              <a:xfrm>
                <a:off x="703" y="2024"/>
                <a:ext cx="9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13" name="Line 66"/>
              <p:cNvSpPr>
                <a:spLocks noChangeShapeType="1"/>
              </p:cNvSpPr>
              <p:nvPr/>
            </p:nvSpPr>
            <p:spPr bwMode="auto">
              <a:xfrm>
                <a:off x="748" y="2024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14" name="Line 67"/>
              <p:cNvSpPr>
                <a:spLocks noChangeShapeType="1"/>
              </p:cNvSpPr>
              <p:nvPr/>
            </p:nvSpPr>
            <p:spPr bwMode="auto">
              <a:xfrm>
                <a:off x="657" y="2024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15" name="Oval 68"/>
              <p:cNvSpPr>
                <a:spLocks noChangeArrowheads="1"/>
              </p:cNvSpPr>
              <p:nvPr/>
            </p:nvSpPr>
            <p:spPr bwMode="auto">
              <a:xfrm>
                <a:off x="385" y="2115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16" name="Oval 69"/>
              <p:cNvSpPr>
                <a:spLocks noChangeArrowheads="1"/>
              </p:cNvSpPr>
              <p:nvPr/>
            </p:nvSpPr>
            <p:spPr bwMode="auto">
              <a:xfrm>
                <a:off x="476" y="2160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17" name="Oval 70"/>
              <p:cNvSpPr>
                <a:spLocks noChangeArrowheads="1"/>
              </p:cNvSpPr>
              <p:nvPr/>
            </p:nvSpPr>
            <p:spPr bwMode="auto">
              <a:xfrm>
                <a:off x="612" y="2205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18" name="Oval 71"/>
              <p:cNvSpPr>
                <a:spLocks noChangeArrowheads="1"/>
              </p:cNvSpPr>
              <p:nvPr/>
            </p:nvSpPr>
            <p:spPr bwMode="auto">
              <a:xfrm>
                <a:off x="748" y="2160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19" name="Oval 72"/>
              <p:cNvSpPr>
                <a:spLocks noChangeArrowheads="1"/>
              </p:cNvSpPr>
              <p:nvPr/>
            </p:nvSpPr>
            <p:spPr bwMode="auto">
              <a:xfrm>
                <a:off x="884" y="2115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67589" name="Line 73"/>
            <p:cNvSpPr>
              <a:spLocks noChangeShapeType="1"/>
            </p:cNvSpPr>
            <p:nvPr/>
          </p:nvSpPr>
          <p:spPr bwMode="auto">
            <a:xfrm>
              <a:off x="2336" y="2205"/>
              <a:ext cx="363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67590" name="Group 75"/>
            <p:cNvGrpSpPr>
              <a:grpSpLocks/>
            </p:cNvGrpSpPr>
            <p:nvPr/>
          </p:nvGrpSpPr>
          <p:grpSpPr bwMode="auto">
            <a:xfrm>
              <a:off x="3152" y="2115"/>
              <a:ext cx="590" cy="363"/>
              <a:chOff x="385" y="1933"/>
              <a:chExt cx="590" cy="363"/>
            </a:xfrm>
          </p:grpSpPr>
          <p:sp>
            <p:nvSpPr>
              <p:cNvPr id="67598" name="Oval 76"/>
              <p:cNvSpPr>
                <a:spLocks noChangeArrowheads="1"/>
              </p:cNvSpPr>
              <p:nvPr/>
            </p:nvSpPr>
            <p:spPr bwMode="auto">
              <a:xfrm>
                <a:off x="612" y="1933"/>
                <a:ext cx="136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599" name="Line 77"/>
              <p:cNvSpPr>
                <a:spLocks noChangeShapeType="1"/>
              </p:cNvSpPr>
              <p:nvPr/>
            </p:nvSpPr>
            <p:spPr bwMode="auto">
              <a:xfrm flipH="1">
                <a:off x="431" y="2024"/>
                <a:ext cx="181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00" name="Line 78"/>
              <p:cNvSpPr>
                <a:spLocks noChangeShapeType="1"/>
              </p:cNvSpPr>
              <p:nvPr/>
            </p:nvSpPr>
            <p:spPr bwMode="auto">
              <a:xfrm flipH="1">
                <a:off x="521" y="2024"/>
                <a:ext cx="13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01" name="Line 79"/>
              <p:cNvSpPr>
                <a:spLocks noChangeShapeType="1"/>
              </p:cNvSpPr>
              <p:nvPr/>
            </p:nvSpPr>
            <p:spPr bwMode="auto">
              <a:xfrm>
                <a:off x="703" y="2024"/>
                <a:ext cx="9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02" name="Line 80"/>
              <p:cNvSpPr>
                <a:spLocks noChangeShapeType="1"/>
              </p:cNvSpPr>
              <p:nvPr/>
            </p:nvSpPr>
            <p:spPr bwMode="auto">
              <a:xfrm>
                <a:off x="748" y="2024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03" name="Line 81"/>
              <p:cNvSpPr>
                <a:spLocks noChangeShapeType="1"/>
              </p:cNvSpPr>
              <p:nvPr/>
            </p:nvSpPr>
            <p:spPr bwMode="auto">
              <a:xfrm>
                <a:off x="657" y="2024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04" name="Oval 82"/>
              <p:cNvSpPr>
                <a:spLocks noChangeArrowheads="1"/>
              </p:cNvSpPr>
              <p:nvPr/>
            </p:nvSpPr>
            <p:spPr bwMode="auto">
              <a:xfrm>
                <a:off x="385" y="2115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05" name="Oval 83"/>
              <p:cNvSpPr>
                <a:spLocks noChangeArrowheads="1"/>
              </p:cNvSpPr>
              <p:nvPr/>
            </p:nvSpPr>
            <p:spPr bwMode="auto">
              <a:xfrm>
                <a:off x="476" y="2160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06" name="Oval 84"/>
              <p:cNvSpPr>
                <a:spLocks noChangeArrowheads="1"/>
              </p:cNvSpPr>
              <p:nvPr/>
            </p:nvSpPr>
            <p:spPr bwMode="auto">
              <a:xfrm>
                <a:off x="612" y="2205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07" name="Oval 85"/>
              <p:cNvSpPr>
                <a:spLocks noChangeArrowheads="1"/>
              </p:cNvSpPr>
              <p:nvPr/>
            </p:nvSpPr>
            <p:spPr bwMode="auto">
              <a:xfrm>
                <a:off x="748" y="2160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08" name="Oval 86"/>
              <p:cNvSpPr>
                <a:spLocks noChangeArrowheads="1"/>
              </p:cNvSpPr>
              <p:nvPr/>
            </p:nvSpPr>
            <p:spPr bwMode="auto">
              <a:xfrm>
                <a:off x="884" y="2115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67591" name="Group 87"/>
            <p:cNvGrpSpPr>
              <a:grpSpLocks/>
            </p:cNvGrpSpPr>
            <p:nvPr/>
          </p:nvGrpSpPr>
          <p:grpSpPr bwMode="auto">
            <a:xfrm rot="1646992">
              <a:off x="3742" y="2160"/>
              <a:ext cx="726" cy="91"/>
              <a:chOff x="1429" y="1888"/>
              <a:chExt cx="726" cy="91"/>
            </a:xfrm>
          </p:grpSpPr>
          <p:sp>
            <p:nvSpPr>
              <p:cNvPr id="67593" name="Oval 88"/>
              <p:cNvSpPr>
                <a:spLocks noChangeArrowheads="1"/>
              </p:cNvSpPr>
              <p:nvPr/>
            </p:nvSpPr>
            <p:spPr bwMode="auto">
              <a:xfrm>
                <a:off x="1429" y="1888"/>
                <a:ext cx="91" cy="91"/>
              </a:xfrm>
              <a:prstGeom prst="ellipse">
                <a:avLst/>
              </a:prstGeom>
              <a:solidFill>
                <a:srgbClr val="EF5A1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594" name="Oval 89"/>
              <p:cNvSpPr>
                <a:spLocks noChangeArrowheads="1"/>
              </p:cNvSpPr>
              <p:nvPr/>
            </p:nvSpPr>
            <p:spPr bwMode="auto">
              <a:xfrm>
                <a:off x="1746" y="1888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595" name="Oval 90"/>
              <p:cNvSpPr>
                <a:spLocks noChangeArrowheads="1"/>
              </p:cNvSpPr>
              <p:nvPr/>
            </p:nvSpPr>
            <p:spPr bwMode="auto">
              <a:xfrm>
                <a:off x="2064" y="1888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596" name="Line 91"/>
              <p:cNvSpPr>
                <a:spLocks noChangeShapeType="1"/>
              </p:cNvSpPr>
              <p:nvPr/>
            </p:nvSpPr>
            <p:spPr bwMode="auto">
              <a:xfrm>
                <a:off x="1519" y="1933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597" name="Line 92"/>
              <p:cNvSpPr>
                <a:spLocks noChangeShapeType="1"/>
              </p:cNvSpPr>
              <p:nvPr/>
            </p:nvSpPr>
            <p:spPr bwMode="auto">
              <a:xfrm>
                <a:off x="1837" y="1933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67592" name="Line 93"/>
            <p:cNvSpPr>
              <a:spLocks noChangeShapeType="1"/>
            </p:cNvSpPr>
            <p:nvPr/>
          </p:nvSpPr>
          <p:spPr bwMode="auto">
            <a:xfrm flipH="1">
              <a:off x="3470" y="2069"/>
              <a:ext cx="31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</a:t>
            </a:r>
            <a:r>
              <a:rPr lang="ru-RU" dirty="0" smtClean="0"/>
              <a:t>СНМ – объединение по рангу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5</a:t>
            </a:r>
            <a:r>
              <a:rPr lang="en-US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Эвристика объединением по рангу</a:t>
            </a:r>
            <a:r>
              <a:rPr lang="en-US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ru-RU" sz="2400" dirty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Х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раним </a:t>
            </a:r>
            <a:r>
              <a:rPr lang="ru-RU" sz="20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ранг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каждого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главного элемента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–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высоту его поддерева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2000" dirty="0" smtClean="0">
                <a:latin typeface="Calibri" pitchFamily="34" charset="0"/>
                <a:cs typeface="Calibri" pitchFamily="34" charset="0"/>
              </a:rPr>
              <a:t>Ранг СНМ –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max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рангов главных элементов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r>
              <a:rPr lang="ru-RU" sz="2000" dirty="0" smtClean="0">
                <a:latin typeface="Calibri" pitchFamily="34" charset="0"/>
                <a:cs typeface="Calibri" pitchFamily="34" charset="0"/>
              </a:rPr>
              <a:t>Объединяем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деревья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рангов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&lt;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ранг СНМ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-&gt;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ранг СНМ не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меняется</a:t>
            </a:r>
          </a:p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Объединяем деревья одинакового ранга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==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ранг СНМ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-&gt;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ранг СНМ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увеличивается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на единицу.</a:t>
            </a:r>
          </a:p>
          <a:p>
            <a:r>
              <a:rPr lang="ru-RU" sz="2000" dirty="0" smtClean="0">
                <a:latin typeface="Calibri" pitchFamily="34" charset="0"/>
                <a:cs typeface="Calibri" pitchFamily="34" charset="0"/>
              </a:rPr>
              <a:t>FindSet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X)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-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log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; 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Union 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X, Y)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-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 </a:t>
            </a:r>
          </a:p>
          <a:p>
            <a:pPr marL="68580" indent="0"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5" name="Group 69"/>
          <p:cNvGrpSpPr>
            <a:grpSpLocks/>
          </p:cNvGrpSpPr>
          <p:nvPr/>
        </p:nvGrpSpPr>
        <p:grpSpPr bwMode="auto">
          <a:xfrm>
            <a:off x="467617" y="4973463"/>
            <a:ext cx="1944688" cy="1839913"/>
            <a:chOff x="476" y="1434"/>
            <a:chExt cx="1225" cy="1159"/>
          </a:xfrm>
        </p:grpSpPr>
        <p:sp>
          <p:nvSpPr>
            <p:cNvPr id="69671" name="Oval 44"/>
            <p:cNvSpPr>
              <a:spLocks noChangeArrowheads="1"/>
            </p:cNvSpPr>
            <p:nvPr/>
          </p:nvSpPr>
          <p:spPr bwMode="auto">
            <a:xfrm>
              <a:off x="930" y="1434"/>
              <a:ext cx="91" cy="90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2" name="Oval 45"/>
            <p:cNvSpPr>
              <a:spLocks noChangeArrowheads="1"/>
            </p:cNvSpPr>
            <p:nvPr/>
          </p:nvSpPr>
          <p:spPr bwMode="auto">
            <a:xfrm>
              <a:off x="703" y="1706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3" name="Oval 46"/>
            <p:cNvSpPr>
              <a:spLocks noChangeArrowheads="1"/>
            </p:cNvSpPr>
            <p:nvPr/>
          </p:nvSpPr>
          <p:spPr bwMode="auto">
            <a:xfrm>
              <a:off x="1157" y="1615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4" name="Oval 47"/>
            <p:cNvSpPr>
              <a:spLocks noChangeArrowheads="1"/>
            </p:cNvSpPr>
            <p:nvPr/>
          </p:nvSpPr>
          <p:spPr bwMode="auto">
            <a:xfrm>
              <a:off x="476" y="2023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5" name="Oval 48"/>
            <p:cNvSpPr>
              <a:spLocks noChangeArrowheads="1"/>
            </p:cNvSpPr>
            <p:nvPr/>
          </p:nvSpPr>
          <p:spPr bwMode="auto">
            <a:xfrm>
              <a:off x="884" y="2069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6" name="Oval 49"/>
            <p:cNvSpPr>
              <a:spLocks noChangeArrowheads="1"/>
            </p:cNvSpPr>
            <p:nvPr/>
          </p:nvSpPr>
          <p:spPr bwMode="auto">
            <a:xfrm>
              <a:off x="1066" y="2386"/>
              <a:ext cx="91" cy="90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7" name="Oval 50"/>
            <p:cNvSpPr>
              <a:spLocks noChangeArrowheads="1"/>
            </p:cNvSpPr>
            <p:nvPr/>
          </p:nvSpPr>
          <p:spPr bwMode="auto">
            <a:xfrm>
              <a:off x="703" y="2386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8" name="Oval 51"/>
            <p:cNvSpPr>
              <a:spLocks noChangeArrowheads="1"/>
            </p:cNvSpPr>
            <p:nvPr/>
          </p:nvSpPr>
          <p:spPr bwMode="auto">
            <a:xfrm>
              <a:off x="1429" y="1887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9" name="Oval 52"/>
            <p:cNvSpPr>
              <a:spLocks noChangeArrowheads="1"/>
            </p:cNvSpPr>
            <p:nvPr/>
          </p:nvSpPr>
          <p:spPr bwMode="auto">
            <a:xfrm>
              <a:off x="1066" y="1933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0" name="Oval 53"/>
            <p:cNvSpPr>
              <a:spLocks noChangeArrowheads="1"/>
            </p:cNvSpPr>
            <p:nvPr/>
          </p:nvSpPr>
          <p:spPr bwMode="auto">
            <a:xfrm>
              <a:off x="1610" y="2114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1" name="Line 54"/>
            <p:cNvSpPr>
              <a:spLocks noChangeShapeType="1"/>
            </p:cNvSpPr>
            <p:nvPr/>
          </p:nvSpPr>
          <p:spPr bwMode="auto">
            <a:xfrm flipH="1">
              <a:off x="794" y="1524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2" name="Line 55"/>
            <p:cNvSpPr>
              <a:spLocks noChangeShapeType="1"/>
            </p:cNvSpPr>
            <p:nvPr/>
          </p:nvSpPr>
          <p:spPr bwMode="auto">
            <a:xfrm flipH="1">
              <a:off x="522" y="1796"/>
              <a:ext cx="226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3" name="Line 56"/>
            <p:cNvSpPr>
              <a:spLocks noChangeShapeType="1"/>
            </p:cNvSpPr>
            <p:nvPr/>
          </p:nvSpPr>
          <p:spPr bwMode="auto">
            <a:xfrm>
              <a:off x="794" y="1796"/>
              <a:ext cx="9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4" name="Line 57"/>
            <p:cNvSpPr>
              <a:spLocks noChangeShapeType="1"/>
            </p:cNvSpPr>
            <p:nvPr/>
          </p:nvSpPr>
          <p:spPr bwMode="auto">
            <a:xfrm flipH="1">
              <a:off x="748" y="2159"/>
              <a:ext cx="136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5" name="Line 58"/>
            <p:cNvSpPr>
              <a:spLocks noChangeShapeType="1"/>
            </p:cNvSpPr>
            <p:nvPr/>
          </p:nvSpPr>
          <p:spPr bwMode="auto">
            <a:xfrm>
              <a:off x="930" y="2159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6" name="Line 59"/>
            <p:cNvSpPr>
              <a:spLocks noChangeShapeType="1"/>
            </p:cNvSpPr>
            <p:nvPr/>
          </p:nvSpPr>
          <p:spPr bwMode="auto">
            <a:xfrm>
              <a:off x="975" y="1479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7" name="Line 60"/>
            <p:cNvSpPr>
              <a:spLocks noChangeShapeType="1"/>
            </p:cNvSpPr>
            <p:nvPr/>
          </p:nvSpPr>
          <p:spPr bwMode="auto">
            <a:xfrm flipH="1">
              <a:off x="1111" y="1706"/>
              <a:ext cx="9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8" name="Line 61"/>
            <p:cNvSpPr>
              <a:spLocks noChangeShapeType="1"/>
            </p:cNvSpPr>
            <p:nvPr/>
          </p:nvSpPr>
          <p:spPr bwMode="auto">
            <a:xfrm>
              <a:off x="1247" y="1706"/>
              <a:ext cx="18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9" name="Line 62"/>
            <p:cNvSpPr>
              <a:spLocks noChangeShapeType="1"/>
            </p:cNvSpPr>
            <p:nvPr/>
          </p:nvSpPr>
          <p:spPr bwMode="auto">
            <a:xfrm>
              <a:off x="1519" y="1978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0" name="Text Box 64"/>
            <p:cNvSpPr txBox="1">
              <a:spLocks noChangeArrowheads="1"/>
            </p:cNvSpPr>
            <p:nvPr/>
          </p:nvSpPr>
          <p:spPr bwMode="auto">
            <a:xfrm>
              <a:off x="1111" y="2341"/>
              <a:ext cx="1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00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sp>
          <p:nvSpPr>
            <p:cNvPr id="69691" name="Line 67"/>
            <p:cNvSpPr>
              <a:spLocks noChangeShapeType="1"/>
            </p:cNvSpPr>
            <p:nvPr/>
          </p:nvSpPr>
          <p:spPr bwMode="auto">
            <a:xfrm>
              <a:off x="975" y="1480"/>
              <a:ext cx="136" cy="95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2" name="Line 68"/>
            <p:cNvSpPr>
              <a:spLocks noChangeShapeType="1"/>
            </p:cNvSpPr>
            <p:nvPr/>
          </p:nvSpPr>
          <p:spPr bwMode="auto">
            <a:xfrm flipH="1">
              <a:off x="930" y="1525"/>
              <a:ext cx="45" cy="5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9636" name="Line 70"/>
          <p:cNvSpPr>
            <a:spLocks noChangeShapeType="1"/>
          </p:cNvSpPr>
          <p:nvPr/>
        </p:nvSpPr>
        <p:spPr bwMode="auto">
          <a:xfrm>
            <a:off x="2917130" y="6054551"/>
            <a:ext cx="719137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9637" name="Group 94"/>
          <p:cNvGrpSpPr>
            <a:grpSpLocks/>
          </p:cNvGrpSpPr>
          <p:nvPr/>
        </p:nvGrpSpPr>
        <p:grpSpPr bwMode="auto">
          <a:xfrm>
            <a:off x="3852167" y="4902026"/>
            <a:ext cx="1944688" cy="1839912"/>
            <a:chOff x="2789" y="1389"/>
            <a:chExt cx="1225" cy="1159"/>
          </a:xfrm>
        </p:grpSpPr>
        <p:sp>
          <p:nvSpPr>
            <p:cNvPr id="69651" name="Oval 72"/>
            <p:cNvSpPr>
              <a:spLocks noChangeArrowheads="1"/>
            </p:cNvSpPr>
            <p:nvPr/>
          </p:nvSpPr>
          <p:spPr bwMode="auto">
            <a:xfrm>
              <a:off x="3243" y="1389"/>
              <a:ext cx="91" cy="90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52" name="Oval 73"/>
            <p:cNvSpPr>
              <a:spLocks noChangeArrowheads="1"/>
            </p:cNvSpPr>
            <p:nvPr/>
          </p:nvSpPr>
          <p:spPr bwMode="auto">
            <a:xfrm>
              <a:off x="3016" y="1661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53" name="Oval 74"/>
            <p:cNvSpPr>
              <a:spLocks noChangeArrowheads="1"/>
            </p:cNvSpPr>
            <p:nvPr/>
          </p:nvSpPr>
          <p:spPr bwMode="auto">
            <a:xfrm>
              <a:off x="3470" y="1570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54" name="Oval 75"/>
            <p:cNvSpPr>
              <a:spLocks noChangeArrowheads="1"/>
            </p:cNvSpPr>
            <p:nvPr/>
          </p:nvSpPr>
          <p:spPr bwMode="auto">
            <a:xfrm>
              <a:off x="2789" y="1978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55" name="Oval 76"/>
            <p:cNvSpPr>
              <a:spLocks noChangeArrowheads="1"/>
            </p:cNvSpPr>
            <p:nvPr/>
          </p:nvSpPr>
          <p:spPr bwMode="auto">
            <a:xfrm>
              <a:off x="3197" y="2024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56" name="Oval 77"/>
            <p:cNvSpPr>
              <a:spLocks noChangeArrowheads="1"/>
            </p:cNvSpPr>
            <p:nvPr/>
          </p:nvSpPr>
          <p:spPr bwMode="auto">
            <a:xfrm>
              <a:off x="3379" y="2341"/>
              <a:ext cx="91" cy="90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57" name="Oval 78"/>
            <p:cNvSpPr>
              <a:spLocks noChangeArrowheads="1"/>
            </p:cNvSpPr>
            <p:nvPr/>
          </p:nvSpPr>
          <p:spPr bwMode="auto">
            <a:xfrm>
              <a:off x="3016" y="2341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58" name="Oval 79"/>
            <p:cNvSpPr>
              <a:spLocks noChangeArrowheads="1"/>
            </p:cNvSpPr>
            <p:nvPr/>
          </p:nvSpPr>
          <p:spPr bwMode="auto">
            <a:xfrm>
              <a:off x="3742" y="1842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59" name="Oval 80"/>
            <p:cNvSpPr>
              <a:spLocks noChangeArrowheads="1"/>
            </p:cNvSpPr>
            <p:nvPr/>
          </p:nvSpPr>
          <p:spPr bwMode="auto">
            <a:xfrm>
              <a:off x="3379" y="1888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60" name="Oval 81"/>
            <p:cNvSpPr>
              <a:spLocks noChangeArrowheads="1"/>
            </p:cNvSpPr>
            <p:nvPr/>
          </p:nvSpPr>
          <p:spPr bwMode="auto">
            <a:xfrm>
              <a:off x="3923" y="2069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61" name="Line 82"/>
            <p:cNvSpPr>
              <a:spLocks noChangeShapeType="1"/>
            </p:cNvSpPr>
            <p:nvPr/>
          </p:nvSpPr>
          <p:spPr bwMode="auto">
            <a:xfrm flipH="1">
              <a:off x="3107" y="1479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62" name="Line 83"/>
            <p:cNvSpPr>
              <a:spLocks noChangeShapeType="1"/>
            </p:cNvSpPr>
            <p:nvPr/>
          </p:nvSpPr>
          <p:spPr bwMode="auto">
            <a:xfrm flipH="1">
              <a:off x="2835" y="1751"/>
              <a:ext cx="226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63" name="Line 85"/>
            <p:cNvSpPr>
              <a:spLocks noChangeShapeType="1"/>
            </p:cNvSpPr>
            <p:nvPr/>
          </p:nvSpPr>
          <p:spPr bwMode="auto">
            <a:xfrm flipH="1">
              <a:off x="3061" y="2114"/>
              <a:ext cx="136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64" name="Line 87"/>
            <p:cNvSpPr>
              <a:spLocks noChangeShapeType="1"/>
            </p:cNvSpPr>
            <p:nvPr/>
          </p:nvSpPr>
          <p:spPr bwMode="auto">
            <a:xfrm>
              <a:off x="3288" y="1434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65" name="Line 88"/>
            <p:cNvSpPr>
              <a:spLocks noChangeShapeType="1"/>
            </p:cNvSpPr>
            <p:nvPr/>
          </p:nvSpPr>
          <p:spPr bwMode="auto">
            <a:xfrm flipH="1">
              <a:off x="3424" y="1661"/>
              <a:ext cx="9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66" name="Line 89"/>
            <p:cNvSpPr>
              <a:spLocks noChangeShapeType="1"/>
            </p:cNvSpPr>
            <p:nvPr/>
          </p:nvSpPr>
          <p:spPr bwMode="auto">
            <a:xfrm>
              <a:off x="3560" y="1661"/>
              <a:ext cx="18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67" name="Line 90"/>
            <p:cNvSpPr>
              <a:spLocks noChangeShapeType="1"/>
            </p:cNvSpPr>
            <p:nvPr/>
          </p:nvSpPr>
          <p:spPr bwMode="auto">
            <a:xfrm>
              <a:off x="3832" y="1933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68" name="Text Box 91"/>
            <p:cNvSpPr txBox="1">
              <a:spLocks noChangeArrowheads="1"/>
            </p:cNvSpPr>
            <p:nvPr/>
          </p:nvSpPr>
          <p:spPr bwMode="auto">
            <a:xfrm>
              <a:off x="3424" y="2296"/>
              <a:ext cx="1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00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sp>
          <p:nvSpPr>
            <p:cNvPr id="69669" name="Line 92"/>
            <p:cNvSpPr>
              <a:spLocks noChangeShapeType="1"/>
            </p:cNvSpPr>
            <p:nvPr/>
          </p:nvSpPr>
          <p:spPr bwMode="auto">
            <a:xfrm>
              <a:off x="3288" y="1435"/>
              <a:ext cx="136" cy="95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0" name="Line 93"/>
            <p:cNvSpPr>
              <a:spLocks noChangeShapeType="1"/>
            </p:cNvSpPr>
            <p:nvPr/>
          </p:nvSpPr>
          <p:spPr bwMode="auto">
            <a:xfrm flipH="1">
              <a:off x="3243" y="1480"/>
              <a:ext cx="45" cy="5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9638" name="Text Box 98"/>
          <p:cNvSpPr txBox="1">
            <a:spLocks noChangeArrowheads="1"/>
          </p:cNvSpPr>
          <p:nvPr/>
        </p:nvSpPr>
        <p:spPr bwMode="auto">
          <a:xfrm>
            <a:off x="5941317" y="5478288"/>
            <a:ext cx="6206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....</a:t>
            </a:r>
          </a:p>
        </p:txBody>
      </p:sp>
      <p:grpSp>
        <p:nvGrpSpPr>
          <p:cNvPr id="69639" name="Group 99"/>
          <p:cNvGrpSpPr>
            <a:grpSpLocks/>
          </p:cNvGrpSpPr>
          <p:nvPr/>
        </p:nvGrpSpPr>
        <p:grpSpPr bwMode="auto">
          <a:xfrm>
            <a:off x="6733480" y="5190951"/>
            <a:ext cx="1582737" cy="863600"/>
            <a:chOff x="385" y="1933"/>
            <a:chExt cx="590" cy="363"/>
          </a:xfrm>
        </p:grpSpPr>
        <p:sp>
          <p:nvSpPr>
            <p:cNvPr id="69640" name="Oval 100"/>
            <p:cNvSpPr>
              <a:spLocks noChangeArrowheads="1"/>
            </p:cNvSpPr>
            <p:nvPr/>
          </p:nvSpPr>
          <p:spPr bwMode="auto">
            <a:xfrm>
              <a:off x="612" y="1933"/>
              <a:ext cx="136" cy="91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41" name="Line 101"/>
            <p:cNvSpPr>
              <a:spLocks noChangeShapeType="1"/>
            </p:cNvSpPr>
            <p:nvPr/>
          </p:nvSpPr>
          <p:spPr bwMode="auto">
            <a:xfrm flipH="1">
              <a:off x="431" y="2024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42" name="Line 102"/>
            <p:cNvSpPr>
              <a:spLocks noChangeShapeType="1"/>
            </p:cNvSpPr>
            <p:nvPr/>
          </p:nvSpPr>
          <p:spPr bwMode="auto">
            <a:xfrm flipH="1">
              <a:off x="521" y="2024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43" name="Line 103"/>
            <p:cNvSpPr>
              <a:spLocks noChangeShapeType="1"/>
            </p:cNvSpPr>
            <p:nvPr/>
          </p:nvSpPr>
          <p:spPr bwMode="auto">
            <a:xfrm>
              <a:off x="703" y="2024"/>
              <a:ext cx="9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44" name="Line 104"/>
            <p:cNvSpPr>
              <a:spLocks noChangeShapeType="1"/>
            </p:cNvSpPr>
            <p:nvPr/>
          </p:nvSpPr>
          <p:spPr bwMode="auto">
            <a:xfrm>
              <a:off x="748" y="2024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45" name="Line 105"/>
            <p:cNvSpPr>
              <a:spLocks noChangeShapeType="1"/>
            </p:cNvSpPr>
            <p:nvPr/>
          </p:nvSpPr>
          <p:spPr bwMode="auto">
            <a:xfrm>
              <a:off x="657" y="202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46" name="Oval 106"/>
            <p:cNvSpPr>
              <a:spLocks noChangeArrowheads="1"/>
            </p:cNvSpPr>
            <p:nvPr/>
          </p:nvSpPr>
          <p:spPr bwMode="auto">
            <a:xfrm>
              <a:off x="385" y="2115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47" name="Oval 107"/>
            <p:cNvSpPr>
              <a:spLocks noChangeArrowheads="1"/>
            </p:cNvSpPr>
            <p:nvPr/>
          </p:nvSpPr>
          <p:spPr bwMode="auto">
            <a:xfrm>
              <a:off x="476" y="2160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48" name="Oval 108"/>
            <p:cNvSpPr>
              <a:spLocks noChangeArrowheads="1"/>
            </p:cNvSpPr>
            <p:nvPr/>
          </p:nvSpPr>
          <p:spPr bwMode="auto">
            <a:xfrm>
              <a:off x="612" y="2205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49" name="Oval 109"/>
            <p:cNvSpPr>
              <a:spLocks noChangeArrowheads="1"/>
            </p:cNvSpPr>
            <p:nvPr/>
          </p:nvSpPr>
          <p:spPr bwMode="auto">
            <a:xfrm>
              <a:off x="748" y="2160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50" name="Oval 110"/>
            <p:cNvSpPr>
              <a:spLocks noChangeArrowheads="1"/>
            </p:cNvSpPr>
            <p:nvPr/>
          </p:nvSpPr>
          <p:spPr bwMode="auto">
            <a:xfrm>
              <a:off x="884" y="2115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СНМ – </a:t>
            </a:r>
            <a:r>
              <a:rPr lang="ru-RU" dirty="0" smtClean="0"/>
              <a:t>объединение по рангу + сжатие путей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6) </a:t>
            </a:r>
            <a:r>
              <a:rPr lang="ru-RU" sz="20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Эвристика сжатия путей</a:t>
            </a:r>
            <a:r>
              <a:rPr lang="en-US" sz="20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: </a:t>
            </a:r>
            <a:endParaRPr lang="ru-RU" sz="2000" dirty="0" smtClean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FindSet 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X)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делает все элементы на пути от Х до главного элемента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для Х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непосредственными потомками этого главного элемента – см. рисунок ниже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r>
              <a:rPr lang="ru-RU" sz="2000" dirty="0" smtClean="0">
                <a:latin typeface="Calibri" pitchFamily="34" charset="0"/>
                <a:cs typeface="Calibri" pitchFamily="34" charset="0"/>
              </a:rPr>
              <a:t>FindSet (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-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(обратная функция Аккермана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1600" dirty="0" smtClean="0">
                <a:latin typeface="Calibri" pitchFamily="34" charset="0"/>
                <a:cs typeface="Calibri" pitchFamily="34" charset="0"/>
              </a:rPr>
              <a:t>для 64-битных целых чисел обратная функция Аккермана ≤ 4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1600" dirty="0" smtClean="0">
                <a:latin typeface="Calibri" pitchFamily="34" charset="0"/>
                <a:cs typeface="Calibri" pitchFamily="34" charset="0"/>
              </a:rPr>
              <a:t>определение на следующем слайде</a:t>
            </a:r>
          </a:p>
          <a:p>
            <a:r>
              <a:rPr lang="ru-RU" sz="2000" dirty="0" smtClean="0">
                <a:latin typeface="Calibri" pitchFamily="34" charset="0"/>
                <a:cs typeface="Calibri" pitchFamily="34" charset="0"/>
              </a:rPr>
              <a:t>Union (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, Y)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-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 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smtClean="0"/>
              <a:t>Аккермана</a:t>
            </a:r>
            <a:endParaRPr lang="ru-RU" dirty="0"/>
          </a:p>
        </p:txBody>
      </p:sp>
      <p:sp>
        <p:nvSpPr>
          <p:cNvPr id="71682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Определение – один из вариантов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A [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j ] = j+1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A [ i, 0 ] = A[ i-1, 1 ]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, если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i &gt; 0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A [ i, j ] = A[ i-1,  A[ i, j -1] ]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, если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i, j &gt; 0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Обратная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функция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Аккермана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f</a:t>
            </a: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-1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[x] = min { k &gt;= 1 | A[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k,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] &gt;= x }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Wikipedia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сложность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A(1,n) O(n)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сложность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A(2,n) O(n^2)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сложность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A(3,n) O(4^n)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A[ 4, 4 ] ~= 2^(2^(10^19729))</a:t>
            </a:r>
          </a:p>
          <a:p>
            <a:pPr>
              <a:buFontTx/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1</a:t>
            </a:r>
            <a:endParaRPr lang="ru-RU" dirty="0"/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lnSpc>
                <a:spcPct val="60000"/>
              </a:lnSpc>
              <a:buNone/>
            </a:pPr>
            <a:r>
              <a:rPr lang="en-US" sz="1800" dirty="0" smtClean="0">
                <a:latin typeface="+mj-lt"/>
              </a:rPr>
              <a:t>#define SNM_MAX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 smtClean="0">
                <a:latin typeface="+mj-lt"/>
              </a:rPr>
              <a:t>static 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p[SNM_MAX], rank[SNM_MAX];</a:t>
            </a:r>
            <a:endParaRPr lang="ru-RU" sz="1800" dirty="0" smtClean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endParaRPr lang="en-US" sz="1800" dirty="0" smtClean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 smtClean="0">
                <a:latin typeface="+mj-lt"/>
              </a:rPr>
              <a:t>void </a:t>
            </a:r>
            <a:r>
              <a:rPr lang="en-US" sz="1800" dirty="0" err="1" smtClean="0">
                <a:latin typeface="+mj-lt"/>
              </a:rPr>
              <a:t>initset</a:t>
            </a:r>
            <a:r>
              <a:rPr lang="en-US" sz="1800" dirty="0" smtClean="0">
                <a:latin typeface="+mj-lt"/>
              </a:rPr>
              <a:t>()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 smtClean="0">
                <a:latin typeface="+mj-lt"/>
              </a:rPr>
              <a:t>{</a:t>
            </a:r>
            <a:r>
              <a:rPr lang="en-US" sz="1800" dirty="0" smtClean="0">
                <a:latin typeface="+mj-lt"/>
              </a:rPr>
              <a:t>	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i;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 smtClean="0">
                <a:latin typeface="+mj-lt"/>
              </a:rPr>
              <a:t>	for (i = 0; i &lt; SNM_MAX; ++i) p[i] = i, rank[i</a:t>
            </a:r>
            <a:r>
              <a:rPr lang="en-US" sz="1800" dirty="0">
                <a:latin typeface="+mj-lt"/>
              </a:rPr>
              <a:t>] = </a:t>
            </a:r>
            <a:r>
              <a:rPr lang="en-US" sz="1800" dirty="0" smtClean="0">
                <a:latin typeface="+mj-lt"/>
              </a:rPr>
              <a:t>0;</a:t>
            </a:r>
            <a:endParaRPr lang="en-US" sz="18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 smtClean="0">
                <a:latin typeface="+mj-lt"/>
              </a:rPr>
              <a:t>}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find_set</a:t>
            </a:r>
            <a:r>
              <a:rPr lang="en-US" sz="1800" dirty="0" smtClean="0">
                <a:latin typeface="+mj-lt"/>
              </a:rPr>
              <a:t>(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x)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 smtClean="0">
                <a:latin typeface="+mj-lt"/>
              </a:rPr>
              <a:t>{</a:t>
            </a:r>
            <a:r>
              <a:rPr lang="en-US" sz="1800" dirty="0" smtClean="0">
                <a:latin typeface="+mj-lt"/>
              </a:rPr>
              <a:t>	if </a:t>
            </a:r>
            <a:r>
              <a:rPr lang="en-US" sz="1800" dirty="0">
                <a:latin typeface="+mj-lt"/>
              </a:rPr>
              <a:t>(x == p[x]) return x;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return </a:t>
            </a:r>
            <a:r>
              <a:rPr lang="en-US" sz="1800" dirty="0">
                <a:latin typeface="+mj-lt"/>
              </a:rPr>
              <a:t>p[x] = </a:t>
            </a:r>
            <a:r>
              <a:rPr lang="en-US" sz="1800" dirty="0" err="1" smtClean="0">
                <a:latin typeface="+mj-lt"/>
              </a:rPr>
              <a:t>find_set</a:t>
            </a:r>
            <a:r>
              <a:rPr lang="en-US" sz="1800" dirty="0" smtClean="0">
                <a:latin typeface="+mj-lt"/>
              </a:rPr>
              <a:t>(p[x</a:t>
            </a:r>
            <a:r>
              <a:rPr lang="en-US" sz="1800" dirty="0">
                <a:latin typeface="+mj-lt"/>
              </a:rPr>
              <a:t>]);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 smtClean="0">
                <a:latin typeface="+mj-lt"/>
              </a:rPr>
              <a:t>}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 smtClean="0">
                <a:latin typeface="+mj-lt"/>
              </a:rPr>
              <a:t>void join(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x, 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y)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 smtClean="0">
                <a:latin typeface="+mj-lt"/>
              </a:rPr>
              <a:t>{</a:t>
            </a: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x </a:t>
            </a:r>
            <a:r>
              <a:rPr lang="en-US" sz="1800" dirty="0">
                <a:latin typeface="+mj-lt"/>
              </a:rPr>
              <a:t>= </a:t>
            </a:r>
            <a:r>
              <a:rPr lang="en-US" sz="1800" dirty="0" err="1" smtClean="0">
                <a:latin typeface="+mj-lt"/>
              </a:rPr>
              <a:t>find_set</a:t>
            </a:r>
            <a:r>
              <a:rPr lang="en-US" sz="1800" dirty="0" smtClean="0">
                <a:latin typeface="+mj-lt"/>
              </a:rPr>
              <a:t>(x</a:t>
            </a:r>
            <a:r>
              <a:rPr lang="en-US" sz="1800" dirty="0">
                <a:latin typeface="+mj-lt"/>
              </a:rPr>
              <a:t>);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 smtClean="0">
                <a:latin typeface="+mj-lt"/>
              </a:rPr>
              <a:t>	y </a:t>
            </a:r>
            <a:r>
              <a:rPr lang="en-US" sz="1800" dirty="0">
                <a:latin typeface="+mj-lt"/>
              </a:rPr>
              <a:t>= </a:t>
            </a:r>
            <a:r>
              <a:rPr lang="en-US" sz="1800" dirty="0" err="1" smtClean="0">
                <a:latin typeface="+mj-lt"/>
              </a:rPr>
              <a:t>find_set</a:t>
            </a:r>
            <a:r>
              <a:rPr lang="en-US" sz="1800" dirty="0" smtClean="0">
                <a:latin typeface="+mj-lt"/>
              </a:rPr>
              <a:t>(y);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 smtClean="0">
                <a:latin typeface="+mj-lt"/>
              </a:rPr>
              <a:t>	if </a:t>
            </a:r>
            <a:r>
              <a:rPr lang="en-US" sz="1800" dirty="0">
                <a:latin typeface="+mj-lt"/>
              </a:rPr>
              <a:t>(rank[x] &gt; rank[y])  p[y] = x;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 smtClean="0">
                <a:latin typeface="+mj-lt"/>
              </a:rPr>
              <a:t>	else </a:t>
            </a:r>
            <a:r>
              <a:rPr lang="en-US" sz="1800" dirty="0">
                <a:latin typeface="+mj-lt"/>
              </a:rPr>
              <a:t>{ </a:t>
            </a:r>
            <a:r>
              <a:rPr lang="en-US" sz="1800" dirty="0" smtClean="0">
                <a:latin typeface="+mj-lt"/>
              </a:rPr>
              <a:t>	p[x</a:t>
            </a:r>
            <a:r>
              <a:rPr lang="en-US" sz="1800" dirty="0">
                <a:latin typeface="+mj-lt"/>
              </a:rPr>
              <a:t>] = y;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</a:rPr>
              <a:t>		if (rank[x] == rank[y])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</a:rPr>
              <a:t>		</a:t>
            </a:r>
            <a:r>
              <a:rPr lang="en-US" sz="1800" dirty="0" smtClean="0">
                <a:latin typeface="+mj-lt"/>
              </a:rPr>
              <a:t>++</a:t>
            </a:r>
            <a:r>
              <a:rPr lang="en-US" sz="1800" dirty="0">
                <a:latin typeface="+mj-lt"/>
              </a:rPr>
              <a:t>rank[y];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 smtClean="0">
                <a:latin typeface="+mj-lt"/>
              </a:rPr>
              <a:t>	}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 smtClean="0">
                <a:latin typeface="+mj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глубину (</a:t>
            </a:r>
            <a:r>
              <a:rPr lang="en-US" dirty="0"/>
              <a:t>Depth-First Search, DFS)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Один из способов нумерации вершин произвольного графа</a:t>
            </a:r>
          </a:p>
          <a:p>
            <a:r>
              <a:rPr lang="ru-RU" dirty="0" smtClean="0"/>
              <a:t>А</a:t>
            </a:r>
            <a:r>
              <a:rPr lang="ru-RU" dirty="0" smtClean="0"/>
              <a:t>лгоритмы обработки графов</a:t>
            </a:r>
            <a:endParaRPr lang="ru-RU" dirty="0" smtClean="0"/>
          </a:p>
          <a:p>
            <a:pPr lvl="1"/>
            <a:r>
              <a:rPr lang="ru-RU" dirty="0" smtClean="0"/>
              <a:t>Топологическая </a:t>
            </a:r>
            <a:r>
              <a:rPr lang="ru-RU" dirty="0" smtClean="0"/>
              <a:t>сортировка</a:t>
            </a:r>
          </a:p>
          <a:p>
            <a:pPr lvl="1"/>
            <a:r>
              <a:rPr lang="ru-RU" dirty="0" smtClean="0"/>
              <a:t>Поиск </a:t>
            </a:r>
            <a:r>
              <a:rPr lang="ru-RU" dirty="0" smtClean="0"/>
              <a:t>1-, 2-, 3-связнных компонент</a:t>
            </a:r>
            <a:endParaRPr lang="en-US" dirty="0"/>
          </a:p>
          <a:p>
            <a:pPr lvl="1"/>
            <a:r>
              <a:rPr lang="ru-RU" dirty="0" smtClean="0"/>
              <a:t>Поиск </a:t>
            </a:r>
            <a:r>
              <a:rPr lang="ru-RU" dirty="0" smtClean="0"/>
              <a:t>мостов</a:t>
            </a:r>
          </a:p>
          <a:p>
            <a:pPr lvl="1"/>
            <a:r>
              <a:rPr lang="ru-RU" dirty="0" smtClean="0"/>
              <a:t>Поиск </a:t>
            </a:r>
            <a:r>
              <a:rPr lang="ru-RU" dirty="0" smtClean="0"/>
              <a:t>сильно связанных компонент</a:t>
            </a:r>
            <a:endParaRPr lang="en-US" dirty="0"/>
          </a:p>
          <a:p>
            <a:pPr lvl="1"/>
            <a:r>
              <a:rPr lang="ru-RU" dirty="0" smtClean="0"/>
              <a:t>Проверка </a:t>
            </a:r>
            <a:r>
              <a:rPr lang="ru-RU" dirty="0" smtClean="0"/>
              <a:t>планарности</a:t>
            </a:r>
          </a:p>
          <a:p>
            <a:r>
              <a:rPr lang="ru-RU" dirty="0" smtClean="0"/>
              <a:t>Компиляция программ, комбинаторный поиск, компьютерная алгебра</a:t>
            </a:r>
          </a:p>
        </p:txBody>
      </p:sp>
    </p:spTree>
    <p:extLst>
      <p:ext uri="{BB962C8B-B14F-4D97-AF65-F5344CB8AC3E}">
        <p14:creationId xmlns:p14="http://schemas.microsoft.com/office/powerpoint/2010/main" val="41287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lnSpc>
                <a:spcPct val="60000"/>
              </a:lnSpc>
              <a:buNone/>
            </a:pPr>
            <a:r>
              <a:rPr lang="en-US" sz="2000" dirty="0" smtClean="0">
                <a:latin typeface="+mj-lt"/>
              </a:rPr>
              <a:t>#</a:t>
            </a:r>
            <a:r>
              <a:rPr lang="en-US" sz="2000" dirty="0">
                <a:latin typeface="+mj-lt"/>
              </a:rPr>
              <a:t>define </a:t>
            </a:r>
            <a:r>
              <a:rPr lang="en-US" sz="2000" dirty="0" smtClean="0">
                <a:latin typeface="+mj-lt"/>
              </a:rPr>
              <a:t>SNM_MAX</a:t>
            </a:r>
            <a:r>
              <a:rPr lang="ru-RU" sz="2000" dirty="0" smtClean="0">
                <a:latin typeface="+mj-lt"/>
              </a:rPr>
              <a:t> </a:t>
            </a:r>
            <a:r>
              <a:rPr lang="ru-RU" sz="2000" dirty="0" smtClean="0">
                <a:solidFill>
                  <a:srgbClr val="FFC000"/>
                </a:solidFill>
                <a:latin typeface="+mj-lt"/>
              </a:rPr>
              <a:t>1000</a:t>
            </a:r>
            <a:endParaRPr lang="en-US" sz="2000" dirty="0">
              <a:solidFill>
                <a:srgbClr val="FFC000"/>
              </a:solidFill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static 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+mj-lt"/>
              </a:rPr>
              <a:t>parent</a:t>
            </a:r>
            <a:r>
              <a:rPr lang="en-US" sz="2000" dirty="0" smtClean="0">
                <a:latin typeface="+mj-lt"/>
              </a:rPr>
              <a:t>[SNM_MAX</a:t>
            </a:r>
            <a:r>
              <a:rPr lang="en-US" sz="2000" dirty="0">
                <a:latin typeface="+mj-lt"/>
              </a:rPr>
              <a:t>], rank[SNM_MAX];</a:t>
            </a:r>
            <a:endParaRPr lang="ru-RU" sz="20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endParaRPr lang="en-US" sz="20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void </a:t>
            </a:r>
            <a:r>
              <a:rPr lang="en-US" sz="2000" dirty="0" err="1" smtClean="0">
                <a:solidFill>
                  <a:srgbClr val="FFC000"/>
                </a:solidFill>
                <a:latin typeface="+mj-lt"/>
              </a:rPr>
              <a:t>init_set</a:t>
            </a:r>
            <a:r>
              <a:rPr lang="en-US" sz="2000" dirty="0">
                <a:latin typeface="+mj-lt"/>
              </a:rPr>
              <a:t>()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 smtClean="0">
                <a:latin typeface="+mj-lt"/>
              </a:rPr>
              <a:t>{</a:t>
            </a:r>
            <a:r>
              <a:rPr lang="en-US" sz="2000" dirty="0">
                <a:latin typeface="+mj-lt"/>
              </a:rPr>
              <a:t>	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i;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	for (i = 0; i &lt; SNM_MAX; ++i) </a:t>
            </a:r>
            <a:r>
              <a:rPr lang="en-US" sz="2000" dirty="0" smtClean="0">
                <a:solidFill>
                  <a:srgbClr val="FFC000"/>
                </a:solidFill>
                <a:latin typeface="+mj-lt"/>
              </a:rPr>
              <a:t>parent</a:t>
            </a:r>
            <a:r>
              <a:rPr lang="en-US" sz="2000" dirty="0" smtClean="0">
                <a:latin typeface="+mj-lt"/>
              </a:rPr>
              <a:t>[i</a:t>
            </a:r>
            <a:r>
              <a:rPr lang="en-US" sz="2000" dirty="0">
                <a:latin typeface="+mj-lt"/>
              </a:rPr>
              <a:t>] = i, rank[i] = 0;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 smtClean="0">
                <a:latin typeface="+mj-lt"/>
              </a:rPr>
              <a:t>}</a:t>
            </a:r>
            <a:endParaRPr lang="ru-RU" sz="2000" dirty="0" smtClean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endParaRPr lang="en-US" sz="20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find_set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x)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 smtClean="0">
                <a:latin typeface="+mj-lt"/>
              </a:rPr>
              <a:t>{</a:t>
            </a:r>
            <a:r>
              <a:rPr lang="en-US" sz="2000" dirty="0">
                <a:latin typeface="+mj-lt"/>
              </a:rPr>
              <a:t>	if (x == </a:t>
            </a:r>
            <a:r>
              <a:rPr lang="en-US" sz="2000" dirty="0" smtClean="0">
                <a:solidFill>
                  <a:srgbClr val="FFC000"/>
                </a:solidFill>
                <a:latin typeface="+mj-lt"/>
              </a:rPr>
              <a:t>parent</a:t>
            </a:r>
            <a:r>
              <a:rPr lang="en-US" sz="2000" dirty="0" smtClean="0">
                <a:latin typeface="+mj-lt"/>
              </a:rPr>
              <a:t>[x</a:t>
            </a:r>
            <a:r>
              <a:rPr lang="en-US" sz="2000" dirty="0">
                <a:latin typeface="+mj-lt"/>
              </a:rPr>
              <a:t>]) return x;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	return </a:t>
            </a:r>
            <a:r>
              <a:rPr lang="en-US" sz="2000" dirty="0" smtClean="0">
                <a:solidFill>
                  <a:srgbClr val="FFC000"/>
                </a:solidFill>
                <a:latin typeface="+mj-lt"/>
              </a:rPr>
              <a:t>parent</a:t>
            </a:r>
            <a:r>
              <a:rPr lang="en-US" sz="2000" dirty="0" smtClean="0">
                <a:latin typeface="+mj-lt"/>
              </a:rPr>
              <a:t>[x</a:t>
            </a:r>
            <a:r>
              <a:rPr lang="en-US" sz="2000" dirty="0">
                <a:latin typeface="+mj-lt"/>
              </a:rPr>
              <a:t>] = </a:t>
            </a:r>
            <a:r>
              <a:rPr lang="en-US" sz="2000" dirty="0" err="1" smtClean="0">
                <a:latin typeface="+mj-lt"/>
              </a:rPr>
              <a:t>find_set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smtClean="0">
                <a:solidFill>
                  <a:srgbClr val="FFC000"/>
                </a:solidFill>
                <a:latin typeface="+mj-lt"/>
              </a:rPr>
              <a:t>parent</a:t>
            </a:r>
            <a:r>
              <a:rPr lang="en-US" sz="2000" dirty="0" smtClean="0">
                <a:latin typeface="+mj-lt"/>
              </a:rPr>
              <a:t>[x]);</a:t>
            </a:r>
            <a:endParaRPr lang="en-US" sz="20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 smtClean="0">
                <a:latin typeface="+mj-lt"/>
              </a:rPr>
              <a:t>}</a:t>
            </a:r>
            <a:endParaRPr lang="ru-RU" sz="2000" dirty="0" smtClean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endParaRPr lang="en-US" sz="20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void join(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x, 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y)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 smtClean="0">
                <a:latin typeface="+mj-lt"/>
              </a:rPr>
              <a:t>{</a:t>
            </a:r>
            <a:r>
              <a:rPr lang="en-US" sz="2000" dirty="0">
                <a:latin typeface="+mj-lt"/>
              </a:rPr>
              <a:t>	x = </a:t>
            </a:r>
            <a:r>
              <a:rPr lang="en-US" sz="2000" dirty="0" err="1">
                <a:latin typeface="+mj-lt"/>
              </a:rPr>
              <a:t>find_set</a:t>
            </a:r>
            <a:r>
              <a:rPr lang="en-US" sz="2000" dirty="0">
                <a:latin typeface="+mj-lt"/>
              </a:rPr>
              <a:t>(x);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	y = </a:t>
            </a:r>
            <a:r>
              <a:rPr lang="en-US" sz="2000" dirty="0" err="1">
                <a:latin typeface="+mj-lt"/>
              </a:rPr>
              <a:t>find_set</a:t>
            </a:r>
            <a:r>
              <a:rPr lang="en-US" sz="2000" dirty="0">
                <a:latin typeface="+mj-lt"/>
              </a:rPr>
              <a:t>(y);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	if (rank[x] &gt; rank[y])  </a:t>
            </a:r>
            <a:r>
              <a:rPr lang="en-US" sz="2000" dirty="0" smtClean="0">
                <a:solidFill>
                  <a:srgbClr val="FFC000"/>
                </a:solidFill>
                <a:latin typeface="+mj-lt"/>
              </a:rPr>
              <a:t>parent</a:t>
            </a:r>
            <a:r>
              <a:rPr lang="en-US" sz="2000" dirty="0" smtClean="0">
                <a:latin typeface="+mj-lt"/>
              </a:rPr>
              <a:t>[y</a:t>
            </a:r>
            <a:r>
              <a:rPr lang="en-US" sz="2000" dirty="0">
                <a:latin typeface="+mj-lt"/>
              </a:rPr>
              <a:t>] = x;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	else </a:t>
            </a:r>
            <a:r>
              <a:rPr lang="en-US" sz="2000" dirty="0" smtClean="0">
                <a:latin typeface="+mj-lt"/>
              </a:rPr>
              <a:t>{</a:t>
            </a: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solidFill>
                  <a:srgbClr val="FFC000"/>
                </a:solidFill>
                <a:latin typeface="+mj-lt"/>
              </a:rPr>
              <a:t>parent</a:t>
            </a:r>
            <a:r>
              <a:rPr lang="en-US" sz="2000" dirty="0" smtClean="0">
                <a:latin typeface="+mj-lt"/>
              </a:rPr>
              <a:t>[x</a:t>
            </a:r>
            <a:r>
              <a:rPr lang="en-US" sz="2000" dirty="0">
                <a:latin typeface="+mj-lt"/>
              </a:rPr>
              <a:t>] = y;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		if (rank[x] == rank[y])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		++rank[y];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	}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 smtClean="0"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54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#define </a:t>
            </a:r>
            <a:r>
              <a:rPr lang="en-US" sz="1600" dirty="0" smtClean="0">
                <a:latin typeface="+mj-lt"/>
              </a:rPr>
              <a:t>SNM_MAX</a:t>
            </a:r>
            <a:r>
              <a:rPr lang="ru-RU" sz="1600" dirty="0" smtClean="0">
                <a:latin typeface="+mj-lt"/>
              </a:rPr>
              <a:t> 1000</a:t>
            </a:r>
            <a:endParaRPr lang="en-US" sz="16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static 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parent[SNM_MAX], rank[SNM_MAX];</a:t>
            </a:r>
            <a:endParaRPr lang="ru-RU" sz="16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ru-RU" sz="1600" dirty="0" smtClean="0">
                <a:solidFill>
                  <a:srgbClr val="FFC000"/>
                </a:solidFill>
                <a:latin typeface="+mj-lt"/>
              </a:rPr>
              <a:t>// СНМ</a:t>
            </a:r>
            <a:r>
              <a:rPr lang="ru-RU" sz="1600" dirty="0">
                <a:solidFill>
                  <a:srgbClr val="FFC000"/>
                </a:solidFill>
                <a:latin typeface="+mj-lt"/>
              </a:rPr>
              <a:t>, состоящее из одноэлементных подмножеств носителя</a:t>
            </a:r>
            <a:endParaRPr lang="en-US" sz="1600" dirty="0">
              <a:solidFill>
                <a:srgbClr val="FFC000"/>
              </a:solidFill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void </a:t>
            </a:r>
            <a:r>
              <a:rPr lang="en-US" sz="1600" dirty="0" err="1">
                <a:latin typeface="+mj-lt"/>
              </a:rPr>
              <a:t>init_set</a:t>
            </a:r>
            <a:r>
              <a:rPr lang="en-US" sz="1600" dirty="0">
                <a:latin typeface="+mj-lt"/>
              </a:rPr>
              <a:t>()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 smtClean="0">
                <a:latin typeface="+mj-lt"/>
              </a:rPr>
              <a:t>{</a:t>
            </a:r>
            <a:r>
              <a:rPr lang="en-US" sz="1600" dirty="0">
                <a:latin typeface="+mj-lt"/>
              </a:rPr>
              <a:t>	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i;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for (i = 0; i &lt; SNM_MAX; ++i) parent[i] = i, rank[i] = 0;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 smtClean="0">
                <a:latin typeface="+mj-lt"/>
              </a:rPr>
              <a:t>}</a:t>
            </a:r>
            <a:endParaRPr lang="ru-RU" sz="1600" dirty="0" smtClean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ru-RU" sz="1600" dirty="0">
                <a:solidFill>
                  <a:srgbClr val="FFC000"/>
                </a:solidFill>
                <a:latin typeface="+mj-lt"/>
              </a:rPr>
              <a:t>// </a:t>
            </a:r>
            <a:r>
              <a:rPr lang="ru-RU" sz="1600" dirty="0" smtClean="0">
                <a:solidFill>
                  <a:srgbClr val="FFC000"/>
                </a:solidFill>
                <a:latin typeface="+mj-lt"/>
              </a:rPr>
              <a:t>Главный </a:t>
            </a:r>
            <a:r>
              <a:rPr lang="ru-RU" sz="1600" dirty="0">
                <a:solidFill>
                  <a:srgbClr val="FFC000"/>
                </a:solidFill>
                <a:latin typeface="+mj-lt"/>
              </a:rPr>
              <a:t>элемент множества, которому принадлежит </a:t>
            </a:r>
            <a:r>
              <a:rPr lang="ru-RU" sz="1600" dirty="0" smtClean="0">
                <a:solidFill>
                  <a:srgbClr val="FFC000"/>
                </a:solidFill>
                <a:latin typeface="+mj-lt"/>
              </a:rPr>
              <a:t>X</a:t>
            </a:r>
            <a:endParaRPr lang="en-US" sz="1600" dirty="0">
              <a:solidFill>
                <a:srgbClr val="FFC000"/>
              </a:solidFill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find_set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x)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 smtClean="0">
                <a:latin typeface="+mj-lt"/>
              </a:rPr>
              <a:t>{</a:t>
            </a:r>
            <a:r>
              <a:rPr lang="en-US" sz="1600" dirty="0">
                <a:latin typeface="+mj-lt"/>
              </a:rPr>
              <a:t>	if (x == parent[x]) return x;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return parent[x] = </a:t>
            </a:r>
            <a:r>
              <a:rPr lang="en-US" sz="1600" dirty="0" err="1">
                <a:latin typeface="+mj-lt"/>
              </a:rPr>
              <a:t>find_set</a:t>
            </a:r>
            <a:r>
              <a:rPr lang="en-US" sz="1600" dirty="0">
                <a:latin typeface="+mj-lt"/>
              </a:rPr>
              <a:t>(parent[x</a:t>
            </a:r>
            <a:r>
              <a:rPr lang="en-US" sz="1600" dirty="0" smtClean="0">
                <a:latin typeface="+mj-lt"/>
              </a:rPr>
              <a:t>]);</a:t>
            </a:r>
            <a:r>
              <a:rPr lang="ru-RU" sz="1600" dirty="0" smtClean="0">
                <a:latin typeface="+mj-lt"/>
              </a:rPr>
              <a:t> </a:t>
            </a:r>
            <a:r>
              <a:rPr lang="ru-RU" sz="1600" dirty="0" smtClean="0">
                <a:solidFill>
                  <a:srgbClr val="FFC000"/>
                </a:solidFill>
                <a:latin typeface="+mj-lt"/>
              </a:rPr>
              <a:t>// сжатие </a:t>
            </a:r>
            <a:endParaRPr lang="en-US" sz="1600" dirty="0">
              <a:solidFill>
                <a:srgbClr val="FFC000"/>
              </a:solidFill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 smtClean="0">
                <a:latin typeface="+mj-lt"/>
              </a:rPr>
              <a:t>}</a:t>
            </a:r>
            <a:endParaRPr lang="ru-RU" sz="1600" dirty="0" smtClean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ru-RU" sz="1600" dirty="0">
                <a:solidFill>
                  <a:srgbClr val="FFC000"/>
                </a:solidFill>
                <a:latin typeface="+mj-lt"/>
              </a:rPr>
              <a:t>// Объединяет множества, которым принадлежат элементы X и </a:t>
            </a:r>
            <a:r>
              <a:rPr lang="ru-RU" sz="1600" dirty="0" smtClean="0">
                <a:solidFill>
                  <a:srgbClr val="FFC000"/>
                </a:solidFill>
                <a:latin typeface="+mj-lt"/>
              </a:rPr>
              <a:t>Y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ru-RU" sz="1600" dirty="0" smtClean="0">
                <a:solidFill>
                  <a:srgbClr val="FFC000"/>
                </a:solidFill>
                <a:latin typeface="+mj-lt"/>
              </a:rPr>
              <a:t>// Возвращает </a:t>
            </a:r>
            <a:r>
              <a:rPr lang="ru-RU" sz="1600" dirty="0">
                <a:solidFill>
                  <a:srgbClr val="FFC000"/>
                </a:solidFill>
                <a:latin typeface="+mj-lt"/>
              </a:rPr>
              <a:t>главный </a:t>
            </a:r>
            <a:r>
              <a:rPr lang="ru-RU" sz="1600" dirty="0" smtClean="0">
                <a:solidFill>
                  <a:srgbClr val="FFC000"/>
                </a:solidFill>
                <a:latin typeface="+mj-lt"/>
              </a:rPr>
              <a:t>элемент </a:t>
            </a:r>
            <a:r>
              <a:rPr lang="ru-RU" sz="1600" dirty="0">
                <a:solidFill>
                  <a:srgbClr val="FFC000"/>
                </a:solidFill>
                <a:latin typeface="+mj-lt"/>
              </a:rPr>
              <a:t>нового множества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 smtClean="0">
                <a:latin typeface="+mj-lt"/>
              </a:rPr>
              <a:t>void </a:t>
            </a:r>
            <a:r>
              <a:rPr lang="en-US" sz="1600" dirty="0">
                <a:latin typeface="+mj-lt"/>
              </a:rPr>
              <a:t>join(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x, 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y)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 smtClean="0">
                <a:latin typeface="+mj-lt"/>
              </a:rPr>
              <a:t>{</a:t>
            </a:r>
            <a:r>
              <a:rPr lang="en-US" sz="1600" dirty="0">
                <a:latin typeface="+mj-lt"/>
              </a:rPr>
              <a:t>	x = </a:t>
            </a:r>
            <a:r>
              <a:rPr lang="en-US" sz="1600" dirty="0" err="1">
                <a:latin typeface="+mj-lt"/>
              </a:rPr>
              <a:t>find_set</a:t>
            </a:r>
            <a:r>
              <a:rPr lang="en-US" sz="1600" dirty="0">
                <a:latin typeface="+mj-lt"/>
              </a:rPr>
              <a:t>(x);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y = </a:t>
            </a:r>
            <a:r>
              <a:rPr lang="en-US" sz="1600" dirty="0" err="1">
                <a:latin typeface="+mj-lt"/>
              </a:rPr>
              <a:t>find_set</a:t>
            </a:r>
            <a:r>
              <a:rPr lang="en-US" sz="1600" dirty="0">
                <a:latin typeface="+mj-lt"/>
              </a:rPr>
              <a:t>(y);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if (rank[x] &gt; rank[y])  parent[y] = x;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else </a:t>
            </a:r>
            <a:r>
              <a:rPr lang="en-US" sz="1600" dirty="0" smtClean="0">
                <a:latin typeface="+mj-lt"/>
              </a:rPr>
              <a:t>{</a:t>
            </a:r>
            <a:r>
              <a:rPr lang="en-US" sz="1600" dirty="0">
                <a:latin typeface="+mj-lt"/>
              </a:rPr>
              <a:t>	parent[x] = y;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	if (rank[x] == rank[y])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	++rank[y];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}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 smtClean="0">
                <a:latin typeface="+mj-lt"/>
              </a:rPr>
              <a:t>}</a:t>
            </a:r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13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8580" indent="0">
              <a:lnSpc>
                <a:spcPct val="60000"/>
              </a:lnSpc>
              <a:buNone/>
            </a:pPr>
            <a:r>
              <a:rPr lang="en-US" sz="3200" dirty="0">
                <a:latin typeface="+mj-lt"/>
              </a:rPr>
              <a:t>#define </a:t>
            </a:r>
            <a:r>
              <a:rPr lang="en-US" sz="3200" dirty="0" smtClean="0">
                <a:latin typeface="+mj-lt"/>
              </a:rPr>
              <a:t>SNM_MAX</a:t>
            </a:r>
            <a:r>
              <a:rPr lang="ru-RU" sz="3200" dirty="0" smtClean="0">
                <a:latin typeface="+mj-lt"/>
              </a:rPr>
              <a:t> 1000</a:t>
            </a:r>
            <a:endParaRPr lang="en-US" sz="32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3200" dirty="0">
                <a:latin typeface="+mj-lt"/>
              </a:rPr>
              <a:t>static </a:t>
            </a:r>
            <a:r>
              <a:rPr lang="en-US" sz="3200" dirty="0" err="1">
                <a:latin typeface="+mj-lt"/>
              </a:rPr>
              <a:t>int</a:t>
            </a:r>
            <a:r>
              <a:rPr lang="en-US" sz="3200" dirty="0">
                <a:latin typeface="+mj-lt"/>
              </a:rPr>
              <a:t> parent[SNM_MAX], rank[SNM_MAX];</a:t>
            </a:r>
            <a:endParaRPr lang="ru-RU" sz="32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ru-RU" sz="3200" dirty="0">
                <a:latin typeface="+mj-lt"/>
              </a:rPr>
              <a:t>// СНМ, состоящее из одноэлементных подмножеств носителя</a:t>
            </a:r>
            <a:endParaRPr lang="en-US" sz="32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3200" dirty="0">
                <a:latin typeface="+mj-lt"/>
              </a:rPr>
              <a:t>void </a:t>
            </a:r>
            <a:r>
              <a:rPr lang="en-US" sz="3200" dirty="0" err="1">
                <a:latin typeface="+mj-lt"/>
              </a:rPr>
              <a:t>init_set</a:t>
            </a:r>
            <a:r>
              <a:rPr lang="en-US" sz="3200" dirty="0">
                <a:latin typeface="+mj-lt"/>
              </a:rPr>
              <a:t>()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3200" dirty="0" smtClean="0">
                <a:latin typeface="+mj-lt"/>
              </a:rPr>
              <a:t>{</a:t>
            </a:r>
            <a:r>
              <a:rPr lang="en-US" sz="3200" dirty="0">
                <a:latin typeface="+mj-lt"/>
              </a:rPr>
              <a:t>	</a:t>
            </a:r>
            <a:r>
              <a:rPr lang="en-US" sz="3200" dirty="0" err="1">
                <a:latin typeface="+mj-lt"/>
              </a:rPr>
              <a:t>int</a:t>
            </a:r>
            <a:r>
              <a:rPr lang="en-US" sz="3200" dirty="0">
                <a:latin typeface="+mj-lt"/>
              </a:rPr>
              <a:t> i;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3200" dirty="0">
                <a:latin typeface="+mj-lt"/>
              </a:rPr>
              <a:t>	for (i = 0; i &lt; SNM_MAX; ++i) parent[i] = i, rank[i] = 0;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3200" dirty="0">
                <a:latin typeface="+mj-lt"/>
              </a:rPr>
              <a:t>}</a:t>
            </a:r>
            <a:endParaRPr lang="ru-RU" sz="32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ru-RU" sz="3200" dirty="0">
                <a:latin typeface="+mj-lt"/>
              </a:rPr>
              <a:t>// Главный элемент множества, которому принадлежит X</a:t>
            </a:r>
            <a:endParaRPr lang="en-US" sz="32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3200" dirty="0" err="1">
                <a:latin typeface="+mj-lt"/>
              </a:rPr>
              <a:t>int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find_set</a:t>
            </a:r>
            <a:r>
              <a:rPr lang="en-US" sz="3200" dirty="0">
                <a:latin typeface="+mj-lt"/>
              </a:rPr>
              <a:t>(</a:t>
            </a:r>
            <a:r>
              <a:rPr lang="en-US" sz="3200" dirty="0" err="1">
                <a:latin typeface="+mj-lt"/>
              </a:rPr>
              <a:t>int</a:t>
            </a:r>
            <a:r>
              <a:rPr lang="en-US" sz="3200" dirty="0">
                <a:latin typeface="+mj-lt"/>
              </a:rPr>
              <a:t> x)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3200" dirty="0" smtClean="0">
                <a:latin typeface="+mj-lt"/>
              </a:rPr>
              <a:t>{</a:t>
            </a:r>
            <a:r>
              <a:rPr lang="en-US" sz="3200" dirty="0">
                <a:latin typeface="+mj-lt"/>
              </a:rPr>
              <a:t>	if (x == parent[x]) return x;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3200" dirty="0">
                <a:latin typeface="+mj-lt"/>
              </a:rPr>
              <a:t>	return parent[x] = </a:t>
            </a:r>
            <a:r>
              <a:rPr lang="en-US" sz="3200" dirty="0" err="1">
                <a:latin typeface="+mj-lt"/>
              </a:rPr>
              <a:t>find_set</a:t>
            </a:r>
            <a:r>
              <a:rPr lang="en-US" sz="3200" dirty="0">
                <a:latin typeface="+mj-lt"/>
              </a:rPr>
              <a:t>(parent[x]);</a:t>
            </a:r>
            <a:r>
              <a:rPr lang="ru-RU" sz="3200" dirty="0">
                <a:latin typeface="+mj-lt"/>
              </a:rPr>
              <a:t> // сжатие </a:t>
            </a:r>
            <a:endParaRPr lang="en-US" sz="32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3200" dirty="0">
                <a:latin typeface="+mj-lt"/>
              </a:rPr>
              <a:t>}</a:t>
            </a:r>
            <a:endParaRPr lang="ru-RU" sz="32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ru-RU" sz="3200" dirty="0">
                <a:latin typeface="+mj-lt"/>
              </a:rPr>
              <a:t>// Объединяет множества, которым принадлежат элементы X и Y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ru-RU" sz="3200" dirty="0">
                <a:latin typeface="+mj-lt"/>
              </a:rPr>
              <a:t>// Возвращает главный элемент нового множества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3200" dirty="0" err="1" smtClean="0">
                <a:solidFill>
                  <a:srgbClr val="FFC000"/>
                </a:solidFill>
                <a:latin typeface="+mj-lt"/>
              </a:rPr>
              <a:t>int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join(</a:t>
            </a:r>
            <a:r>
              <a:rPr lang="en-US" sz="3200" dirty="0" err="1">
                <a:latin typeface="+mj-lt"/>
              </a:rPr>
              <a:t>int</a:t>
            </a:r>
            <a:r>
              <a:rPr lang="en-US" sz="3200" dirty="0">
                <a:latin typeface="+mj-lt"/>
              </a:rPr>
              <a:t> x, </a:t>
            </a:r>
            <a:r>
              <a:rPr lang="en-US" sz="3200" dirty="0" err="1">
                <a:latin typeface="+mj-lt"/>
              </a:rPr>
              <a:t>int</a:t>
            </a:r>
            <a:r>
              <a:rPr lang="en-US" sz="3200" dirty="0">
                <a:latin typeface="+mj-lt"/>
              </a:rPr>
              <a:t> y)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3200" dirty="0" smtClean="0">
                <a:latin typeface="+mj-lt"/>
              </a:rPr>
              <a:t>{</a:t>
            </a:r>
            <a:r>
              <a:rPr lang="en-US" sz="3200" dirty="0">
                <a:latin typeface="+mj-lt"/>
              </a:rPr>
              <a:t>	x = </a:t>
            </a:r>
            <a:r>
              <a:rPr lang="en-US" sz="3200" dirty="0" err="1">
                <a:latin typeface="+mj-lt"/>
              </a:rPr>
              <a:t>find_set</a:t>
            </a:r>
            <a:r>
              <a:rPr lang="en-US" sz="3200" dirty="0">
                <a:latin typeface="+mj-lt"/>
              </a:rPr>
              <a:t>(x);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3200" dirty="0">
                <a:latin typeface="+mj-lt"/>
              </a:rPr>
              <a:t>	y = </a:t>
            </a:r>
            <a:r>
              <a:rPr lang="en-US" sz="3200" dirty="0" err="1">
                <a:latin typeface="+mj-lt"/>
              </a:rPr>
              <a:t>find_set</a:t>
            </a:r>
            <a:r>
              <a:rPr lang="en-US" sz="3200" dirty="0">
                <a:latin typeface="+mj-lt"/>
              </a:rPr>
              <a:t>(y);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3200" dirty="0">
                <a:latin typeface="+mj-lt"/>
              </a:rPr>
              <a:t>	if (rank[x] &gt; rank[y])  </a:t>
            </a:r>
            <a:r>
              <a:rPr lang="en-US" sz="3200" dirty="0" smtClean="0">
                <a:solidFill>
                  <a:srgbClr val="FFC000"/>
                </a:solidFill>
                <a:latin typeface="+mj-lt"/>
              </a:rPr>
              <a:t>return</a:t>
            </a:r>
            <a:r>
              <a:rPr lang="en-US" sz="3200" dirty="0" smtClean="0">
                <a:latin typeface="+mj-lt"/>
              </a:rPr>
              <a:t> parent[y</a:t>
            </a:r>
            <a:r>
              <a:rPr lang="en-US" sz="3200" dirty="0">
                <a:latin typeface="+mj-lt"/>
              </a:rPr>
              <a:t>] = x;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3200" dirty="0">
                <a:latin typeface="+mj-lt"/>
              </a:rPr>
              <a:t>	else </a:t>
            </a:r>
            <a:r>
              <a:rPr lang="en-US" sz="3200" dirty="0" smtClean="0">
                <a:latin typeface="+mj-lt"/>
              </a:rPr>
              <a:t>{</a:t>
            </a:r>
            <a:r>
              <a:rPr lang="en-US" sz="3200" dirty="0">
                <a:latin typeface="+mj-lt"/>
              </a:rPr>
              <a:t>	parent[x] = y;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3200" dirty="0">
                <a:latin typeface="+mj-lt"/>
              </a:rPr>
              <a:t>		if (rank[x] == rank[y]) </a:t>
            </a:r>
            <a:r>
              <a:rPr lang="en-US" sz="3200" dirty="0" smtClean="0">
                <a:latin typeface="+mj-lt"/>
              </a:rPr>
              <a:t>++</a:t>
            </a:r>
            <a:r>
              <a:rPr lang="en-US" sz="3200" dirty="0">
                <a:latin typeface="+mj-lt"/>
              </a:rPr>
              <a:t>rank[y</a:t>
            </a:r>
            <a:r>
              <a:rPr lang="en-US" sz="3200" dirty="0" smtClean="0">
                <a:latin typeface="+mj-lt"/>
              </a:rPr>
              <a:t>];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	</a:t>
            </a:r>
            <a:r>
              <a:rPr lang="en-US" sz="3200" dirty="0" smtClean="0">
                <a:solidFill>
                  <a:srgbClr val="FFC000"/>
                </a:solidFill>
                <a:latin typeface="+mj-lt"/>
              </a:rPr>
              <a:t>return  y</a:t>
            </a:r>
            <a:r>
              <a:rPr lang="en-US" sz="3200" dirty="0" smtClean="0">
                <a:latin typeface="+mj-lt"/>
              </a:rPr>
              <a:t>;</a:t>
            </a:r>
            <a:endParaRPr lang="en-US" sz="32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3200" dirty="0">
                <a:latin typeface="+mj-lt"/>
              </a:rPr>
              <a:t>	} </a:t>
            </a:r>
            <a:endParaRPr lang="en-US" sz="3200" dirty="0" smtClean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3200" dirty="0" smtClean="0">
                <a:latin typeface="+mj-lt"/>
              </a:rPr>
              <a:t>}</a:t>
            </a:r>
            <a:endParaRPr lang="ru-RU" sz="3200" dirty="0">
              <a:latin typeface="+mj-lt"/>
            </a:endParaRPr>
          </a:p>
          <a:p>
            <a:pPr marL="68580" indent="0">
              <a:buNone/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139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#define </a:t>
            </a:r>
            <a:r>
              <a:rPr lang="en-US" sz="1600" dirty="0" smtClean="0">
                <a:latin typeface="+mj-lt"/>
              </a:rPr>
              <a:t>SNM_MAX</a:t>
            </a:r>
            <a:r>
              <a:rPr lang="ru-RU" sz="1600" dirty="0" smtClean="0">
                <a:latin typeface="+mj-lt"/>
              </a:rPr>
              <a:t> 1000</a:t>
            </a:r>
            <a:endParaRPr lang="en-US" sz="1600" dirty="0" smtClean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 err="1" smtClean="0">
                <a:solidFill>
                  <a:srgbClr val="FFC000"/>
                </a:solidFill>
                <a:latin typeface="+mj-lt"/>
              </a:rPr>
              <a:t>struct</a:t>
            </a:r>
            <a:r>
              <a:rPr lang="en-US" sz="1600" dirty="0" smtClean="0">
                <a:solidFill>
                  <a:srgbClr val="FFC000"/>
                </a:solidFill>
                <a:latin typeface="+mj-lt"/>
              </a:rPr>
              <a:t> SNM {</a:t>
            </a:r>
            <a:r>
              <a:rPr lang="en-US" sz="1600" dirty="0" err="1" smtClean="0">
                <a:solidFill>
                  <a:srgbClr val="FFC000"/>
                </a:solidFill>
                <a:latin typeface="+mj-lt"/>
              </a:rPr>
              <a:t>int</a:t>
            </a:r>
            <a:r>
              <a:rPr lang="en-US" sz="16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parent[SNM_MAX], rank[SNM_MAX</a:t>
            </a:r>
            <a:r>
              <a:rPr lang="en-US" sz="1600" dirty="0" smtClean="0">
                <a:solidFill>
                  <a:srgbClr val="FFC000"/>
                </a:solidFill>
                <a:latin typeface="+mj-lt"/>
              </a:rPr>
              <a:t>];};</a:t>
            </a:r>
            <a:endParaRPr lang="ru-RU" sz="1600" dirty="0">
              <a:solidFill>
                <a:srgbClr val="FFC000"/>
              </a:solidFill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ru-RU" sz="1600" dirty="0">
                <a:latin typeface="+mj-lt"/>
              </a:rPr>
              <a:t>// СНМ, состоящее из одноэлементных подмножеств носителя</a:t>
            </a:r>
            <a:endParaRPr lang="en-US" sz="16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void </a:t>
            </a:r>
            <a:r>
              <a:rPr lang="en-US" sz="1600" dirty="0" err="1" smtClean="0">
                <a:latin typeface="+mj-lt"/>
              </a:rPr>
              <a:t>init_set</a:t>
            </a:r>
            <a:r>
              <a:rPr lang="en-US" sz="1600" dirty="0" smtClean="0">
                <a:latin typeface="+mj-lt"/>
              </a:rPr>
              <a:t>(</a:t>
            </a:r>
            <a:r>
              <a:rPr lang="en-US" sz="1600" dirty="0" err="1">
                <a:solidFill>
                  <a:srgbClr val="FFC000"/>
                </a:solidFill>
                <a:latin typeface="+mj-lt"/>
              </a:rPr>
              <a:t>struct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 SNM </a:t>
            </a:r>
            <a:r>
              <a:rPr lang="en-US" sz="1600" dirty="0" smtClean="0">
                <a:solidFill>
                  <a:srgbClr val="FFC000"/>
                </a:solidFill>
                <a:latin typeface="+mj-lt"/>
              </a:rPr>
              <a:t>*S</a:t>
            </a:r>
            <a:r>
              <a:rPr lang="en-US" sz="1600" dirty="0" smtClean="0">
                <a:latin typeface="+mj-lt"/>
              </a:rPr>
              <a:t>)</a:t>
            </a:r>
            <a:endParaRPr lang="en-US" sz="16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 smtClean="0">
                <a:latin typeface="+mj-lt"/>
              </a:rPr>
              <a:t>{</a:t>
            </a:r>
            <a:r>
              <a:rPr lang="en-US" sz="1600" dirty="0">
                <a:latin typeface="+mj-lt"/>
              </a:rPr>
              <a:t>	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i;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for (i = 0; i &lt; SNM_MAX; ++i) </a:t>
            </a:r>
            <a:r>
              <a:rPr lang="en-US" sz="1600" dirty="0" smtClean="0">
                <a:solidFill>
                  <a:srgbClr val="FFC000"/>
                </a:solidFill>
                <a:latin typeface="+mj-lt"/>
              </a:rPr>
              <a:t>S-&gt;</a:t>
            </a:r>
            <a:r>
              <a:rPr lang="en-US" sz="1600" dirty="0" smtClean="0">
                <a:latin typeface="+mj-lt"/>
              </a:rPr>
              <a:t>parent[i</a:t>
            </a:r>
            <a:r>
              <a:rPr lang="en-US" sz="1600" dirty="0">
                <a:latin typeface="+mj-lt"/>
              </a:rPr>
              <a:t>] = i, </a:t>
            </a:r>
            <a:r>
              <a:rPr lang="en-US" sz="1600" dirty="0" smtClean="0">
                <a:solidFill>
                  <a:srgbClr val="FFC000"/>
                </a:solidFill>
                <a:latin typeface="+mj-lt"/>
              </a:rPr>
              <a:t>S-&gt;</a:t>
            </a:r>
            <a:r>
              <a:rPr lang="en-US" sz="1600" dirty="0" smtClean="0">
                <a:latin typeface="+mj-lt"/>
              </a:rPr>
              <a:t>rank[i</a:t>
            </a:r>
            <a:r>
              <a:rPr lang="en-US" sz="1600" dirty="0">
                <a:latin typeface="+mj-lt"/>
              </a:rPr>
              <a:t>] = 0;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}</a:t>
            </a:r>
            <a:endParaRPr lang="ru-RU" sz="16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ru-RU" sz="1600" dirty="0">
                <a:latin typeface="+mj-lt"/>
              </a:rPr>
              <a:t>// Главный элемент множества, которому принадлежит X</a:t>
            </a:r>
            <a:endParaRPr lang="en-US" sz="16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find_set</a:t>
            </a:r>
            <a:r>
              <a:rPr lang="en-US" sz="1600" dirty="0" smtClean="0">
                <a:latin typeface="+mj-lt"/>
              </a:rPr>
              <a:t>(</a:t>
            </a:r>
            <a:r>
              <a:rPr lang="en-US" sz="1600" dirty="0" err="1">
                <a:solidFill>
                  <a:srgbClr val="FFC000"/>
                </a:solidFill>
                <a:latin typeface="+mj-lt"/>
              </a:rPr>
              <a:t>struct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 SNM *</a:t>
            </a:r>
            <a:r>
              <a:rPr lang="en-US" sz="1600" dirty="0" smtClean="0">
                <a:solidFill>
                  <a:srgbClr val="FFC000"/>
                </a:solidFill>
                <a:latin typeface="+mj-lt"/>
              </a:rPr>
              <a:t>S</a:t>
            </a:r>
            <a:r>
              <a:rPr lang="en-US" sz="1600" dirty="0" smtClean="0">
                <a:latin typeface="+mj-lt"/>
              </a:rPr>
              <a:t>, </a:t>
            </a:r>
            <a:r>
              <a:rPr lang="en-US" sz="1600" dirty="0" err="1" smtClean="0">
                <a:latin typeface="+mj-lt"/>
              </a:rPr>
              <a:t>int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x)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 smtClean="0">
                <a:latin typeface="+mj-lt"/>
              </a:rPr>
              <a:t>{</a:t>
            </a:r>
            <a:r>
              <a:rPr lang="en-US" sz="1600" dirty="0">
                <a:latin typeface="+mj-lt"/>
              </a:rPr>
              <a:t>	if (x == </a:t>
            </a:r>
            <a:r>
              <a:rPr lang="en-US" sz="1600" dirty="0" smtClean="0">
                <a:solidFill>
                  <a:srgbClr val="FFC000"/>
                </a:solidFill>
                <a:latin typeface="+mj-lt"/>
              </a:rPr>
              <a:t>S-&gt;</a:t>
            </a:r>
            <a:r>
              <a:rPr lang="en-US" sz="1600" dirty="0" smtClean="0">
                <a:latin typeface="+mj-lt"/>
              </a:rPr>
              <a:t>parent[x</a:t>
            </a:r>
            <a:r>
              <a:rPr lang="en-US" sz="1600" dirty="0">
                <a:latin typeface="+mj-lt"/>
              </a:rPr>
              <a:t>]) return x;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return </a:t>
            </a:r>
            <a:r>
              <a:rPr lang="en-US" sz="1600" dirty="0" smtClean="0">
                <a:solidFill>
                  <a:srgbClr val="FFC000"/>
                </a:solidFill>
                <a:latin typeface="+mj-lt"/>
              </a:rPr>
              <a:t>S-&gt;</a:t>
            </a:r>
            <a:r>
              <a:rPr lang="en-US" sz="1600" dirty="0" smtClean="0">
                <a:latin typeface="+mj-lt"/>
              </a:rPr>
              <a:t>parent[x</a:t>
            </a:r>
            <a:r>
              <a:rPr lang="en-US" sz="1600" dirty="0">
                <a:latin typeface="+mj-lt"/>
              </a:rPr>
              <a:t>] = </a:t>
            </a:r>
            <a:r>
              <a:rPr lang="en-US" sz="1600" dirty="0" err="1" smtClean="0">
                <a:latin typeface="+mj-lt"/>
              </a:rPr>
              <a:t>find_set</a:t>
            </a:r>
            <a:r>
              <a:rPr lang="en-US" sz="1600" dirty="0" smtClean="0">
                <a:latin typeface="+mj-lt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S-</a:t>
            </a:r>
            <a:r>
              <a:rPr lang="en-US" sz="1600" dirty="0" smtClean="0">
                <a:solidFill>
                  <a:srgbClr val="FFC000"/>
                </a:solidFill>
                <a:latin typeface="+mj-lt"/>
              </a:rPr>
              <a:t>&gt;</a:t>
            </a:r>
            <a:r>
              <a:rPr lang="en-US" sz="1600" dirty="0" smtClean="0">
                <a:latin typeface="+mj-lt"/>
              </a:rPr>
              <a:t>parent[x</a:t>
            </a:r>
            <a:r>
              <a:rPr lang="en-US" sz="1600" dirty="0">
                <a:latin typeface="+mj-lt"/>
              </a:rPr>
              <a:t>]);</a:t>
            </a:r>
            <a:r>
              <a:rPr lang="ru-RU" sz="1600" dirty="0">
                <a:latin typeface="+mj-lt"/>
              </a:rPr>
              <a:t> // сжатие </a:t>
            </a:r>
            <a:endParaRPr lang="en-US" sz="16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}</a:t>
            </a:r>
            <a:endParaRPr lang="ru-RU" sz="16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ru-RU" sz="1600" dirty="0">
                <a:latin typeface="+mj-lt"/>
              </a:rPr>
              <a:t>// Объединяет множества, которым принадлежат элементы X и Y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ru-RU" sz="1600" dirty="0">
                <a:latin typeface="+mj-lt"/>
              </a:rPr>
              <a:t>// Возвращает главный элемент нового множества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join(</a:t>
            </a:r>
            <a:r>
              <a:rPr lang="en-US" sz="1600" dirty="0" err="1">
                <a:solidFill>
                  <a:srgbClr val="FFC000"/>
                </a:solidFill>
                <a:latin typeface="+mj-lt"/>
              </a:rPr>
              <a:t>struct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 SNM *S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 smtClean="0">
                <a:latin typeface="+mj-lt"/>
              </a:rPr>
              <a:t>int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x, 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y)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 smtClean="0">
                <a:latin typeface="+mj-lt"/>
              </a:rPr>
              <a:t>{</a:t>
            </a:r>
            <a:r>
              <a:rPr lang="en-US" sz="1600" dirty="0">
                <a:latin typeface="+mj-lt"/>
              </a:rPr>
              <a:t>	x = </a:t>
            </a:r>
            <a:r>
              <a:rPr lang="en-US" sz="1600" dirty="0" err="1">
                <a:latin typeface="+mj-lt"/>
              </a:rPr>
              <a:t>find_set</a:t>
            </a:r>
            <a:r>
              <a:rPr lang="en-US" sz="1600" dirty="0">
                <a:latin typeface="+mj-lt"/>
              </a:rPr>
              <a:t>(x);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y = </a:t>
            </a:r>
            <a:r>
              <a:rPr lang="en-US" sz="1600" dirty="0" err="1">
                <a:latin typeface="+mj-lt"/>
              </a:rPr>
              <a:t>find_set</a:t>
            </a:r>
            <a:r>
              <a:rPr lang="en-US" sz="1600" dirty="0">
                <a:latin typeface="+mj-lt"/>
              </a:rPr>
              <a:t>(y);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if </a:t>
            </a:r>
            <a:r>
              <a:rPr lang="en-US" sz="1600" dirty="0" smtClean="0">
                <a:latin typeface="+mj-lt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S-</a:t>
            </a:r>
            <a:r>
              <a:rPr lang="en-US" sz="1600" dirty="0" smtClean="0">
                <a:solidFill>
                  <a:srgbClr val="FFC000"/>
                </a:solidFill>
                <a:latin typeface="+mj-lt"/>
              </a:rPr>
              <a:t>&gt;</a:t>
            </a:r>
            <a:r>
              <a:rPr lang="en-US" sz="1600" dirty="0" smtClean="0">
                <a:latin typeface="+mj-lt"/>
              </a:rPr>
              <a:t>rank[x</a:t>
            </a:r>
            <a:r>
              <a:rPr lang="en-US" sz="1600" dirty="0">
                <a:latin typeface="+mj-lt"/>
              </a:rPr>
              <a:t>] &gt; 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S-</a:t>
            </a:r>
            <a:r>
              <a:rPr lang="en-US" sz="1600" dirty="0" smtClean="0">
                <a:solidFill>
                  <a:srgbClr val="FFC000"/>
                </a:solidFill>
                <a:latin typeface="+mj-lt"/>
              </a:rPr>
              <a:t>&gt;</a:t>
            </a:r>
            <a:r>
              <a:rPr lang="en-US" sz="1600" dirty="0" smtClean="0">
                <a:latin typeface="+mj-lt"/>
              </a:rPr>
              <a:t>rank[y</a:t>
            </a:r>
            <a:r>
              <a:rPr lang="en-US" sz="1600" dirty="0">
                <a:latin typeface="+mj-lt"/>
              </a:rPr>
              <a:t>]) </a:t>
            </a:r>
            <a:r>
              <a:rPr lang="en-US" sz="1600" dirty="0" smtClean="0">
                <a:latin typeface="+mj-lt"/>
              </a:rPr>
              <a:t>return 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S-</a:t>
            </a:r>
            <a:r>
              <a:rPr lang="en-US" sz="1600" dirty="0" smtClean="0">
                <a:solidFill>
                  <a:srgbClr val="FFC000"/>
                </a:solidFill>
                <a:latin typeface="+mj-lt"/>
              </a:rPr>
              <a:t>&gt;</a:t>
            </a:r>
            <a:r>
              <a:rPr lang="en-US" sz="1600" dirty="0" smtClean="0">
                <a:latin typeface="+mj-lt"/>
              </a:rPr>
              <a:t>parent[y</a:t>
            </a:r>
            <a:r>
              <a:rPr lang="en-US" sz="1600" dirty="0">
                <a:latin typeface="+mj-lt"/>
              </a:rPr>
              <a:t>] = x;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else </a:t>
            </a:r>
            <a:r>
              <a:rPr lang="en-US" sz="1600" dirty="0" smtClean="0">
                <a:latin typeface="+mj-lt"/>
              </a:rPr>
              <a:t>{</a:t>
            </a: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solidFill>
                  <a:srgbClr val="FFC000"/>
                </a:solidFill>
                <a:latin typeface="+mj-lt"/>
              </a:rPr>
              <a:t>S-&gt;</a:t>
            </a:r>
            <a:r>
              <a:rPr lang="en-US" sz="1600" dirty="0" smtClean="0">
                <a:latin typeface="+mj-lt"/>
              </a:rPr>
              <a:t>parent[x</a:t>
            </a:r>
            <a:r>
              <a:rPr lang="en-US" sz="1600" dirty="0">
                <a:latin typeface="+mj-lt"/>
              </a:rPr>
              <a:t>] = y;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	if </a:t>
            </a:r>
            <a:r>
              <a:rPr lang="en-US" sz="1600" dirty="0" smtClean="0">
                <a:latin typeface="+mj-lt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S-</a:t>
            </a:r>
            <a:r>
              <a:rPr lang="en-US" sz="1600" dirty="0" smtClean="0">
                <a:solidFill>
                  <a:srgbClr val="FFC000"/>
                </a:solidFill>
                <a:latin typeface="+mj-lt"/>
              </a:rPr>
              <a:t>&gt;</a:t>
            </a:r>
            <a:r>
              <a:rPr lang="en-US" sz="1600" dirty="0" smtClean="0">
                <a:latin typeface="+mj-lt"/>
              </a:rPr>
              <a:t>rank[x</a:t>
            </a:r>
            <a:r>
              <a:rPr lang="en-US" sz="1600" dirty="0">
                <a:latin typeface="+mj-lt"/>
              </a:rPr>
              <a:t>] == 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S-</a:t>
            </a:r>
            <a:r>
              <a:rPr lang="en-US" sz="1600" dirty="0" smtClean="0">
                <a:solidFill>
                  <a:srgbClr val="FFC000"/>
                </a:solidFill>
                <a:latin typeface="+mj-lt"/>
              </a:rPr>
              <a:t>&gt;</a:t>
            </a:r>
            <a:r>
              <a:rPr lang="en-US" sz="1600" dirty="0" smtClean="0">
                <a:latin typeface="+mj-lt"/>
              </a:rPr>
              <a:t>rank[y</a:t>
            </a:r>
            <a:r>
              <a:rPr lang="en-US" sz="1600" dirty="0">
                <a:latin typeface="+mj-lt"/>
              </a:rPr>
              <a:t>]) </a:t>
            </a:r>
            <a:r>
              <a:rPr lang="en-US" sz="1600" dirty="0" smtClean="0">
                <a:solidFill>
                  <a:srgbClr val="FFC000"/>
                </a:solidFill>
                <a:latin typeface="+mj-lt"/>
              </a:rPr>
              <a:t>++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rgbClr val="FFC000"/>
                </a:solidFill>
                <a:latin typeface="+mj-lt"/>
              </a:rPr>
              <a:t>(S-&gt;</a:t>
            </a:r>
            <a:r>
              <a:rPr lang="en-US" sz="1600" dirty="0" smtClean="0">
                <a:latin typeface="+mj-lt"/>
              </a:rPr>
              <a:t>rank[y]);</a:t>
            </a:r>
            <a:endParaRPr lang="en-US" sz="16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	return  y;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}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 smtClean="0">
                <a:latin typeface="+mj-lt"/>
              </a:rPr>
              <a:t>}</a:t>
            </a:r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500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#define </a:t>
            </a:r>
            <a:r>
              <a:rPr lang="en-US" sz="1400" dirty="0" smtClean="0">
                <a:latin typeface="+mj-lt"/>
              </a:rPr>
              <a:t>SNM_MAX</a:t>
            </a:r>
            <a:r>
              <a:rPr lang="ru-RU" sz="1400" dirty="0" smtClean="0">
                <a:latin typeface="+mj-lt"/>
              </a:rPr>
              <a:t> 1000</a:t>
            </a:r>
            <a:endParaRPr lang="en-US" sz="1400" dirty="0" smtClean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 err="1" smtClean="0">
                <a:latin typeface="+mj-lt"/>
              </a:rPr>
              <a:t>struct</a:t>
            </a:r>
            <a:r>
              <a:rPr lang="en-US" sz="1400" dirty="0" smtClean="0">
                <a:latin typeface="+mj-lt"/>
              </a:rPr>
              <a:t> SNM {</a:t>
            </a:r>
            <a:r>
              <a:rPr lang="en-US" sz="1400" dirty="0" err="1" smtClean="0">
                <a:latin typeface="+mj-lt"/>
              </a:rPr>
              <a:t>int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parent[SNM_MAX], rank[SNM_MAX</a:t>
            </a:r>
            <a:r>
              <a:rPr lang="en-US" sz="1400" dirty="0" smtClean="0">
                <a:latin typeface="+mj-lt"/>
              </a:rPr>
              <a:t>];};</a:t>
            </a:r>
            <a:endParaRPr lang="ru-RU" sz="14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ru-RU" sz="1400" dirty="0">
                <a:latin typeface="+mj-lt"/>
              </a:rPr>
              <a:t>// СНМ, состоящее из одноэлементных подмножеств носителя</a:t>
            </a:r>
            <a:endParaRPr lang="en-US" sz="14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void </a:t>
            </a:r>
            <a:r>
              <a:rPr lang="en-US" sz="1400" dirty="0" err="1" smtClean="0">
                <a:latin typeface="+mj-lt"/>
              </a:rPr>
              <a:t>init_set</a:t>
            </a:r>
            <a:r>
              <a:rPr lang="en-US" sz="1400" dirty="0" smtClean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struct</a:t>
            </a:r>
            <a:r>
              <a:rPr lang="en-US" sz="1400" dirty="0">
                <a:latin typeface="+mj-lt"/>
              </a:rPr>
              <a:t> SNM </a:t>
            </a:r>
            <a:r>
              <a:rPr lang="en-US" sz="1400" dirty="0" smtClean="0">
                <a:latin typeface="+mj-lt"/>
              </a:rPr>
              <a:t>*S)</a:t>
            </a:r>
            <a:endParaRPr lang="en-US" sz="14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 smtClean="0">
                <a:latin typeface="+mj-lt"/>
              </a:rPr>
              <a:t>{</a:t>
            </a:r>
            <a:r>
              <a:rPr lang="en-US" sz="1400" dirty="0">
                <a:latin typeface="+mj-lt"/>
              </a:rPr>
              <a:t>	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i;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	for (i = 0; i &lt; SNM_MAX; ++i) </a:t>
            </a:r>
            <a:r>
              <a:rPr lang="en-US" sz="1400" dirty="0" smtClean="0">
                <a:latin typeface="+mj-lt"/>
              </a:rPr>
              <a:t>S-&gt;parent[i</a:t>
            </a:r>
            <a:r>
              <a:rPr lang="en-US" sz="1400" dirty="0">
                <a:latin typeface="+mj-lt"/>
              </a:rPr>
              <a:t>] = i, </a:t>
            </a:r>
            <a:r>
              <a:rPr lang="en-US" sz="1400" dirty="0" smtClean="0">
                <a:latin typeface="+mj-lt"/>
              </a:rPr>
              <a:t>S-&gt;rank[i</a:t>
            </a:r>
            <a:r>
              <a:rPr lang="en-US" sz="1400" dirty="0">
                <a:latin typeface="+mj-lt"/>
              </a:rPr>
              <a:t>] = 0;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}</a:t>
            </a:r>
            <a:endParaRPr lang="ru-RU" sz="14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ru-RU" sz="1400" dirty="0">
                <a:latin typeface="+mj-lt"/>
              </a:rPr>
              <a:t>// Главный элемент множества, которому принадлежит X</a:t>
            </a:r>
            <a:endParaRPr lang="en-US" sz="14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find_set</a:t>
            </a:r>
            <a:r>
              <a:rPr lang="en-US" sz="1400" dirty="0" smtClean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struct</a:t>
            </a:r>
            <a:r>
              <a:rPr lang="en-US" sz="1400" dirty="0">
                <a:latin typeface="+mj-lt"/>
              </a:rPr>
              <a:t> SNM *</a:t>
            </a:r>
            <a:r>
              <a:rPr lang="en-US" sz="1400" dirty="0" smtClean="0">
                <a:latin typeface="+mj-lt"/>
              </a:rPr>
              <a:t>S, </a:t>
            </a:r>
            <a:r>
              <a:rPr lang="en-US" sz="1400" dirty="0" err="1" smtClean="0">
                <a:latin typeface="+mj-lt"/>
              </a:rPr>
              <a:t>int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x)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 smtClean="0">
                <a:latin typeface="+mj-lt"/>
              </a:rPr>
              <a:t>{</a:t>
            </a:r>
            <a:r>
              <a:rPr lang="en-US" sz="1400" dirty="0">
                <a:latin typeface="+mj-lt"/>
              </a:rPr>
              <a:t>	if (x == </a:t>
            </a:r>
            <a:r>
              <a:rPr lang="en-US" sz="1400" dirty="0" smtClean="0">
                <a:latin typeface="+mj-lt"/>
              </a:rPr>
              <a:t>S-&gt;parent[x</a:t>
            </a:r>
            <a:r>
              <a:rPr lang="en-US" sz="1400" dirty="0">
                <a:latin typeface="+mj-lt"/>
              </a:rPr>
              <a:t>]) return x;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	return </a:t>
            </a:r>
            <a:r>
              <a:rPr lang="en-US" sz="1400" dirty="0" smtClean="0">
                <a:latin typeface="+mj-lt"/>
              </a:rPr>
              <a:t>S-&gt;parent[x</a:t>
            </a:r>
            <a:r>
              <a:rPr lang="en-US" sz="1400" dirty="0">
                <a:latin typeface="+mj-lt"/>
              </a:rPr>
              <a:t>] = </a:t>
            </a:r>
            <a:r>
              <a:rPr lang="en-US" sz="1400" dirty="0" err="1" smtClean="0">
                <a:latin typeface="+mj-lt"/>
              </a:rPr>
              <a:t>find_set</a:t>
            </a:r>
            <a:r>
              <a:rPr lang="en-US" sz="1400" dirty="0" smtClean="0">
                <a:latin typeface="+mj-lt"/>
              </a:rPr>
              <a:t>(</a:t>
            </a:r>
            <a:r>
              <a:rPr lang="en-US" sz="1400" dirty="0" smtClean="0">
                <a:solidFill>
                  <a:srgbClr val="FFC000"/>
                </a:solidFill>
                <a:latin typeface="+mj-lt"/>
              </a:rPr>
              <a:t>S, </a:t>
            </a:r>
            <a:r>
              <a:rPr lang="en-US" sz="1400" dirty="0" smtClean="0">
                <a:latin typeface="+mj-lt"/>
              </a:rPr>
              <a:t>S-&gt;parent[x</a:t>
            </a:r>
            <a:r>
              <a:rPr lang="en-US" sz="1400" dirty="0">
                <a:latin typeface="+mj-lt"/>
              </a:rPr>
              <a:t>]);</a:t>
            </a:r>
            <a:r>
              <a:rPr lang="ru-RU" sz="1400" dirty="0">
                <a:latin typeface="+mj-lt"/>
              </a:rPr>
              <a:t> // сжатие </a:t>
            </a:r>
            <a:endParaRPr lang="en-US" sz="14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}</a:t>
            </a:r>
            <a:endParaRPr lang="ru-RU" sz="14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ru-RU" sz="1400" dirty="0">
                <a:latin typeface="+mj-lt"/>
              </a:rPr>
              <a:t>// Объединяет множества, которым принадлежат элементы X и Y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ru-RU" sz="1400" dirty="0">
                <a:latin typeface="+mj-lt"/>
              </a:rPr>
              <a:t>// Возвращает главный элемент нового множества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join(</a:t>
            </a:r>
            <a:r>
              <a:rPr lang="en-US" sz="1400" dirty="0" err="1">
                <a:latin typeface="+mj-lt"/>
              </a:rPr>
              <a:t>struct</a:t>
            </a:r>
            <a:r>
              <a:rPr lang="en-US" sz="1400" dirty="0">
                <a:latin typeface="+mj-lt"/>
              </a:rPr>
              <a:t> SNM *S, </a:t>
            </a:r>
            <a:r>
              <a:rPr lang="en-US" sz="1400" dirty="0" err="1" smtClean="0">
                <a:latin typeface="+mj-lt"/>
              </a:rPr>
              <a:t>int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x, 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y)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 smtClean="0">
                <a:latin typeface="+mj-lt"/>
              </a:rPr>
              <a:t>{</a:t>
            </a:r>
            <a:r>
              <a:rPr lang="en-US" sz="1400" dirty="0">
                <a:latin typeface="+mj-lt"/>
              </a:rPr>
              <a:t>	x = </a:t>
            </a:r>
            <a:r>
              <a:rPr lang="en-US" sz="1400" dirty="0" err="1" smtClean="0">
                <a:latin typeface="+mj-lt"/>
              </a:rPr>
              <a:t>find_set</a:t>
            </a:r>
            <a:r>
              <a:rPr lang="en-US" sz="1400" dirty="0" smtClean="0">
                <a:latin typeface="+mj-lt"/>
              </a:rPr>
              <a:t>(</a:t>
            </a:r>
            <a:r>
              <a:rPr lang="en-US" sz="1400" dirty="0">
                <a:solidFill>
                  <a:srgbClr val="FFC000"/>
                </a:solidFill>
                <a:latin typeface="+mj-lt"/>
              </a:rPr>
              <a:t>S, </a:t>
            </a:r>
            <a:r>
              <a:rPr lang="en-US" sz="1400" dirty="0" smtClean="0">
                <a:latin typeface="+mj-lt"/>
              </a:rPr>
              <a:t>x</a:t>
            </a:r>
            <a:r>
              <a:rPr lang="en-US" sz="1400" dirty="0">
                <a:latin typeface="+mj-lt"/>
              </a:rPr>
              <a:t>);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	y = </a:t>
            </a:r>
            <a:r>
              <a:rPr lang="en-US" sz="1400" dirty="0" err="1" smtClean="0">
                <a:latin typeface="+mj-lt"/>
              </a:rPr>
              <a:t>find_set</a:t>
            </a:r>
            <a:r>
              <a:rPr lang="en-US" sz="1400" dirty="0" smtClean="0">
                <a:latin typeface="+mj-lt"/>
              </a:rPr>
              <a:t>(</a:t>
            </a:r>
            <a:r>
              <a:rPr lang="en-US" sz="1400" dirty="0">
                <a:solidFill>
                  <a:srgbClr val="FFC000"/>
                </a:solidFill>
                <a:latin typeface="+mj-lt"/>
              </a:rPr>
              <a:t>S, </a:t>
            </a:r>
            <a:r>
              <a:rPr lang="en-US" sz="1400" dirty="0" smtClean="0">
                <a:latin typeface="+mj-lt"/>
              </a:rPr>
              <a:t>y</a:t>
            </a:r>
            <a:r>
              <a:rPr lang="en-US" sz="1400" dirty="0">
                <a:latin typeface="+mj-lt"/>
              </a:rPr>
              <a:t>);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	if </a:t>
            </a:r>
            <a:r>
              <a:rPr lang="en-US" sz="1400" dirty="0" smtClean="0">
                <a:latin typeface="+mj-lt"/>
              </a:rPr>
              <a:t>(</a:t>
            </a:r>
            <a:r>
              <a:rPr lang="en-US" sz="1400" dirty="0">
                <a:latin typeface="+mj-lt"/>
              </a:rPr>
              <a:t>S-</a:t>
            </a:r>
            <a:r>
              <a:rPr lang="en-US" sz="1400" dirty="0" smtClean="0">
                <a:latin typeface="+mj-lt"/>
              </a:rPr>
              <a:t>&gt;rank[x</a:t>
            </a:r>
            <a:r>
              <a:rPr lang="en-US" sz="1400" dirty="0">
                <a:latin typeface="+mj-lt"/>
              </a:rPr>
              <a:t>] &gt; S-</a:t>
            </a:r>
            <a:r>
              <a:rPr lang="en-US" sz="1400" dirty="0" smtClean="0">
                <a:latin typeface="+mj-lt"/>
              </a:rPr>
              <a:t>&gt;rank[y</a:t>
            </a:r>
            <a:r>
              <a:rPr lang="en-US" sz="1400" dirty="0">
                <a:latin typeface="+mj-lt"/>
              </a:rPr>
              <a:t>]) </a:t>
            </a:r>
            <a:r>
              <a:rPr lang="en-US" sz="1400" dirty="0" smtClean="0">
                <a:latin typeface="+mj-lt"/>
              </a:rPr>
              <a:t>return </a:t>
            </a:r>
            <a:r>
              <a:rPr lang="en-US" sz="1400" dirty="0">
                <a:latin typeface="+mj-lt"/>
              </a:rPr>
              <a:t>S-</a:t>
            </a:r>
            <a:r>
              <a:rPr lang="en-US" sz="1400" dirty="0" smtClean="0">
                <a:latin typeface="+mj-lt"/>
              </a:rPr>
              <a:t>&gt;parent[y</a:t>
            </a:r>
            <a:r>
              <a:rPr lang="en-US" sz="1400" dirty="0">
                <a:latin typeface="+mj-lt"/>
              </a:rPr>
              <a:t>] = x;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	else </a:t>
            </a:r>
            <a:r>
              <a:rPr lang="en-US" sz="1400" dirty="0" smtClean="0">
                <a:latin typeface="+mj-lt"/>
              </a:rPr>
              <a:t>{</a:t>
            </a:r>
            <a:r>
              <a:rPr lang="en-US" sz="1400" dirty="0"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S-&gt;parent[x</a:t>
            </a:r>
            <a:r>
              <a:rPr lang="en-US" sz="1400" dirty="0">
                <a:latin typeface="+mj-lt"/>
              </a:rPr>
              <a:t>] = y;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		if </a:t>
            </a:r>
            <a:r>
              <a:rPr lang="en-US" sz="1400" dirty="0" smtClean="0">
                <a:latin typeface="+mj-lt"/>
              </a:rPr>
              <a:t>(</a:t>
            </a:r>
            <a:r>
              <a:rPr lang="en-US" sz="1400" dirty="0">
                <a:latin typeface="+mj-lt"/>
              </a:rPr>
              <a:t>S-</a:t>
            </a:r>
            <a:r>
              <a:rPr lang="en-US" sz="1400" dirty="0" smtClean="0">
                <a:latin typeface="+mj-lt"/>
              </a:rPr>
              <a:t>&gt;rank[x</a:t>
            </a:r>
            <a:r>
              <a:rPr lang="en-US" sz="1400" dirty="0">
                <a:latin typeface="+mj-lt"/>
              </a:rPr>
              <a:t>] == S-</a:t>
            </a:r>
            <a:r>
              <a:rPr lang="en-US" sz="1400" dirty="0" smtClean="0">
                <a:latin typeface="+mj-lt"/>
              </a:rPr>
              <a:t>&gt;rank[y</a:t>
            </a:r>
            <a:r>
              <a:rPr lang="en-US" sz="1400" dirty="0">
                <a:latin typeface="+mj-lt"/>
              </a:rPr>
              <a:t>]) </a:t>
            </a:r>
            <a:r>
              <a:rPr lang="en-US" sz="1400" dirty="0" smtClean="0">
                <a:latin typeface="+mj-lt"/>
              </a:rPr>
              <a:t>++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(S-&gt;rank[y]);</a:t>
            </a:r>
            <a:endParaRPr lang="en-US" sz="14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		return  y;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	}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 smtClean="0">
                <a:latin typeface="+mj-lt"/>
              </a:rPr>
              <a:t>}</a:t>
            </a:r>
            <a:endParaRPr lang="ru-RU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Robert Clay Prim 1921</a:t>
            </a:r>
          </a:p>
          <a:p>
            <a:endParaRPr lang="ru-RU" sz="2400" dirty="0" smtClean="0"/>
          </a:p>
          <a:p>
            <a:r>
              <a:rPr lang="ru-RU" sz="2400" dirty="0" smtClean="0"/>
              <a:t>Алгоритм Прима (иногда Прима-Краскала)</a:t>
            </a:r>
          </a:p>
          <a:p>
            <a:pPr lvl="1"/>
            <a:r>
              <a:rPr lang="en-US" sz="2000" dirty="0"/>
              <a:t>R. C. Prim: Shortest connection networks and some generalizations. In: Bell System Technical Journal, 36 (1957), pp. </a:t>
            </a:r>
            <a:r>
              <a:rPr lang="en-US" sz="2000" dirty="0" smtClean="0"/>
              <a:t>1389–1401</a:t>
            </a:r>
            <a:endParaRPr lang="ru-RU" sz="2000" dirty="0" smtClean="0"/>
          </a:p>
          <a:p>
            <a:pPr lvl="1"/>
            <a:r>
              <a:rPr lang="ru-RU" sz="2000" dirty="0" smtClean="0"/>
              <a:t>Похожие алгоритмы предложены</a:t>
            </a:r>
            <a:br>
              <a:rPr lang="ru-RU" sz="2000" dirty="0" smtClean="0"/>
            </a:br>
            <a:r>
              <a:rPr lang="ru-RU" sz="2000" dirty="0" smtClean="0"/>
              <a:t>Войцехом Ярником (1930) и Дейкстрой (1959) 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endParaRPr lang="ru-RU" sz="2000" dirty="0" smtClean="0"/>
          </a:p>
          <a:p>
            <a:r>
              <a:rPr lang="ru-RU" sz="2400" dirty="0" smtClean="0"/>
              <a:t>Построение </a:t>
            </a:r>
            <a:r>
              <a:rPr lang="ru-RU" sz="2400" dirty="0" smtClean="0"/>
              <a:t>минимального </a:t>
            </a:r>
            <a:r>
              <a:rPr lang="ru-RU" sz="2400" dirty="0" smtClean="0"/>
              <a:t>каркаса</a:t>
            </a:r>
            <a:br>
              <a:rPr lang="ru-RU" sz="2400" dirty="0" smtClean="0"/>
            </a:br>
            <a:r>
              <a:rPr lang="ru-RU" sz="2400" dirty="0" smtClean="0"/>
              <a:t>		связного </a:t>
            </a:r>
            <a:r>
              <a:rPr lang="ru-RU" sz="2400" dirty="0" smtClean="0"/>
              <a:t>взвешенного графа</a:t>
            </a:r>
          </a:p>
          <a:p>
            <a:endParaRPr lang="ru-RU" sz="2400" dirty="0" smtClean="0"/>
          </a:p>
          <a:p>
            <a:pPr>
              <a:buFont typeface="Arial" charset="0"/>
              <a:buNone/>
            </a:pPr>
            <a:endParaRPr lang="ru-RU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4286250"/>
            <a:ext cx="20288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smtClean="0"/>
              <a:t>Прима-Краскала -- схема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>
          <a:xfrm>
            <a:off x="539552" y="1783560"/>
            <a:ext cx="8424936" cy="4572000"/>
          </a:xfrm>
        </p:spPr>
        <p:txBody>
          <a:bodyPr>
            <a:normAutofit/>
          </a:bodyPr>
          <a:lstStyle/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Выбираем произвольную вершину s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--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корень остовного дерева;</a:t>
            </a: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До тех пор пока в дерево не добавлены все вершины</a:t>
            </a:r>
            <a:br>
              <a:rPr lang="ru-RU" sz="2800" dirty="0" smtClean="0">
                <a:latin typeface="Calibri" pitchFamily="34" charset="0"/>
                <a:cs typeface="Calibri" pitchFamily="34" charset="0"/>
              </a:rPr>
            </a:br>
            <a:r>
              <a:rPr lang="ru-RU" sz="2800" dirty="0" smtClean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Находим минимальное расстояние от дерева до вершин, которые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не включены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 дерево */</a:t>
            </a:r>
          </a:p>
          <a:p>
            <a:pPr marL="1141984" lvl="1" indent="-812800">
              <a:lnSpc>
                <a:spcPct val="80000"/>
              </a:lnSpc>
              <a:buFont typeface="+mj-lt"/>
              <a:buAutoNum type="arabicPeriod"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найти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вершину u, расстояние от дерева до которой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минимально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marL="1141984" lvl="1" indent="-812800">
              <a:lnSpc>
                <a:spcPct val="80000"/>
              </a:lnSpc>
              <a:buFont typeface="+mj-lt"/>
              <a:buAutoNum type="arabicPeriod"/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добавить u к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дереву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красим в синий цвет)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marL="1141984" lvl="1" indent="-812800">
              <a:lnSpc>
                <a:spcPct val="80000"/>
              </a:lnSpc>
              <a:buFont typeface="+mj-lt"/>
              <a:buAutoNum type="arabicPeriod"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расстояние до какой-либо вершины от  u меньше  текущего расстояния s от дерева, то в s записывается новое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расстояние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smtClean="0"/>
              <a:t>Прима-Краскала -- схема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>
          <a:xfrm>
            <a:off x="539552" y="1809328"/>
            <a:ext cx="8424936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Вход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Неориентированный 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(V, Е) с весами ребер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w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Выход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Остовное дерево К = (V, В) наименьшего веса для графа G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красные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{s}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; //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/>
              </a:rPr>
              <a:t>начинаем с одной вершины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s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/>
              </a:rPr>
              <a:t>без ребер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d[x] = w[s][x]; //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расстояние от х до ближайшей вершины в каркасе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while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не все вершины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красные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{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*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min { d[x] | x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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красные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};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//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самое короткое ребро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	красные =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красные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U {x*}; //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красим...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	d[y] = min (d[y], w[x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*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][y])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y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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красные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}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операций в алгоритме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O(|</a:t>
            </a:r>
            <a:r>
              <a:rPr lang="en-US" dirty="0" smtClean="0"/>
              <a:t>V</a:t>
            </a:r>
            <a:r>
              <a:rPr lang="ru-RU" dirty="0" smtClean="0"/>
              <a:t>|</a:t>
            </a:r>
            <a:r>
              <a:rPr lang="en-US" dirty="0" smtClean="0"/>
              <a:t>*</a:t>
            </a:r>
            <a:r>
              <a:rPr lang="ru-RU" dirty="0" smtClean="0"/>
              <a:t> (число операций для поиска </a:t>
            </a:r>
            <a:r>
              <a:rPr lang="en-US" dirty="0" smtClean="0"/>
              <a:t>min </a:t>
            </a:r>
            <a:r>
              <a:rPr lang="ru-RU" dirty="0" smtClean="0"/>
              <a:t>+ число операций для обновления </a:t>
            </a:r>
            <a:r>
              <a:rPr lang="en-US" dirty="0" smtClean="0"/>
              <a:t>d</a:t>
            </a:r>
            <a:r>
              <a:rPr lang="ru-RU" dirty="0" smtClean="0"/>
              <a:t>)</a:t>
            </a:r>
            <a:r>
              <a:rPr lang="en-US" dirty="0" smtClean="0"/>
              <a:t> )</a:t>
            </a:r>
          </a:p>
          <a:p>
            <a:endParaRPr lang="ru-RU" dirty="0" smtClean="0"/>
          </a:p>
          <a:p>
            <a:r>
              <a:rPr lang="ru-RU" dirty="0" smtClean="0"/>
              <a:t>В худшем случае </a:t>
            </a:r>
            <a:r>
              <a:rPr lang="en-US" dirty="0" smtClean="0"/>
              <a:t>O(|V|*|V|)</a:t>
            </a:r>
          </a:p>
          <a:p>
            <a:pPr lvl="1"/>
            <a:r>
              <a:rPr lang="ru-RU" dirty="0" smtClean="0"/>
              <a:t>Зависит от реализации поиска </a:t>
            </a:r>
            <a:r>
              <a:rPr lang="en-US" dirty="0" smtClean="0"/>
              <a:t>min </a:t>
            </a:r>
            <a:r>
              <a:rPr lang="ru-RU" dirty="0" smtClean="0"/>
              <a:t>и обновления </a:t>
            </a:r>
            <a:r>
              <a:rPr lang="en-US" dirty="0" smtClean="0"/>
              <a:t>d</a:t>
            </a: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6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Алгоритма Прима-Краскала 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1800" dirty="0" smtClean="0">
                <a:latin typeface="+mj-lt"/>
              </a:rPr>
              <a:t>void </a:t>
            </a:r>
            <a:r>
              <a:rPr lang="en-US" sz="1800" dirty="0" err="1" smtClean="0">
                <a:latin typeface="+mj-lt"/>
              </a:rPr>
              <a:t>mst</a:t>
            </a:r>
            <a:r>
              <a:rPr lang="en-US" sz="1800" dirty="0" smtClean="0">
                <a:latin typeface="+mj-lt"/>
              </a:rPr>
              <a:t>(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G[], 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N, 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parent[])</a:t>
            </a:r>
            <a:r>
              <a:rPr lang="ru-RU" sz="1800" dirty="0" smtClean="0">
                <a:latin typeface="+mj-lt"/>
              </a:rPr>
              <a:t> // </a:t>
            </a:r>
            <a:r>
              <a:rPr lang="en-US" sz="1800" dirty="0" smtClean="0">
                <a:latin typeface="+mj-lt"/>
              </a:rPr>
              <a:t>N </a:t>
            </a:r>
            <a:r>
              <a:rPr lang="ru-RU" sz="1800" dirty="0" smtClean="0">
                <a:latin typeface="+mj-lt"/>
              </a:rPr>
              <a:t>-- число вершин в </a:t>
            </a:r>
            <a:r>
              <a:rPr lang="ru-RU" sz="1800" dirty="0" smtClean="0">
                <a:latin typeface="+mj-lt"/>
              </a:rPr>
              <a:t>графе</a:t>
            </a:r>
            <a:br>
              <a:rPr lang="ru-RU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{</a:t>
            </a:r>
            <a:r>
              <a:rPr lang="ru-RU" sz="1800" dirty="0" smtClean="0">
                <a:latin typeface="+mj-lt"/>
              </a:rPr>
              <a:t/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*d = </a:t>
            </a:r>
            <a:r>
              <a:rPr lang="en-US" sz="1800" dirty="0" err="1" smtClean="0">
                <a:latin typeface="+mj-lt"/>
              </a:rPr>
              <a:t>calloc</a:t>
            </a:r>
            <a:r>
              <a:rPr lang="en-US" sz="1800" dirty="0" smtClean="0">
                <a:latin typeface="+mj-lt"/>
              </a:rPr>
              <a:t>(</a:t>
            </a:r>
            <a:r>
              <a:rPr lang="en-US" sz="1800" dirty="0" err="1" smtClean="0">
                <a:latin typeface="+mj-lt"/>
              </a:rPr>
              <a:t>sizeof</a:t>
            </a:r>
            <a:r>
              <a:rPr lang="en-US" sz="1800" dirty="0" smtClean="0">
                <a:latin typeface="+mj-lt"/>
              </a:rPr>
              <a:t>(*d), 2*N), </a:t>
            </a:r>
            <a:r>
              <a:rPr lang="en-US" sz="1800" dirty="0" smtClean="0">
                <a:latin typeface="+mj-lt"/>
              </a:rPr>
              <a:t>*red </a:t>
            </a:r>
            <a:r>
              <a:rPr lang="en-US" sz="1800" dirty="0" smtClean="0">
                <a:latin typeface="+mj-lt"/>
              </a:rPr>
              <a:t>= </a:t>
            </a:r>
            <a:r>
              <a:rPr lang="en-US" sz="1800" dirty="0" err="1" smtClean="0">
                <a:latin typeface="+mj-lt"/>
              </a:rPr>
              <a:t>d+N</a:t>
            </a:r>
            <a:r>
              <a:rPr lang="en-US" sz="1800" dirty="0" smtClean="0">
                <a:latin typeface="+mj-lt"/>
              </a:rPr>
              <a:t>, i, j</a:t>
            </a:r>
            <a:r>
              <a:rPr lang="en-US" sz="1800" dirty="0" smtClean="0">
                <a:latin typeface="+mj-lt"/>
              </a:rPr>
              <a:t>;</a:t>
            </a:r>
            <a:r>
              <a:rPr lang="ru-RU" sz="1800" dirty="0" smtClean="0">
                <a:latin typeface="+mj-lt"/>
              </a:rPr>
              <a:t/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for (i = 0; i &lt; N; ++i) parent[i] = i, d[i] = G[0*</a:t>
            </a:r>
            <a:r>
              <a:rPr lang="en-US" sz="1800" dirty="0" err="1" smtClean="0">
                <a:latin typeface="+mj-lt"/>
              </a:rPr>
              <a:t>N+i</a:t>
            </a:r>
            <a:r>
              <a:rPr lang="en-US" sz="1800" dirty="0" smtClean="0">
                <a:latin typeface="+mj-lt"/>
              </a:rPr>
              <a:t>];</a:t>
            </a:r>
            <a:r>
              <a:rPr lang="ru-RU" sz="1800" dirty="0" smtClean="0">
                <a:latin typeface="+mj-lt"/>
              </a:rPr>
              <a:t/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d[0] = 0; </a:t>
            </a:r>
            <a:r>
              <a:rPr lang="en-US" sz="1800" dirty="0" smtClean="0">
                <a:latin typeface="+mj-lt"/>
              </a:rPr>
              <a:t>red[0</a:t>
            </a:r>
            <a:r>
              <a:rPr lang="en-US" sz="1800" dirty="0" smtClean="0">
                <a:latin typeface="+mj-lt"/>
              </a:rPr>
              <a:t>] = 1;</a:t>
            </a:r>
            <a:r>
              <a:rPr lang="ru-RU" sz="1800" dirty="0" smtClean="0">
                <a:latin typeface="+mj-lt"/>
              </a:rPr>
              <a:t> // Вершина 0 -- корень </a:t>
            </a:r>
            <a:r>
              <a:rPr lang="ru-RU" sz="1800" dirty="0" smtClean="0">
                <a:latin typeface="+mj-lt"/>
              </a:rPr>
              <a:t>каркаса</a:t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for (i = 0; i &lt; N; ++i) </a:t>
            </a:r>
            <a:r>
              <a:rPr lang="en-US" sz="1800" dirty="0" smtClean="0">
                <a:latin typeface="+mj-lt"/>
              </a:rPr>
              <a:t>{</a:t>
            </a:r>
            <a:r>
              <a:rPr lang="ru-RU" sz="1800" dirty="0" smtClean="0">
                <a:latin typeface="+mj-lt"/>
              </a:rPr>
              <a:t/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jmin</a:t>
            </a:r>
            <a:r>
              <a:rPr lang="en-US" sz="1800" dirty="0" smtClean="0">
                <a:latin typeface="+mj-lt"/>
              </a:rPr>
              <a:t> = -1</a:t>
            </a:r>
            <a:r>
              <a:rPr lang="en-US" sz="1800" dirty="0" smtClean="0">
                <a:latin typeface="+mj-lt"/>
              </a:rPr>
              <a:t>;</a:t>
            </a:r>
            <a:r>
              <a:rPr lang="ru-RU" sz="1800" dirty="0" smtClean="0">
                <a:latin typeface="+mj-lt"/>
              </a:rPr>
              <a:t/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for (j = 0; j &lt; N; ++j</a:t>
            </a:r>
            <a:r>
              <a:rPr lang="en-US" sz="1800" dirty="0" smtClean="0">
                <a:latin typeface="+mj-lt"/>
              </a:rPr>
              <a:t>)</a:t>
            </a:r>
            <a:r>
              <a:rPr lang="ru-RU" sz="1800" dirty="0" smtClean="0">
                <a:latin typeface="+mj-lt"/>
              </a:rPr>
              <a:t/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	if </a:t>
            </a:r>
            <a:r>
              <a:rPr lang="en-US" sz="1800" dirty="0" smtClean="0">
                <a:latin typeface="+mj-lt"/>
              </a:rPr>
              <a:t>(!red[j</a:t>
            </a:r>
            <a:r>
              <a:rPr lang="en-US" sz="1800" dirty="0" smtClean="0">
                <a:latin typeface="+mj-lt"/>
              </a:rPr>
              <a:t>] &amp;&amp; (</a:t>
            </a:r>
            <a:r>
              <a:rPr lang="en-US" sz="1800" dirty="0" err="1" smtClean="0">
                <a:latin typeface="+mj-lt"/>
              </a:rPr>
              <a:t>jmin</a:t>
            </a:r>
            <a:r>
              <a:rPr lang="en-US" sz="1800" dirty="0" smtClean="0">
                <a:latin typeface="+mj-lt"/>
              </a:rPr>
              <a:t> == -1 || d[j] &lt;= d[</a:t>
            </a:r>
            <a:r>
              <a:rPr lang="en-US" sz="1800" dirty="0" err="1" smtClean="0">
                <a:latin typeface="+mj-lt"/>
              </a:rPr>
              <a:t>jmin</a:t>
            </a:r>
            <a:r>
              <a:rPr lang="en-US" sz="1800" dirty="0" smtClean="0">
                <a:latin typeface="+mj-lt"/>
              </a:rPr>
              <a:t>]))</a:t>
            </a:r>
            <a:r>
              <a:rPr lang="ru-RU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jmin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= j</a:t>
            </a:r>
            <a:r>
              <a:rPr lang="en-US" sz="1800" dirty="0" smtClean="0">
                <a:latin typeface="+mj-lt"/>
              </a:rPr>
              <a:t>;</a:t>
            </a:r>
            <a:r>
              <a:rPr lang="ru-RU" sz="1800" dirty="0" smtClean="0">
                <a:latin typeface="+mj-lt"/>
              </a:rPr>
              <a:t/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if (</a:t>
            </a:r>
            <a:r>
              <a:rPr lang="en-US" sz="1800" dirty="0" err="1" smtClean="0">
                <a:latin typeface="+mj-lt"/>
              </a:rPr>
              <a:t>jmin</a:t>
            </a:r>
            <a:r>
              <a:rPr lang="en-US" sz="1800" dirty="0" smtClean="0">
                <a:latin typeface="+mj-lt"/>
              </a:rPr>
              <a:t> == -1) break; // </a:t>
            </a:r>
            <a:r>
              <a:rPr lang="ru-RU" sz="1800" dirty="0" smtClean="0">
                <a:latin typeface="+mj-lt"/>
              </a:rPr>
              <a:t>Нет достижимых вершины вне </a:t>
            </a:r>
            <a:r>
              <a:rPr lang="ru-RU" sz="1800" dirty="0" smtClean="0">
                <a:latin typeface="+mj-lt"/>
              </a:rPr>
              <a:t>дерева</a:t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red[</a:t>
            </a:r>
            <a:r>
              <a:rPr lang="en-US" sz="1800" dirty="0" err="1" smtClean="0">
                <a:latin typeface="+mj-lt"/>
              </a:rPr>
              <a:t>jmin</a:t>
            </a:r>
            <a:r>
              <a:rPr lang="en-US" sz="1800" dirty="0" smtClean="0">
                <a:latin typeface="+mj-lt"/>
              </a:rPr>
              <a:t>] = 1;</a:t>
            </a:r>
            <a:r>
              <a:rPr lang="ru-RU" sz="1800" dirty="0" smtClean="0">
                <a:latin typeface="+mj-lt"/>
              </a:rPr>
              <a:t> // Включаем в </a:t>
            </a:r>
            <a:r>
              <a:rPr lang="ru-RU" sz="1800" dirty="0" smtClean="0">
                <a:latin typeface="+mj-lt"/>
              </a:rPr>
              <a:t>дерево</a:t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for (j = 0; j &lt; N; ++j)</a:t>
            </a:r>
            <a:r>
              <a:rPr lang="ru-RU" sz="1800" dirty="0" smtClean="0">
                <a:latin typeface="+mj-lt"/>
              </a:rPr>
              <a:t> // Обновляем расстояния до сос</a:t>
            </a:r>
            <a:r>
              <a:rPr lang="ru-RU" sz="1800" dirty="0">
                <a:latin typeface="+mj-lt"/>
              </a:rPr>
              <a:t>е</a:t>
            </a:r>
            <a:r>
              <a:rPr lang="ru-RU" sz="1800" dirty="0" smtClean="0">
                <a:latin typeface="+mj-lt"/>
              </a:rPr>
              <a:t>дей </a:t>
            </a:r>
            <a:r>
              <a:rPr lang="en-US" sz="1800" dirty="0" err="1" smtClean="0">
                <a:latin typeface="+mj-lt"/>
              </a:rPr>
              <a:t>jmin</a:t>
            </a:r>
            <a:r>
              <a:rPr lang="ru-RU" sz="1800" dirty="0" smtClean="0">
                <a:latin typeface="+mj-lt"/>
              </a:rPr>
              <a:t/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	if </a:t>
            </a:r>
            <a:r>
              <a:rPr lang="en-US" sz="1800" dirty="0" smtClean="0">
                <a:latin typeface="+mj-lt"/>
              </a:rPr>
              <a:t>(!red[j</a:t>
            </a:r>
            <a:r>
              <a:rPr lang="en-US" sz="1800" dirty="0" smtClean="0">
                <a:latin typeface="+mj-lt"/>
              </a:rPr>
              <a:t>] &amp;&amp; d[</a:t>
            </a:r>
            <a:r>
              <a:rPr lang="en-US" sz="1800" dirty="0" err="1" smtClean="0">
                <a:latin typeface="+mj-lt"/>
              </a:rPr>
              <a:t>jmin</a:t>
            </a:r>
            <a:r>
              <a:rPr lang="en-US" sz="1800" dirty="0" smtClean="0">
                <a:latin typeface="+mj-lt"/>
              </a:rPr>
              <a:t>]+G[j*</a:t>
            </a:r>
            <a:r>
              <a:rPr lang="en-US" sz="1800" dirty="0" err="1" smtClean="0">
                <a:latin typeface="+mj-lt"/>
              </a:rPr>
              <a:t>N+jmin</a:t>
            </a:r>
            <a:r>
              <a:rPr lang="en-US" sz="1800" dirty="0" smtClean="0">
                <a:latin typeface="+mj-lt"/>
              </a:rPr>
              <a:t>] &lt; d[j]) </a:t>
            </a:r>
            <a:r>
              <a:rPr lang="en-US" sz="1800" dirty="0" smtClean="0">
                <a:latin typeface="+mj-lt"/>
              </a:rPr>
              <a:t>{</a:t>
            </a:r>
            <a:r>
              <a:rPr lang="ru-RU" sz="1800" dirty="0" smtClean="0">
                <a:latin typeface="+mj-lt"/>
              </a:rPr>
              <a:t/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		d[j</a:t>
            </a:r>
            <a:r>
              <a:rPr lang="en-US" sz="1800" dirty="0">
                <a:latin typeface="+mj-lt"/>
              </a:rPr>
              <a:t>] = d[</a:t>
            </a:r>
            <a:r>
              <a:rPr lang="en-US" sz="1800" dirty="0" err="1">
                <a:latin typeface="+mj-lt"/>
              </a:rPr>
              <a:t>jmin</a:t>
            </a:r>
            <a:r>
              <a:rPr lang="en-US" sz="1800" dirty="0">
                <a:latin typeface="+mj-lt"/>
              </a:rPr>
              <a:t>]+</a:t>
            </a:r>
            <a:r>
              <a:rPr lang="en-US" sz="1800" dirty="0" smtClean="0">
                <a:latin typeface="+mj-lt"/>
              </a:rPr>
              <a:t>G[j*</a:t>
            </a:r>
            <a:r>
              <a:rPr lang="en-US" sz="1800" dirty="0" err="1" smtClean="0">
                <a:latin typeface="+mj-lt"/>
              </a:rPr>
              <a:t>N+jmin</a:t>
            </a:r>
            <a:r>
              <a:rPr lang="en-US" sz="1800" dirty="0" smtClean="0">
                <a:latin typeface="+mj-lt"/>
              </a:rPr>
              <a:t>];</a:t>
            </a:r>
            <a:r>
              <a:rPr lang="ru-RU" sz="1800" dirty="0" smtClean="0">
                <a:latin typeface="+mj-lt"/>
              </a:rPr>
              <a:t/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		parent[j] = </a:t>
            </a:r>
            <a:r>
              <a:rPr lang="en-US" sz="1800" dirty="0" err="1" smtClean="0">
                <a:latin typeface="+mj-lt"/>
              </a:rPr>
              <a:t>jmin</a:t>
            </a:r>
            <a:r>
              <a:rPr lang="en-US" sz="1800" dirty="0" smtClean="0">
                <a:latin typeface="+mj-lt"/>
              </a:rPr>
              <a:t>;</a:t>
            </a:r>
            <a:r>
              <a:rPr lang="ru-RU" sz="1800" dirty="0" smtClean="0">
                <a:latin typeface="+mj-lt"/>
              </a:rPr>
              <a:t/>
            </a:r>
            <a:br>
              <a:rPr lang="ru-RU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			</a:t>
            </a:r>
            <a:r>
              <a:rPr lang="en-US" sz="1800" dirty="0" smtClean="0">
                <a:latin typeface="+mj-lt"/>
              </a:rPr>
              <a:t>}}</a:t>
            </a:r>
            <a:endParaRPr lang="en-US" sz="1800" dirty="0" smtClean="0">
              <a:latin typeface="+mj-lt"/>
            </a:endParaRPr>
          </a:p>
          <a:p>
            <a:pPr marL="68580" indent="0">
              <a:buNone/>
            </a:pPr>
            <a:r>
              <a:rPr lang="en-US" sz="1800" dirty="0" smtClean="0">
                <a:latin typeface="+mj-lt"/>
              </a:rPr>
              <a:t>}</a:t>
            </a:r>
            <a:endParaRPr 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глубину (</a:t>
            </a:r>
            <a:r>
              <a:rPr lang="en-US" dirty="0" smtClean="0"/>
              <a:t>Depth-First Search</a:t>
            </a:r>
            <a:r>
              <a:rPr lang="en-US" dirty="0"/>
              <a:t>, DFS)</a:t>
            </a:r>
            <a:endParaRPr lang="ru-RU" dirty="0"/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</a:pPr>
            <a:r>
              <a:rPr lang="ru-RU" sz="2400" dirty="0" smtClean="0"/>
              <a:t>Поиск в глубину вычисляет для каждой вершины </a:t>
            </a:r>
            <a:r>
              <a:rPr lang="en-US" sz="2400" dirty="0" smtClean="0"/>
              <a:t>u </a:t>
            </a:r>
            <a:r>
              <a:rPr lang="ru-RU" sz="2400" dirty="0" smtClean="0"/>
              <a:t>три номера</a:t>
            </a:r>
          </a:p>
          <a:p>
            <a:pPr marL="938784" lvl="1" indent="-609600">
              <a:lnSpc>
                <a:spcPct val="80000"/>
              </a:lnSpc>
            </a:pPr>
            <a:r>
              <a:rPr lang="ru-RU" sz="2400" dirty="0" smtClean="0"/>
              <a:t>П</a:t>
            </a:r>
            <a:r>
              <a:rPr lang="en-US" sz="2400" dirty="0" smtClean="0"/>
              <a:t>[u] </a:t>
            </a:r>
            <a:r>
              <a:rPr lang="ru-RU" sz="2400" dirty="0" smtClean="0"/>
              <a:t>предшественика вершины </a:t>
            </a:r>
            <a:r>
              <a:rPr lang="en-US" sz="2400" dirty="0" smtClean="0"/>
              <a:t>u</a:t>
            </a:r>
            <a:r>
              <a:rPr lang="ru-RU" sz="2400" dirty="0" smtClean="0"/>
              <a:t> при поиске в глубину</a:t>
            </a:r>
          </a:p>
          <a:p>
            <a:pPr marL="938784" lvl="1" indent="-609600">
              <a:lnSpc>
                <a:spcPct val="80000"/>
              </a:lnSpc>
            </a:pPr>
            <a:r>
              <a:rPr lang="en-US" sz="2400" dirty="0" smtClean="0"/>
              <a:t>d[u] </a:t>
            </a:r>
            <a:r>
              <a:rPr lang="ru-RU" sz="2400" dirty="0" smtClean="0"/>
              <a:t>время обнаружения вершины </a:t>
            </a:r>
            <a:r>
              <a:rPr lang="en-US" sz="2400" dirty="0" smtClean="0"/>
              <a:t>u</a:t>
            </a:r>
            <a:endParaRPr lang="ru-RU" sz="2400" dirty="0" smtClean="0"/>
          </a:p>
          <a:p>
            <a:pPr marL="938784" lvl="1" indent="-609600">
              <a:lnSpc>
                <a:spcPct val="80000"/>
              </a:lnSpc>
            </a:pPr>
            <a:r>
              <a:rPr lang="en-US" sz="2400" dirty="0" smtClean="0"/>
              <a:t>f[u]</a:t>
            </a:r>
            <a:r>
              <a:rPr lang="ru-RU" sz="2400" dirty="0" smtClean="0"/>
              <a:t> время окончания обработки вершины </a:t>
            </a:r>
            <a:r>
              <a:rPr lang="en-US" sz="2400" dirty="0" smtClean="0"/>
              <a:t>u</a:t>
            </a:r>
          </a:p>
          <a:p>
            <a:pPr marL="609600" indent="-609600">
              <a:lnSpc>
                <a:spcPct val="80000"/>
              </a:lnSpc>
            </a:pPr>
            <a:r>
              <a:rPr lang="ru-RU" sz="2800" dirty="0" smtClean="0"/>
              <a:t>Схема алгоритма</a:t>
            </a:r>
          </a:p>
          <a:p>
            <a:pPr marL="938784" lvl="1" indent="-609600">
              <a:lnSpc>
                <a:spcPct val="80000"/>
              </a:lnSpc>
            </a:pPr>
            <a:r>
              <a:rPr lang="ru-RU" sz="2400" dirty="0" smtClean="0"/>
              <a:t>В начале все вершины непройденные и становятся пройденными в процессе поиска в глубину</a:t>
            </a:r>
          </a:p>
          <a:p>
            <a:pPr marL="938784" lvl="1" indent="-609600">
              <a:lnSpc>
                <a:spcPct val="80000"/>
              </a:lnSpc>
            </a:pPr>
            <a:r>
              <a:rPr lang="ru-RU" sz="2400" dirty="0" smtClean="0"/>
              <a:t>Для каждой непройденной вершины </a:t>
            </a:r>
            <a:r>
              <a:rPr lang="en-US" sz="2400" dirty="0" smtClean="0"/>
              <a:t>u</a:t>
            </a:r>
          </a:p>
          <a:p>
            <a:pPr marL="1194816" lvl="2" indent="-609600">
              <a:lnSpc>
                <a:spcPct val="80000"/>
              </a:lnSpc>
            </a:pPr>
            <a:r>
              <a:rPr lang="ru-RU" sz="2000" dirty="0" smtClean="0"/>
              <a:t>Для каждой</a:t>
            </a:r>
            <a:r>
              <a:rPr lang="ru-RU" sz="2000" dirty="0"/>
              <a:t> непройденной </a:t>
            </a:r>
            <a:r>
              <a:rPr lang="ru-RU" sz="2000" dirty="0" smtClean="0"/>
              <a:t>вершины </a:t>
            </a:r>
            <a:r>
              <a:rPr lang="en-US" sz="2000" dirty="0" smtClean="0"/>
              <a:t>v,</a:t>
            </a:r>
            <a:r>
              <a:rPr lang="ru-RU" sz="2000" dirty="0" smtClean="0"/>
              <a:t> смежной </a:t>
            </a:r>
            <a:r>
              <a:rPr lang="ru-RU" sz="2000" dirty="0"/>
              <a:t>с </a:t>
            </a:r>
            <a:r>
              <a:rPr lang="ru-RU" sz="2000" dirty="0" smtClean="0"/>
              <a:t>вершиной </a:t>
            </a:r>
            <a:r>
              <a:rPr lang="en-US" sz="2000" dirty="0" smtClean="0"/>
              <a:t>u</a:t>
            </a:r>
            <a:endParaRPr lang="ru-RU" sz="2000" dirty="0" smtClean="0"/>
          </a:p>
          <a:p>
            <a:pPr marL="1459992" lvl="3" indent="-609600">
              <a:lnSpc>
                <a:spcPct val="80000"/>
              </a:lnSpc>
            </a:pPr>
            <a:r>
              <a:rPr lang="ru-RU" sz="1800" dirty="0"/>
              <a:t>Поиск в </a:t>
            </a:r>
            <a:r>
              <a:rPr lang="ru-RU" sz="1800" dirty="0" smtClean="0"/>
              <a:t>глубину (</a:t>
            </a:r>
            <a:r>
              <a:rPr lang="en-US" sz="1800" dirty="0" smtClean="0"/>
              <a:t>v</a:t>
            </a:r>
            <a:r>
              <a:rPr lang="ru-RU" sz="1800" dirty="0" smtClean="0"/>
              <a:t>)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Алгоритма Прима-Краскала 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1800" dirty="0" smtClean="0">
                <a:latin typeface="+mj-lt"/>
              </a:rPr>
              <a:t>void </a:t>
            </a:r>
            <a:r>
              <a:rPr lang="en-US" sz="1800" dirty="0" err="1" smtClean="0">
                <a:latin typeface="+mj-lt"/>
              </a:rPr>
              <a:t>mst</a:t>
            </a:r>
            <a:r>
              <a:rPr lang="en-US" sz="1800" dirty="0" smtClean="0">
                <a:latin typeface="+mj-lt"/>
              </a:rPr>
              <a:t>(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</a:rPr>
              <a:t>const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G[], 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N, 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parent[])</a:t>
            </a:r>
            <a:r>
              <a:rPr lang="ru-RU" sz="1800" dirty="0" smtClean="0">
                <a:latin typeface="+mj-lt"/>
              </a:rPr>
              <a:t> // </a:t>
            </a:r>
            <a:r>
              <a:rPr lang="en-US" sz="1800" dirty="0" smtClean="0">
                <a:latin typeface="+mj-lt"/>
              </a:rPr>
              <a:t>N </a:t>
            </a:r>
            <a:r>
              <a:rPr lang="ru-RU" sz="1800" dirty="0" smtClean="0">
                <a:latin typeface="+mj-lt"/>
              </a:rPr>
              <a:t>-- число вершин в </a:t>
            </a:r>
            <a:r>
              <a:rPr lang="ru-RU" sz="1800" dirty="0" smtClean="0">
                <a:latin typeface="+mj-lt"/>
              </a:rPr>
              <a:t>графе</a:t>
            </a:r>
            <a:br>
              <a:rPr lang="ru-RU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{</a:t>
            </a:r>
            <a:r>
              <a:rPr lang="ru-RU" sz="1800" dirty="0" smtClean="0">
                <a:latin typeface="+mj-lt"/>
              </a:rPr>
              <a:t/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*d = </a:t>
            </a:r>
            <a:r>
              <a:rPr lang="en-US" sz="1800" dirty="0" err="1" smtClean="0">
                <a:latin typeface="+mj-lt"/>
              </a:rPr>
              <a:t>calloc</a:t>
            </a:r>
            <a:r>
              <a:rPr lang="en-US" sz="1800" dirty="0" smtClean="0">
                <a:latin typeface="+mj-lt"/>
              </a:rPr>
              <a:t>(</a:t>
            </a:r>
            <a:r>
              <a:rPr lang="en-US" sz="1800" dirty="0" err="1" smtClean="0">
                <a:latin typeface="+mj-lt"/>
              </a:rPr>
              <a:t>sizeof</a:t>
            </a:r>
            <a:r>
              <a:rPr lang="en-US" sz="1800" dirty="0" smtClean="0">
                <a:latin typeface="+mj-lt"/>
              </a:rPr>
              <a:t>(*d), 2*N), </a:t>
            </a:r>
            <a:r>
              <a:rPr lang="en-US" sz="1800" dirty="0" smtClean="0">
                <a:latin typeface="+mj-lt"/>
              </a:rPr>
              <a:t>*red </a:t>
            </a:r>
            <a:r>
              <a:rPr lang="en-US" sz="1800" dirty="0" smtClean="0">
                <a:latin typeface="+mj-lt"/>
              </a:rPr>
              <a:t>= </a:t>
            </a:r>
            <a:r>
              <a:rPr lang="en-US" sz="1800" dirty="0" err="1" smtClean="0">
                <a:latin typeface="+mj-lt"/>
              </a:rPr>
              <a:t>d+N</a:t>
            </a:r>
            <a:r>
              <a:rPr lang="en-US" sz="1800" dirty="0" smtClean="0">
                <a:latin typeface="+mj-lt"/>
              </a:rPr>
              <a:t>, i</a:t>
            </a:r>
            <a:r>
              <a:rPr lang="en-US" sz="1800" dirty="0" smtClean="0">
                <a:latin typeface="+mj-lt"/>
              </a:rPr>
              <a:t>;</a:t>
            </a:r>
            <a:r>
              <a:rPr lang="ru-RU" sz="1800" dirty="0" smtClean="0">
                <a:latin typeface="+mj-lt"/>
              </a:rPr>
              <a:t/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solidFill>
                  <a:srgbClr val="FFC000"/>
                </a:solidFill>
                <a:latin typeface="+mj-lt"/>
              </a:rPr>
              <a:t>	</a:t>
            </a: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if (d == 0) return</a:t>
            </a: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;</a:t>
            </a:r>
            <a:r>
              <a:rPr lang="ru-RU" sz="1800" dirty="0" smtClean="0">
                <a:solidFill>
                  <a:srgbClr val="FFC000"/>
                </a:solidFill>
                <a:latin typeface="+mj-lt"/>
              </a:rPr>
              <a:t/>
            </a:r>
            <a:br>
              <a:rPr lang="ru-RU" sz="1800" dirty="0" smtClean="0">
                <a:solidFill>
                  <a:srgbClr val="FFC000"/>
                </a:solidFill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for (i = 0; i &lt; N; ++i) parent[i] = i, d[i] = G[0*</a:t>
            </a:r>
            <a:r>
              <a:rPr lang="en-US" sz="1800" dirty="0" err="1" smtClean="0">
                <a:latin typeface="+mj-lt"/>
              </a:rPr>
              <a:t>N+i</a:t>
            </a:r>
            <a:r>
              <a:rPr lang="en-US" sz="1800" dirty="0" smtClean="0">
                <a:latin typeface="+mj-lt"/>
              </a:rPr>
              <a:t>];</a:t>
            </a:r>
            <a:r>
              <a:rPr lang="ru-RU" sz="1800" dirty="0" smtClean="0">
                <a:latin typeface="+mj-lt"/>
              </a:rPr>
              <a:t/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d[0] = 0; </a:t>
            </a:r>
            <a:r>
              <a:rPr lang="en-US" sz="1800" dirty="0" smtClean="0">
                <a:latin typeface="+mj-lt"/>
              </a:rPr>
              <a:t>red[0</a:t>
            </a:r>
            <a:r>
              <a:rPr lang="en-US" sz="1800" dirty="0" smtClean="0">
                <a:latin typeface="+mj-lt"/>
              </a:rPr>
              <a:t>] = 1;</a:t>
            </a:r>
            <a:r>
              <a:rPr lang="ru-RU" sz="1800" dirty="0" smtClean="0">
                <a:latin typeface="+mj-lt"/>
              </a:rPr>
              <a:t> // Вершина 0 -- корень </a:t>
            </a:r>
            <a:r>
              <a:rPr lang="ru-RU" sz="1800" dirty="0" smtClean="0">
                <a:latin typeface="+mj-lt"/>
              </a:rPr>
              <a:t>каркаса</a:t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for (i = 0; i &lt; N; ++i) </a:t>
            </a:r>
            <a:r>
              <a:rPr lang="en-US" sz="1800" dirty="0" smtClean="0">
                <a:latin typeface="+mj-lt"/>
              </a:rPr>
              <a:t>{</a:t>
            </a:r>
            <a:r>
              <a:rPr lang="ru-RU" sz="1800" dirty="0" smtClean="0">
                <a:latin typeface="+mj-lt"/>
              </a:rPr>
              <a:t/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jmin</a:t>
            </a:r>
            <a:r>
              <a:rPr lang="en-US" sz="1800" dirty="0" smtClean="0">
                <a:latin typeface="+mj-lt"/>
              </a:rPr>
              <a:t> = -1</a:t>
            </a: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, j</a:t>
            </a:r>
            <a:r>
              <a:rPr lang="en-US" sz="1800" dirty="0" smtClean="0">
                <a:latin typeface="+mj-lt"/>
              </a:rPr>
              <a:t>;</a:t>
            </a:r>
            <a:r>
              <a:rPr lang="ru-RU" sz="1800" dirty="0" smtClean="0">
                <a:latin typeface="+mj-lt"/>
              </a:rPr>
              <a:t/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for (j = 0; j &lt; N; ++j</a:t>
            </a:r>
            <a:r>
              <a:rPr lang="en-US" sz="1800" dirty="0" smtClean="0">
                <a:latin typeface="+mj-lt"/>
              </a:rPr>
              <a:t>)</a:t>
            </a:r>
            <a:r>
              <a:rPr lang="ru-RU" sz="1800" dirty="0" smtClean="0">
                <a:latin typeface="+mj-lt"/>
              </a:rPr>
              <a:t/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	if </a:t>
            </a:r>
            <a:r>
              <a:rPr lang="en-US" sz="1800" dirty="0" smtClean="0">
                <a:latin typeface="+mj-lt"/>
              </a:rPr>
              <a:t>(!red[j</a:t>
            </a:r>
            <a:r>
              <a:rPr lang="en-US" sz="1800" dirty="0" smtClean="0">
                <a:latin typeface="+mj-lt"/>
              </a:rPr>
              <a:t>] &amp;&amp; (</a:t>
            </a:r>
            <a:r>
              <a:rPr lang="en-US" sz="1800" dirty="0" err="1" smtClean="0">
                <a:latin typeface="+mj-lt"/>
              </a:rPr>
              <a:t>jmin</a:t>
            </a:r>
            <a:r>
              <a:rPr lang="en-US" sz="1800" dirty="0" smtClean="0">
                <a:latin typeface="+mj-lt"/>
              </a:rPr>
              <a:t> == -1 || d[j] &lt;= d[</a:t>
            </a:r>
            <a:r>
              <a:rPr lang="en-US" sz="1800" dirty="0" err="1" smtClean="0">
                <a:latin typeface="+mj-lt"/>
              </a:rPr>
              <a:t>jmin</a:t>
            </a:r>
            <a:r>
              <a:rPr lang="en-US" sz="1800" dirty="0" smtClean="0">
                <a:latin typeface="+mj-lt"/>
              </a:rPr>
              <a:t>]))</a:t>
            </a:r>
            <a:r>
              <a:rPr lang="ru-RU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jmin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= j</a:t>
            </a:r>
            <a:r>
              <a:rPr lang="en-US" sz="1800" dirty="0" smtClean="0">
                <a:latin typeface="+mj-lt"/>
              </a:rPr>
              <a:t>;</a:t>
            </a:r>
            <a:r>
              <a:rPr lang="ru-RU" sz="1800" dirty="0" smtClean="0">
                <a:latin typeface="+mj-lt"/>
              </a:rPr>
              <a:t/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if (</a:t>
            </a:r>
            <a:r>
              <a:rPr lang="en-US" sz="1800" dirty="0" err="1" smtClean="0">
                <a:latin typeface="+mj-lt"/>
              </a:rPr>
              <a:t>jmin</a:t>
            </a:r>
            <a:r>
              <a:rPr lang="en-US" sz="1800" dirty="0" smtClean="0">
                <a:latin typeface="+mj-lt"/>
              </a:rPr>
              <a:t> == -1) break; // </a:t>
            </a:r>
            <a:r>
              <a:rPr lang="ru-RU" sz="1800" dirty="0" smtClean="0">
                <a:latin typeface="+mj-lt"/>
              </a:rPr>
              <a:t>Нет достижимых вершин вне </a:t>
            </a:r>
            <a:r>
              <a:rPr lang="ru-RU" sz="1800" dirty="0" smtClean="0">
                <a:latin typeface="+mj-lt"/>
              </a:rPr>
              <a:t>дерева</a:t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red[</a:t>
            </a:r>
            <a:r>
              <a:rPr lang="en-US" sz="1800" dirty="0" err="1" smtClean="0">
                <a:latin typeface="+mj-lt"/>
              </a:rPr>
              <a:t>jmin</a:t>
            </a:r>
            <a:r>
              <a:rPr lang="en-US" sz="1800" dirty="0" smtClean="0">
                <a:latin typeface="+mj-lt"/>
              </a:rPr>
              <a:t>] = 1;</a:t>
            </a:r>
            <a:r>
              <a:rPr lang="ru-RU" sz="1800" dirty="0" smtClean="0">
                <a:latin typeface="+mj-lt"/>
              </a:rPr>
              <a:t> // Включаем в </a:t>
            </a:r>
            <a:r>
              <a:rPr lang="ru-RU" sz="1800" dirty="0" smtClean="0">
                <a:latin typeface="+mj-lt"/>
              </a:rPr>
              <a:t>дерево</a:t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for (j = 0; j &lt; N; ++j)</a:t>
            </a:r>
            <a:r>
              <a:rPr lang="ru-RU" sz="1800" dirty="0" smtClean="0">
                <a:latin typeface="+mj-lt"/>
              </a:rPr>
              <a:t> // Обновляем расстояния до сос</a:t>
            </a:r>
            <a:r>
              <a:rPr lang="ru-RU" sz="1800" dirty="0">
                <a:latin typeface="+mj-lt"/>
              </a:rPr>
              <a:t>е</a:t>
            </a:r>
            <a:r>
              <a:rPr lang="ru-RU" sz="1800" dirty="0" smtClean="0">
                <a:latin typeface="+mj-lt"/>
              </a:rPr>
              <a:t>дей </a:t>
            </a:r>
            <a:r>
              <a:rPr lang="en-US" sz="1800" dirty="0" err="1" smtClean="0">
                <a:latin typeface="+mj-lt"/>
              </a:rPr>
              <a:t>jmin</a:t>
            </a:r>
            <a:r>
              <a:rPr lang="ru-RU" sz="1800" dirty="0" smtClean="0">
                <a:latin typeface="+mj-lt"/>
              </a:rPr>
              <a:t/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	if </a:t>
            </a:r>
            <a:r>
              <a:rPr lang="en-US" sz="1800" dirty="0" smtClean="0">
                <a:latin typeface="+mj-lt"/>
              </a:rPr>
              <a:t>(!red[j</a:t>
            </a:r>
            <a:r>
              <a:rPr lang="en-US" sz="1800" dirty="0" smtClean="0">
                <a:latin typeface="+mj-lt"/>
              </a:rPr>
              <a:t>] &amp;&amp; d[</a:t>
            </a:r>
            <a:r>
              <a:rPr lang="en-US" sz="1800" dirty="0" err="1" smtClean="0">
                <a:latin typeface="+mj-lt"/>
              </a:rPr>
              <a:t>jmin</a:t>
            </a:r>
            <a:r>
              <a:rPr lang="en-US" sz="1800" dirty="0" smtClean="0">
                <a:latin typeface="+mj-lt"/>
              </a:rPr>
              <a:t>]+G[j*</a:t>
            </a:r>
            <a:r>
              <a:rPr lang="en-US" sz="1800" dirty="0" err="1" smtClean="0">
                <a:latin typeface="+mj-lt"/>
              </a:rPr>
              <a:t>N+jmin</a:t>
            </a:r>
            <a:r>
              <a:rPr lang="en-US" sz="1800" dirty="0" smtClean="0">
                <a:latin typeface="+mj-lt"/>
              </a:rPr>
              <a:t>] &lt; d[j]) </a:t>
            </a:r>
            <a:r>
              <a:rPr lang="en-US" sz="1800" dirty="0" smtClean="0">
                <a:latin typeface="+mj-lt"/>
              </a:rPr>
              <a:t>{</a:t>
            </a:r>
            <a:r>
              <a:rPr lang="ru-RU" sz="1800" dirty="0" smtClean="0">
                <a:latin typeface="+mj-lt"/>
              </a:rPr>
              <a:t/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		d[j</a:t>
            </a:r>
            <a:r>
              <a:rPr lang="en-US" sz="1800" dirty="0">
                <a:latin typeface="+mj-lt"/>
              </a:rPr>
              <a:t>] = d[</a:t>
            </a:r>
            <a:r>
              <a:rPr lang="en-US" sz="1800" dirty="0" err="1">
                <a:latin typeface="+mj-lt"/>
              </a:rPr>
              <a:t>jmin</a:t>
            </a:r>
            <a:r>
              <a:rPr lang="en-US" sz="1800" dirty="0">
                <a:latin typeface="+mj-lt"/>
              </a:rPr>
              <a:t>]+</a:t>
            </a:r>
            <a:r>
              <a:rPr lang="en-US" sz="1800" dirty="0" smtClean="0">
                <a:latin typeface="+mj-lt"/>
              </a:rPr>
              <a:t>G[j*</a:t>
            </a:r>
            <a:r>
              <a:rPr lang="en-US" sz="1800" dirty="0" err="1" smtClean="0">
                <a:latin typeface="+mj-lt"/>
              </a:rPr>
              <a:t>N+jmin</a:t>
            </a:r>
            <a:r>
              <a:rPr lang="en-US" sz="1800" dirty="0" smtClean="0">
                <a:latin typeface="+mj-lt"/>
              </a:rPr>
              <a:t>];</a:t>
            </a:r>
            <a:r>
              <a:rPr lang="ru-RU" sz="1800" dirty="0" smtClean="0">
                <a:latin typeface="+mj-lt"/>
              </a:rPr>
              <a:t/>
            </a:r>
            <a:br>
              <a:rPr lang="ru-RU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		parent[j] = </a:t>
            </a:r>
            <a:r>
              <a:rPr lang="en-US" sz="1800" dirty="0" err="1" smtClean="0">
                <a:latin typeface="+mj-lt"/>
              </a:rPr>
              <a:t>jmin</a:t>
            </a:r>
            <a:r>
              <a:rPr lang="en-US" sz="1800" dirty="0" smtClean="0">
                <a:latin typeface="+mj-lt"/>
              </a:rPr>
              <a:t>;</a:t>
            </a:r>
            <a:r>
              <a:rPr lang="ru-RU" sz="1800" dirty="0" smtClean="0">
                <a:latin typeface="+mj-lt"/>
              </a:rPr>
              <a:t/>
            </a:r>
            <a:br>
              <a:rPr lang="ru-RU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			</a:t>
            </a:r>
            <a:r>
              <a:rPr lang="en-US" sz="1800" dirty="0" smtClean="0">
                <a:latin typeface="+mj-lt"/>
              </a:rPr>
              <a:t>}}</a:t>
            </a:r>
            <a:r>
              <a:rPr lang="ru-RU" sz="1800" dirty="0" smtClean="0">
                <a:latin typeface="+mj-lt"/>
              </a:rPr>
              <a:t/>
            </a:r>
            <a:br>
              <a:rPr lang="ru-RU" sz="1800" dirty="0" smtClean="0">
                <a:latin typeface="+mj-lt"/>
              </a:rPr>
            </a:br>
            <a:r>
              <a:rPr lang="ru-RU" sz="1800" dirty="0">
                <a:latin typeface="+mj-lt"/>
              </a:rPr>
              <a:t>	</a:t>
            </a: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free(d</a:t>
            </a: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);</a:t>
            </a:r>
            <a:r>
              <a:rPr lang="ru-RU" sz="1800" dirty="0" smtClean="0">
                <a:solidFill>
                  <a:srgbClr val="FFC000"/>
                </a:solidFill>
                <a:latin typeface="+mj-lt"/>
              </a:rPr>
              <a:t/>
            </a:r>
            <a:br>
              <a:rPr lang="ru-RU" sz="1800" dirty="0" smtClean="0">
                <a:solidFill>
                  <a:srgbClr val="FFC000"/>
                </a:solidFill>
                <a:latin typeface="+mj-lt"/>
              </a:rPr>
            </a:br>
            <a:r>
              <a:rPr lang="en-US" sz="1800" dirty="0" smtClean="0">
                <a:latin typeface="+mj-lt"/>
              </a:rPr>
              <a:t>}</a:t>
            </a:r>
            <a:endParaRPr lang="ru-RU" sz="1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6309320"/>
            <a:ext cx="7308304" cy="46166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C000"/>
                </a:solidFill>
                <a:latin typeface="+mn-lt"/>
              </a:rPr>
              <a:t>Как использовать </a:t>
            </a:r>
            <a:r>
              <a:rPr lang="en-US" sz="2400" dirty="0" err="1" smtClean="0">
                <a:solidFill>
                  <a:srgbClr val="FFC000"/>
                </a:solidFill>
                <a:latin typeface="+mn-lt"/>
              </a:rPr>
              <a:t>mst</a:t>
            </a:r>
            <a:r>
              <a:rPr lang="en-US" sz="2400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ru-RU" sz="2400" dirty="0" smtClean="0">
                <a:solidFill>
                  <a:srgbClr val="FFC000"/>
                </a:solidFill>
                <a:latin typeface="+mn-lt"/>
              </a:rPr>
              <a:t>для проверки связности графа</a:t>
            </a:r>
            <a:r>
              <a:rPr lang="en-US" sz="2400" dirty="0" smtClean="0">
                <a:solidFill>
                  <a:srgbClr val="FFC000"/>
                </a:solidFill>
                <a:latin typeface="+mn-lt"/>
              </a:rPr>
              <a:t>?</a:t>
            </a:r>
            <a:endParaRPr lang="ru-RU" sz="2400" dirty="0">
              <a:solidFill>
                <a:srgbClr val="FFC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165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Доказательство корректности алгоритмов построения каркаса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Вершины в построенной части каркаса красные</a:t>
            </a:r>
          </a:p>
          <a:p>
            <a:r>
              <a:rPr lang="ru-RU" sz="2400" dirty="0" smtClean="0"/>
              <a:t>Остальные вершины синие</a:t>
            </a:r>
          </a:p>
          <a:p>
            <a:r>
              <a:rPr lang="ru-RU" sz="2400" dirty="0" smtClean="0"/>
              <a:t>Срез – множество ребер, соединяющих красные и синие вершины</a:t>
            </a:r>
          </a:p>
          <a:p>
            <a:r>
              <a:rPr lang="ru-RU" sz="2400" dirty="0" smtClean="0"/>
              <a:t>На каждом шаге в каркас обязательно включается одно ребро из текущего среза</a:t>
            </a:r>
          </a:p>
          <a:p>
            <a:pPr lvl="1"/>
            <a:r>
              <a:rPr lang="ru-RU" sz="2000" dirty="0" smtClean="0"/>
              <a:t>иначе получится несвязный граф, а не дерево</a:t>
            </a:r>
          </a:p>
          <a:p>
            <a:r>
              <a:rPr lang="ru-RU" sz="2400" dirty="0" smtClean="0"/>
              <a:t>Если на одном из шагов включить ребро </a:t>
            </a:r>
            <a:r>
              <a:rPr lang="en-US" sz="2400" dirty="0" smtClean="0"/>
              <a:t>e !=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, то получится каркас, вес которого можно уменьшить</a:t>
            </a:r>
          </a:p>
          <a:p>
            <a:pPr lvl="1"/>
            <a:r>
              <a:rPr lang="ru-RU" sz="2000" dirty="0" smtClean="0"/>
              <a:t>удалим </a:t>
            </a:r>
            <a:r>
              <a:rPr lang="en-US" sz="2000" dirty="0" smtClean="0"/>
              <a:t>e </a:t>
            </a:r>
            <a:r>
              <a:rPr lang="ru-RU" sz="2000" dirty="0" smtClean="0"/>
              <a:t>и добавим </a:t>
            </a:r>
            <a:r>
              <a:rPr lang="en-US" sz="2000" dirty="0" err="1"/>
              <a:t>e</a:t>
            </a:r>
            <a:r>
              <a:rPr lang="en-US" sz="2000" baseline="-25000" dirty="0" err="1"/>
              <a:t>min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382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Обход всех вершин графа</a:t>
            </a:r>
          </a:p>
          <a:p>
            <a:pPr lvl="1"/>
            <a:r>
              <a:rPr lang="ru-RU" dirty="0"/>
              <a:t>Методы поиска в глубину и в ширину</a:t>
            </a:r>
          </a:p>
          <a:p>
            <a:r>
              <a:rPr lang="ru-RU" dirty="0"/>
              <a:t>Построение каркаса графа</a:t>
            </a:r>
          </a:p>
          <a:p>
            <a:pPr lvl="1"/>
            <a:r>
              <a:rPr lang="ru-RU" dirty="0"/>
              <a:t>Алгоритмы Краскала и Прима-Краскала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8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Oval 3"/>
          <p:cNvSpPr>
            <a:spLocks noChangeArrowheads="1"/>
          </p:cNvSpPr>
          <p:nvPr/>
        </p:nvSpPr>
        <p:spPr bwMode="auto">
          <a:xfrm>
            <a:off x="576263" y="3032125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10</a:t>
            </a: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1692275" y="20240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1692275" y="3032125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1692275" y="4076700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3600450" y="20240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3600450" y="3032125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2592388" y="3032125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3600450" y="4076700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4787900" y="20240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66572" name="Oval 12"/>
          <p:cNvSpPr>
            <a:spLocks noChangeArrowheads="1"/>
          </p:cNvSpPr>
          <p:nvPr/>
        </p:nvSpPr>
        <p:spPr bwMode="auto">
          <a:xfrm>
            <a:off x="4787900" y="3032125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66573" name="AutoShape 13"/>
          <p:cNvCxnSpPr>
            <a:cxnSpLocks noChangeShapeType="1"/>
            <a:stCxn id="66563" idx="7"/>
            <a:endCxn id="66564" idx="3"/>
          </p:cNvCxnSpPr>
          <p:nvPr/>
        </p:nvCxnSpPr>
        <p:spPr bwMode="auto">
          <a:xfrm flipV="1">
            <a:off x="884238" y="2332038"/>
            <a:ext cx="8604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4" name="AutoShape 14"/>
          <p:cNvCxnSpPr>
            <a:cxnSpLocks noChangeShapeType="1"/>
            <a:stCxn id="66563" idx="6"/>
            <a:endCxn id="66565" idx="2"/>
          </p:cNvCxnSpPr>
          <p:nvPr/>
        </p:nvCxnSpPr>
        <p:spPr bwMode="auto">
          <a:xfrm>
            <a:off x="936625" y="3213100"/>
            <a:ext cx="7556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5" name="AutoShape 15"/>
          <p:cNvCxnSpPr>
            <a:cxnSpLocks noChangeShapeType="1"/>
            <a:stCxn id="66563" idx="5"/>
            <a:endCxn id="66566" idx="1"/>
          </p:cNvCxnSpPr>
          <p:nvPr/>
        </p:nvCxnSpPr>
        <p:spPr bwMode="auto">
          <a:xfrm>
            <a:off x="884238" y="3340100"/>
            <a:ext cx="8604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6" name="AutoShape 16"/>
          <p:cNvCxnSpPr>
            <a:cxnSpLocks noChangeShapeType="1"/>
            <a:stCxn id="66566" idx="7"/>
            <a:endCxn id="66569" idx="3"/>
          </p:cNvCxnSpPr>
          <p:nvPr/>
        </p:nvCxnSpPr>
        <p:spPr bwMode="auto">
          <a:xfrm flipV="1">
            <a:off x="2000250" y="3340100"/>
            <a:ext cx="6445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7" name="AutoShape 17"/>
          <p:cNvCxnSpPr>
            <a:cxnSpLocks noChangeShapeType="1"/>
            <a:stCxn id="66566" idx="6"/>
            <a:endCxn id="66570" idx="2"/>
          </p:cNvCxnSpPr>
          <p:nvPr/>
        </p:nvCxnSpPr>
        <p:spPr bwMode="auto">
          <a:xfrm>
            <a:off x="2052638" y="4257675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8" name="AutoShape 18"/>
          <p:cNvCxnSpPr>
            <a:cxnSpLocks noChangeShapeType="1"/>
            <a:stCxn id="66565" idx="0"/>
            <a:endCxn id="66564" idx="4"/>
          </p:cNvCxnSpPr>
          <p:nvPr/>
        </p:nvCxnSpPr>
        <p:spPr bwMode="auto">
          <a:xfrm flipV="1">
            <a:off x="1873250" y="2384425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9" name="AutoShape 19"/>
          <p:cNvCxnSpPr>
            <a:cxnSpLocks noChangeShapeType="1"/>
            <a:stCxn id="66568" idx="4"/>
            <a:endCxn id="66570" idx="0"/>
          </p:cNvCxnSpPr>
          <p:nvPr/>
        </p:nvCxnSpPr>
        <p:spPr bwMode="auto">
          <a:xfrm>
            <a:off x="3781425" y="3392488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0" name="AutoShape 20"/>
          <p:cNvCxnSpPr>
            <a:cxnSpLocks noChangeShapeType="1"/>
            <a:stCxn id="66569" idx="1"/>
            <a:endCxn id="66564" idx="5"/>
          </p:cNvCxnSpPr>
          <p:nvPr/>
        </p:nvCxnSpPr>
        <p:spPr bwMode="auto">
          <a:xfrm flipH="1" flipV="1">
            <a:off x="2000250" y="2332038"/>
            <a:ext cx="6445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1" name="AutoShape 21"/>
          <p:cNvCxnSpPr>
            <a:cxnSpLocks noChangeShapeType="1"/>
            <a:stCxn id="66567" idx="6"/>
            <a:endCxn id="66571" idx="2"/>
          </p:cNvCxnSpPr>
          <p:nvPr/>
        </p:nvCxnSpPr>
        <p:spPr bwMode="auto">
          <a:xfrm>
            <a:off x="3960813" y="2205038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2" name="AutoShape 22"/>
          <p:cNvCxnSpPr>
            <a:cxnSpLocks noChangeShapeType="1"/>
            <a:stCxn id="66568" idx="1"/>
            <a:endCxn id="66564" idx="5"/>
          </p:cNvCxnSpPr>
          <p:nvPr/>
        </p:nvCxnSpPr>
        <p:spPr bwMode="auto">
          <a:xfrm flipH="1" flipV="1">
            <a:off x="2000250" y="2332038"/>
            <a:ext cx="1652588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3" name="AutoShape 23"/>
          <p:cNvCxnSpPr>
            <a:cxnSpLocks noChangeShapeType="1"/>
            <a:stCxn id="66564" idx="6"/>
            <a:endCxn id="66567" idx="2"/>
          </p:cNvCxnSpPr>
          <p:nvPr/>
        </p:nvCxnSpPr>
        <p:spPr bwMode="auto">
          <a:xfrm>
            <a:off x="2052638" y="2205038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4" name="AutoShape 24"/>
          <p:cNvCxnSpPr>
            <a:cxnSpLocks noChangeShapeType="1"/>
            <a:stCxn id="66568" idx="7"/>
            <a:endCxn id="66571" idx="3"/>
          </p:cNvCxnSpPr>
          <p:nvPr/>
        </p:nvCxnSpPr>
        <p:spPr bwMode="auto">
          <a:xfrm flipV="1">
            <a:off x="3908425" y="2332038"/>
            <a:ext cx="931863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5" name="AutoShape 25"/>
          <p:cNvCxnSpPr>
            <a:cxnSpLocks noChangeShapeType="1"/>
            <a:stCxn id="66568" idx="6"/>
            <a:endCxn id="66572" idx="2"/>
          </p:cNvCxnSpPr>
          <p:nvPr/>
        </p:nvCxnSpPr>
        <p:spPr bwMode="auto">
          <a:xfrm>
            <a:off x="3960813" y="3213100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6" name="AutoShape 26"/>
          <p:cNvCxnSpPr>
            <a:cxnSpLocks noChangeShapeType="1"/>
            <a:stCxn id="66571" idx="4"/>
            <a:endCxn id="66572" idx="0"/>
          </p:cNvCxnSpPr>
          <p:nvPr/>
        </p:nvCxnSpPr>
        <p:spPr bwMode="auto">
          <a:xfrm>
            <a:off x="4968875" y="2384425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7" name="AutoShape 27"/>
          <p:cNvCxnSpPr>
            <a:cxnSpLocks noChangeShapeType="1"/>
            <a:stCxn id="66566" idx="0"/>
            <a:endCxn id="66565" idx="4"/>
          </p:cNvCxnSpPr>
          <p:nvPr/>
        </p:nvCxnSpPr>
        <p:spPr bwMode="auto">
          <a:xfrm flipV="1">
            <a:off x="1873250" y="3392488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186" name="Text Box 28"/>
          <p:cNvSpPr txBox="1">
            <a:spLocks noChangeArrowheads="1"/>
          </p:cNvSpPr>
          <p:nvPr/>
        </p:nvSpPr>
        <p:spPr bwMode="auto">
          <a:xfrm>
            <a:off x="2736850" y="19875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92187" name="Text Box 29"/>
          <p:cNvSpPr txBox="1">
            <a:spLocks noChangeArrowheads="1"/>
          </p:cNvSpPr>
          <p:nvPr/>
        </p:nvSpPr>
        <p:spPr bwMode="auto">
          <a:xfrm>
            <a:off x="4356100" y="29956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92188" name="Text Box 30"/>
          <p:cNvSpPr txBox="1">
            <a:spLocks noChangeArrowheads="1"/>
          </p:cNvSpPr>
          <p:nvPr/>
        </p:nvSpPr>
        <p:spPr bwMode="auto">
          <a:xfrm>
            <a:off x="1655763" y="35004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92189" name="Text Box 31"/>
          <p:cNvSpPr txBox="1">
            <a:spLocks noChangeArrowheads="1"/>
          </p:cNvSpPr>
          <p:nvPr/>
        </p:nvSpPr>
        <p:spPr bwMode="auto">
          <a:xfrm>
            <a:off x="2339975" y="26003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92190" name="Text Box 32"/>
          <p:cNvSpPr txBox="1">
            <a:spLocks noChangeArrowheads="1"/>
          </p:cNvSpPr>
          <p:nvPr/>
        </p:nvSpPr>
        <p:spPr bwMode="auto">
          <a:xfrm>
            <a:off x="3816350" y="357187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92191" name="Text Box 33"/>
          <p:cNvSpPr txBox="1">
            <a:spLocks noChangeArrowheads="1"/>
          </p:cNvSpPr>
          <p:nvPr/>
        </p:nvSpPr>
        <p:spPr bwMode="auto">
          <a:xfrm>
            <a:off x="1157288" y="247967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92192" name="Text Box 34"/>
          <p:cNvSpPr txBox="1">
            <a:spLocks noChangeArrowheads="1"/>
          </p:cNvSpPr>
          <p:nvPr/>
        </p:nvSpPr>
        <p:spPr bwMode="auto">
          <a:xfrm>
            <a:off x="4248150" y="19875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92193" name="Text Box 35"/>
          <p:cNvSpPr txBox="1">
            <a:spLocks noChangeArrowheads="1"/>
          </p:cNvSpPr>
          <p:nvPr/>
        </p:nvSpPr>
        <p:spPr bwMode="auto">
          <a:xfrm>
            <a:off x="2124075" y="35369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92194" name="Text Box 36"/>
          <p:cNvSpPr txBox="1">
            <a:spLocks noChangeArrowheads="1"/>
          </p:cNvSpPr>
          <p:nvPr/>
        </p:nvSpPr>
        <p:spPr bwMode="auto">
          <a:xfrm>
            <a:off x="4716463" y="26003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92195" name="Text Box 37"/>
          <p:cNvSpPr txBox="1">
            <a:spLocks noChangeArrowheads="1"/>
          </p:cNvSpPr>
          <p:nvPr/>
        </p:nvSpPr>
        <p:spPr bwMode="auto">
          <a:xfrm>
            <a:off x="1223963" y="29956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92196" name="Text Box 38"/>
          <p:cNvSpPr txBox="1">
            <a:spLocks noChangeArrowheads="1"/>
          </p:cNvSpPr>
          <p:nvPr/>
        </p:nvSpPr>
        <p:spPr bwMode="auto">
          <a:xfrm>
            <a:off x="2957513" y="25288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92197" name="Text Box 39"/>
          <p:cNvSpPr txBox="1">
            <a:spLocks noChangeArrowheads="1"/>
          </p:cNvSpPr>
          <p:nvPr/>
        </p:nvSpPr>
        <p:spPr bwMode="auto">
          <a:xfrm>
            <a:off x="2808288" y="40274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92198" name="Text Box 40"/>
          <p:cNvSpPr txBox="1">
            <a:spLocks noChangeArrowheads="1"/>
          </p:cNvSpPr>
          <p:nvPr/>
        </p:nvSpPr>
        <p:spPr bwMode="auto">
          <a:xfrm>
            <a:off x="1655763" y="26368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92199" name="Text Box 41"/>
          <p:cNvSpPr txBox="1">
            <a:spLocks noChangeArrowheads="1"/>
          </p:cNvSpPr>
          <p:nvPr/>
        </p:nvSpPr>
        <p:spPr bwMode="auto">
          <a:xfrm>
            <a:off x="1228725" y="35369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92200" name="Text Box 42"/>
          <p:cNvSpPr txBox="1">
            <a:spLocks noChangeArrowheads="1"/>
          </p:cNvSpPr>
          <p:nvPr/>
        </p:nvSpPr>
        <p:spPr bwMode="auto">
          <a:xfrm>
            <a:off x="4105275" y="25288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468313" y="476250"/>
            <a:ext cx="79708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Запускаем алгоритм обхода графа, начиная с произвольной вершины. </a:t>
            </a:r>
          </a:p>
          <a:p>
            <a:r>
              <a:rPr lang="ru-RU" sz="1600"/>
              <a:t>В качестве контейнера выбираем очередь с приоритетами. Приоритет – текущая </a:t>
            </a:r>
          </a:p>
          <a:p>
            <a:r>
              <a:rPr lang="ru-RU" sz="1600"/>
              <a:t>величина найденного расстояния до уже построенной части остовного дерева. </a:t>
            </a:r>
          </a:p>
          <a:p>
            <a:r>
              <a:rPr lang="ru-RU" sz="1600"/>
              <a:t>Релаксации подвергаются прямые и обратные ребра.</a:t>
            </a:r>
          </a:p>
        </p:txBody>
      </p:sp>
      <p:grpSp>
        <p:nvGrpSpPr>
          <p:cNvPr id="66604" name="Group 44"/>
          <p:cNvGrpSpPr>
            <a:grpSpLocks/>
          </p:cNvGrpSpPr>
          <p:nvPr/>
        </p:nvGrpSpPr>
        <p:grpSpPr bwMode="auto">
          <a:xfrm>
            <a:off x="395288" y="4868863"/>
            <a:ext cx="3995737" cy="1079500"/>
            <a:chOff x="249" y="3067"/>
            <a:chExt cx="2517" cy="680"/>
          </a:xfrm>
        </p:grpSpPr>
        <p:sp>
          <p:nvSpPr>
            <p:cNvPr id="92230" name="Rectangle 45"/>
            <p:cNvSpPr>
              <a:spLocks noChangeArrowheads="1"/>
            </p:cNvSpPr>
            <p:nvPr/>
          </p:nvSpPr>
          <p:spPr bwMode="auto">
            <a:xfrm>
              <a:off x="499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1</a:t>
              </a:r>
            </a:p>
          </p:txBody>
        </p:sp>
        <p:sp>
          <p:nvSpPr>
            <p:cNvPr id="92231" name="Rectangle 46"/>
            <p:cNvSpPr>
              <a:spLocks noChangeArrowheads="1"/>
            </p:cNvSpPr>
            <p:nvPr/>
          </p:nvSpPr>
          <p:spPr bwMode="auto">
            <a:xfrm>
              <a:off x="725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2</a:t>
              </a:r>
            </a:p>
          </p:txBody>
        </p:sp>
        <p:sp>
          <p:nvSpPr>
            <p:cNvPr id="92232" name="Rectangle 47"/>
            <p:cNvSpPr>
              <a:spLocks noChangeArrowheads="1"/>
            </p:cNvSpPr>
            <p:nvPr/>
          </p:nvSpPr>
          <p:spPr bwMode="auto">
            <a:xfrm>
              <a:off x="953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3</a:t>
              </a:r>
            </a:p>
          </p:txBody>
        </p:sp>
        <p:sp>
          <p:nvSpPr>
            <p:cNvPr id="92233" name="Rectangle 48"/>
            <p:cNvSpPr>
              <a:spLocks noChangeArrowheads="1"/>
            </p:cNvSpPr>
            <p:nvPr/>
          </p:nvSpPr>
          <p:spPr bwMode="auto">
            <a:xfrm>
              <a:off x="1179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4</a:t>
              </a:r>
            </a:p>
          </p:txBody>
        </p:sp>
        <p:sp>
          <p:nvSpPr>
            <p:cNvPr id="92234" name="Rectangle 49"/>
            <p:cNvSpPr>
              <a:spLocks noChangeArrowheads="1"/>
            </p:cNvSpPr>
            <p:nvPr/>
          </p:nvSpPr>
          <p:spPr bwMode="auto">
            <a:xfrm>
              <a:off x="1406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5</a:t>
              </a:r>
            </a:p>
          </p:txBody>
        </p:sp>
        <p:sp>
          <p:nvSpPr>
            <p:cNvPr id="92235" name="Rectangle 50"/>
            <p:cNvSpPr>
              <a:spLocks noChangeArrowheads="1"/>
            </p:cNvSpPr>
            <p:nvPr/>
          </p:nvSpPr>
          <p:spPr bwMode="auto">
            <a:xfrm>
              <a:off x="1632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6</a:t>
              </a:r>
            </a:p>
          </p:txBody>
        </p:sp>
        <p:sp>
          <p:nvSpPr>
            <p:cNvPr id="92236" name="Rectangle 51"/>
            <p:cNvSpPr>
              <a:spLocks noChangeArrowheads="1"/>
            </p:cNvSpPr>
            <p:nvPr/>
          </p:nvSpPr>
          <p:spPr bwMode="auto">
            <a:xfrm>
              <a:off x="1860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7</a:t>
              </a:r>
            </a:p>
          </p:txBody>
        </p:sp>
        <p:sp>
          <p:nvSpPr>
            <p:cNvPr id="92237" name="Rectangle 52"/>
            <p:cNvSpPr>
              <a:spLocks noChangeArrowheads="1"/>
            </p:cNvSpPr>
            <p:nvPr/>
          </p:nvSpPr>
          <p:spPr bwMode="auto">
            <a:xfrm>
              <a:off x="2086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8</a:t>
              </a:r>
            </a:p>
          </p:txBody>
        </p:sp>
        <p:sp>
          <p:nvSpPr>
            <p:cNvPr id="92238" name="Rectangle 53"/>
            <p:cNvSpPr>
              <a:spLocks noChangeArrowheads="1"/>
            </p:cNvSpPr>
            <p:nvPr/>
          </p:nvSpPr>
          <p:spPr bwMode="auto">
            <a:xfrm>
              <a:off x="2314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9</a:t>
              </a:r>
            </a:p>
          </p:txBody>
        </p:sp>
        <p:sp>
          <p:nvSpPr>
            <p:cNvPr id="92239" name="Rectangle 54"/>
            <p:cNvSpPr>
              <a:spLocks noChangeArrowheads="1"/>
            </p:cNvSpPr>
            <p:nvPr/>
          </p:nvSpPr>
          <p:spPr bwMode="auto">
            <a:xfrm>
              <a:off x="2540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10</a:t>
              </a:r>
            </a:p>
          </p:txBody>
        </p:sp>
        <p:sp>
          <p:nvSpPr>
            <p:cNvPr id="92240" name="Text Box 55"/>
            <p:cNvSpPr txBox="1">
              <a:spLocks noChangeArrowheads="1"/>
            </p:cNvSpPr>
            <p:nvPr/>
          </p:nvSpPr>
          <p:spPr bwMode="auto">
            <a:xfrm>
              <a:off x="249" y="3090"/>
              <a:ext cx="18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n</a:t>
              </a:r>
              <a:endParaRPr lang="ru-RU" sz="1200"/>
            </a:p>
          </p:txBody>
        </p:sp>
        <p:sp>
          <p:nvSpPr>
            <p:cNvPr id="92241" name="Rectangle 56"/>
            <p:cNvSpPr>
              <a:spLocks noChangeArrowheads="1"/>
            </p:cNvSpPr>
            <p:nvPr/>
          </p:nvSpPr>
          <p:spPr bwMode="auto">
            <a:xfrm>
              <a:off x="499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2" name="Rectangle 57"/>
            <p:cNvSpPr>
              <a:spLocks noChangeArrowheads="1"/>
            </p:cNvSpPr>
            <p:nvPr/>
          </p:nvSpPr>
          <p:spPr bwMode="auto">
            <a:xfrm>
              <a:off x="725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3" name="Rectangle 58"/>
            <p:cNvSpPr>
              <a:spLocks noChangeArrowheads="1"/>
            </p:cNvSpPr>
            <p:nvPr/>
          </p:nvSpPr>
          <p:spPr bwMode="auto">
            <a:xfrm>
              <a:off x="953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4" name="Rectangle 59"/>
            <p:cNvSpPr>
              <a:spLocks noChangeArrowheads="1"/>
            </p:cNvSpPr>
            <p:nvPr/>
          </p:nvSpPr>
          <p:spPr bwMode="auto">
            <a:xfrm>
              <a:off x="1179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5" name="Rectangle 60"/>
            <p:cNvSpPr>
              <a:spLocks noChangeArrowheads="1"/>
            </p:cNvSpPr>
            <p:nvPr/>
          </p:nvSpPr>
          <p:spPr bwMode="auto">
            <a:xfrm>
              <a:off x="1406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6" name="Rectangle 61"/>
            <p:cNvSpPr>
              <a:spLocks noChangeArrowheads="1"/>
            </p:cNvSpPr>
            <p:nvPr/>
          </p:nvSpPr>
          <p:spPr bwMode="auto">
            <a:xfrm>
              <a:off x="1632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7" name="Rectangle 62"/>
            <p:cNvSpPr>
              <a:spLocks noChangeArrowheads="1"/>
            </p:cNvSpPr>
            <p:nvPr/>
          </p:nvSpPr>
          <p:spPr bwMode="auto">
            <a:xfrm>
              <a:off x="1860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8" name="Rectangle 63"/>
            <p:cNvSpPr>
              <a:spLocks noChangeArrowheads="1"/>
            </p:cNvSpPr>
            <p:nvPr/>
          </p:nvSpPr>
          <p:spPr bwMode="auto">
            <a:xfrm>
              <a:off x="2086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9" name="Rectangle 64"/>
            <p:cNvSpPr>
              <a:spLocks noChangeArrowheads="1"/>
            </p:cNvSpPr>
            <p:nvPr/>
          </p:nvSpPr>
          <p:spPr bwMode="auto">
            <a:xfrm>
              <a:off x="2314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50" name="Rectangle 65"/>
            <p:cNvSpPr>
              <a:spLocks noChangeArrowheads="1"/>
            </p:cNvSpPr>
            <p:nvPr/>
          </p:nvSpPr>
          <p:spPr bwMode="auto">
            <a:xfrm>
              <a:off x="2540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51" name="Text Box 66"/>
            <p:cNvSpPr txBox="1">
              <a:spLocks noChangeArrowheads="1"/>
            </p:cNvSpPr>
            <p:nvPr/>
          </p:nvSpPr>
          <p:spPr bwMode="auto">
            <a:xfrm>
              <a:off x="249" y="3317"/>
              <a:ext cx="18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1200">
                  <a:cs typeface="Arial" charset="0"/>
                </a:rPr>
                <a:t>π</a:t>
              </a:r>
            </a:p>
          </p:txBody>
        </p:sp>
        <p:sp>
          <p:nvSpPr>
            <p:cNvPr id="92252" name="Rectangle 67"/>
            <p:cNvSpPr>
              <a:spLocks noChangeArrowheads="1"/>
            </p:cNvSpPr>
            <p:nvPr/>
          </p:nvSpPr>
          <p:spPr bwMode="auto">
            <a:xfrm>
              <a:off x="499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0</a:t>
              </a:r>
              <a:endParaRPr lang="ru-RU" sz="1600"/>
            </a:p>
          </p:txBody>
        </p:sp>
        <p:sp>
          <p:nvSpPr>
            <p:cNvPr id="92253" name="Rectangle 68"/>
            <p:cNvSpPr>
              <a:spLocks noChangeArrowheads="1"/>
            </p:cNvSpPr>
            <p:nvPr/>
          </p:nvSpPr>
          <p:spPr bwMode="auto">
            <a:xfrm>
              <a:off x="725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4" name="Rectangle 69"/>
            <p:cNvSpPr>
              <a:spLocks noChangeArrowheads="1"/>
            </p:cNvSpPr>
            <p:nvPr/>
          </p:nvSpPr>
          <p:spPr bwMode="auto">
            <a:xfrm>
              <a:off x="952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5" name="Rectangle 70"/>
            <p:cNvSpPr>
              <a:spLocks noChangeArrowheads="1"/>
            </p:cNvSpPr>
            <p:nvPr/>
          </p:nvSpPr>
          <p:spPr bwMode="auto">
            <a:xfrm>
              <a:off x="1179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6" name="Rectangle 71"/>
            <p:cNvSpPr>
              <a:spLocks noChangeArrowheads="1"/>
            </p:cNvSpPr>
            <p:nvPr/>
          </p:nvSpPr>
          <p:spPr bwMode="auto">
            <a:xfrm>
              <a:off x="1406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7" name="Rectangle 72"/>
            <p:cNvSpPr>
              <a:spLocks noChangeArrowheads="1"/>
            </p:cNvSpPr>
            <p:nvPr/>
          </p:nvSpPr>
          <p:spPr bwMode="auto">
            <a:xfrm>
              <a:off x="1632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8" name="Rectangle 73"/>
            <p:cNvSpPr>
              <a:spLocks noChangeArrowheads="1"/>
            </p:cNvSpPr>
            <p:nvPr/>
          </p:nvSpPr>
          <p:spPr bwMode="auto">
            <a:xfrm>
              <a:off x="1859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9" name="Rectangle 74"/>
            <p:cNvSpPr>
              <a:spLocks noChangeArrowheads="1"/>
            </p:cNvSpPr>
            <p:nvPr/>
          </p:nvSpPr>
          <p:spPr bwMode="auto">
            <a:xfrm>
              <a:off x="2086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60" name="Rectangle 75"/>
            <p:cNvSpPr>
              <a:spLocks noChangeArrowheads="1"/>
            </p:cNvSpPr>
            <p:nvPr/>
          </p:nvSpPr>
          <p:spPr bwMode="auto">
            <a:xfrm>
              <a:off x="2313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61" name="Rectangle 76"/>
            <p:cNvSpPr>
              <a:spLocks noChangeArrowheads="1"/>
            </p:cNvSpPr>
            <p:nvPr/>
          </p:nvSpPr>
          <p:spPr bwMode="auto">
            <a:xfrm>
              <a:off x="2540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62" name="Text Box 77"/>
            <p:cNvSpPr txBox="1">
              <a:spLocks noChangeArrowheads="1"/>
            </p:cNvSpPr>
            <p:nvPr/>
          </p:nvSpPr>
          <p:spPr bwMode="auto">
            <a:xfrm>
              <a:off x="249" y="3543"/>
              <a:ext cx="18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d</a:t>
              </a:r>
              <a:endParaRPr lang="ru-RU" sz="1200"/>
            </a:p>
          </p:txBody>
        </p:sp>
      </p:grpSp>
      <p:sp>
        <p:nvSpPr>
          <p:cNvPr id="66638" name="Rectangle 78"/>
          <p:cNvSpPr>
            <a:spLocks noChangeArrowheads="1"/>
          </p:cNvSpPr>
          <p:nvPr/>
        </p:nvSpPr>
        <p:spPr bwMode="auto">
          <a:xfrm>
            <a:off x="1150938" y="5589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66639" name="Rectangle 79"/>
          <p:cNvSpPr>
            <a:spLocks noChangeArrowheads="1"/>
          </p:cNvSpPr>
          <p:nvPr/>
        </p:nvSpPr>
        <p:spPr bwMode="auto">
          <a:xfrm>
            <a:off x="1871663" y="5589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3</a:t>
            </a:r>
          </a:p>
        </p:txBody>
      </p:sp>
      <p:sp>
        <p:nvSpPr>
          <p:cNvPr id="66640" name="Rectangle 80"/>
          <p:cNvSpPr>
            <a:spLocks noChangeArrowheads="1"/>
          </p:cNvSpPr>
          <p:nvPr/>
        </p:nvSpPr>
        <p:spPr bwMode="auto">
          <a:xfrm>
            <a:off x="1150938" y="522922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41" name="Rectangle 81"/>
          <p:cNvSpPr>
            <a:spLocks noChangeArrowheads="1"/>
          </p:cNvSpPr>
          <p:nvPr/>
        </p:nvSpPr>
        <p:spPr bwMode="auto">
          <a:xfrm>
            <a:off x="1871663" y="522922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42" name="Rectangle 82"/>
          <p:cNvSpPr>
            <a:spLocks noChangeArrowheads="1"/>
          </p:cNvSpPr>
          <p:nvPr/>
        </p:nvSpPr>
        <p:spPr bwMode="auto">
          <a:xfrm>
            <a:off x="4032250" y="522922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3" name="Rectangle 83"/>
          <p:cNvSpPr>
            <a:spLocks noChangeArrowheads="1"/>
          </p:cNvSpPr>
          <p:nvPr/>
        </p:nvSpPr>
        <p:spPr bwMode="auto">
          <a:xfrm>
            <a:off x="4032250" y="5589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44" name="Rectangle 84"/>
          <p:cNvSpPr>
            <a:spLocks noChangeArrowheads="1"/>
          </p:cNvSpPr>
          <p:nvPr/>
        </p:nvSpPr>
        <p:spPr bwMode="auto">
          <a:xfrm>
            <a:off x="1511300" y="522922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45" name="Rectangle 85"/>
          <p:cNvSpPr>
            <a:spLocks noChangeArrowheads="1"/>
          </p:cNvSpPr>
          <p:nvPr/>
        </p:nvSpPr>
        <p:spPr bwMode="auto">
          <a:xfrm>
            <a:off x="2232025" y="522922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6" name="Rectangle 86"/>
          <p:cNvSpPr>
            <a:spLocks noChangeArrowheads="1"/>
          </p:cNvSpPr>
          <p:nvPr/>
        </p:nvSpPr>
        <p:spPr bwMode="auto">
          <a:xfrm>
            <a:off x="3311525" y="522922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47" name="Rectangle 87"/>
          <p:cNvSpPr>
            <a:spLocks noChangeArrowheads="1"/>
          </p:cNvSpPr>
          <p:nvPr/>
        </p:nvSpPr>
        <p:spPr bwMode="auto">
          <a:xfrm>
            <a:off x="2232025" y="5589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8" name="Rectangle 88"/>
          <p:cNvSpPr>
            <a:spLocks noChangeArrowheads="1"/>
          </p:cNvSpPr>
          <p:nvPr/>
        </p:nvSpPr>
        <p:spPr bwMode="auto">
          <a:xfrm>
            <a:off x="1511300" y="5589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5</a:t>
            </a:r>
          </a:p>
        </p:txBody>
      </p:sp>
      <p:sp>
        <p:nvSpPr>
          <p:cNvPr id="66649" name="Rectangle 89"/>
          <p:cNvSpPr>
            <a:spLocks noChangeArrowheads="1"/>
          </p:cNvSpPr>
          <p:nvPr/>
        </p:nvSpPr>
        <p:spPr bwMode="auto">
          <a:xfrm>
            <a:off x="3311525" y="5589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4</a:t>
            </a:r>
          </a:p>
        </p:txBody>
      </p:sp>
      <p:sp>
        <p:nvSpPr>
          <p:cNvPr id="66650" name="Rectangle 90"/>
          <p:cNvSpPr>
            <a:spLocks noChangeArrowheads="1"/>
          </p:cNvSpPr>
          <p:nvPr/>
        </p:nvSpPr>
        <p:spPr bwMode="auto">
          <a:xfrm>
            <a:off x="2592388" y="5589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4</a:t>
            </a:r>
          </a:p>
        </p:txBody>
      </p:sp>
      <p:sp>
        <p:nvSpPr>
          <p:cNvPr id="66651" name="Rectangle 91"/>
          <p:cNvSpPr>
            <a:spLocks noChangeArrowheads="1"/>
          </p:cNvSpPr>
          <p:nvPr/>
        </p:nvSpPr>
        <p:spPr bwMode="auto">
          <a:xfrm>
            <a:off x="2592388" y="522922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5</a:t>
            </a:r>
          </a:p>
        </p:txBody>
      </p:sp>
      <p:sp>
        <p:nvSpPr>
          <p:cNvPr id="66652" name="Rectangle 92"/>
          <p:cNvSpPr>
            <a:spLocks noChangeArrowheads="1"/>
          </p:cNvSpPr>
          <p:nvPr/>
        </p:nvSpPr>
        <p:spPr bwMode="auto">
          <a:xfrm>
            <a:off x="1500166" y="55721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3</a:t>
            </a:r>
          </a:p>
        </p:txBody>
      </p:sp>
      <p:sp>
        <p:nvSpPr>
          <p:cNvPr id="66653" name="Rectangle 93"/>
          <p:cNvSpPr>
            <a:spLocks noChangeArrowheads="1"/>
          </p:cNvSpPr>
          <p:nvPr/>
        </p:nvSpPr>
        <p:spPr bwMode="auto">
          <a:xfrm>
            <a:off x="1500166" y="5214950"/>
            <a:ext cx="358775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10</a:t>
            </a:r>
          </a:p>
        </p:txBody>
      </p:sp>
      <p:sp>
        <p:nvSpPr>
          <p:cNvPr id="66654" name="Rectangle 94"/>
          <p:cNvSpPr>
            <a:spLocks noChangeArrowheads="1"/>
          </p:cNvSpPr>
          <p:nvPr/>
        </p:nvSpPr>
        <p:spPr bwMode="auto">
          <a:xfrm>
            <a:off x="2571736" y="55721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55" name="Rectangle 95"/>
          <p:cNvSpPr>
            <a:spLocks noChangeArrowheads="1"/>
          </p:cNvSpPr>
          <p:nvPr/>
        </p:nvSpPr>
        <p:spPr bwMode="auto">
          <a:xfrm>
            <a:off x="2571736" y="521495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3</a:t>
            </a:r>
          </a:p>
        </p:txBody>
      </p:sp>
      <p:sp>
        <p:nvSpPr>
          <p:cNvPr id="66656" name="Rectangle 96"/>
          <p:cNvSpPr>
            <a:spLocks noChangeArrowheads="1"/>
          </p:cNvSpPr>
          <p:nvPr/>
        </p:nvSpPr>
        <p:spPr bwMode="auto">
          <a:xfrm>
            <a:off x="2951163" y="5589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4</a:t>
            </a:r>
          </a:p>
        </p:txBody>
      </p:sp>
      <p:sp>
        <p:nvSpPr>
          <p:cNvPr id="66657" name="Rectangle 97"/>
          <p:cNvSpPr>
            <a:spLocks noChangeArrowheads="1"/>
          </p:cNvSpPr>
          <p:nvPr/>
        </p:nvSpPr>
        <p:spPr bwMode="auto">
          <a:xfrm>
            <a:off x="2951163" y="522922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6</a:t>
            </a:r>
          </a:p>
        </p:txBody>
      </p:sp>
      <p:sp>
        <p:nvSpPr>
          <p:cNvPr id="66658" name="Rectangle 98"/>
          <p:cNvSpPr>
            <a:spLocks noChangeArrowheads="1"/>
          </p:cNvSpPr>
          <p:nvPr/>
        </p:nvSpPr>
        <p:spPr bwMode="auto">
          <a:xfrm>
            <a:off x="3671888" y="5589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66659" name="Rectangle 99"/>
          <p:cNvSpPr>
            <a:spLocks noChangeArrowheads="1"/>
          </p:cNvSpPr>
          <p:nvPr/>
        </p:nvSpPr>
        <p:spPr bwMode="auto">
          <a:xfrm>
            <a:off x="3671888" y="522922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66660" name="Rectangle 100"/>
          <p:cNvSpPr>
            <a:spLocks noChangeArrowheads="1"/>
          </p:cNvSpPr>
          <p:nvPr/>
        </p:nvSpPr>
        <p:spPr bwMode="auto">
          <a:xfrm>
            <a:off x="3286116" y="55721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61" name="Rectangle 101"/>
          <p:cNvSpPr>
            <a:spLocks noChangeArrowheads="1"/>
          </p:cNvSpPr>
          <p:nvPr/>
        </p:nvSpPr>
        <p:spPr bwMode="auto">
          <a:xfrm>
            <a:off x="3286116" y="521495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9</a:t>
            </a:r>
          </a:p>
        </p:txBody>
      </p:sp>
      <p:sp>
        <p:nvSpPr>
          <p:cNvPr id="66662" name="Rectangle 102"/>
          <p:cNvSpPr>
            <a:spLocks noChangeArrowheads="1"/>
          </p:cNvSpPr>
          <p:nvPr/>
        </p:nvSpPr>
        <p:spPr bwMode="auto">
          <a:xfrm>
            <a:off x="2928926" y="55721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63" name="Rectangle 103"/>
          <p:cNvSpPr>
            <a:spLocks noChangeArrowheads="1"/>
          </p:cNvSpPr>
          <p:nvPr/>
        </p:nvSpPr>
        <p:spPr bwMode="auto">
          <a:xfrm>
            <a:off x="2928926" y="521495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8</a:t>
            </a:r>
          </a:p>
        </p:txBody>
      </p:sp>
      <p:sp>
        <p:nvSpPr>
          <p:cNvPr id="66664" name="Text Box 104"/>
          <p:cNvSpPr txBox="1">
            <a:spLocks noChangeArrowheads="1"/>
          </p:cNvSpPr>
          <p:nvPr/>
        </p:nvSpPr>
        <p:spPr bwMode="auto">
          <a:xfrm>
            <a:off x="4895850" y="4872038"/>
            <a:ext cx="42481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dirty="0"/>
              <a:t>В результате работы получаем список</a:t>
            </a:r>
            <a:br>
              <a:rPr lang="ru-RU" sz="1600" dirty="0"/>
            </a:br>
            <a:r>
              <a:rPr lang="ru-RU" sz="1600" dirty="0"/>
              <a:t>ребер </a:t>
            </a:r>
            <a:r>
              <a:rPr lang="ru-RU" sz="1600" dirty="0" err="1"/>
              <a:t>остовного</a:t>
            </a:r>
            <a:r>
              <a:rPr lang="ru-RU" sz="1600" dirty="0"/>
              <a:t> дерева вместе с весами</a:t>
            </a:r>
          </a:p>
          <a:p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6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6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6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6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6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6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20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6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6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57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6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6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6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6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6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6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3" grpId="0"/>
      <p:bldP spid="66638" grpId="0" animBg="1"/>
      <p:bldP spid="66639" grpId="0" animBg="1"/>
      <p:bldP spid="66640" grpId="0" animBg="1"/>
      <p:bldP spid="66641" grpId="0" animBg="1"/>
      <p:bldP spid="66642" grpId="0" animBg="1"/>
      <p:bldP spid="66643" grpId="0" animBg="1"/>
      <p:bldP spid="66644" grpId="0" animBg="1"/>
      <p:bldP spid="66645" grpId="0" animBg="1"/>
      <p:bldP spid="66646" grpId="0" animBg="1"/>
      <p:bldP spid="66647" grpId="0" animBg="1"/>
      <p:bldP spid="66648" grpId="0" animBg="1"/>
      <p:bldP spid="66649" grpId="0" animBg="1"/>
      <p:bldP spid="66650" grpId="0" animBg="1"/>
      <p:bldP spid="66651" grpId="0" animBg="1"/>
      <p:bldP spid="66652" grpId="0" animBg="1"/>
      <p:bldP spid="66653" grpId="0" animBg="1"/>
      <p:bldP spid="66654" grpId="0" animBg="1"/>
      <p:bldP spid="66655" grpId="0" animBg="1"/>
      <p:bldP spid="66656" grpId="0" animBg="1"/>
      <p:bldP spid="66657" grpId="0" animBg="1"/>
      <p:bldP spid="66658" grpId="0" animBg="1"/>
      <p:bldP spid="66659" grpId="0" animBg="1"/>
      <p:bldP spid="66660" grpId="0" animBg="1"/>
      <p:bldP spid="66661" grpId="0" animBg="1"/>
      <p:bldP spid="66662" grpId="0" animBg="1"/>
      <p:bldP spid="66663" grpId="0" animBg="1"/>
      <p:bldP spid="6666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pPr algn="l"/>
            <a:r>
              <a:rPr lang="ru-RU" sz="3200" dirty="0" smtClean="0">
                <a:solidFill>
                  <a:srgbClr val="663300"/>
                </a:solidFill>
              </a:rPr>
              <a:t>Реализация за </a:t>
            </a:r>
            <a:r>
              <a:rPr lang="ru-RU" sz="3200" i="1" dirty="0" smtClean="0">
                <a:solidFill>
                  <a:srgbClr val="663300"/>
                </a:solidFill>
              </a:rPr>
              <a:t>O</a:t>
            </a:r>
            <a:r>
              <a:rPr lang="ru-RU" sz="3200" dirty="0" smtClean="0">
                <a:solidFill>
                  <a:srgbClr val="663300"/>
                </a:solidFill>
              </a:rPr>
              <a:t> (</a:t>
            </a:r>
            <a:r>
              <a:rPr lang="ru-RU" sz="3200" i="1" dirty="0" smtClean="0">
                <a:solidFill>
                  <a:srgbClr val="663300"/>
                </a:solidFill>
              </a:rPr>
              <a:t>M</a:t>
            </a:r>
            <a:r>
              <a:rPr lang="ru-RU" sz="3200" dirty="0" smtClean="0">
                <a:solidFill>
                  <a:srgbClr val="663300"/>
                </a:solidFill>
              </a:rPr>
              <a:t> </a:t>
            </a:r>
            <a:r>
              <a:rPr lang="ru-RU" sz="3200" i="1" dirty="0" err="1" smtClean="0">
                <a:solidFill>
                  <a:srgbClr val="663300"/>
                </a:solidFill>
              </a:rPr>
              <a:t>log</a:t>
            </a:r>
            <a:r>
              <a:rPr lang="ru-RU" sz="3200" dirty="0" smtClean="0">
                <a:solidFill>
                  <a:srgbClr val="663300"/>
                </a:solidFill>
              </a:rPr>
              <a:t> </a:t>
            </a:r>
            <a:r>
              <a:rPr lang="ru-RU" sz="3200" i="1" dirty="0" smtClean="0">
                <a:solidFill>
                  <a:srgbClr val="663300"/>
                </a:solidFill>
              </a:rPr>
              <a:t>N</a:t>
            </a:r>
            <a:r>
              <a:rPr lang="ru-RU" sz="3200" dirty="0" smtClean="0">
                <a:solidFill>
                  <a:srgbClr val="663300"/>
                </a:solidFill>
              </a:rPr>
              <a:t> + </a:t>
            </a:r>
            <a:r>
              <a:rPr lang="ru-RU" sz="3200" i="1" dirty="0" smtClean="0">
                <a:solidFill>
                  <a:srgbClr val="663300"/>
                </a:solidFill>
              </a:rPr>
              <a:t>N</a:t>
            </a:r>
            <a:r>
              <a:rPr lang="ru-RU" sz="3200" baseline="30000" dirty="0" smtClean="0">
                <a:solidFill>
                  <a:srgbClr val="663300"/>
                </a:solidFill>
              </a:rPr>
              <a:t>2</a:t>
            </a:r>
            <a:r>
              <a:rPr lang="ru-RU" sz="3200" dirty="0" smtClean="0">
                <a:solidFill>
                  <a:srgbClr val="663300"/>
                </a:solidFill>
              </a:rPr>
              <a:t>)</a:t>
            </a:r>
          </a:p>
        </p:txBody>
      </p:sp>
      <p:sp>
        <p:nvSpPr>
          <p:cNvPr id="63490" name="Rectangle 3"/>
          <p:cNvSpPr>
            <a:spLocks noGrp="1"/>
          </p:cNvSpPr>
          <p:nvPr>
            <p:ph idx="1"/>
          </p:nvPr>
        </p:nvSpPr>
        <p:spPr>
          <a:xfrm>
            <a:off x="0" y="1071546"/>
            <a:ext cx="8785225" cy="45259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Отсортируем все рёбра в списках смежности каждой вершины по увеличению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веса – </a:t>
            </a:r>
            <a:r>
              <a:rPr lang="ru-RU" sz="2000" i="1" dirty="0" smtClean="0"/>
              <a:t>O</a:t>
            </a:r>
            <a:r>
              <a:rPr lang="ru-RU" sz="2000" dirty="0" smtClean="0"/>
              <a:t> (</a:t>
            </a:r>
            <a:r>
              <a:rPr lang="ru-RU" sz="2000" i="1" dirty="0" smtClean="0"/>
              <a:t>M</a:t>
            </a:r>
            <a:r>
              <a:rPr lang="ru-RU" sz="2000" dirty="0" smtClean="0"/>
              <a:t> </a:t>
            </a:r>
            <a:r>
              <a:rPr lang="ru-RU" sz="2000" i="1" dirty="0" err="1" smtClean="0"/>
              <a:t>log</a:t>
            </a:r>
            <a:r>
              <a:rPr lang="ru-RU" sz="2000" i="1" dirty="0" smtClean="0"/>
              <a:t> N)).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Для каждой вершины заведем указатель, указывающий на первое доступное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ребро в её списке смежности. Изначально все указатели указывают на начала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списков.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На i-ой итерации перебираем все вершины, и выбираем наименьшее по весу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ребро среди доступных. Поскольку всё рёбра уже отсортированы по весу, а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указатели указывают на первые доступные рёбра, то выбор наименьшего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ребра осуществится за O (</a:t>
            </a:r>
            <a:r>
              <a:rPr lang="ru-RU" sz="2000" i="1" dirty="0" smtClean="0"/>
              <a:t>N</a:t>
            </a:r>
            <a:r>
              <a:rPr lang="ru-RU" sz="2000" dirty="0" smtClean="0"/>
              <a:t>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После этого обновляем указатели (сдвигаем вправо), т.к. некоторые из них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указывают на ставшие недоступными рёбра (оба конца которых оказались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внутри дерева).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На поддержание работы  указателей требуется </a:t>
            </a:r>
            <a:r>
              <a:rPr lang="ru-RU" sz="2000" i="1" dirty="0" smtClean="0"/>
              <a:t>O</a:t>
            </a:r>
            <a:r>
              <a:rPr lang="ru-RU" sz="2000" dirty="0" smtClean="0"/>
              <a:t> (</a:t>
            </a:r>
            <a:r>
              <a:rPr lang="ru-RU" sz="2000" i="1" dirty="0" smtClean="0"/>
              <a:t>M</a:t>
            </a:r>
            <a:r>
              <a:rPr lang="ru-RU" sz="2000" dirty="0" smtClean="0"/>
              <a:t>) действий.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14313"/>
            <a:ext cx="8229600" cy="939800"/>
          </a:xfrm>
        </p:spPr>
        <p:txBody>
          <a:bodyPr/>
          <a:lstStyle/>
          <a:p>
            <a:pPr algn="l"/>
            <a:r>
              <a:rPr lang="ru-RU" sz="3200" dirty="0" smtClean="0">
                <a:solidFill>
                  <a:srgbClr val="663300"/>
                </a:solidFill>
              </a:rPr>
              <a:t>Алгоритм Прима</a:t>
            </a:r>
            <a:r>
              <a:rPr lang="en-US" sz="3200" dirty="0" smtClean="0">
                <a:solidFill>
                  <a:srgbClr val="663300"/>
                </a:solidFill>
              </a:rPr>
              <a:t> (</a:t>
            </a:r>
            <a:r>
              <a:rPr lang="ru-RU" sz="3200" dirty="0" smtClean="0">
                <a:solidFill>
                  <a:srgbClr val="663300"/>
                </a:solidFill>
              </a:rPr>
              <a:t>другой алгоритм)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1071563"/>
            <a:ext cx="8229600" cy="5054600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500" smtClean="0"/>
              <a:t>На каждом шаге вычеркиваем из графа дугу максимальной стоимости с тем условием, что она не разрывает граф на две или более компоненты связности, т.е. после удаления дуги граф должен оставаться связным.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5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500" smtClean="0"/>
              <a:t>Для того, чтобы определить, остался ли граф связным, достаточно запустить поиск в глубину от одной из вершин, связанных с удаленной дугой.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5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500" smtClean="0">
                <a:solidFill>
                  <a:srgbClr val="C00000"/>
                </a:solidFill>
              </a:rPr>
              <a:t>Условие окончания алгоритма?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500" smtClean="0"/>
              <a:t>Например, пока количество ребер больше либо равно количеству вершин, нужно продолжать, </a:t>
            </a:r>
            <a:endParaRPr lang="en-US" sz="25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500" smtClean="0"/>
              <a:t>     </a:t>
            </a:r>
            <a:r>
              <a:rPr lang="ru-RU" sz="2500" smtClean="0"/>
              <a:t>иначе – остановиться.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654050"/>
          </a:xfrm>
        </p:spPr>
        <p:txBody>
          <a:bodyPr/>
          <a:lstStyle/>
          <a:p>
            <a:pPr algn="l"/>
            <a:r>
              <a:rPr lang="ru-RU" sz="3600" smtClean="0">
                <a:solidFill>
                  <a:srgbClr val="663300"/>
                </a:solidFill>
              </a:rPr>
              <a:t>Пример</a:t>
            </a:r>
          </a:p>
        </p:txBody>
      </p:sp>
      <p:pic>
        <p:nvPicPr>
          <p:cNvPr id="98306" name="Picture 4" descr="12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738" y="2192338"/>
            <a:ext cx="3671887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5784850" y="2263775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normAutofit fontScale="5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  <a:latin typeface="+mn-lt"/>
              </a:rPr>
              <a:t>м1</a:t>
            </a:r>
          </a:p>
        </p:txBody>
      </p:sp>
      <p:sp>
        <p:nvSpPr>
          <p:cNvPr id="98308" name="Oval 10"/>
          <p:cNvSpPr>
            <a:spLocks noChangeArrowheads="1"/>
          </p:cNvSpPr>
          <p:nvPr/>
        </p:nvSpPr>
        <p:spPr bwMode="auto">
          <a:xfrm>
            <a:off x="7369175" y="2336800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09" name="Oval 10"/>
          <p:cNvSpPr>
            <a:spLocks noChangeArrowheads="1"/>
          </p:cNvSpPr>
          <p:nvPr/>
        </p:nvSpPr>
        <p:spPr bwMode="auto">
          <a:xfrm>
            <a:off x="4848225" y="3560763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0" name="Oval 10"/>
          <p:cNvSpPr>
            <a:spLocks noChangeArrowheads="1"/>
          </p:cNvSpPr>
          <p:nvPr/>
        </p:nvSpPr>
        <p:spPr bwMode="auto">
          <a:xfrm>
            <a:off x="8016875" y="3487738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1" name="Oval 10"/>
          <p:cNvSpPr>
            <a:spLocks noChangeArrowheads="1"/>
          </p:cNvSpPr>
          <p:nvPr/>
        </p:nvSpPr>
        <p:spPr bwMode="auto">
          <a:xfrm>
            <a:off x="6505575" y="3487738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2" name="Oval 10"/>
          <p:cNvSpPr>
            <a:spLocks noChangeArrowheads="1"/>
          </p:cNvSpPr>
          <p:nvPr/>
        </p:nvSpPr>
        <p:spPr bwMode="auto">
          <a:xfrm>
            <a:off x="7369175" y="4856163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3" name="Oval 10"/>
          <p:cNvSpPr>
            <a:spLocks noChangeArrowheads="1"/>
          </p:cNvSpPr>
          <p:nvPr/>
        </p:nvSpPr>
        <p:spPr bwMode="auto">
          <a:xfrm>
            <a:off x="5640388" y="4856163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4" name="Line 12"/>
          <p:cNvSpPr>
            <a:spLocks noChangeShapeType="1"/>
          </p:cNvSpPr>
          <p:nvPr/>
        </p:nvSpPr>
        <p:spPr bwMode="auto">
          <a:xfrm>
            <a:off x="6000750" y="2552700"/>
            <a:ext cx="576263" cy="935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15" name="Line 13"/>
          <p:cNvSpPr>
            <a:spLocks noChangeShapeType="1"/>
          </p:cNvSpPr>
          <p:nvPr/>
        </p:nvSpPr>
        <p:spPr bwMode="auto">
          <a:xfrm flipH="1">
            <a:off x="7585075" y="3776663"/>
            <a:ext cx="5048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16" name="Line 14"/>
          <p:cNvSpPr>
            <a:spLocks noChangeShapeType="1"/>
          </p:cNvSpPr>
          <p:nvPr/>
        </p:nvSpPr>
        <p:spPr bwMode="auto">
          <a:xfrm flipH="1">
            <a:off x="6721475" y="2624138"/>
            <a:ext cx="719138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17" name="Line 15"/>
          <p:cNvSpPr>
            <a:spLocks noChangeShapeType="1"/>
          </p:cNvSpPr>
          <p:nvPr/>
        </p:nvSpPr>
        <p:spPr bwMode="auto">
          <a:xfrm flipH="1">
            <a:off x="6792913" y="3632200"/>
            <a:ext cx="122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929313" y="5000625"/>
            <a:ext cx="1439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065713" y="2479675"/>
            <a:ext cx="719137" cy="1081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20" name="Text Box 18"/>
          <p:cNvSpPr txBox="1">
            <a:spLocks noChangeArrowheads="1"/>
          </p:cNvSpPr>
          <p:nvPr/>
        </p:nvSpPr>
        <p:spPr bwMode="auto">
          <a:xfrm>
            <a:off x="5929313" y="29845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1" name="Text Box 19"/>
          <p:cNvSpPr txBox="1">
            <a:spLocks noChangeArrowheads="1"/>
          </p:cNvSpPr>
          <p:nvPr/>
        </p:nvSpPr>
        <p:spPr bwMode="auto">
          <a:xfrm>
            <a:off x="7800975" y="42799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3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2" name="Text Box 20"/>
          <p:cNvSpPr txBox="1">
            <a:spLocks noChangeArrowheads="1"/>
          </p:cNvSpPr>
          <p:nvPr/>
        </p:nvSpPr>
        <p:spPr bwMode="auto">
          <a:xfrm>
            <a:off x="7081838" y="291147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4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3" name="Text Box 21"/>
          <p:cNvSpPr txBox="1">
            <a:spLocks noChangeArrowheads="1"/>
          </p:cNvSpPr>
          <p:nvPr/>
        </p:nvSpPr>
        <p:spPr bwMode="auto">
          <a:xfrm>
            <a:off x="7369175" y="3632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9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4" name="Text Box 22"/>
          <p:cNvSpPr txBox="1">
            <a:spLocks noChangeArrowheads="1"/>
          </p:cNvSpPr>
          <p:nvPr/>
        </p:nvSpPr>
        <p:spPr bwMode="auto">
          <a:xfrm>
            <a:off x="4992688" y="284003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23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5" name="Text Box 23"/>
          <p:cNvSpPr txBox="1">
            <a:spLocks noChangeArrowheads="1"/>
          </p:cNvSpPr>
          <p:nvPr/>
        </p:nvSpPr>
        <p:spPr bwMode="auto">
          <a:xfrm>
            <a:off x="6432550" y="464026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17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5000625" y="3857625"/>
            <a:ext cx="714375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H="1">
            <a:off x="5857875" y="3714750"/>
            <a:ext cx="719138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H="1" flipV="1">
            <a:off x="6072188" y="2357438"/>
            <a:ext cx="1285875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H="1">
            <a:off x="5143500" y="3643313"/>
            <a:ext cx="1357313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7643813" y="2643188"/>
            <a:ext cx="500062" cy="857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6786563" y="3786188"/>
            <a:ext cx="642937" cy="1071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6572250" y="2000250"/>
            <a:ext cx="3937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20</a:t>
            </a: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7929563" y="2786063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</a:t>
            </a:r>
            <a:r>
              <a:rPr lang="ru-RU" sz="1600">
                <a:latin typeface="Calibri" pitchFamily="34" charset="0"/>
              </a:rPr>
              <a:t>5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5572125" y="3357563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36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5857875" y="4071938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25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5072063" y="4357688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28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6786563" y="4214813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</a:t>
            </a:r>
            <a:r>
              <a:rPr lang="ru-RU" sz="1600">
                <a:latin typeface="Calibri" pitchFamily="34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119563" y="1493093"/>
            <a:ext cx="43211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Если в качестве промежуточной структуры </a:t>
            </a:r>
            <a:br>
              <a:rPr lang="ru-RU" sz="1600"/>
            </a:br>
            <a:r>
              <a:rPr lang="ru-RU" sz="1600"/>
              <a:t>хранения при обходе использовать стек, то</a:t>
            </a:r>
            <a:br>
              <a:rPr lang="ru-RU" sz="1600"/>
            </a:br>
            <a:r>
              <a:rPr lang="ru-RU" sz="1600"/>
              <a:t>получим обход в глубину.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755650" y="216936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2016125" y="166454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3311525" y="216936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2016125" y="2745630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311525" y="3285380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2016125" y="396959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755650" y="3320305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755650" y="4545855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cxnSp>
        <p:nvCxnSpPr>
          <p:cNvPr id="40972" name="AutoShape 12"/>
          <p:cNvCxnSpPr>
            <a:cxnSpLocks noChangeShapeType="1"/>
            <a:stCxn id="40964" idx="7"/>
            <a:endCxn id="40965" idx="2"/>
          </p:cNvCxnSpPr>
          <p:nvPr/>
        </p:nvCxnSpPr>
        <p:spPr bwMode="auto">
          <a:xfrm flipV="1">
            <a:off x="1063625" y="1845518"/>
            <a:ext cx="952500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3" name="AutoShape 13"/>
          <p:cNvCxnSpPr>
            <a:cxnSpLocks noChangeShapeType="1"/>
            <a:stCxn id="40965" idx="6"/>
            <a:endCxn id="40966" idx="1"/>
          </p:cNvCxnSpPr>
          <p:nvPr/>
        </p:nvCxnSpPr>
        <p:spPr bwMode="auto">
          <a:xfrm>
            <a:off x="2376488" y="1845518"/>
            <a:ext cx="987425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4" name="AutoShape 14"/>
          <p:cNvCxnSpPr>
            <a:cxnSpLocks noChangeShapeType="1"/>
            <a:stCxn id="40965" idx="4"/>
            <a:endCxn id="40967" idx="0"/>
          </p:cNvCxnSpPr>
          <p:nvPr/>
        </p:nvCxnSpPr>
        <p:spPr bwMode="auto">
          <a:xfrm>
            <a:off x="2197100" y="2024905"/>
            <a:ext cx="0" cy="720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5" name="AutoShape 15"/>
          <p:cNvCxnSpPr>
            <a:cxnSpLocks noChangeShapeType="1"/>
            <a:stCxn id="40967" idx="7"/>
            <a:endCxn id="40966" idx="3"/>
          </p:cNvCxnSpPr>
          <p:nvPr/>
        </p:nvCxnSpPr>
        <p:spPr bwMode="auto">
          <a:xfrm flipV="1">
            <a:off x="2324100" y="2477343"/>
            <a:ext cx="1039813" cy="320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6" name="AutoShape 16"/>
          <p:cNvCxnSpPr>
            <a:cxnSpLocks noChangeShapeType="1"/>
            <a:stCxn id="40964" idx="5"/>
            <a:endCxn id="40967" idx="2"/>
          </p:cNvCxnSpPr>
          <p:nvPr/>
        </p:nvCxnSpPr>
        <p:spPr bwMode="auto">
          <a:xfrm>
            <a:off x="1063625" y="2477343"/>
            <a:ext cx="952500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7" name="AutoShape 17"/>
          <p:cNvCxnSpPr>
            <a:cxnSpLocks noChangeShapeType="1"/>
            <a:stCxn id="40967" idx="5"/>
            <a:endCxn id="40968" idx="1"/>
          </p:cNvCxnSpPr>
          <p:nvPr/>
        </p:nvCxnSpPr>
        <p:spPr bwMode="auto">
          <a:xfrm>
            <a:off x="2324100" y="3053605"/>
            <a:ext cx="1039813" cy="2841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8" name="AutoShape 18"/>
          <p:cNvCxnSpPr>
            <a:cxnSpLocks noChangeShapeType="1"/>
            <a:stCxn id="40968" idx="3"/>
            <a:endCxn id="40969" idx="7"/>
          </p:cNvCxnSpPr>
          <p:nvPr/>
        </p:nvCxnSpPr>
        <p:spPr bwMode="auto">
          <a:xfrm flipH="1">
            <a:off x="2324100" y="3593355"/>
            <a:ext cx="1039813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9" name="AutoShape 19"/>
          <p:cNvCxnSpPr>
            <a:cxnSpLocks noChangeShapeType="1"/>
            <a:stCxn id="40964" idx="4"/>
            <a:endCxn id="40970" idx="0"/>
          </p:cNvCxnSpPr>
          <p:nvPr/>
        </p:nvCxnSpPr>
        <p:spPr bwMode="auto">
          <a:xfrm>
            <a:off x="936625" y="2529730"/>
            <a:ext cx="0" cy="790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0" name="AutoShape 20"/>
          <p:cNvCxnSpPr>
            <a:cxnSpLocks noChangeShapeType="1"/>
            <a:stCxn id="40970" idx="4"/>
            <a:endCxn id="40971" idx="0"/>
          </p:cNvCxnSpPr>
          <p:nvPr/>
        </p:nvCxnSpPr>
        <p:spPr bwMode="auto">
          <a:xfrm>
            <a:off x="936625" y="3680668"/>
            <a:ext cx="0" cy="865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1" name="AutoShape 21"/>
          <p:cNvCxnSpPr>
            <a:cxnSpLocks noChangeShapeType="1"/>
            <a:stCxn id="40970" idx="5"/>
            <a:endCxn id="40969" idx="2"/>
          </p:cNvCxnSpPr>
          <p:nvPr/>
        </p:nvCxnSpPr>
        <p:spPr bwMode="auto">
          <a:xfrm>
            <a:off x="1063625" y="3628280"/>
            <a:ext cx="952500" cy="522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37" name="Text Box 22"/>
          <p:cNvSpPr txBox="1">
            <a:spLocks noChangeArrowheads="1"/>
          </p:cNvSpPr>
          <p:nvPr/>
        </p:nvSpPr>
        <p:spPr bwMode="auto">
          <a:xfrm>
            <a:off x="611188" y="1485155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Граф:</a:t>
            </a:r>
          </a:p>
        </p:txBody>
      </p:sp>
      <p:sp>
        <p:nvSpPr>
          <p:cNvPr id="40983" name="Oval 23"/>
          <p:cNvSpPr>
            <a:spLocks noChangeArrowheads="1"/>
          </p:cNvSpPr>
          <p:nvPr/>
        </p:nvSpPr>
        <p:spPr bwMode="auto">
          <a:xfrm>
            <a:off x="4248150" y="245670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4643438" y="245670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5040313" y="245670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5435600" y="245670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5832475" y="245670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40988" name="Oval 28"/>
          <p:cNvSpPr>
            <a:spLocks noChangeArrowheads="1"/>
          </p:cNvSpPr>
          <p:nvPr/>
        </p:nvSpPr>
        <p:spPr bwMode="auto">
          <a:xfrm>
            <a:off x="6227763" y="245670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40989" name="Oval 29"/>
          <p:cNvSpPr>
            <a:spLocks noChangeArrowheads="1"/>
          </p:cNvSpPr>
          <p:nvPr/>
        </p:nvSpPr>
        <p:spPr bwMode="auto">
          <a:xfrm>
            <a:off x="6624638" y="245670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40990" name="Oval 30"/>
          <p:cNvSpPr>
            <a:spLocks noChangeArrowheads="1"/>
          </p:cNvSpPr>
          <p:nvPr/>
        </p:nvSpPr>
        <p:spPr bwMode="auto">
          <a:xfrm>
            <a:off x="7019925" y="245670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4156075" y="3036143"/>
            <a:ext cx="41941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Можно также получить дерево обхода </a:t>
            </a:r>
            <a:br>
              <a:rPr lang="ru-RU" sz="1600" dirty="0"/>
            </a:br>
            <a:r>
              <a:rPr lang="ru-RU" sz="1600" dirty="0"/>
              <a:t>в глубину, если отмечать каждую прямую </a:t>
            </a:r>
            <a:br>
              <a:rPr lang="ru-RU" sz="1600" dirty="0"/>
            </a:br>
            <a:r>
              <a:rPr lang="ru-RU" sz="1600" dirty="0"/>
              <a:t>или обратную дугу.</a:t>
            </a: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45370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1</a:t>
            </a:r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45370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48609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2</a:t>
            </a:r>
          </a:p>
        </p:txBody>
      </p:sp>
      <p:sp>
        <p:nvSpPr>
          <p:cNvPr id="40995" name="Rectangle 35"/>
          <p:cNvSpPr>
            <a:spLocks noChangeArrowheads="1"/>
          </p:cNvSpPr>
          <p:nvPr/>
        </p:nvSpPr>
        <p:spPr bwMode="auto">
          <a:xfrm>
            <a:off x="48609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51847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3</a:t>
            </a:r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518477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98" name="Rectangle 38"/>
          <p:cNvSpPr>
            <a:spLocks noChangeArrowheads="1"/>
          </p:cNvSpPr>
          <p:nvPr/>
        </p:nvSpPr>
        <p:spPr bwMode="auto">
          <a:xfrm>
            <a:off x="55086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4</a:t>
            </a:r>
          </a:p>
        </p:txBody>
      </p:sp>
      <p:sp>
        <p:nvSpPr>
          <p:cNvPr id="40999" name="Rectangle 39"/>
          <p:cNvSpPr>
            <a:spLocks noChangeArrowheads="1"/>
          </p:cNvSpPr>
          <p:nvPr/>
        </p:nvSpPr>
        <p:spPr bwMode="auto">
          <a:xfrm>
            <a:off x="55086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0" name="Rectangle 40"/>
          <p:cNvSpPr>
            <a:spLocks noChangeArrowheads="1"/>
          </p:cNvSpPr>
          <p:nvPr/>
        </p:nvSpPr>
        <p:spPr bwMode="auto">
          <a:xfrm>
            <a:off x="58324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5</a:t>
            </a:r>
          </a:p>
        </p:txBody>
      </p:sp>
      <p:sp>
        <p:nvSpPr>
          <p:cNvPr id="41001" name="Rectangle 41"/>
          <p:cNvSpPr>
            <a:spLocks noChangeArrowheads="1"/>
          </p:cNvSpPr>
          <p:nvPr/>
        </p:nvSpPr>
        <p:spPr bwMode="auto">
          <a:xfrm>
            <a:off x="583247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2" name="Rectangle 42"/>
          <p:cNvSpPr>
            <a:spLocks noChangeArrowheads="1"/>
          </p:cNvSpPr>
          <p:nvPr/>
        </p:nvSpPr>
        <p:spPr bwMode="auto">
          <a:xfrm>
            <a:off x="61563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6</a:t>
            </a:r>
          </a:p>
        </p:txBody>
      </p:sp>
      <p:sp>
        <p:nvSpPr>
          <p:cNvPr id="41003" name="Rectangle 43"/>
          <p:cNvSpPr>
            <a:spLocks noChangeArrowheads="1"/>
          </p:cNvSpPr>
          <p:nvPr/>
        </p:nvSpPr>
        <p:spPr bwMode="auto">
          <a:xfrm>
            <a:off x="61563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4" name="Rectangle 44"/>
          <p:cNvSpPr>
            <a:spLocks noChangeArrowheads="1"/>
          </p:cNvSpPr>
          <p:nvPr/>
        </p:nvSpPr>
        <p:spPr bwMode="auto">
          <a:xfrm>
            <a:off x="64801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7</a:t>
            </a:r>
          </a:p>
        </p:txBody>
      </p:sp>
      <p:sp>
        <p:nvSpPr>
          <p:cNvPr id="41005" name="Rectangle 45"/>
          <p:cNvSpPr>
            <a:spLocks noChangeArrowheads="1"/>
          </p:cNvSpPr>
          <p:nvPr/>
        </p:nvSpPr>
        <p:spPr bwMode="auto">
          <a:xfrm>
            <a:off x="648017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6" name="Rectangle 46"/>
          <p:cNvSpPr>
            <a:spLocks noChangeArrowheads="1"/>
          </p:cNvSpPr>
          <p:nvPr/>
        </p:nvSpPr>
        <p:spPr bwMode="auto">
          <a:xfrm>
            <a:off x="68040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8</a:t>
            </a:r>
          </a:p>
        </p:txBody>
      </p:sp>
      <p:sp>
        <p:nvSpPr>
          <p:cNvPr id="41007" name="Rectangle 47"/>
          <p:cNvSpPr>
            <a:spLocks noChangeArrowheads="1"/>
          </p:cNvSpPr>
          <p:nvPr/>
        </p:nvSpPr>
        <p:spPr bwMode="auto">
          <a:xfrm>
            <a:off x="68040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8" name="Rectangle 48"/>
          <p:cNvSpPr>
            <a:spLocks noChangeArrowheads="1"/>
          </p:cNvSpPr>
          <p:nvPr/>
        </p:nvSpPr>
        <p:spPr bwMode="auto">
          <a:xfrm>
            <a:off x="4859338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41009" name="Rectangle 49"/>
          <p:cNvSpPr>
            <a:spLocks noChangeArrowheads="1"/>
          </p:cNvSpPr>
          <p:nvPr/>
        </p:nvSpPr>
        <p:spPr bwMode="auto">
          <a:xfrm>
            <a:off x="55086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41010" name="Rectangle 50"/>
          <p:cNvSpPr>
            <a:spLocks noChangeArrowheads="1"/>
          </p:cNvSpPr>
          <p:nvPr/>
        </p:nvSpPr>
        <p:spPr bwMode="auto">
          <a:xfrm>
            <a:off x="58324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cxnSp>
        <p:nvCxnSpPr>
          <p:cNvPr id="41011" name="AutoShape 51"/>
          <p:cNvCxnSpPr>
            <a:cxnSpLocks noChangeShapeType="1"/>
            <a:stCxn id="40964" idx="7"/>
            <a:endCxn id="40965" idx="2"/>
          </p:cNvCxnSpPr>
          <p:nvPr/>
        </p:nvCxnSpPr>
        <p:spPr bwMode="auto">
          <a:xfrm flipV="1">
            <a:off x="1063625" y="1845518"/>
            <a:ext cx="952500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2" name="AutoShape 52"/>
          <p:cNvCxnSpPr>
            <a:cxnSpLocks noChangeShapeType="1"/>
            <a:stCxn id="40964" idx="5"/>
            <a:endCxn id="40967" idx="2"/>
          </p:cNvCxnSpPr>
          <p:nvPr/>
        </p:nvCxnSpPr>
        <p:spPr bwMode="auto">
          <a:xfrm>
            <a:off x="1063625" y="2477343"/>
            <a:ext cx="952500" cy="449262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3" name="AutoShape 53"/>
          <p:cNvCxnSpPr>
            <a:cxnSpLocks noChangeShapeType="1"/>
            <a:stCxn id="40964" idx="4"/>
            <a:endCxn id="40970" idx="0"/>
          </p:cNvCxnSpPr>
          <p:nvPr/>
        </p:nvCxnSpPr>
        <p:spPr bwMode="auto">
          <a:xfrm>
            <a:off x="936625" y="2529730"/>
            <a:ext cx="0" cy="79057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4" name="AutoShape 54"/>
          <p:cNvCxnSpPr>
            <a:cxnSpLocks noChangeShapeType="1"/>
            <a:stCxn id="40970" idx="5"/>
            <a:endCxn id="40969" idx="2"/>
          </p:cNvCxnSpPr>
          <p:nvPr/>
        </p:nvCxnSpPr>
        <p:spPr bwMode="auto">
          <a:xfrm>
            <a:off x="1063625" y="3628280"/>
            <a:ext cx="952500" cy="522288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5" name="AutoShape 55"/>
          <p:cNvCxnSpPr>
            <a:cxnSpLocks noChangeShapeType="1"/>
            <a:stCxn id="40970" idx="4"/>
            <a:endCxn id="40971" idx="0"/>
          </p:cNvCxnSpPr>
          <p:nvPr/>
        </p:nvCxnSpPr>
        <p:spPr bwMode="auto">
          <a:xfrm>
            <a:off x="936625" y="3680668"/>
            <a:ext cx="0" cy="86518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16" name="Rectangle 56"/>
          <p:cNvSpPr>
            <a:spLocks noChangeArrowheads="1"/>
          </p:cNvSpPr>
          <p:nvPr/>
        </p:nvSpPr>
        <p:spPr bwMode="auto">
          <a:xfrm>
            <a:off x="64801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sp>
        <p:nvSpPr>
          <p:cNvPr id="41017" name="Rectangle 57"/>
          <p:cNvSpPr>
            <a:spLocks noChangeArrowheads="1"/>
          </p:cNvSpPr>
          <p:nvPr/>
        </p:nvSpPr>
        <p:spPr bwMode="auto">
          <a:xfrm>
            <a:off x="680402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cxnSp>
        <p:nvCxnSpPr>
          <p:cNvPr id="41018" name="AutoShape 58"/>
          <p:cNvCxnSpPr>
            <a:cxnSpLocks noChangeShapeType="1"/>
            <a:stCxn id="40969" idx="7"/>
            <a:endCxn id="40968" idx="3"/>
          </p:cNvCxnSpPr>
          <p:nvPr/>
        </p:nvCxnSpPr>
        <p:spPr bwMode="auto">
          <a:xfrm flipV="1">
            <a:off x="2324100" y="3593355"/>
            <a:ext cx="1039813" cy="42862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19" name="Rectangle 59"/>
          <p:cNvSpPr>
            <a:spLocks noChangeArrowheads="1"/>
          </p:cNvSpPr>
          <p:nvPr/>
        </p:nvSpPr>
        <p:spPr bwMode="auto">
          <a:xfrm>
            <a:off x="615632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7</a:t>
            </a:r>
          </a:p>
        </p:txBody>
      </p:sp>
      <p:cxnSp>
        <p:nvCxnSpPr>
          <p:cNvPr id="41020" name="AutoShape 60"/>
          <p:cNvCxnSpPr>
            <a:cxnSpLocks noChangeShapeType="1"/>
            <a:stCxn id="40968" idx="1"/>
            <a:endCxn id="40967" idx="5"/>
          </p:cNvCxnSpPr>
          <p:nvPr/>
        </p:nvCxnSpPr>
        <p:spPr bwMode="auto">
          <a:xfrm flipH="1" flipV="1">
            <a:off x="2324100" y="3053605"/>
            <a:ext cx="1039813" cy="284163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21" name="Rectangle 61"/>
          <p:cNvSpPr>
            <a:spLocks noChangeArrowheads="1"/>
          </p:cNvSpPr>
          <p:nvPr/>
        </p:nvSpPr>
        <p:spPr bwMode="auto">
          <a:xfrm>
            <a:off x="550862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6</a:t>
            </a:r>
          </a:p>
        </p:txBody>
      </p:sp>
      <p:cxnSp>
        <p:nvCxnSpPr>
          <p:cNvPr id="41022" name="AutoShape 62"/>
          <p:cNvCxnSpPr>
            <a:cxnSpLocks noChangeShapeType="1"/>
            <a:stCxn id="40964" idx="5"/>
            <a:endCxn id="40967" idx="2"/>
          </p:cNvCxnSpPr>
          <p:nvPr/>
        </p:nvCxnSpPr>
        <p:spPr bwMode="auto">
          <a:xfrm>
            <a:off x="1063625" y="2477343"/>
            <a:ext cx="952500" cy="449262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/>
          </a:ln>
        </p:spPr>
      </p:cxnSp>
      <p:sp>
        <p:nvSpPr>
          <p:cNvPr id="41023" name="Rectangle 63"/>
          <p:cNvSpPr>
            <a:spLocks noChangeArrowheads="1"/>
          </p:cNvSpPr>
          <p:nvPr/>
        </p:nvSpPr>
        <p:spPr bwMode="auto">
          <a:xfrm>
            <a:off x="4859338" y="468714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41024" name="Rectangle 64"/>
          <p:cNvSpPr>
            <a:spLocks noChangeArrowheads="1"/>
          </p:cNvSpPr>
          <p:nvPr/>
        </p:nvSpPr>
        <p:spPr bwMode="auto">
          <a:xfrm>
            <a:off x="51847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cxnSp>
        <p:nvCxnSpPr>
          <p:cNvPr id="41025" name="AutoShape 65"/>
          <p:cNvCxnSpPr>
            <a:cxnSpLocks noChangeShapeType="1"/>
            <a:stCxn id="40964" idx="7"/>
            <a:endCxn id="40965" idx="2"/>
          </p:cNvCxnSpPr>
          <p:nvPr/>
        </p:nvCxnSpPr>
        <p:spPr bwMode="auto">
          <a:xfrm flipV="1">
            <a:off x="1063625" y="1845518"/>
            <a:ext cx="952500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/>
          </a:ln>
        </p:spPr>
      </p:cxnSp>
      <p:cxnSp>
        <p:nvCxnSpPr>
          <p:cNvPr id="41026" name="AutoShape 66"/>
          <p:cNvCxnSpPr>
            <a:cxnSpLocks noChangeShapeType="1"/>
            <a:stCxn id="40967" idx="0"/>
            <a:endCxn id="40965" idx="4"/>
          </p:cNvCxnSpPr>
          <p:nvPr/>
        </p:nvCxnSpPr>
        <p:spPr bwMode="auto">
          <a:xfrm flipV="1">
            <a:off x="2197100" y="2024905"/>
            <a:ext cx="0" cy="72072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27" name="AutoShape 67"/>
          <p:cNvCxnSpPr>
            <a:cxnSpLocks noChangeShapeType="1"/>
            <a:stCxn id="40967" idx="7"/>
            <a:endCxn id="40966" idx="3"/>
          </p:cNvCxnSpPr>
          <p:nvPr/>
        </p:nvCxnSpPr>
        <p:spPr bwMode="auto">
          <a:xfrm flipV="1">
            <a:off x="2324100" y="2477343"/>
            <a:ext cx="1039813" cy="32067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28" name="AutoShape 68"/>
          <p:cNvCxnSpPr>
            <a:cxnSpLocks noChangeShapeType="1"/>
            <a:stCxn id="40966" idx="1"/>
            <a:endCxn id="40965" idx="6"/>
          </p:cNvCxnSpPr>
          <p:nvPr/>
        </p:nvCxnSpPr>
        <p:spPr bwMode="auto">
          <a:xfrm flipH="1" flipV="1">
            <a:off x="2376488" y="1845518"/>
            <a:ext cx="987425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29" name="Rectangle 69"/>
          <p:cNvSpPr>
            <a:spLocks noChangeArrowheads="1"/>
          </p:cNvSpPr>
          <p:nvPr/>
        </p:nvSpPr>
        <p:spPr bwMode="auto">
          <a:xfrm>
            <a:off x="4859338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cxnSp>
        <p:nvCxnSpPr>
          <p:cNvPr id="41030" name="AutoShape 70"/>
          <p:cNvCxnSpPr>
            <a:cxnSpLocks noChangeShapeType="1"/>
            <a:stCxn id="40967" idx="0"/>
            <a:endCxn id="40965" idx="4"/>
          </p:cNvCxnSpPr>
          <p:nvPr/>
        </p:nvCxnSpPr>
        <p:spPr bwMode="auto">
          <a:xfrm flipV="1">
            <a:off x="2197100" y="2024905"/>
            <a:ext cx="0" cy="72072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/>
          </a:ln>
        </p:spPr>
      </p:cxnSp>
      <p:sp>
        <p:nvSpPr>
          <p:cNvPr id="41031" name="Rectangle 71"/>
          <p:cNvSpPr>
            <a:spLocks noChangeArrowheads="1"/>
          </p:cNvSpPr>
          <p:nvPr/>
        </p:nvSpPr>
        <p:spPr bwMode="auto">
          <a:xfrm>
            <a:off x="2268538" y="50856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grpSp>
        <p:nvGrpSpPr>
          <p:cNvPr id="41032" name="Group 72"/>
          <p:cNvGrpSpPr>
            <a:grpSpLocks/>
          </p:cNvGrpSpPr>
          <p:nvPr/>
        </p:nvGrpSpPr>
        <p:grpSpPr bwMode="auto">
          <a:xfrm>
            <a:off x="2232025" y="4641105"/>
            <a:ext cx="971550" cy="2100263"/>
            <a:chOff x="1406" y="2538"/>
            <a:chExt cx="612" cy="1323"/>
          </a:xfrm>
        </p:grpSpPr>
        <p:sp>
          <p:nvSpPr>
            <p:cNvPr id="34895" name="Text Box 73"/>
            <p:cNvSpPr txBox="1">
              <a:spLocks noChangeArrowheads="1"/>
            </p:cNvSpPr>
            <p:nvPr/>
          </p:nvSpPr>
          <p:spPr bwMode="auto">
            <a:xfrm>
              <a:off x="1406" y="2538"/>
              <a:ext cx="4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/>
                <a:t>Стек:</a:t>
              </a:r>
            </a:p>
          </p:txBody>
        </p:sp>
        <p:sp>
          <p:nvSpPr>
            <p:cNvPr id="34896" name="Line 74"/>
            <p:cNvSpPr>
              <a:spLocks noChangeShapeType="1"/>
            </p:cNvSpPr>
            <p:nvPr/>
          </p:nvSpPr>
          <p:spPr bwMode="auto">
            <a:xfrm flipV="1">
              <a:off x="1429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897" name="Line 75"/>
            <p:cNvSpPr>
              <a:spLocks noChangeShapeType="1"/>
            </p:cNvSpPr>
            <p:nvPr/>
          </p:nvSpPr>
          <p:spPr bwMode="auto">
            <a:xfrm>
              <a:off x="1429" y="2818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898" name="Line 76"/>
            <p:cNvSpPr>
              <a:spLocks noChangeShapeType="1"/>
            </p:cNvSpPr>
            <p:nvPr/>
          </p:nvSpPr>
          <p:spPr bwMode="auto">
            <a:xfrm>
              <a:off x="2018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1037" name="Rectangle 77"/>
          <p:cNvSpPr>
            <a:spLocks noChangeArrowheads="1"/>
          </p:cNvSpPr>
          <p:nvPr/>
        </p:nvSpPr>
        <p:spPr bwMode="auto">
          <a:xfrm>
            <a:off x="2268538" y="50856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41038" name="Rectangle 78"/>
          <p:cNvSpPr>
            <a:spLocks noChangeArrowheads="1"/>
          </p:cNvSpPr>
          <p:nvPr/>
        </p:nvSpPr>
        <p:spPr bwMode="auto">
          <a:xfrm>
            <a:off x="2268538" y="540945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41039" name="Rectangle 79"/>
          <p:cNvSpPr>
            <a:spLocks noChangeArrowheads="1"/>
          </p:cNvSpPr>
          <p:nvPr/>
        </p:nvSpPr>
        <p:spPr bwMode="auto">
          <a:xfrm>
            <a:off x="2268538" y="540945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41040" name="Rectangle 80"/>
          <p:cNvSpPr>
            <a:spLocks noChangeArrowheads="1"/>
          </p:cNvSpPr>
          <p:nvPr/>
        </p:nvSpPr>
        <p:spPr bwMode="auto">
          <a:xfrm>
            <a:off x="2268538" y="57333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sp>
        <p:nvSpPr>
          <p:cNvPr id="41041" name="Rectangle 81"/>
          <p:cNvSpPr>
            <a:spLocks noChangeArrowheads="1"/>
          </p:cNvSpPr>
          <p:nvPr/>
        </p:nvSpPr>
        <p:spPr bwMode="auto">
          <a:xfrm>
            <a:off x="2268538" y="57333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6</a:t>
            </a:r>
          </a:p>
        </p:txBody>
      </p:sp>
      <p:sp>
        <p:nvSpPr>
          <p:cNvPr id="41042" name="Rectangle 82"/>
          <p:cNvSpPr>
            <a:spLocks noChangeArrowheads="1"/>
          </p:cNvSpPr>
          <p:nvPr/>
        </p:nvSpPr>
        <p:spPr bwMode="auto">
          <a:xfrm>
            <a:off x="2268538" y="57333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7</a:t>
            </a:r>
          </a:p>
        </p:txBody>
      </p:sp>
      <p:sp>
        <p:nvSpPr>
          <p:cNvPr id="41043" name="Rectangle 83"/>
          <p:cNvSpPr>
            <a:spLocks noChangeArrowheads="1"/>
          </p:cNvSpPr>
          <p:nvPr/>
        </p:nvSpPr>
        <p:spPr bwMode="auto">
          <a:xfrm>
            <a:off x="2268538" y="605715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914400"/>
          </a:xfrm>
        </p:spPr>
        <p:txBody>
          <a:bodyPr/>
          <a:lstStyle/>
          <a:p>
            <a:r>
              <a:rPr lang="ru-RU" dirty="0"/>
              <a:t>Использование стека для обхода графа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4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1" dur="500"/>
                                        <p:tgtEl>
                                          <p:spTgt spid="4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4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4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4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500"/>
                                        <p:tgtEl>
                                          <p:spTgt spid="4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4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4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3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8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1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20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5" dur="20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20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98" dur="20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4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6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21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4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4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7" dur="2000" fill="hold"/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38" dur="2000" fill="hold"/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3" dur="5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4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1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52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3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5" dur="5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2000" fill="hold"/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4" dur="2000" fill="hold"/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2000" fill="hold"/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7" dur="2000" fill="hold"/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9" dur="2000" fill="hold"/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70" dur="2000" fill="hold"/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83" grpId="0" animBg="1"/>
      <p:bldP spid="40984" grpId="0" animBg="1"/>
      <p:bldP spid="40985" grpId="0" animBg="1"/>
      <p:bldP spid="40986" grpId="0" animBg="1"/>
      <p:bldP spid="40987" grpId="0" animBg="1"/>
      <p:bldP spid="40988" grpId="0" animBg="1"/>
      <p:bldP spid="40989" grpId="0" animBg="1"/>
      <p:bldP spid="40990" grpId="0" animBg="1"/>
      <p:bldP spid="40991" grpId="0"/>
      <p:bldP spid="40992" grpId="0" animBg="1"/>
      <p:bldP spid="40993" grpId="0" animBg="1"/>
      <p:bldP spid="40994" grpId="0" animBg="1"/>
      <p:bldP spid="40995" grpId="0" animBg="1"/>
      <p:bldP spid="40996" grpId="0" animBg="1"/>
      <p:bldP spid="40997" grpId="0" animBg="1"/>
      <p:bldP spid="40998" grpId="0" animBg="1"/>
      <p:bldP spid="40999" grpId="0" animBg="1"/>
      <p:bldP spid="41000" grpId="0" animBg="1"/>
      <p:bldP spid="41001" grpId="0" animBg="1"/>
      <p:bldP spid="41002" grpId="0" animBg="1"/>
      <p:bldP spid="41003" grpId="0" animBg="1"/>
      <p:bldP spid="41004" grpId="0" animBg="1"/>
      <p:bldP spid="41005" grpId="0" animBg="1"/>
      <p:bldP spid="41006" grpId="0" animBg="1"/>
      <p:bldP spid="41007" grpId="0" animBg="1"/>
      <p:bldP spid="41008" grpId="0" animBg="1"/>
      <p:bldP spid="41009" grpId="0" animBg="1"/>
      <p:bldP spid="41010" grpId="0" animBg="1"/>
      <p:bldP spid="41016" grpId="0" animBg="1"/>
      <p:bldP spid="41017" grpId="0" animBg="1"/>
      <p:bldP spid="41019" grpId="0" animBg="1"/>
      <p:bldP spid="41021" grpId="0" animBg="1"/>
      <p:bldP spid="41023" grpId="0" animBg="1"/>
      <p:bldP spid="41024" grpId="0" animBg="1"/>
      <p:bldP spid="41029" grpId="0" animBg="1"/>
      <p:bldP spid="41031" grpId="0" animBg="1"/>
      <p:bldP spid="41031" grpId="1" animBg="1"/>
      <p:bldP spid="41037" grpId="0" animBg="1"/>
      <p:bldP spid="41037" grpId="1" animBg="1"/>
      <p:bldP spid="41038" grpId="0" animBg="1"/>
      <p:bldP spid="41038" grpId="1" animBg="1"/>
      <p:bldP spid="41039" grpId="0" animBg="1"/>
      <p:bldP spid="41039" grpId="1" animBg="1"/>
      <p:bldP spid="41040" grpId="0" animBg="1"/>
      <p:bldP spid="41040" grpId="1" animBg="1"/>
      <p:bldP spid="41041" grpId="0" animBg="1"/>
      <p:bldP spid="41041" grpId="1" animBg="1"/>
      <p:bldP spid="41042" grpId="0" animBg="1"/>
      <p:bldP spid="41042" grpId="1" animBg="1"/>
      <p:bldP spid="41043" grpId="0" animBg="1"/>
      <p:bldP spid="41043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2"/>
          <p:cNvSpPr txBox="1">
            <a:spLocks noChangeArrowheads="1"/>
          </p:cNvSpPr>
          <p:nvPr/>
        </p:nvSpPr>
        <p:spPr bwMode="auto">
          <a:xfrm>
            <a:off x="357158" y="285728"/>
            <a:ext cx="39112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663300"/>
                </a:solidFill>
                <a:latin typeface="+mj-lt"/>
              </a:rPr>
              <a:t>Использование очереди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103688" y="873125"/>
            <a:ext cx="384333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В качестве промежуточной структуры </a:t>
            </a:r>
            <a:br>
              <a:rPr lang="ru-RU" sz="1600"/>
            </a:br>
            <a:r>
              <a:rPr lang="ru-RU" sz="1600"/>
              <a:t>хранения при обходе в ширину будем </a:t>
            </a:r>
          </a:p>
          <a:p>
            <a:r>
              <a:rPr lang="ru-RU" sz="1600"/>
              <a:t>использовать очередь.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755650" y="15573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2016125" y="105251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3311525" y="15573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2016125" y="2133600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3311525" y="2673350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2016125" y="33575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755650" y="2708275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755650" y="3933825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cxnSp>
        <p:nvCxnSpPr>
          <p:cNvPr id="44044" name="AutoShape 12"/>
          <p:cNvCxnSpPr>
            <a:cxnSpLocks noChangeShapeType="1"/>
            <a:stCxn id="44036" idx="7"/>
            <a:endCxn id="44037" idx="2"/>
          </p:cNvCxnSpPr>
          <p:nvPr/>
        </p:nvCxnSpPr>
        <p:spPr bwMode="auto">
          <a:xfrm flipV="1">
            <a:off x="1063625" y="1233488"/>
            <a:ext cx="952500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5" name="AutoShape 13"/>
          <p:cNvCxnSpPr>
            <a:cxnSpLocks noChangeShapeType="1"/>
            <a:stCxn id="44037" idx="6"/>
            <a:endCxn id="44038" idx="1"/>
          </p:cNvCxnSpPr>
          <p:nvPr/>
        </p:nvCxnSpPr>
        <p:spPr bwMode="auto">
          <a:xfrm>
            <a:off x="2376488" y="1233488"/>
            <a:ext cx="987425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6" name="AutoShape 14"/>
          <p:cNvCxnSpPr>
            <a:cxnSpLocks noChangeShapeType="1"/>
            <a:stCxn id="44037" idx="4"/>
            <a:endCxn id="44039" idx="0"/>
          </p:cNvCxnSpPr>
          <p:nvPr/>
        </p:nvCxnSpPr>
        <p:spPr bwMode="auto">
          <a:xfrm>
            <a:off x="2197100" y="1412875"/>
            <a:ext cx="0" cy="720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7" name="AutoShape 15"/>
          <p:cNvCxnSpPr>
            <a:cxnSpLocks noChangeShapeType="1"/>
            <a:stCxn id="44039" idx="7"/>
            <a:endCxn id="44038" idx="3"/>
          </p:cNvCxnSpPr>
          <p:nvPr/>
        </p:nvCxnSpPr>
        <p:spPr bwMode="auto">
          <a:xfrm flipV="1">
            <a:off x="2324100" y="1865313"/>
            <a:ext cx="1039813" cy="320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8" name="AutoShape 16"/>
          <p:cNvCxnSpPr>
            <a:cxnSpLocks noChangeShapeType="1"/>
            <a:stCxn id="44036" idx="5"/>
            <a:endCxn id="44039" idx="2"/>
          </p:cNvCxnSpPr>
          <p:nvPr/>
        </p:nvCxnSpPr>
        <p:spPr bwMode="auto">
          <a:xfrm>
            <a:off x="1063625" y="1865313"/>
            <a:ext cx="952500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9" name="AutoShape 17"/>
          <p:cNvCxnSpPr>
            <a:cxnSpLocks noChangeShapeType="1"/>
            <a:stCxn id="44039" idx="5"/>
            <a:endCxn id="44040" idx="1"/>
          </p:cNvCxnSpPr>
          <p:nvPr/>
        </p:nvCxnSpPr>
        <p:spPr bwMode="auto">
          <a:xfrm>
            <a:off x="2324100" y="2441575"/>
            <a:ext cx="1039813" cy="2841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0" name="AutoShape 18"/>
          <p:cNvCxnSpPr>
            <a:cxnSpLocks noChangeShapeType="1"/>
            <a:stCxn id="44040" idx="3"/>
            <a:endCxn id="44041" idx="7"/>
          </p:cNvCxnSpPr>
          <p:nvPr/>
        </p:nvCxnSpPr>
        <p:spPr bwMode="auto">
          <a:xfrm flipH="1">
            <a:off x="2324100" y="2981325"/>
            <a:ext cx="1039813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1" name="AutoShape 19"/>
          <p:cNvCxnSpPr>
            <a:cxnSpLocks noChangeShapeType="1"/>
            <a:stCxn id="44036" idx="4"/>
            <a:endCxn id="44042" idx="0"/>
          </p:cNvCxnSpPr>
          <p:nvPr/>
        </p:nvCxnSpPr>
        <p:spPr bwMode="auto">
          <a:xfrm>
            <a:off x="936625" y="1917700"/>
            <a:ext cx="0" cy="790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2" name="AutoShape 20"/>
          <p:cNvCxnSpPr>
            <a:cxnSpLocks noChangeShapeType="1"/>
            <a:stCxn id="44042" idx="4"/>
            <a:endCxn id="44043" idx="0"/>
          </p:cNvCxnSpPr>
          <p:nvPr/>
        </p:nvCxnSpPr>
        <p:spPr bwMode="auto">
          <a:xfrm>
            <a:off x="936625" y="3068638"/>
            <a:ext cx="0" cy="865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3" name="AutoShape 21"/>
          <p:cNvCxnSpPr>
            <a:cxnSpLocks noChangeShapeType="1"/>
            <a:stCxn id="44042" idx="5"/>
            <a:endCxn id="44041" idx="2"/>
          </p:cNvCxnSpPr>
          <p:nvPr/>
        </p:nvCxnSpPr>
        <p:spPr bwMode="auto">
          <a:xfrm>
            <a:off x="1063625" y="3016250"/>
            <a:ext cx="952500" cy="522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8933" name="Text Box 22"/>
          <p:cNvSpPr txBox="1">
            <a:spLocks noChangeArrowheads="1"/>
          </p:cNvSpPr>
          <p:nvPr/>
        </p:nvSpPr>
        <p:spPr bwMode="auto">
          <a:xfrm>
            <a:off x="611188" y="873125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Граф:</a:t>
            </a:r>
          </a:p>
        </p:txBody>
      </p:sp>
      <p:sp>
        <p:nvSpPr>
          <p:cNvPr id="44055" name="Oval 23"/>
          <p:cNvSpPr>
            <a:spLocks noChangeArrowheads="1"/>
          </p:cNvSpPr>
          <p:nvPr/>
        </p:nvSpPr>
        <p:spPr bwMode="auto">
          <a:xfrm>
            <a:off x="4248150" y="18446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4156075" y="2424113"/>
            <a:ext cx="4873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Можно также получить дерево обхода в ширину, </a:t>
            </a:r>
            <a:br>
              <a:rPr lang="ru-RU" sz="1600"/>
            </a:br>
            <a:r>
              <a:rPr lang="ru-RU" sz="1600"/>
              <a:t>если отмечать каждую прямую дугу.</a:t>
            </a:r>
          </a:p>
        </p:txBody>
      </p:sp>
      <p:grpSp>
        <p:nvGrpSpPr>
          <p:cNvPr id="44057" name="Group 25"/>
          <p:cNvGrpSpPr>
            <a:grpSpLocks/>
          </p:cNvGrpSpPr>
          <p:nvPr/>
        </p:nvGrpSpPr>
        <p:grpSpPr bwMode="auto">
          <a:xfrm>
            <a:off x="4356100" y="3357563"/>
            <a:ext cx="2590800" cy="647700"/>
            <a:chOff x="2744" y="2115"/>
            <a:chExt cx="1632" cy="408"/>
          </a:xfrm>
        </p:grpSpPr>
        <p:sp>
          <p:nvSpPr>
            <p:cNvPr id="38971" name="Rectangle 26"/>
            <p:cNvSpPr>
              <a:spLocks noChangeArrowheads="1"/>
            </p:cNvSpPr>
            <p:nvPr/>
          </p:nvSpPr>
          <p:spPr bwMode="auto">
            <a:xfrm>
              <a:off x="2744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38972" name="Rectangle 27"/>
            <p:cNvSpPr>
              <a:spLocks noChangeArrowheads="1"/>
            </p:cNvSpPr>
            <p:nvPr/>
          </p:nvSpPr>
          <p:spPr bwMode="auto">
            <a:xfrm>
              <a:off x="2744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3" name="Rectangle 28"/>
            <p:cNvSpPr>
              <a:spLocks noChangeArrowheads="1"/>
            </p:cNvSpPr>
            <p:nvPr/>
          </p:nvSpPr>
          <p:spPr bwMode="auto">
            <a:xfrm>
              <a:off x="2948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38974" name="Rectangle 29"/>
            <p:cNvSpPr>
              <a:spLocks noChangeArrowheads="1"/>
            </p:cNvSpPr>
            <p:nvPr/>
          </p:nvSpPr>
          <p:spPr bwMode="auto">
            <a:xfrm>
              <a:off x="2948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5" name="Rectangle 30"/>
            <p:cNvSpPr>
              <a:spLocks noChangeArrowheads="1"/>
            </p:cNvSpPr>
            <p:nvPr/>
          </p:nvSpPr>
          <p:spPr bwMode="auto">
            <a:xfrm>
              <a:off x="3152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38976" name="Rectangle 31"/>
            <p:cNvSpPr>
              <a:spLocks noChangeArrowheads="1"/>
            </p:cNvSpPr>
            <p:nvPr/>
          </p:nvSpPr>
          <p:spPr bwMode="auto">
            <a:xfrm>
              <a:off x="3152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7" name="Rectangle 32"/>
            <p:cNvSpPr>
              <a:spLocks noChangeArrowheads="1"/>
            </p:cNvSpPr>
            <p:nvPr/>
          </p:nvSpPr>
          <p:spPr bwMode="auto">
            <a:xfrm>
              <a:off x="3356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38978" name="Rectangle 33"/>
            <p:cNvSpPr>
              <a:spLocks noChangeArrowheads="1"/>
            </p:cNvSpPr>
            <p:nvPr/>
          </p:nvSpPr>
          <p:spPr bwMode="auto">
            <a:xfrm>
              <a:off x="3356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9" name="Rectangle 34"/>
            <p:cNvSpPr>
              <a:spLocks noChangeArrowheads="1"/>
            </p:cNvSpPr>
            <p:nvPr/>
          </p:nvSpPr>
          <p:spPr bwMode="auto">
            <a:xfrm>
              <a:off x="3560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38980" name="Rectangle 35"/>
            <p:cNvSpPr>
              <a:spLocks noChangeArrowheads="1"/>
            </p:cNvSpPr>
            <p:nvPr/>
          </p:nvSpPr>
          <p:spPr bwMode="auto">
            <a:xfrm>
              <a:off x="3560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81" name="Rectangle 36"/>
            <p:cNvSpPr>
              <a:spLocks noChangeArrowheads="1"/>
            </p:cNvSpPr>
            <p:nvPr/>
          </p:nvSpPr>
          <p:spPr bwMode="auto">
            <a:xfrm>
              <a:off x="3764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38982" name="Rectangle 37"/>
            <p:cNvSpPr>
              <a:spLocks noChangeArrowheads="1"/>
            </p:cNvSpPr>
            <p:nvPr/>
          </p:nvSpPr>
          <p:spPr bwMode="auto">
            <a:xfrm>
              <a:off x="3764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83" name="Rectangle 38"/>
            <p:cNvSpPr>
              <a:spLocks noChangeArrowheads="1"/>
            </p:cNvSpPr>
            <p:nvPr/>
          </p:nvSpPr>
          <p:spPr bwMode="auto">
            <a:xfrm>
              <a:off x="3968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38984" name="Rectangle 39"/>
            <p:cNvSpPr>
              <a:spLocks noChangeArrowheads="1"/>
            </p:cNvSpPr>
            <p:nvPr/>
          </p:nvSpPr>
          <p:spPr bwMode="auto">
            <a:xfrm>
              <a:off x="3968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85" name="Rectangle 40"/>
            <p:cNvSpPr>
              <a:spLocks noChangeArrowheads="1"/>
            </p:cNvSpPr>
            <p:nvPr/>
          </p:nvSpPr>
          <p:spPr bwMode="auto">
            <a:xfrm>
              <a:off x="4172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38986" name="Rectangle 41"/>
            <p:cNvSpPr>
              <a:spLocks noChangeArrowheads="1"/>
            </p:cNvSpPr>
            <p:nvPr/>
          </p:nvSpPr>
          <p:spPr bwMode="auto">
            <a:xfrm>
              <a:off x="4172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4074" name="Rectangle 42"/>
          <p:cNvSpPr>
            <a:spLocks noChangeArrowheads="1"/>
          </p:cNvSpPr>
          <p:nvPr/>
        </p:nvSpPr>
        <p:spPr bwMode="auto">
          <a:xfrm>
            <a:off x="2268538" y="44735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grpSp>
        <p:nvGrpSpPr>
          <p:cNvPr id="44075" name="Group 43"/>
          <p:cNvGrpSpPr>
            <a:grpSpLocks/>
          </p:cNvGrpSpPr>
          <p:nvPr/>
        </p:nvGrpSpPr>
        <p:grpSpPr bwMode="auto">
          <a:xfrm>
            <a:off x="2232025" y="4041775"/>
            <a:ext cx="1069975" cy="2100263"/>
            <a:chOff x="1406" y="2538"/>
            <a:chExt cx="674" cy="1323"/>
          </a:xfrm>
        </p:grpSpPr>
        <p:sp>
          <p:nvSpPr>
            <p:cNvPr id="38967" name="Text Box 44"/>
            <p:cNvSpPr txBox="1">
              <a:spLocks noChangeArrowheads="1"/>
            </p:cNvSpPr>
            <p:nvPr/>
          </p:nvSpPr>
          <p:spPr bwMode="auto">
            <a:xfrm>
              <a:off x="1406" y="2538"/>
              <a:ext cx="6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/>
                <a:t>Очередь:</a:t>
              </a:r>
            </a:p>
          </p:txBody>
        </p:sp>
        <p:sp>
          <p:nvSpPr>
            <p:cNvPr id="38968" name="Line 45"/>
            <p:cNvSpPr>
              <a:spLocks noChangeShapeType="1"/>
            </p:cNvSpPr>
            <p:nvPr/>
          </p:nvSpPr>
          <p:spPr bwMode="auto">
            <a:xfrm flipV="1">
              <a:off x="1429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69" name="Line 46"/>
            <p:cNvSpPr>
              <a:spLocks noChangeShapeType="1"/>
            </p:cNvSpPr>
            <p:nvPr/>
          </p:nvSpPr>
          <p:spPr bwMode="auto">
            <a:xfrm>
              <a:off x="1429" y="2818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70" name="Line 47"/>
            <p:cNvSpPr>
              <a:spLocks noChangeShapeType="1"/>
            </p:cNvSpPr>
            <p:nvPr/>
          </p:nvSpPr>
          <p:spPr bwMode="auto">
            <a:xfrm>
              <a:off x="2018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4080" name="Rectangle 48"/>
          <p:cNvSpPr>
            <a:spLocks noChangeArrowheads="1"/>
          </p:cNvSpPr>
          <p:nvPr/>
        </p:nvSpPr>
        <p:spPr bwMode="auto">
          <a:xfrm>
            <a:off x="467995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00380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532765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3" name="Rectangle 51"/>
          <p:cNvSpPr>
            <a:spLocks noChangeArrowheads="1"/>
          </p:cNvSpPr>
          <p:nvPr/>
        </p:nvSpPr>
        <p:spPr bwMode="auto">
          <a:xfrm>
            <a:off x="565150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4" name="Rectangle 52"/>
          <p:cNvSpPr>
            <a:spLocks noChangeArrowheads="1"/>
          </p:cNvSpPr>
          <p:nvPr/>
        </p:nvSpPr>
        <p:spPr bwMode="auto">
          <a:xfrm>
            <a:off x="5976938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44085" name="Rectangle 53"/>
          <p:cNvSpPr>
            <a:spLocks noChangeArrowheads="1"/>
          </p:cNvSpPr>
          <p:nvPr/>
        </p:nvSpPr>
        <p:spPr bwMode="auto">
          <a:xfrm>
            <a:off x="6300788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86" name="Rectangle 54"/>
          <p:cNvSpPr>
            <a:spLocks noChangeArrowheads="1"/>
          </p:cNvSpPr>
          <p:nvPr/>
        </p:nvSpPr>
        <p:spPr bwMode="auto">
          <a:xfrm>
            <a:off x="6624638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87" name="Rectangle 55"/>
          <p:cNvSpPr>
            <a:spLocks noChangeArrowheads="1"/>
          </p:cNvSpPr>
          <p:nvPr/>
        </p:nvSpPr>
        <p:spPr bwMode="auto">
          <a:xfrm>
            <a:off x="2268538" y="44735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44088" name="Rectangle 56"/>
          <p:cNvSpPr>
            <a:spLocks noChangeArrowheads="1"/>
          </p:cNvSpPr>
          <p:nvPr/>
        </p:nvSpPr>
        <p:spPr bwMode="auto">
          <a:xfrm>
            <a:off x="2268538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ru-RU" sz="1600"/>
          </a:p>
        </p:txBody>
      </p:sp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2268538" y="479742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44090" name="Rectangle 58"/>
          <p:cNvSpPr>
            <a:spLocks noChangeArrowheads="1"/>
          </p:cNvSpPr>
          <p:nvPr/>
        </p:nvSpPr>
        <p:spPr bwMode="auto">
          <a:xfrm>
            <a:off x="2268538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91" name="Rectangle 59"/>
          <p:cNvSpPr>
            <a:spLocks noChangeArrowheads="1"/>
          </p:cNvSpPr>
          <p:nvPr/>
        </p:nvSpPr>
        <p:spPr bwMode="auto">
          <a:xfrm>
            <a:off x="2268538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6</a:t>
            </a:r>
            <a:endParaRPr lang="ru-RU" sz="1600"/>
          </a:p>
        </p:txBody>
      </p:sp>
      <p:sp>
        <p:nvSpPr>
          <p:cNvPr id="44092" name="Rectangle 60"/>
          <p:cNvSpPr>
            <a:spLocks noChangeArrowheads="1"/>
          </p:cNvSpPr>
          <p:nvPr/>
        </p:nvSpPr>
        <p:spPr bwMode="auto">
          <a:xfrm>
            <a:off x="2268538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7</a:t>
            </a:r>
            <a:endParaRPr lang="ru-RU" sz="1600"/>
          </a:p>
        </p:txBody>
      </p:sp>
      <p:sp>
        <p:nvSpPr>
          <p:cNvPr id="44093" name="Rectangle 61"/>
          <p:cNvSpPr>
            <a:spLocks noChangeArrowheads="1"/>
          </p:cNvSpPr>
          <p:nvPr/>
        </p:nvSpPr>
        <p:spPr bwMode="auto">
          <a:xfrm>
            <a:off x="2268538" y="5446713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8</a:t>
            </a:r>
            <a:endParaRPr lang="ru-RU" sz="1600"/>
          </a:p>
        </p:txBody>
      </p:sp>
      <p:sp>
        <p:nvSpPr>
          <p:cNvPr id="44094" name="Oval 62"/>
          <p:cNvSpPr>
            <a:spLocks noChangeArrowheads="1"/>
          </p:cNvSpPr>
          <p:nvPr/>
        </p:nvSpPr>
        <p:spPr bwMode="auto">
          <a:xfrm>
            <a:off x="5113338" y="18446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  <a:endParaRPr lang="ru-RU"/>
          </a:p>
        </p:txBody>
      </p:sp>
      <p:sp>
        <p:nvSpPr>
          <p:cNvPr id="44095" name="Oval 63"/>
          <p:cNvSpPr>
            <a:spLocks noChangeArrowheads="1"/>
          </p:cNvSpPr>
          <p:nvPr/>
        </p:nvSpPr>
        <p:spPr bwMode="auto">
          <a:xfrm>
            <a:off x="4679950" y="18446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  <a:endParaRPr lang="ru-RU"/>
          </a:p>
        </p:txBody>
      </p:sp>
      <p:sp>
        <p:nvSpPr>
          <p:cNvPr id="44096" name="Oval 64"/>
          <p:cNvSpPr>
            <a:spLocks noChangeArrowheads="1"/>
          </p:cNvSpPr>
          <p:nvPr/>
        </p:nvSpPr>
        <p:spPr bwMode="auto">
          <a:xfrm>
            <a:off x="5976938" y="18446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  <a:endParaRPr lang="ru-RU"/>
          </a:p>
        </p:txBody>
      </p:sp>
      <p:sp>
        <p:nvSpPr>
          <p:cNvPr id="44097" name="Oval 65"/>
          <p:cNvSpPr>
            <a:spLocks noChangeArrowheads="1"/>
          </p:cNvSpPr>
          <p:nvPr/>
        </p:nvSpPr>
        <p:spPr bwMode="auto">
          <a:xfrm>
            <a:off x="5543550" y="18446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  <a:endParaRPr lang="ru-RU"/>
          </a:p>
        </p:txBody>
      </p:sp>
      <p:sp>
        <p:nvSpPr>
          <p:cNvPr id="44098" name="Oval 66"/>
          <p:cNvSpPr>
            <a:spLocks noChangeArrowheads="1"/>
          </p:cNvSpPr>
          <p:nvPr/>
        </p:nvSpPr>
        <p:spPr bwMode="auto">
          <a:xfrm>
            <a:off x="6840538" y="18446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  <a:endParaRPr lang="ru-RU"/>
          </a:p>
        </p:txBody>
      </p:sp>
      <p:sp>
        <p:nvSpPr>
          <p:cNvPr id="44099" name="Oval 67"/>
          <p:cNvSpPr>
            <a:spLocks noChangeArrowheads="1"/>
          </p:cNvSpPr>
          <p:nvPr/>
        </p:nvSpPr>
        <p:spPr bwMode="auto">
          <a:xfrm>
            <a:off x="6407150" y="18446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  <a:endParaRPr lang="ru-RU"/>
          </a:p>
        </p:txBody>
      </p:sp>
      <p:sp>
        <p:nvSpPr>
          <p:cNvPr id="44100" name="Oval 68"/>
          <p:cNvSpPr>
            <a:spLocks noChangeArrowheads="1"/>
          </p:cNvSpPr>
          <p:nvPr/>
        </p:nvSpPr>
        <p:spPr bwMode="auto">
          <a:xfrm>
            <a:off x="7272338" y="18446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  <a:endParaRPr lang="ru-RU"/>
          </a:p>
        </p:txBody>
      </p:sp>
      <p:cxnSp>
        <p:nvCxnSpPr>
          <p:cNvPr id="44101" name="AutoShape 69"/>
          <p:cNvCxnSpPr>
            <a:cxnSpLocks noChangeShapeType="1"/>
            <a:stCxn id="44036" idx="7"/>
            <a:endCxn id="44037" idx="2"/>
          </p:cNvCxnSpPr>
          <p:nvPr/>
        </p:nvCxnSpPr>
        <p:spPr bwMode="auto">
          <a:xfrm flipV="1">
            <a:off x="1063625" y="1233488"/>
            <a:ext cx="952500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2" name="AutoShape 70"/>
          <p:cNvCxnSpPr>
            <a:cxnSpLocks noChangeShapeType="1"/>
            <a:stCxn id="44036" idx="5"/>
            <a:endCxn id="44039" idx="2"/>
          </p:cNvCxnSpPr>
          <p:nvPr/>
        </p:nvCxnSpPr>
        <p:spPr bwMode="auto">
          <a:xfrm>
            <a:off x="1063625" y="1865313"/>
            <a:ext cx="952500" cy="449262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3" name="AutoShape 71"/>
          <p:cNvCxnSpPr>
            <a:cxnSpLocks noChangeShapeType="1"/>
            <a:stCxn id="44036" idx="4"/>
            <a:endCxn id="44042" idx="0"/>
          </p:cNvCxnSpPr>
          <p:nvPr/>
        </p:nvCxnSpPr>
        <p:spPr bwMode="auto">
          <a:xfrm>
            <a:off x="936625" y="1917700"/>
            <a:ext cx="0" cy="79057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4" name="AutoShape 72"/>
          <p:cNvCxnSpPr>
            <a:cxnSpLocks noChangeShapeType="1"/>
            <a:stCxn id="44037" idx="6"/>
            <a:endCxn id="44038" idx="1"/>
          </p:cNvCxnSpPr>
          <p:nvPr/>
        </p:nvCxnSpPr>
        <p:spPr bwMode="auto">
          <a:xfrm>
            <a:off x="2376488" y="1233488"/>
            <a:ext cx="987425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5" name="AutoShape 73"/>
          <p:cNvCxnSpPr>
            <a:cxnSpLocks noChangeShapeType="1"/>
            <a:stCxn id="44039" idx="5"/>
            <a:endCxn id="44040" idx="1"/>
          </p:cNvCxnSpPr>
          <p:nvPr/>
        </p:nvCxnSpPr>
        <p:spPr bwMode="auto">
          <a:xfrm>
            <a:off x="2324100" y="2441575"/>
            <a:ext cx="1039813" cy="284163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6" name="AutoShape 74"/>
          <p:cNvCxnSpPr>
            <a:cxnSpLocks noChangeShapeType="1"/>
            <a:stCxn id="44042" idx="5"/>
            <a:endCxn id="44041" idx="2"/>
          </p:cNvCxnSpPr>
          <p:nvPr/>
        </p:nvCxnSpPr>
        <p:spPr bwMode="auto">
          <a:xfrm>
            <a:off x="1063625" y="3016250"/>
            <a:ext cx="952500" cy="522288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7" name="AutoShape 75"/>
          <p:cNvCxnSpPr>
            <a:cxnSpLocks noChangeShapeType="1"/>
            <a:stCxn id="44042" idx="4"/>
            <a:endCxn id="44043" idx="0"/>
          </p:cNvCxnSpPr>
          <p:nvPr/>
        </p:nvCxnSpPr>
        <p:spPr bwMode="auto">
          <a:xfrm>
            <a:off x="936625" y="3068638"/>
            <a:ext cx="0" cy="86518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55 L -1.94444E-6 -0.04722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4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55 L -1.94444E-6 -0.04722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4722 L -1.94444E-6 -0.0919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4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2 " pathEditMode="relative" ptsTypes="AA">
                                      <p:cBhvr>
                                        <p:cTn id="147" dur="20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4722 L -8.33333E-7 -0.09467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3 " pathEditMode="relative" ptsTypes="AA">
                                      <p:cBhvr>
                                        <p:cTn id="191" dur="2000" fill="hold"/>
                                        <p:tgtEl>
                                          <p:spTgt spid="440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4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4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4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3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2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68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2000" fill="hold"/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2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9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2000" fill="hold"/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5" dur="2000" fill="hold"/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55" grpId="0" animBg="1"/>
      <p:bldP spid="44056" grpId="0"/>
      <p:bldP spid="44074" grpId="0" animBg="1"/>
      <p:bldP spid="44074" grpId="1" animBg="1"/>
      <p:bldP spid="44080" grpId="0" animBg="1"/>
      <p:bldP spid="44081" grpId="0" animBg="1"/>
      <p:bldP spid="44082" grpId="0" animBg="1"/>
      <p:bldP spid="44083" grpId="0" animBg="1"/>
      <p:bldP spid="44084" grpId="0" animBg="1"/>
      <p:bldP spid="44085" grpId="0" animBg="1"/>
      <p:bldP spid="44086" grpId="0" animBg="1"/>
      <p:bldP spid="44087" grpId="0" animBg="1"/>
      <p:bldP spid="44087" grpId="1" animBg="1"/>
      <p:bldP spid="44088" grpId="0" animBg="1"/>
      <p:bldP spid="44088" grpId="1" animBg="1"/>
      <p:bldP spid="44088" grpId="2" animBg="1"/>
      <p:bldP spid="44088" grpId="3" animBg="1"/>
      <p:bldP spid="44089" grpId="0" animBg="1"/>
      <p:bldP spid="44089" grpId="1" animBg="1"/>
      <p:bldP spid="44089" grpId="2" animBg="1"/>
      <p:bldP spid="44090" grpId="0" animBg="1"/>
      <p:bldP spid="44090" grpId="1" animBg="1"/>
      <p:bldP spid="44090" grpId="2" animBg="1"/>
      <p:bldP spid="44090" grpId="3" animBg="1"/>
      <p:bldP spid="44091" grpId="0" animBg="1"/>
      <p:bldP spid="44091" grpId="1" animBg="1"/>
      <p:bldP spid="44091" grpId="2" animBg="1"/>
      <p:bldP spid="44092" grpId="0" animBg="1"/>
      <p:bldP spid="44092" grpId="1" animBg="1"/>
      <p:bldP spid="44093" grpId="0" animBg="1"/>
      <p:bldP spid="44093" grpId="1" animBg="1"/>
      <p:bldP spid="44094" grpId="0" animBg="1"/>
      <p:bldP spid="44095" grpId="0" animBg="1"/>
      <p:bldP spid="44096" grpId="0" animBg="1"/>
      <p:bldP spid="44097" grpId="0" animBg="1"/>
      <p:bldP spid="44098" grpId="0" animBg="1"/>
      <p:bldP spid="44099" grpId="0" animBg="1"/>
      <p:bldP spid="4410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14313"/>
            <a:ext cx="8229600" cy="939800"/>
          </a:xfrm>
        </p:spPr>
        <p:txBody>
          <a:bodyPr/>
          <a:lstStyle/>
          <a:p>
            <a:r>
              <a:rPr lang="ru-RU" sz="3200" dirty="0" smtClean="0">
                <a:solidFill>
                  <a:srgbClr val="663300"/>
                </a:solidFill>
              </a:rPr>
              <a:t>Нахождение кратчайшего пути в лабиринте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71472" y="1142984"/>
          <a:ext cx="5214979" cy="4143404"/>
        </p:xfrm>
        <a:graphic>
          <a:graphicData uri="http://schemas.openxmlformats.org/drawingml/2006/table">
            <a:tbl>
              <a:tblPr/>
              <a:tblGrid>
                <a:gridCol w="474089"/>
                <a:gridCol w="474089"/>
                <a:gridCol w="474089"/>
                <a:gridCol w="474089"/>
                <a:gridCol w="474089"/>
                <a:gridCol w="474089"/>
                <a:gridCol w="474089"/>
                <a:gridCol w="474089"/>
                <a:gridCol w="474089"/>
                <a:gridCol w="474089"/>
                <a:gridCol w="474089"/>
              </a:tblGrid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8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9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8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9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00500" y="150018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00563" y="150018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000500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429125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429000" y="150018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00438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000375" y="150018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3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929188" y="1500188"/>
            <a:ext cx="276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latin typeface="Calibri" pitchFamily="34" charset="0"/>
              </a:rPr>
              <a:t>3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71750" y="150018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4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429250" y="150018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4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571750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429250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5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571750" y="221456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6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429250" y="221456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6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571750" y="25717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7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429250" y="25717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7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429250" y="292893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8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571750" y="292893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8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429250" y="328612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9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071688" y="292893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9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571625" y="2928938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71625" y="257175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11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571625" y="3286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11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571625" y="3643313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12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571625" y="2214563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12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571625" y="185737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13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071563" y="3643313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13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071688" y="3643313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13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571625" y="1500188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14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071563" y="400050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500313" y="3643313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14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071563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15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000375" y="3643313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15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071563" y="1500188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15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500438" y="3643313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16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571625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16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071688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17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500438" y="400050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17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929063" y="3643313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17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500313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18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500438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18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429125" y="3643313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18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2500313" y="4929188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000375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500438" y="4929188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429125" y="400050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29125" y="3286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3000375" y="485775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20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429125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20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429125" y="2928938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20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929313" y="1143000"/>
            <a:ext cx="3236912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1600">
                <a:latin typeface="Calibri" pitchFamily="34" charset="0"/>
              </a:rPr>
              <a:t>Пометить числом 1 и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       поместить входную клетку в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       очередь.</a:t>
            </a:r>
          </a:p>
          <a:p>
            <a:pPr marL="342900" indent="-342900">
              <a:buFontTx/>
              <a:buAutoNum type="arabicPeriod" startAt="2"/>
            </a:pPr>
            <a:r>
              <a:rPr lang="ru-RU" sz="1600">
                <a:latin typeface="Calibri" pitchFamily="34" charset="0"/>
              </a:rPr>
              <a:t>Взять из очереди клетку.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Если это выходная клетка, то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перейти на шаг 4, иначе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пометить все непомеченные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соседние  клетки числом ,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на 1 большим, чем данная,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и поместить их в очередь.</a:t>
            </a:r>
          </a:p>
          <a:p>
            <a:pPr marL="342900" indent="-342900">
              <a:buFontTx/>
              <a:buAutoNum type="arabicPeriod" startAt="3"/>
            </a:pPr>
            <a:r>
              <a:rPr lang="ru-RU" sz="1600">
                <a:latin typeface="Calibri" pitchFamily="34" charset="0"/>
              </a:rPr>
              <a:t>Если очередь пуста, то выдать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«Выхода нет» и выйти, иначе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 	перейти на шаг 2.</a:t>
            </a:r>
          </a:p>
          <a:p>
            <a:pPr marL="342900" indent="-342900">
              <a:buFontTx/>
              <a:buAutoNum type="arabicPeriod" startAt="4"/>
            </a:pPr>
            <a:r>
              <a:rPr lang="ru-RU" sz="1600" b="1">
                <a:latin typeface="Calibri" pitchFamily="34" charset="0"/>
              </a:rPr>
              <a:t>Обратный ход</a:t>
            </a:r>
            <a:r>
              <a:rPr lang="ru-RU" sz="1600">
                <a:latin typeface="Calibri" pitchFamily="34" charset="0"/>
              </a:rPr>
              <a:t>: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начиная с выходной клетки,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каждый раз смещаться  на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клетку, помеченную на 1 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меньше, чем текущая, пока не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дойдем до  входной клетки.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При проходе выделять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пройденные клетки.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2" y="3628384"/>
            <a:ext cx="5112568" cy="3229616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Поиск(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color[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серый;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d[u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]=time++;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>
                <a:latin typeface="Consolas" pitchFamily="49" charset="0"/>
                <a:cs typeface="Consolas" pitchFamily="49" charset="0"/>
              </a:rPr>
            </a:b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	for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(u, v) </a:t>
            </a:r>
            <a:r>
              <a:rPr lang="en-US" sz="18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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>
                <a:latin typeface="Consolas" pitchFamily="49" charset="0"/>
                <a:cs typeface="Consolas" pitchFamily="49" charset="0"/>
              </a:rPr>
            </a:b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		if(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color[v]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== 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белый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l-GR" sz="1800" dirty="0" smtClean="0">
                <a:latin typeface="Consolas" pitchFamily="49" charset="0"/>
                <a:cs typeface="Consolas" pitchFamily="49" charset="0"/>
              </a:rPr>
              <a:t>Π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[v]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u;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Поиск(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v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>
                <a:latin typeface="Consolas" pitchFamily="49" charset="0"/>
                <a:cs typeface="Consolas" pitchFamily="49" charset="0"/>
              </a:rPr>
            </a:b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color[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черный;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f[u]=time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++;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  <a:endParaRPr lang="ru-RU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8637016" y="2655044"/>
            <a:ext cx="471488" cy="431800"/>
          </a:xfrm>
          <a:prstGeom prst="ellipse">
            <a:avLst/>
          </a:prstGeom>
          <a:ln w="25400" algn="ctr">
            <a:solidFill>
              <a:srgbClr val="00CC00"/>
            </a:solidFill>
            <a:round/>
          </a:ln>
        </p:spPr>
        <p:txBody>
          <a:bodyPr vert="horz">
            <a:normAutofit lnSpcReduction="1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6</a:t>
            </a:r>
          </a:p>
        </p:txBody>
      </p:sp>
      <p:sp>
        <p:nvSpPr>
          <p:cNvPr id="25" name="Овал 3"/>
          <p:cNvSpPr/>
          <p:nvPr/>
        </p:nvSpPr>
        <p:spPr>
          <a:xfrm>
            <a:off x="6076379" y="1589832"/>
            <a:ext cx="469900" cy="439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6738366" y="2655044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6959029" y="116632"/>
            <a:ext cx="469900" cy="439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7971854" y="1678732"/>
            <a:ext cx="469900" cy="439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29" name="TextBox 7"/>
          <p:cNvSpPr txBox="1">
            <a:spLocks noChangeArrowheads="1"/>
          </p:cNvSpPr>
          <p:nvPr/>
        </p:nvSpPr>
        <p:spPr bwMode="auto">
          <a:xfrm>
            <a:off x="6170041" y="1589832"/>
            <a:ext cx="414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8027416" y="1627932"/>
            <a:ext cx="312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6959029" y="116632"/>
            <a:ext cx="312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cxnSp>
        <p:nvCxnSpPr>
          <p:cNvPr id="32" name="Shape 24"/>
          <p:cNvCxnSpPr>
            <a:cxnSpLocks noChangeShapeType="1"/>
            <a:endCxn id="29" idx="0"/>
          </p:cNvCxnSpPr>
          <p:nvPr/>
        </p:nvCxnSpPr>
        <p:spPr bwMode="auto">
          <a:xfrm flipH="1">
            <a:off x="6378004" y="524619"/>
            <a:ext cx="665162" cy="1065213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sp>
        <p:nvSpPr>
          <p:cNvPr id="33" name="TextBox 16"/>
          <p:cNvSpPr txBox="1">
            <a:spLocks noChangeArrowheads="1"/>
          </p:cNvSpPr>
          <p:nvPr/>
        </p:nvSpPr>
        <p:spPr bwMode="auto">
          <a:xfrm>
            <a:off x="6738366" y="265504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34" name="Овал 17"/>
          <p:cNvSpPr/>
          <p:nvPr/>
        </p:nvSpPr>
        <p:spPr>
          <a:xfrm>
            <a:off x="5508054" y="2655044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35" name="TextBox 18"/>
          <p:cNvSpPr txBox="1">
            <a:spLocks noChangeArrowheads="1"/>
          </p:cNvSpPr>
          <p:nvPr/>
        </p:nvSpPr>
        <p:spPr bwMode="auto">
          <a:xfrm>
            <a:off x="5508054" y="2655044"/>
            <a:ext cx="312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cxnSp>
        <p:nvCxnSpPr>
          <p:cNvPr id="36" name="Shape 20"/>
          <p:cNvCxnSpPr>
            <a:cxnSpLocks noChangeShapeType="1"/>
            <a:endCxn id="28" idx="1"/>
          </p:cNvCxnSpPr>
          <p:nvPr/>
        </p:nvCxnSpPr>
        <p:spPr bwMode="auto">
          <a:xfrm>
            <a:off x="7309866" y="527794"/>
            <a:ext cx="730250" cy="120332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endCxn id="27" idx="6"/>
          </p:cNvCxnSpPr>
          <p:nvPr/>
        </p:nvCxnSpPr>
        <p:spPr bwMode="auto">
          <a:xfrm flipH="1">
            <a:off x="5665216" y="1945432"/>
            <a:ext cx="460375" cy="709612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endCxn id="27" idx="6"/>
          </p:cNvCxnSpPr>
          <p:nvPr/>
        </p:nvCxnSpPr>
        <p:spPr bwMode="auto">
          <a:xfrm>
            <a:off x="6378004" y="1986707"/>
            <a:ext cx="515937" cy="66833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endCxn id="27" idx="6"/>
          </p:cNvCxnSpPr>
          <p:nvPr/>
        </p:nvCxnSpPr>
        <p:spPr bwMode="auto">
          <a:xfrm>
            <a:off x="8373491" y="2066082"/>
            <a:ext cx="331788" cy="639762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5" idx="1"/>
            <a:endCxn id="31" idx="1"/>
          </p:cNvCxnSpPr>
          <p:nvPr/>
        </p:nvCxnSpPr>
        <p:spPr bwMode="auto">
          <a:xfrm rot="10800000" flipH="1">
            <a:off x="5508054" y="315069"/>
            <a:ext cx="1450975" cy="2538413"/>
          </a:xfrm>
          <a:prstGeom prst="curvedConnector3">
            <a:avLst>
              <a:gd name="adj1" fmla="val -20255"/>
            </a:avLst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endCxn id="27" idx="6"/>
          </p:cNvCxnSpPr>
          <p:nvPr/>
        </p:nvCxnSpPr>
        <p:spPr bwMode="auto">
          <a:xfrm flipV="1">
            <a:off x="6893941" y="569069"/>
            <a:ext cx="300038" cy="2085975"/>
          </a:xfrm>
          <a:prstGeom prst="straightConnector1">
            <a:avLst/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endCxn id="27" idx="6"/>
          </p:cNvCxnSpPr>
          <p:nvPr/>
        </p:nvCxnSpPr>
        <p:spPr bwMode="auto">
          <a:xfrm rot="5400000" flipH="1">
            <a:off x="7005067" y="773856"/>
            <a:ext cx="2305050" cy="1431925"/>
          </a:xfrm>
          <a:prstGeom prst="curvedConnector2">
            <a:avLst/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0000" y="44624"/>
            <a:ext cx="7772400" cy="914400"/>
          </a:xfrm>
        </p:spPr>
        <p:txBody>
          <a:bodyPr/>
          <a:lstStyle/>
          <a:p>
            <a:r>
              <a:rPr lang="ru-RU" dirty="0"/>
              <a:t>Поиск в глубину</a:t>
            </a:r>
          </a:p>
        </p:txBody>
      </p:sp>
      <p:sp>
        <p:nvSpPr>
          <p:cNvPr id="45" name="Rectangle 3"/>
          <p:cNvSpPr txBox="1">
            <a:spLocks/>
          </p:cNvSpPr>
          <p:nvPr/>
        </p:nvSpPr>
        <p:spPr>
          <a:xfrm>
            <a:off x="323528" y="836712"/>
            <a:ext cx="3917255" cy="3115507"/>
          </a:xfrm>
          <a:prstGeom prst="rect">
            <a:avLst/>
          </a:prstGeom>
        </p:spPr>
        <p:txBody>
          <a:bodyPr vert="horz">
            <a:no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80000"/>
              </a:lnSpc>
              <a:buFont typeface="Wingdings"/>
              <a:buNone/>
            </a:pPr>
            <a:r>
              <a:rPr lang="en-US" sz="1800" dirty="0" smtClean="0">
                <a:latin typeface="+mj-lt"/>
              </a:rPr>
              <a:t>D</a:t>
            </a:r>
            <a:r>
              <a:rPr lang="ru-RU" sz="1800" dirty="0" smtClean="0">
                <a:latin typeface="+mj-lt"/>
              </a:rPr>
              <a:t>FS(G)</a:t>
            </a:r>
            <a:r>
              <a:rPr lang="en-US" sz="1800" dirty="0" smtClean="0">
                <a:latin typeface="+mj-lt"/>
              </a:rPr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ru-RU" sz="1800" dirty="0" smtClean="0">
                <a:latin typeface="+mj-lt"/>
              </a:rPr>
              <a:t>for </a:t>
            </a:r>
            <a:r>
              <a:rPr lang="en-US" sz="1800" dirty="0" smtClean="0">
                <a:latin typeface="+mj-lt"/>
              </a:rPr>
              <a:t>u </a:t>
            </a:r>
            <a:r>
              <a:rPr lang="en-US" sz="1800" dirty="0" smtClean="0">
                <a:latin typeface="+mj-lt"/>
                <a:sym typeface="Symbol" pitchFamily="18" charset="2"/>
              </a:rPr>
              <a:t></a:t>
            </a:r>
            <a:r>
              <a:rPr lang="en-US" sz="180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V {</a:t>
            </a:r>
            <a:r>
              <a:rPr lang="ru-RU" sz="1800" dirty="0" smtClean="0">
                <a:latin typeface="+mj-lt"/>
              </a:rPr>
              <a:t> </a:t>
            </a:r>
            <a:endParaRPr lang="en-US" sz="1800" dirty="0" smtClean="0">
              <a:latin typeface="+mj-lt"/>
            </a:endParaRPr>
          </a:p>
          <a:p>
            <a:pPr>
              <a:lnSpc>
                <a:spcPct val="80000"/>
              </a:lnSpc>
              <a:buFont typeface="Wingdings"/>
              <a:buNone/>
            </a:pPr>
            <a:r>
              <a:rPr lang="en-US" sz="1800" dirty="0" smtClean="0">
                <a:latin typeface="+mj-lt"/>
              </a:rPr>
              <a:t>		color[u] =</a:t>
            </a:r>
            <a:r>
              <a:rPr lang="ru-RU" sz="1800" dirty="0" smtClean="0">
                <a:latin typeface="+mj-lt"/>
              </a:rPr>
              <a:t> белый</a:t>
            </a:r>
            <a:r>
              <a:rPr lang="en-US" sz="1800" dirty="0" smtClean="0">
                <a:latin typeface="+mj-lt"/>
              </a:rPr>
              <a:t>;</a:t>
            </a:r>
          </a:p>
          <a:p>
            <a:pPr>
              <a:lnSpc>
                <a:spcPct val="80000"/>
              </a:lnSpc>
              <a:buFont typeface="Wingdings"/>
              <a:buNone/>
            </a:pPr>
            <a:r>
              <a:rPr lang="en-US" sz="1800" dirty="0" smtClean="0">
                <a:latin typeface="+mj-lt"/>
              </a:rPr>
              <a:t>		</a:t>
            </a:r>
            <a:r>
              <a:rPr lang="el-GR" sz="1800" dirty="0" smtClean="0">
                <a:latin typeface="+mj-lt"/>
              </a:rPr>
              <a:t>Π</a:t>
            </a:r>
            <a:r>
              <a:rPr lang="en-US" sz="1800" dirty="0" smtClean="0">
                <a:latin typeface="+mj-lt"/>
              </a:rPr>
              <a:t>[u] = </a:t>
            </a:r>
            <a:r>
              <a:rPr lang="en-US" sz="1800" dirty="0">
                <a:latin typeface="+mj-lt"/>
              </a:rPr>
              <a:t>u</a:t>
            </a:r>
            <a:r>
              <a:rPr lang="en-US" sz="1800" dirty="0" smtClean="0">
                <a:latin typeface="+mj-lt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latin typeface="+mj-lt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	time = </a:t>
            </a:r>
            <a:r>
              <a:rPr lang="en-US" sz="1800" dirty="0" smtClean="0"/>
              <a:t>0;</a:t>
            </a: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latin typeface="+mj-lt"/>
              </a:rPr>
              <a:t>	</a:t>
            </a:r>
            <a:r>
              <a:rPr lang="ru-RU" sz="1800" dirty="0" smtClean="0">
                <a:latin typeface="+mj-lt"/>
              </a:rPr>
              <a:t>for </a:t>
            </a:r>
            <a:r>
              <a:rPr lang="en-US" sz="1800" dirty="0" smtClean="0">
                <a:latin typeface="+mj-lt"/>
              </a:rPr>
              <a:t>u </a:t>
            </a:r>
            <a:r>
              <a:rPr lang="en-US" sz="1800" dirty="0" smtClean="0">
                <a:latin typeface="+mj-lt"/>
                <a:sym typeface="Symbol" pitchFamily="18" charset="2"/>
              </a:rPr>
              <a:t></a:t>
            </a:r>
            <a:r>
              <a:rPr lang="en-US" sz="180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V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>
                <a:latin typeface="+mj-lt"/>
              </a:rPr>
              <a:t>		if(</a:t>
            </a:r>
            <a:r>
              <a:rPr lang="en-US" sz="1800" dirty="0" smtClean="0">
                <a:latin typeface="+mj-lt"/>
              </a:rPr>
              <a:t>color[u] == </a:t>
            </a:r>
            <a:r>
              <a:rPr lang="ru-RU" sz="1800" dirty="0" smtClean="0">
                <a:latin typeface="+mj-lt"/>
              </a:rPr>
              <a:t>белый)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>
                <a:latin typeface="+mj-lt"/>
              </a:rPr>
              <a:t>			Поиск(</a:t>
            </a:r>
            <a:r>
              <a:rPr lang="en-US" sz="1800" dirty="0" smtClean="0">
                <a:latin typeface="+mj-lt"/>
              </a:rPr>
              <a:t>u</a:t>
            </a:r>
            <a:r>
              <a:rPr lang="ru-RU" sz="1800" dirty="0" smtClean="0">
                <a:latin typeface="+mj-lt"/>
              </a:rPr>
              <a:t>)</a:t>
            </a:r>
            <a:r>
              <a:rPr lang="en-US" sz="1800" dirty="0" smtClean="0">
                <a:latin typeface="+mj-lt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latin typeface="+mj-lt"/>
              </a:rPr>
              <a:t>}</a:t>
            </a:r>
            <a:endParaRPr lang="ru-RU" sz="1800" dirty="0" smtClean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7845" y="4005064"/>
            <a:ext cx="2329979" cy="267765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2400" dirty="0" smtClean="0">
                <a:solidFill>
                  <a:srgbClr val="FFC000"/>
                </a:solidFill>
                <a:latin typeface="+mn-lt"/>
                <a:cs typeface="Times New Roman" pitchFamily="18" charset="0"/>
              </a:rPr>
              <a:t>Как соотносятся цвета на рисунке и в описании?</a:t>
            </a:r>
          </a:p>
          <a:p>
            <a:pPr>
              <a:buNone/>
            </a:pPr>
            <a:r>
              <a:rPr lang="ru-RU" sz="2400" dirty="0" smtClean="0">
                <a:solidFill>
                  <a:srgbClr val="FFC000"/>
                </a:solidFill>
                <a:latin typeface="+mn-lt"/>
                <a:cs typeface="Times New Roman" pitchFamily="18" charset="0"/>
              </a:rPr>
              <a:t>Какой цвет лишний?</a:t>
            </a:r>
            <a:endParaRPr lang="ru-RU" sz="2400" dirty="0">
              <a:solidFill>
                <a:srgbClr val="FFC000"/>
              </a:solidFill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>
            <a:spLocks noGrp="1"/>
          </p:cNvSpPr>
          <p:nvPr>
            <p:ph type="body" idx="4294967295"/>
          </p:nvPr>
        </p:nvSpPr>
        <p:spPr>
          <a:xfrm>
            <a:off x="914400" y="620713"/>
            <a:ext cx="8229600" cy="5761037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endParaRPr lang="en-US" sz="2000" dirty="0" smtClean="0">
              <a:solidFill>
                <a:srgbClr val="663300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>
                <a:solidFill>
                  <a:srgbClr val="663300"/>
                </a:solidFill>
              </a:rPr>
              <a:t>Реализация алгоритма</a:t>
            </a:r>
            <a:endParaRPr lang="en-US" sz="2800" dirty="0" smtClean="0">
              <a:solidFill>
                <a:srgbClr val="663300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Введем массив меток вершин графа </a:t>
            </a:r>
            <a:r>
              <a:rPr lang="ru-RU" sz="2400" i="1" dirty="0" err="1" smtClean="0"/>
              <a:t>Mark</a:t>
            </a:r>
            <a:r>
              <a:rPr lang="ru-RU" sz="2400" dirty="0" smtClean="0"/>
              <a:t>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Начальные значения элементов</a:t>
            </a:r>
            <a:r>
              <a:rPr lang="en-US" sz="2400" dirty="0" smtClean="0"/>
              <a:t> </a:t>
            </a:r>
            <a:r>
              <a:rPr lang="ru-RU" sz="2400" dirty="0" smtClean="0"/>
              <a:t>массива равны номерам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соответствующих вершин (</a:t>
            </a:r>
            <a:r>
              <a:rPr lang="ru-RU" sz="2400" i="1" dirty="0" err="1" smtClean="0"/>
              <a:t>Mark</a:t>
            </a:r>
            <a:r>
              <a:rPr lang="ru-RU" sz="2400" dirty="0" smtClean="0"/>
              <a:t>[</a:t>
            </a:r>
            <a:r>
              <a:rPr lang="ru-RU" sz="2400" i="1" dirty="0" err="1" smtClean="0"/>
              <a:t>i</a:t>
            </a:r>
            <a:r>
              <a:rPr lang="ru-RU" sz="2400" dirty="0" smtClean="0"/>
              <a:t>]</a:t>
            </a:r>
            <a:r>
              <a:rPr lang="en-US" sz="2400" dirty="0" smtClean="0"/>
              <a:t> </a:t>
            </a:r>
            <a:r>
              <a:rPr lang="ru-RU" sz="2400" dirty="0" smtClean="0"/>
              <a:t>=</a:t>
            </a:r>
            <a:r>
              <a:rPr lang="en-US" sz="2400" dirty="0" smtClean="0"/>
              <a:t>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;</a:t>
            </a:r>
            <a:r>
              <a:rPr lang="ru-RU" sz="2400" dirty="0" smtClean="0"/>
              <a:t>  </a:t>
            </a:r>
            <a:r>
              <a:rPr lang="ru-RU" sz="2400" i="1" dirty="0" err="1" smtClean="0"/>
              <a:t>i</a:t>
            </a:r>
            <a:r>
              <a:rPr lang="ru-RU" sz="2400" i="1" dirty="0" smtClean="0"/>
              <a:t> </a:t>
            </a:r>
            <a:r>
              <a:rPr lang="en-US" sz="2400" dirty="0" smtClean="0">
                <a:sym typeface="Symbol" pitchFamily="18" charset="2"/>
              </a:rPr>
              <a:t></a:t>
            </a:r>
            <a:r>
              <a:rPr lang="ru-RU" sz="2400" dirty="0" smtClean="0"/>
              <a:t> 1.. </a:t>
            </a:r>
            <a:r>
              <a:rPr lang="ru-RU" sz="2400" i="1" dirty="0" smtClean="0"/>
              <a:t>N</a:t>
            </a:r>
            <a:r>
              <a:rPr lang="ru-RU" sz="2400" dirty="0" smtClean="0"/>
              <a:t>).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Ребро выбирается в каркас в том случае, если вершины,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соединяемые им, имеют разные значения меток.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Пример приведен на следующем слайде,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изменения </a:t>
            </a:r>
            <a:r>
              <a:rPr lang="ru-RU" sz="2400" i="1" dirty="0" err="1" smtClean="0"/>
              <a:t>Mark</a:t>
            </a:r>
            <a:r>
              <a:rPr lang="ru-RU" sz="2400" dirty="0" smtClean="0"/>
              <a:t> показаны в таблице.</a:t>
            </a:r>
            <a:br>
              <a:rPr lang="ru-RU" sz="2400" dirty="0" smtClean="0"/>
            </a:b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400" dirty="0" smtClean="0">
                <a:hlinkClick r:id="rId3"/>
              </a:rPr>
              <a:t> </a:t>
            </a:r>
            <a:endParaRPr lang="ru-RU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2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2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260350"/>
            <a:ext cx="8229600" cy="4525963"/>
          </a:xfrm>
        </p:spPr>
      </p:pic>
      <p:pic>
        <p:nvPicPr>
          <p:cNvPr id="5529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4581525"/>
            <a:ext cx="6769100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СНМ </a:t>
            </a:r>
            <a:r>
              <a:rPr lang="ru-RU" dirty="0" smtClean="0"/>
              <a:t>на Си – объединение по рангу + сжатие путей</a:t>
            </a:r>
            <a:endParaRPr lang="ru-RU" dirty="0"/>
          </a:p>
        </p:txBody>
      </p:sp>
      <p:sp>
        <p:nvSpPr>
          <p:cNvPr id="92162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dirty="0" smtClean="0">
                <a:solidFill>
                  <a:srgbClr val="663300"/>
                </a:solidFill>
              </a:rPr>
              <a:t>Описание алгоритма 6.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Пусть элементы X - это некоторые числа. Вся структура данных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хранится в</a:t>
            </a:r>
            <a:r>
              <a:rPr lang="en-US" sz="2400" dirty="0" smtClean="0"/>
              <a:t> </a:t>
            </a:r>
            <a:r>
              <a:rPr lang="ru-RU" sz="2400" dirty="0" smtClean="0"/>
              <a:t>виде двух массивов: </a:t>
            </a:r>
            <a:r>
              <a:rPr lang="ru-RU" sz="2400" b="1" i="1" dirty="0" smtClean="0"/>
              <a:t>P</a:t>
            </a:r>
            <a:r>
              <a:rPr lang="ru-RU" sz="2400" dirty="0" smtClean="0"/>
              <a:t> и </a:t>
            </a:r>
            <a:r>
              <a:rPr lang="ru-RU" sz="2400" b="1" i="1" dirty="0" err="1" smtClean="0"/>
              <a:t>Rank</a:t>
            </a:r>
            <a:r>
              <a:rPr lang="ru-RU" sz="2400" dirty="0" smtClean="0"/>
              <a:t>.</a:t>
            </a:r>
            <a:endParaRPr lang="ru-RU" sz="2400" b="1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Массив</a:t>
            </a:r>
            <a:r>
              <a:rPr lang="ru-RU" sz="2400" b="1" dirty="0" smtClean="0"/>
              <a:t> P</a:t>
            </a:r>
            <a:r>
              <a:rPr lang="ru-RU" sz="2400" dirty="0" smtClean="0"/>
              <a:t> содержит предков, т.е. </a:t>
            </a:r>
            <a:r>
              <a:rPr lang="ru-RU" sz="2400" i="1" dirty="0" smtClean="0"/>
              <a:t>P</a:t>
            </a:r>
            <a:r>
              <a:rPr lang="ru-RU" sz="2400" dirty="0" smtClean="0"/>
              <a:t>[</a:t>
            </a:r>
            <a:r>
              <a:rPr lang="en-US" sz="2400" i="1" dirty="0" smtClean="0"/>
              <a:t>x</a:t>
            </a:r>
            <a:r>
              <a:rPr lang="ru-RU" sz="2400" dirty="0" smtClean="0"/>
              <a:t>] - это </a:t>
            </a:r>
            <a:r>
              <a:rPr lang="ru-RU" sz="2400" b="1" dirty="0" smtClean="0"/>
              <a:t>предок</a:t>
            </a:r>
            <a:r>
              <a:rPr lang="ru-RU" sz="2400" dirty="0" smtClean="0"/>
              <a:t> элемента </a:t>
            </a:r>
            <a:r>
              <a:rPr lang="en-US" sz="2400" b="1" i="1" dirty="0" smtClean="0"/>
              <a:t>x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Т.о., мы имеем древовидную структуру данных: двигаясь по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предкам от любого элемента </a:t>
            </a:r>
            <a:r>
              <a:rPr lang="ru-RU" sz="2400" i="1" dirty="0" err="1" smtClean="0"/>
              <a:t>х</a:t>
            </a:r>
            <a:r>
              <a:rPr lang="ru-RU" sz="2400" dirty="0" smtClean="0"/>
              <a:t>, придём к</a:t>
            </a:r>
            <a:r>
              <a:rPr lang="en-US" sz="2400" dirty="0" smtClean="0"/>
              <a:t> </a:t>
            </a:r>
            <a:r>
              <a:rPr lang="ru-RU" sz="2400" dirty="0" smtClean="0"/>
              <a:t>представителю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множества, к которому принадлежит  </a:t>
            </a:r>
            <a:r>
              <a:rPr lang="ru-RU" sz="2400" i="1" dirty="0" smtClean="0"/>
              <a:t>х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Если </a:t>
            </a:r>
            <a:r>
              <a:rPr lang="ru-RU" sz="2400" i="1" dirty="0" smtClean="0"/>
              <a:t>P</a:t>
            </a:r>
            <a:r>
              <a:rPr lang="ru-RU" sz="2400" dirty="0" smtClean="0"/>
              <a:t>[</a:t>
            </a:r>
            <a:r>
              <a:rPr lang="ru-RU" sz="2400" i="1" dirty="0" smtClean="0"/>
              <a:t>X</a:t>
            </a:r>
            <a:r>
              <a:rPr lang="ru-RU" sz="2400" dirty="0" smtClean="0"/>
              <a:t>] = </a:t>
            </a:r>
            <a:r>
              <a:rPr lang="ru-RU" sz="2400" i="1" dirty="0" smtClean="0"/>
              <a:t>X</a:t>
            </a:r>
            <a:r>
              <a:rPr lang="ru-RU" sz="2400" dirty="0" smtClean="0"/>
              <a:t>, то это означает, что </a:t>
            </a:r>
            <a:r>
              <a:rPr lang="en-US" sz="2400" i="1" dirty="0" smtClean="0"/>
              <a:t>x</a:t>
            </a:r>
            <a:r>
              <a:rPr lang="ru-RU" sz="2400" dirty="0" smtClean="0"/>
              <a:t> является</a:t>
            </a:r>
            <a:r>
              <a:rPr lang="en-US" sz="2400" dirty="0" smtClean="0"/>
              <a:t> </a:t>
            </a:r>
            <a:r>
              <a:rPr lang="ru-RU" sz="2400" dirty="0" smtClean="0"/>
              <a:t>представителем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множества, к которому он принадлежит</a:t>
            </a:r>
            <a:r>
              <a:rPr lang="en-US" sz="2400" dirty="0" smtClean="0"/>
              <a:t>, </a:t>
            </a:r>
            <a:r>
              <a:rPr lang="ru-RU" sz="2400" dirty="0" smtClean="0"/>
              <a:t> и корнем дерева.</a:t>
            </a:r>
            <a:endParaRPr lang="ru-RU" sz="2400" b="1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Массив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Rank</a:t>
            </a:r>
            <a:r>
              <a:rPr lang="ru-RU" sz="2400" dirty="0" smtClean="0"/>
              <a:t> хранит ранги представителей, его значения имеют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 smtClean="0"/>
              <a:t>c</a:t>
            </a:r>
            <a:r>
              <a:rPr lang="ru-RU" sz="2400" dirty="0" err="1" smtClean="0"/>
              <a:t>мысл</a:t>
            </a:r>
            <a:r>
              <a:rPr lang="en-US" sz="2400" dirty="0" smtClean="0"/>
              <a:t>  </a:t>
            </a:r>
            <a:r>
              <a:rPr lang="ru-RU" sz="2400" dirty="0" smtClean="0"/>
              <a:t>только для элементов-представителей. 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Ранг некоторого элемента-представителя  </a:t>
            </a:r>
            <a:r>
              <a:rPr lang="en-US" sz="2400" i="1" dirty="0" smtClean="0"/>
              <a:t>x</a:t>
            </a:r>
            <a:r>
              <a:rPr lang="ru-RU" sz="2400" dirty="0" smtClean="0"/>
              <a:t> - это верхняя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граница его высоты</a:t>
            </a:r>
            <a:r>
              <a:rPr lang="en-US" sz="2400" dirty="0" smtClean="0"/>
              <a:t> </a:t>
            </a:r>
            <a:r>
              <a:rPr lang="ru-RU" sz="2400" dirty="0" smtClean="0"/>
              <a:t>в его дереве. Ранги используются в 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операции </a:t>
            </a:r>
            <a:r>
              <a:rPr lang="ru-RU" sz="2400" dirty="0" err="1" smtClean="0"/>
              <a:t>Union</a:t>
            </a:r>
            <a:r>
              <a:rPr lang="ru-RU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1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1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1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1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21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21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/>
          </p:cNvSpPr>
          <p:nvPr>
            <p:ph type="body" idx="4294967295"/>
          </p:nvPr>
        </p:nvSpPr>
        <p:spPr>
          <a:xfrm>
            <a:off x="0" y="549275"/>
            <a:ext cx="8229600" cy="55435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b="1" dirty="0" err="1" smtClean="0"/>
              <a:t>FindSet</a:t>
            </a:r>
            <a:r>
              <a:rPr lang="ru-RU" sz="2400" b="1" dirty="0" smtClean="0"/>
              <a:t> (</a:t>
            </a:r>
            <a:r>
              <a:rPr lang="ru-RU" sz="2400" b="1" i="1" dirty="0" smtClean="0"/>
              <a:t>X</a:t>
            </a:r>
            <a:r>
              <a:rPr lang="ru-RU" sz="2400" b="1" dirty="0" smtClean="0"/>
              <a:t>)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Будем двигаться от </a:t>
            </a:r>
            <a:r>
              <a:rPr lang="ru-RU" sz="2400" i="1" dirty="0" smtClean="0"/>
              <a:t>X</a:t>
            </a:r>
            <a:r>
              <a:rPr lang="ru-RU" sz="2400" dirty="0" smtClean="0"/>
              <a:t> по предкам, до тех пор пока не найдём представителя. У каждого элемента, который мы проходим, мы также исправляем P, указывая его сразу на найденного представителя. </a:t>
            </a:r>
          </a:p>
          <a:p>
            <a:pPr>
              <a:buFont typeface="Arial" charset="0"/>
              <a:buNone/>
            </a:pPr>
            <a:r>
              <a:rPr lang="ru-RU" sz="2400" dirty="0" smtClean="0"/>
              <a:t>	Т.е. фактически операция </a:t>
            </a:r>
            <a:r>
              <a:rPr lang="ru-RU" sz="2400" b="1" dirty="0" err="1" smtClean="0"/>
              <a:t>FindSet</a:t>
            </a:r>
            <a:r>
              <a:rPr lang="ru-RU" sz="2400" dirty="0" smtClean="0"/>
              <a:t> двухпроходная: на первом проходе мы ищем представителя, а на втором исправляем значения P.</a:t>
            </a:r>
            <a:r>
              <a:rPr lang="ru-RU" sz="2800" dirty="0" smtClean="0"/>
              <a:t> </a:t>
            </a:r>
          </a:p>
          <a:p>
            <a:pPr>
              <a:buFont typeface="Arial" charset="0"/>
              <a:buNone/>
            </a:pPr>
            <a:endParaRPr lang="ru-RU" sz="2800" dirty="0" smtClean="0"/>
          </a:p>
          <a:p>
            <a:pPr>
              <a:buFont typeface="Arial" charset="0"/>
              <a:buNone/>
            </a:pPr>
            <a:r>
              <a:rPr lang="ru-RU" sz="2400" dirty="0" smtClean="0">
                <a:latin typeface="Courier"/>
              </a:rPr>
              <a:t>	</a:t>
            </a:r>
            <a:r>
              <a:rPr lang="ru-RU" sz="2400" b="1" dirty="0" err="1" smtClean="0">
                <a:latin typeface="Courier"/>
              </a:rPr>
              <a:t>int</a:t>
            </a:r>
            <a:r>
              <a:rPr lang="ru-RU" sz="2400" b="1" dirty="0" smtClean="0">
                <a:latin typeface="Courier"/>
              </a:rPr>
              <a:t>  </a:t>
            </a:r>
            <a:r>
              <a:rPr lang="ru-RU" sz="2400" b="1" dirty="0" err="1" smtClean="0">
                <a:latin typeface="Courier"/>
              </a:rPr>
              <a:t>find_set</a:t>
            </a:r>
            <a:r>
              <a:rPr lang="ru-RU" sz="2400" b="1" dirty="0" smtClean="0">
                <a:latin typeface="Courier"/>
              </a:rPr>
              <a:t> (</a:t>
            </a:r>
            <a:r>
              <a:rPr lang="ru-RU" sz="2400" b="1" dirty="0" err="1" smtClean="0">
                <a:latin typeface="Courier"/>
              </a:rPr>
              <a:t>int</a:t>
            </a:r>
            <a:r>
              <a:rPr lang="ru-RU" sz="2400" b="1" dirty="0" smtClean="0">
                <a:latin typeface="Courier"/>
              </a:rPr>
              <a:t> </a:t>
            </a:r>
            <a:r>
              <a:rPr lang="ru-RU" sz="2400" b="1" dirty="0" err="1" smtClean="0">
                <a:latin typeface="Courier"/>
              </a:rPr>
              <a:t>x</a:t>
            </a:r>
            <a:r>
              <a:rPr lang="ru-RU" sz="2400" b="1" dirty="0" smtClean="0">
                <a:latin typeface="Courier"/>
              </a:rPr>
              <a:t>)</a:t>
            </a:r>
            <a:r>
              <a:rPr lang="en-US" sz="2400" b="1" dirty="0" smtClean="0">
                <a:latin typeface="Courier"/>
              </a:rPr>
              <a:t> </a:t>
            </a:r>
            <a:r>
              <a:rPr lang="ru-RU" sz="2400" b="1" dirty="0" smtClean="0">
                <a:latin typeface="Courier"/>
              </a:rPr>
              <a:t>{ </a:t>
            </a:r>
          </a:p>
          <a:p>
            <a:pPr>
              <a:buFont typeface="Arial" charset="0"/>
              <a:buNone/>
            </a:pPr>
            <a:r>
              <a:rPr lang="ru-RU" sz="2400" b="1" dirty="0" smtClean="0">
                <a:latin typeface="Courier"/>
              </a:rPr>
              <a:t>		</a:t>
            </a:r>
            <a:r>
              <a:rPr lang="ru-RU" sz="2400" b="1" dirty="0" err="1" smtClean="0">
                <a:latin typeface="Courier"/>
              </a:rPr>
              <a:t>if</a:t>
            </a:r>
            <a:r>
              <a:rPr lang="ru-RU" sz="2400" b="1" dirty="0" smtClean="0">
                <a:latin typeface="Courier"/>
              </a:rPr>
              <a:t> (</a:t>
            </a:r>
            <a:r>
              <a:rPr lang="ru-RU" sz="2400" b="1" dirty="0" err="1" smtClean="0">
                <a:latin typeface="Courier"/>
              </a:rPr>
              <a:t>x</a:t>
            </a:r>
            <a:r>
              <a:rPr lang="ru-RU" sz="2400" b="1" dirty="0" smtClean="0">
                <a:latin typeface="Courier"/>
              </a:rPr>
              <a:t> == </a:t>
            </a:r>
            <a:r>
              <a:rPr lang="ru-RU" sz="2400" b="1" dirty="0" err="1" smtClean="0">
                <a:latin typeface="Courier"/>
              </a:rPr>
              <a:t>p</a:t>
            </a:r>
            <a:r>
              <a:rPr lang="ru-RU" sz="2400" b="1" dirty="0" smtClean="0">
                <a:latin typeface="Courier"/>
              </a:rPr>
              <a:t>[</a:t>
            </a:r>
            <a:r>
              <a:rPr lang="ru-RU" sz="2400" b="1" dirty="0" err="1" smtClean="0">
                <a:latin typeface="Courier"/>
              </a:rPr>
              <a:t>x</a:t>
            </a:r>
            <a:r>
              <a:rPr lang="ru-RU" sz="2400" b="1" dirty="0" smtClean="0">
                <a:latin typeface="Courier"/>
              </a:rPr>
              <a:t>]) </a:t>
            </a:r>
            <a:r>
              <a:rPr lang="ru-RU" sz="2400" b="1" dirty="0" err="1" smtClean="0">
                <a:latin typeface="Courier"/>
              </a:rPr>
              <a:t>return</a:t>
            </a:r>
            <a:r>
              <a:rPr lang="ru-RU" sz="2400" b="1" dirty="0" smtClean="0">
                <a:latin typeface="Courier"/>
              </a:rPr>
              <a:t> </a:t>
            </a:r>
            <a:r>
              <a:rPr lang="ru-RU" sz="2400" b="1" dirty="0" err="1" smtClean="0">
                <a:latin typeface="Courier"/>
              </a:rPr>
              <a:t>x</a:t>
            </a:r>
            <a:r>
              <a:rPr lang="ru-RU" sz="2400" b="1" dirty="0" smtClean="0">
                <a:latin typeface="Courier"/>
              </a:rPr>
              <a:t>; </a:t>
            </a:r>
          </a:p>
          <a:p>
            <a:pPr>
              <a:buFont typeface="Arial" charset="0"/>
              <a:buNone/>
            </a:pPr>
            <a:r>
              <a:rPr lang="ru-RU" sz="2400" b="1" dirty="0" smtClean="0">
                <a:latin typeface="Courier"/>
              </a:rPr>
              <a:t>		</a:t>
            </a:r>
            <a:r>
              <a:rPr lang="ru-RU" sz="2400" b="1" dirty="0" err="1" smtClean="0">
                <a:latin typeface="Courier"/>
              </a:rPr>
              <a:t>return</a:t>
            </a:r>
            <a:r>
              <a:rPr lang="ru-RU" sz="2400" b="1" dirty="0" smtClean="0">
                <a:latin typeface="Courier"/>
              </a:rPr>
              <a:t> </a:t>
            </a:r>
            <a:r>
              <a:rPr lang="ru-RU" sz="2400" b="1" dirty="0" err="1" smtClean="0">
                <a:latin typeface="Courier"/>
              </a:rPr>
              <a:t>p</a:t>
            </a:r>
            <a:r>
              <a:rPr lang="ru-RU" sz="2400" b="1" dirty="0" smtClean="0">
                <a:latin typeface="Courier"/>
              </a:rPr>
              <a:t>[</a:t>
            </a:r>
            <a:r>
              <a:rPr lang="ru-RU" sz="2400" b="1" dirty="0" err="1" smtClean="0">
                <a:latin typeface="Courier"/>
              </a:rPr>
              <a:t>x</a:t>
            </a:r>
            <a:r>
              <a:rPr lang="ru-RU" sz="2400" b="1" dirty="0" smtClean="0">
                <a:latin typeface="Courier"/>
              </a:rPr>
              <a:t>] = </a:t>
            </a:r>
            <a:r>
              <a:rPr lang="ru-RU" sz="2400" b="1" dirty="0" err="1" smtClean="0">
                <a:latin typeface="Courier"/>
              </a:rPr>
              <a:t>find_set</a:t>
            </a:r>
            <a:r>
              <a:rPr lang="ru-RU" sz="2400" b="1" dirty="0" smtClean="0">
                <a:latin typeface="Courier"/>
              </a:rPr>
              <a:t> (</a:t>
            </a:r>
            <a:r>
              <a:rPr lang="ru-RU" sz="2400" b="1" dirty="0" err="1" smtClean="0">
                <a:latin typeface="Courier"/>
              </a:rPr>
              <a:t>p</a:t>
            </a:r>
            <a:r>
              <a:rPr lang="ru-RU" sz="2400" b="1" dirty="0" smtClean="0">
                <a:latin typeface="Courier"/>
              </a:rPr>
              <a:t>[</a:t>
            </a:r>
            <a:r>
              <a:rPr lang="ru-RU" sz="2400" b="1" dirty="0" err="1" smtClean="0">
                <a:latin typeface="Courier"/>
              </a:rPr>
              <a:t>x</a:t>
            </a:r>
            <a:r>
              <a:rPr lang="ru-RU" sz="2400" b="1" dirty="0" smtClean="0">
                <a:latin typeface="Courier"/>
              </a:rPr>
              <a:t>]); </a:t>
            </a:r>
          </a:p>
          <a:p>
            <a:pPr>
              <a:buFont typeface="Arial" charset="0"/>
              <a:buNone/>
            </a:pPr>
            <a:r>
              <a:rPr lang="ru-RU" sz="2400" b="1" dirty="0" smtClean="0">
                <a:latin typeface="Courier"/>
              </a:rPr>
              <a:t>	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60350"/>
            <a:ext cx="8229600" cy="706438"/>
          </a:xfrm>
        </p:spPr>
        <p:txBody>
          <a:bodyPr/>
          <a:lstStyle/>
          <a:p>
            <a:pPr algn="l"/>
            <a:r>
              <a:rPr lang="ru-RU" sz="2800" b="1" smtClean="0"/>
              <a:t>Union (X, Y)</a:t>
            </a:r>
            <a:br>
              <a:rPr lang="ru-RU" sz="2800" b="1" smtClean="0"/>
            </a:br>
            <a:endParaRPr lang="ru-RU" sz="2800" b="1" smtClean="0"/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836613"/>
            <a:ext cx="8964612" cy="4525962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Сначала заменяем элементы </a:t>
            </a:r>
            <a:r>
              <a:rPr lang="ru-RU" sz="2400" i="1" dirty="0" smtClean="0"/>
              <a:t>X </a:t>
            </a:r>
            <a:r>
              <a:rPr lang="ru-RU" sz="2400" dirty="0" smtClean="0"/>
              <a:t>и </a:t>
            </a:r>
            <a:r>
              <a:rPr lang="ru-RU" sz="2400" i="1" dirty="0" smtClean="0"/>
              <a:t>Y</a:t>
            </a:r>
            <a:r>
              <a:rPr lang="ru-RU" sz="2400" dirty="0" smtClean="0"/>
              <a:t> на представителей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их множеств, вызывая функцию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Объединяем два множества, присваивая </a:t>
            </a:r>
            <a:r>
              <a:rPr lang="ru-RU" sz="2400" i="1" dirty="0" smtClean="0"/>
              <a:t>P</a:t>
            </a:r>
            <a:r>
              <a:rPr lang="ru-RU" sz="2400" dirty="0" smtClean="0"/>
              <a:t>[</a:t>
            </a:r>
            <a:r>
              <a:rPr lang="ru-RU" sz="2400" i="1" dirty="0" smtClean="0"/>
              <a:t>X</a:t>
            </a:r>
            <a:r>
              <a:rPr lang="ru-RU" sz="2400" dirty="0" smtClean="0"/>
              <a:t>] = </a:t>
            </a:r>
            <a:r>
              <a:rPr lang="ru-RU" sz="2400" i="1" dirty="0" smtClean="0"/>
              <a:t>Y</a:t>
            </a:r>
            <a:r>
              <a:rPr lang="ru-RU" sz="2400" dirty="0" smtClean="0"/>
              <a:t> или </a:t>
            </a:r>
            <a:r>
              <a:rPr lang="ru-RU" sz="2400" i="1" dirty="0" smtClean="0"/>
              <a:t>P</a:t>
            </a:r>
            <a:r>
              <a:rPr lang="ru-RU" sz="2400" dirty="0" smtClean="0"/>
              <a:t>[</a:t>
            </a:r>
            <a:r>
              <a:rPr lang="ru-RU" sz="2400" i="1" dirty="0" smtClean="0"/>
              <a:t>Y</a:t>
            </a:r>
            <a:r>
              <a:rPr lang="ru-RU" sz="2400" dirty="0" smtClean="0"/>
              <a:t>] = </a:t>
            </a:r>
            <a:r>
              <a:rPr lang="ru-RU" sz="2400" i="1" dirty="0" smtClean="0"/>
              <a:t>X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- если ранги элементов </a:t>
            </a:r>
            <a:r>
              <a:rPr lang="ru-RU" sz="2400" i="1" dirty="0" smtClean="0"/>
              <a:t>X</a:t>
            </a:r>
            <a:r>
              <a:rPr lang="ru-RU" sz="2400" dirty="0" smtClean="0"/>
              <a:t> и </a:t>
            </a:r>
            <a:r>
              <a:rPr lang="ru-RU" sz="2400" i="1" dirty="0" smtClean="0"/>
              <a:t>Y</a:t>
            </a:r>
            <a:r>
              <a:rPr lang="ru-RU" sz="2400" dirty="0" smtClean="0"/>
              <a:t> отличны, то мы делаем корень с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err="1" smtClean="0"/>
              <a:t>бо'льшим</a:t>
            </a:r>
            <a:r>
              <a:rPr lang="ru-RU" sz="2400" dirty="0" smtClean="0"/>
              <a:t>  рангом родительским по отношению к корню с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меньшим рангом.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- если же ранги обоих элементов совпадают, родитель выбирается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произвольным образом, его ранг увеличивается на 1.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/>
          </p:cNvSpPr>
          <p:nvPr>
            <p:ph type="body" idx="4294967295"/>
          </p:nvPr>
        </p:nvSpPr>
        <p:spPr>
          <a:xfrm>
            <a:off x="0" y="9286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000" b="1" dirty="0" err="1" smtClean="0">
                <a:latin typeface="Courier"/>
              </a:rPr>
              <a:t>void</a:t>
            </a:r>
            <a:r>
              <a:rPr lang="ru-RU" sz="2000" b="1" dirty="0" smtClean="0">
                <a:latin typeface="Courier"/>
              </a:rPr>
              <a:t> </a:t>
            </a:r>
            <a:r>
              <a:rPr lang="ru-RU" sz="2000" b="1" dirty="0" err="1" smtClean="0">
                <a:latin typeface="Courier"/>
              </a:rPr>
              <a:t>unite</a:t>
            </a:r>
            <a:r>
              <a:rPr lang="ru-RU" sz="2000" b="1" dirty="0" smtClean="0">
                <a:latin typeface="Courier"/>
              </a:rPr>
              <a:t> (</a:t>
            </a:r>
            <a:r>
              <a:rPr lang="ru-RU" sz="2000" b="1" dirty="0" err="1" smtClean="0">
                <a:latin typeface="Courier"/>
              </a:rPr>
              <a:t>int</a:t>
            </a:r>
            <a:r>
              <a:rPr lang="ru-RU" sz="2000" b="1" dirty="0" smtClean="0">
                <a:latin typeface="Courier"/>
              </a:rPr>
              <a:t> </a:t>
            </a:r>
            <a:r>
              <a:rPr lang="ru-RU" sz="2000" b="1" dirty="0" err="1" smtClean="0">
                <a:latin typeface="Courier"/>
              </a:rPr>
              <a:t>x</a:t>
            </a:r>
            <a:r>
              <a:rPr lang="ru-RU" sz="2000" b="1" dirty="0" smtClean="0">
                <a:latin typeface="Courier"/>
              </a:rPr>
              <a:t>, </a:t>
            </a:r>
            <a:r>
              <a:rPr lang="ru-RU" sz="2000" b="1" dirty="0" err="1" smtClean="0">
                <a:latin typeface="Courier"/>
              </a:rPr>
              <a:t>int</a:t>
            </a:r>
            <a:r>
              <a:rPr lang="ru-RU" sz="2000" b="1" dirty="0" smtClean="0">
                <a:latin typeface="Courier"/>
              </a:rPr>
              <a:t> </a:t>
            </a:r>
            <a:r>
              <a:rPr lang="ru-RU" sz="2000" b="1" dirty="0" err="1" smtClean="0">
                <a:latin typeface="Courier"/>
              </a:rPr>
              <a:t>y</a:t>
            </a:r>
            <a:r>
              <a:rPr lang="ru-RU" sz="2000" b="1" dirty="0" smtClean="0">
                <a:latin typeface="Courier"/>
              </a:rPr>
              <a:t>) { </a:t>
            </a:r>
            <a:endParaRPr lang="en-US" sz="2000" b="1" dirty="0" smtClean="0">
              <a:latin typeface="Courier"/>
            </a:endParaRPr>
          </a:p>
          <a:p>
            <a:pPr>
              <a:buFont typeface="Arial" charset="0"/>
              <a:buNone/>
            </a:pPr>
            <a:r>
              <a:rPr lang="ru-RU" sz="2000" b="1" dirty="0" smtClean="0">
                <a:latin typeface="Courier"/>
              </a:rPr>
              <a:t>    </a:t>
            </a:r>
            <a:r>
              <a:rPr lang="ru-RU" sz="2000" b="1" dirty="0" err="1" smtClean="0">
                <a:latin typeface="Courier"/>
              </a:rPr>
              <a:t>x</a:t>
            </a:r>
            <a:r>
              <a:rPr lang="ru-RU" sz="2000" b="1" dirty="0" smtClean="0">
                <a:latin typeface="Courier"/>
              </a:rPr>
              <a:t> = </a:t>
            </a:r>
            <a:r>
              <a:rPr lang="ru-RU" sz="2000" b="1" dirty="0" err="1" smtClean="0">
                <a:latin typeface="Courier"/>
              </a:rPr>
              <a:t>find_set</a:t>
            </a:r>
            <a:r>
              <a:rPr lang="ru-RU" sz="2000" b="1" dirty="0" smtClean="0">
                <a:latin typeface="Courier"/>
              </a:rPr>
              <a:t> (</a:t>
            </a:r>
            <a:r>
              <a:rPr lang="ru-RU" sz="2000" b="1" dirty="0" err="1" smtClean="0">
                <a:latin typeface="Courier"/>
              </a:rPr>
              <a:t>x</a:t>
            </a:r>
            <a:r>
              <a:rPr lang="ru-RU" sz="2000" b="1" dirty="0" smtClean="0">
                <a:latin typeface="Courier"/>
              </a:rPr>
              <a:t>); </a:t>
            </a:r>
            <a:endParaRPr lang="en-US" sz="2000" b="1" dirty="0" smtClean="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000" b="1" dirty="0" smtClean="0">
                <a:latin typeface="Courier"/>
              </a:rPr>
              <a:t>  </a:t>
            </a:r>
            <a:r>
              <a:rPr lang="ru-RU" sz="2000" b="1" dirty="0" smtClean="0">
                <a:latin typeface="Courier"/>
              </a:rPr>
              <a:t>  </a:t>
            </a:r>
            <a:r>
              <a:rPr lang="ru-RU" sz="2000" b="1" dirty="0" err="1" smtClean="0">
                <a:latin typeface="Courier"/>
              </a:rPr>
              <a:t>y</a:t>
            </a:r>
            <a:r>
              <a:rPr lang="ru-RU" sz="2000" b="1" dirty="0" smtClean="0">
                <a:latin typeface="Courier"/>
              </a:rPr>
              <a:t> = </a:t>
            </a:r>
            <a:r>
              <a:rPr lang="ru-RU" sz="2000" b="1" dirty="0" err="1" smtClean="0">
                <a:latin typeface="Courier"/>
              </a:rPr>
              <a:t>find_set</a:t>
            </a:r>
            <a:r>
              <a:rPr lang="ru-RU" sz="2000" b="1" dirty="0" smtClean="0">
                <a:latin typeface="Courier"/>
              </a:rPr>
              <a:t> (</a:t>
            </a:r>
            <a:r>
              <a:rPr lang="ru-RU" sz="2000" b="1" dirty="0" err="1" smtClean="0">
                <a:latin typeface="Courier"/>
              </a:rPr>
              <a:t>y</a:t>
            </a:r>
            <a:r>
              <a:rPr lang="ru-RU" sz="2000" b="1" dirty="0" smtClean="0">
                <a:latin typeface="Courier"/>
              </a:rPr>
              <a:t>); </a:t>
            </a:r>
            <a:endParaRPr lang="en-US" sz="2000" b="1" dirty="0" smtClean="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000" b="1" dirty="0" smtClean="0">
                <a:latin typeface="Courier"/>
              </a:rPr>
              <a:t>  </a:t>
            </a:r>
            <a:r>
              <a:rPr lang="ru-RU" sz="2000" b="1" dirty="0" smtClean="0">
                <a:latin typeface="Courier"/>
              </a:rPr>
              <a:t>  </a:t>
            </a:r>
            <a:r>
              <a:rPr lang="ru-RU" sz="2000" b="1" dirty="0" err="1" smtClean="0">
                <a:latin typeface="Courier"/>
              </a:rPr>
              <a:t>if</a:t>
            </a:r>
            <a:r>
              <a:rPr lang="ru-RU" sz="2000" b="1" dirty="0" smtClean="0">
                <a:latin typeface="Courier"/>
              </a:rPr>
              <a:t> (</a:t>
            </a:r>
            <a:r>
              <a:rPr lang="ru-RU" sz="2000" b="1" dirty="0" err="1" smtClean="0">
                <a:latin typeface="Courier"/>
              </a:rPr>
              <a:t>rank</a:t>
            </a:r>
            <a:r>
              <a:rPr lang="ru-RU" sz="2000" b="1" dirty="0" smtClean="0">
                <a:latin typeface="Courier"/>
              </a:rPr>
              <a:t>[</a:t>
            </a:r>
            <a:r>
              <a:rPr lang="ru-RU" sz="2000" b="1" dirty="0" err="1" smtClean="0">
                <a:latin typeface="Courier"/>
              </a:rPr>
              <a:t>x</a:t>
            </a:r>
            <a:r>
              <a:rPr lang="ru-RU" sz="2000" b="1" dirty="0" smtClean="0">
                <a:latin typeface="Courier"/>
              </a:rPr>
              <a:t>] &gt; </a:t>
            </a:r>
            <a:r>
              <a:rPr lang="ru-RU" sz="2000" b="1" dirty="0" err="1" smtClean="0">
                <a:latin typeface="Courier"/>
              </a:rPr>
              <a:t>rank</a:t>
            </a:r>
            <a:r>
              <a:rPr lang="ru-RU" sz="2000" b="1" dirty="0" smtClean="0">
                <a:latin typeface="Courier"/>
              </a:rPr>
              <a:t>[</a:t>
            </a:r>
            <a:r>
              <a:rPr lang="ru-RU" sz="2000" b="1" dirty="0" err="1" smtClean="0">
                <a:latin typeface="Courier"/>
              </a:rPr>
              <a:t>y</a:t>
            </a:r>
            <a:r>
              <a:rPr lang="ru-RU" sz="2000" b="1" dirty="0" smtClean="0">
                <a:latin typeface="Courier"/>
              </a:rPr>
              <a:t>])  </a:t>
            </a:r>
            <a:r>
              <a:rPr lang="ru-RU" sz="2000" b="1" dirty="0" err="1" smtClean="0">
                <a:latin typeface="Courier"/>
              </a:rPr>
              <a:t>p</a:t>
            </a:r>
            <a:r>
              <a:rPr lang="ru-RU" sz="2000" b="1" dirty="0" smtClean="0">
                <a:latin typeface="Courier"/>
              </a:rPr>
              <a:t>[</a:t>
            </a:r>
            <a:r>
              <a:rPr lang="ru-RU" sz="2000" b="1" dirty="0" err="1" smtClean="0">
                <a:latin typeface="Courier"/>
              </a:rPr>
              <a:t>y</a:t>
            </a:r>
            <a:r>
              <a:rPr lang="ru-RU" sz="2000" b="1" dirty="0" smtClean="0">
                <a:latin typeface="Courier"/>
              </a:rPr>
              <a:t>] = </a:t>
            </a:r>
            <a:r>
              <a:rPr lang="ru-RU" sz="2000" b="1" dirty="0" err="1" smtClean="0">
                <a:latin typeface="Courier"/>
              </a:rPr>
              <a:t>x</a:t>
            </a:r>
            <a:r>
              <a:rPr lang="ru-RU" sz="2000" b="1" dirty="0" smtClean="0">
                <a:latin typeface="Courier"/>
              </a:rPr>
              <a:t>; </a:t>
            </a:r>
            <a:endParaRPr lang="en-US" sz="2000" b="1" dirty="0" smtClean="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000" b="1" dirty="0" smtClean="0">
                <a:latin typeface="Courier"/>
              </a:rPr>
              <a:t>  </a:t>
            </a:r>
            <a:r>
              <a:rPr lang="ru-RU" sz="2000" b="1" dirty="0" smtClean="0">
                <a:latin typeface="Courier"/>
              </a:rPr>
              <a:t> </a:t>
            </a:r>
            <a:r>
              <a:rPr lang="ru-RU" sz="2000" b="1" dirty="0" err="1" smtClean="0">
                <a:latin typeface="Courier"/>
              </a:rPr>
              <a:t>else</a:t>
            </a:r>
            <a:r>
              <a:rPr lang="ru-RU" sz="2000" b="1" dirty="0" smtClean="0">
                <a:latin typeface="Courier"/>
              </a:rPr>
              <a:t> { </a:t>
            </a:r>
            <a:endParaRPr lang="en-US" sz="2000" b="1" dirty="0" smtClean="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000" b="1" dirty="0" smtClean="0">
                <a:latin typeface="Courier"/>
              </a:rPr>
              <a:t>		</a:t>
            </a:r>
            <a:r>
              <a:rPr lang="ru-RU" sz="2000" b="1" dirty="0" err="1" smtClean="0">
                <a:latin typeface="Courier"/>
              </a:rPr>
              <a:t>p</a:t>
            </a:r>
            <a:r>
              <a:rPr lang="ru-RU" sz="2000" b="1" dirty="0" smtClean="0">
                <a:latin typeface="Courier"/>
              </a:rPr>
              <a:t>[</a:t>
            </a:r>
            <a:r>
              <a:rPr lang="ru-RU" sz="2000" b="1" dirty="0" err="1" smtClean="0">
                <a:latin typeface="Courier"/>
              </a:rPr>
              <a:t>x</a:t>
            </a:r>
            <a:r>
              <a:rPr lang="ru-RU" sz="2000" b="1" dirty="0" smtClean="0">
                <a:latin typeface="Courier"/>
              </a:rPr>
              <a:t>] = </a:t>
            </a:r>
            <a:r>
              <a:rPr lang="ru-RU" sz="2000" b="1" dirty="0" err="1" smtClean="0">
                <a:latin typeface="Courier"/>
              </a:rPr>
              <a:t>y</a:t>
            </a:r>
            <a:r>
              <a:rPr lang="ru-RU" sz="2000" b="1" dirty="0" smtClean="0">
                <a:latin typeface="Courier"/>
              </a:rPr>
              <a:t>; </a:t>
            </a:r>
            <a:endParaRPr lang="en-US" sz="2000" b="1" dirty="0" smtClean="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000" b="1" dirty="0" smtClean="0">
                <a:latin typeface="Courier"/>
              </a:rPr>
              <a:t>		</a:t>
            </a:r>
            <a:r>
              <a:rPr lang="ru-RU" sz="2000" b="1" dirty="0" err="1" smtClean="0">
                <a:latin typeface="Courier"/>
              </a:rPr>
              <a:t>if</a:t>
            </a:r>
            <a:r>
              <a:rPr lang="ru-RU" sz="2000" b="1" dirty="0" smtClean="0">
                <a:latin typeface="Courier"/>
              </a:rPr>
              <a:t> (</a:t>
            </a:r>
            <a:r>
              <a:rPr lang="ru-RU" sz="2000" b="1" dirty="0" err="1" smtClean="0">
                <a:latin typeface="Courier"/>
              </a:rPr>
              <a:t>rank</a:t>
            </a:r>
            <a:r>
              <a:rPr lang="ru-RU" sz="2000" b="1" dirty="0" smtClean="0">
                <a:latin typeface="Courier"/>
              </a:rPr>
              <a:t>[</a:t>
            </a:r>
            <a:r>
              <a:rPr lang="ru-RU" sz="2000" b="1" dirty="0" err="1" smtClean="0">
                <a:latin typeface="Courier"/>
              </a:rPr>
              <a:t>x</a:t>
            </a:r>
            <a:r>
              <a:rPr lang="ru-RU" sz="2000" b="1" dirty="0" smtClean="0">
                <a:latin typeface="Courier"/>
              </a:rPr>
              <a:t>] == </a:t>
            </a:r>
            <a:r>
              <a:rPr lang="ru-RU" sz="2000" b="1" dirty="0" err="1" smtClean="0">
                <a:latin typeface="Courier"/>
              </a:rPr>
              <a:t>rank</a:t>
            </a:r>
            <a:r>
              <a:rPr lang="ru-RU" sz="2000" b="1" dirty="0" smtClean="0">
                <a:latin typeface="Courier"/>
              </a:rPr>
              <a:t>[</a:t>
            </a:r>
            <a:r>
              <a:rPr lang="ru-RU" sz="2000" b="1" dirty="0" err="1" smtClean="0">
                <a:latin typeface="Courier"/>
              </a:rPr>
              <a:t>y</a:t>
            </a:r>
            <a:r>
              <a:rPr lang="ru-RU" sz="2000" b="1" dirty="0" smtClean="0">
                <a:latin typeface="Courier"/>
              </a:rPr>
              <a:t>]) </a:t>
            </a:r>
            <a:endParaRPr lang="en-US" sz="2000" b="1" dirty="0" smtClean="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000" b="1" dirty="0" smtClean="0">
                <a:latin typeface="Courier"/>
              </a:rPr>
              <a:t>		</a:t>
            </a:r>
            <a:r>
              <a:rPr lang="ru-RU" sz="2000" b="1" dirty="0" smtClean="0">
                <a:latin typeface="Courier"/>
              </a:rPr>
              <a:t>    ++</a:t>
            </a:r>
            <a:r>
              <a:rPr lang="ru-RU" sz="2000" b="1" dirty="0" err="1" smtClean="0">
                <a:latin typeface="Courier"/>
              </a:rPr>
              <a:t>rank</a:t>
            </a:r>
            <a:r>
              <a:rPr lang="ru-RU" sz="2000" b="1" dirty="0" smtClean="0">
                <a:latin typeface="Courier"/>
              </a:rPr>
              <a:t>[</a:t>
            </a:r>
            <a:r>
              <a:rPr lang="ru-RU" sz="2000" b="1" dirty="0" err="1" smtClean="0">
                <a:latin typeface="Courier"/>
              </a:rPr>
              <a:t>y</a:t>
            </a:r>
            <a:r>
              <a:rPr lang="ru-RU" sz="2000" b="1" dirty="0" smtClean="0">
                <a:latin typeface="Courier"/>
              </a:rPr>
              <a:t>]; </a:t>
            </a:r>
            <a:endParaRPr lang="en-US" sz="2000" b="1" dirty="0" smtClean="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000" b="1" dirty="0" smtClean="0">
                <a:latin typeface="Courier"/>
              </a:rPr>
              <a:t>  </a:t>
            </a:r>
            <a:r>
              <a:rPr lang="ru-RU" sz="2000" b="1" dirty="0" smtClean="0">
                <a:latin typeface="Courier"/>
              </a:rPr>
              <a:t> } </a:t>
            </a:r>
            <a:endParaRPr lang="en-US" sz="2000" b="1" dirty="0" smtClean="0">
              <a:latin typeface="Courier"/>
            </a:endParaRPr>
          </a:p>
          <a:p>
            <a:pPr>
              <a:buFont typeface="Arial" charset="0"/>
              <a:buNone/>
            </a:pPr>
            <a:r>
              <a:rPr lang="ru-RU" sz="2000" b="1" dirty="0" smtClean="0">
                <a:latin typeface="Courier"/>
              </a:rPr>
              <a:t>} </a:t>
            </a:r>
          </a:p>
          <a:p>
            <a:pPr>
              <a:buFont typeface="Arial" charset="0"/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0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0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0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0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0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0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633412"/>
          </a:xfrm>
        </p:spPr>
        <p:txBody>
          <a:bodyPr/>
          <a:lstStyle/>
          <a:p>
            <a:pPr algn="l"/>
            <a:r>
              <a:rPr lang="ru-RU" sz="2800" dirty="0" smtClean="0">
                <a:solidFill>
                  <a:srgbClr val="663300"/>
                </a:solidFill>
              </a:rPr>
              <a:t>Реализация со случайным выбором родительского узла </a:t>
            </a:r>
          </a:p>
        </p:txBody>
      </p:sp>
      <p:sp>
        <p:nvSpPr>
          <p:cNvPr id="102403" name="Rectangle 3"/>
          <p:cNvSpPr>
            <a:spLocks noGrp="1"/>
          </p:cNvSpPr>
          <p:nvPr>
            <p:ph type="body" idx="4294967295"/>
          </p:nvPr>
        </p:nvSpPr>
        <p:spPr>
          <a:xfrm>
            <a:off x="0" y="9286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endParaRPr lang="ru-RU" sz="2000" dirty="0" smtClean="0">
              <a:latin typeface="Courier"/>
            </a:endParaRPr>
          </a:p>
          <a:p>
            <a:pPr>
              <a:buFont typeface="Arial" charset="0"/>
              <a:buNone/>
            </a:pPr>
            <a:r>
              <a:rPr lang="ru-RU" sz="2000" b="1" dirty="0" err="1" smtClean="0">
                <a:latin typeface="Courier"/>
              </a:rPr>
              <a:t>void</a:t>
            </a:r>
            <a:r>
              <a:rPr lang="ru-RU" sz="2000" b="1" dirty="0" smtClean="0">
                <a:latin typeface="Courier"/>
              </a:rPr>
              <a:t> </a:t>
            </a:r>
            <a:r>
              <a:rPr lang="ru-RU" sz="2000" b="1" dirty="0" err="1" smtClean="0">
                <a:latin typeface="Courier"/>
              </a:rPr>
              <a:t>unite</a:t>
            </a:r>
            <a:r>
              <a:rPr lang="ru-RU" sz="2000" b="1" dirty="0" smtClean="0">
                <a:latin typeface="Courier"/>
              </a:rPr>
              <a:t> (</a:t>
            </a:r>
            <a:r>
              <a:rPr lang="ru-RU" sz="2000" b="1" dirty="0" err="1" smtClean="0">
                <a:latin typeface="Courier"/>
              </a:rPr>
              <a:t>int</a:t>
            </a:r>
            <a:r>
              <a:rPr lang="ru-RU" sz="2000" b="1" dirty="0" smtClean="0">
                <a:latin typeface="Courier"/>
              </a:rPr>
              <a:t> </a:t>
            </a:r>
            <a:r>
              <a:rPr lang="ru-RU" sz="2000" b="1" dirty="0" err="1" smtClean="0">
                <a:latin typeface="Courier"/>
              </a:rPr>
              <a:t>x</a:t>
            </a:r>
            <a:r>
              <a:rPr lang="ru-RU" sz="2000" b="1" dirty="0" smtClean="0">
                <a:latin typeface="Courier"/>
              </a:rPr>
              <a:t>, </a:t>
            </a:r>
            <a:r>
              <a:rPr lang="ru-RU" sz="2000" b="1" dirty="0" err="1" smtClean="0">
                <a:latin typeface="Courier"/>
              </a:rPr>
              <a:t>int</a:t>
            </a:r>
            <a:r>
              <a:rPr lang="ru-RU" sz="2000" b="1" dirty="0" smtClean="0">
                <a:latin typeface="Courier"/>
              </a:rPr>
              <a:t> </a:t>
            </a:r>
            <a:r>
              <a:rPr lang="ru-RU" sz="2000" b="1" dirty="0" err="1" smtClean="0">
                <a:latin typeface="Courier"/>
              </a:rPr>
              <a:t>y</a:t>
            </a:r>
            <a:r>
              <a:rPr lang="ru-RU" sz="2000" b="1" dirty="0" smtClean="0">
                <a:latin typeface="Courier"/>
              </a:rPr>
              <a:t>) { </a:t>
            </a:r>
          </a:p>
          <a:p>
            <a:pPr>
              <a:buFont typeface="Arial" charset="0"/>
              <a:buNone/>
            </a:pPr>
            <a:r>
              <a:rPr lang="ru-RU" sz="2000" b="1" dirty="0" smtClean="0">
                <a:latin typeface="Courier"/>
              </a:rPr>
              <a:t>	</a:t>
            </a:r>
            <a:r>
              <a:rPr lang="ru-RU" sz="2000" b="1" dirty="0" err="1" smtClean="0">
                <a:latin typeface="Courier"/>
              </a:rPr>
              <a:t>x</a:t>
            </a:r>
            <a:r>
              <a:rPr lang="ru-RU" sz="2000" b="1" dirty="0" smtClean="0">
                <a:latin typeface="Courier"/>
              </a:rPr>
              <a:t> = </a:t>
            </a:r>
            <a:r>
              <a:rPr lang="ru-RU" sz="2000" b="1" dirty="0" err="1" smtClean="0">
                <a:latin typeface="Courier"/>
              </a:rPr>
              <a:t>find_set</a:t>
            </a:r>
            <a:r>
              <a:rPr lang="ru-RU" sz="2000" b="1" dirty="0" smtClean="0">
                <a:latin typeface="Courier"/>
              </a:rPr>
              <a:t> (</a:t>
            </a:r>
            <a:r>
              <a:rPr lang="ru-RU" sz="2000" b="1" dirty="0" err="1" smtClean="0">
                <a:latin typeface="Courier"/>
              </a:rPr>
              <a:t>x</a:t>
            </a:r>
            <a:r>
              <a:rPr lang="ru-RU" sz="2000" b="1" dirty="0" smtClean="0">
                <a:latin typeface="Courier"/>
              </a:rPr>
              <a:t>); </a:t>
            </a:r>
          </a:p>
          <a:p>
            <a:pPr>
              <a:buFont typeface="Arial" charset="0"/>
              <a:buNone/>
            </a:pPr>
            <a:r>
              <a:rPr lang="ru-RU" sz="2000" b="1" dirty="0" smtClean="0">
                <a:latin typeface="Courier"/>
              </a:rPr>
              <a:t>	</a:t>
            </a:r>
            <a:r>
              <a:rPr lang="ru-RU" sz="2000" b="1" dirty="0" err="1" smtClean="0">
                <a:latin typeface="Courier"/>
              </a:rPr>
              <a:t>y</a:t>
            </a:r>
            <a:r>
              <a:rPr lang="ru-RU" sz="2000" b="1" dirty="0" smtClean="0">
                <a:latin typeface="Courier"/>
              </a:rPr>
              <a:t> = </a:t>
            </a:r>
            <a:r>
              <a:rPr lang="ru-RU" sz="2000" b="1" dirty="0" err="1" smtClean="0">
                <a:latin typeface="Courier"/>
              </a:rPr>
              <a:t>find_set</a:t>
            </a:r>
            <a:r>
              <a:rPr lang="ru-RU" sz="2000" b="1" dirty="0" smtClean="0">
                <a:latin typeface="Courier"/>
              </a:rPr>
              <a:t> (</a:t>
            </a:r>
            <a:r>
              <a:rPr lang="ru-RU" sz="2000" b="1" dirty="0" err="1" smtClean="0">
                <a:latin typeface="Courier"/>
              </a:rPr>
              <a:t>y</a:t>
            </a:r>
            <a:r>
              <a:rPr lang="ru-RU" sz="2000" b="1" dirty="0" smtClean="0">
                <a:latin typeface="Courier"/>
              </a:rPr>
              <a:t>); </a:t>
            </a:r>
          </a:p>
          <a:p>
            <a:pPr>
              <a:buFont typeface="Arial" charset="0"/>
              <a:buNone/>
            </a:pPr>
            <a:r>
              <a:rPr lang="ru-RU" sz="2000" b="1" dirty="0" smtClean="0">
                <a:latin typeface="Courier"/>
              </a:rPr>
              <a:t>	</a:t>
            </a:r>
            <a:r>
              <a:rPr lang="ru-RU" sz="2000" b="1" dirty="0" err="1" smtClean="0">
                <a:latin typeface="Courier"/>
              </a:rPr>
              <a:t>if</a:t>
            </a:r>
            <a:r>
              <a:rPr lang="ru-RU" sz="2000" b="1" dirty="0" smtClean="0">
                <a:latin typeface="Courier"/>
              </a:rPr>
              <a:t> (</a:t>
            </a:r>
            <a:r>
              <a:rPr lang="ru-RU" sz="2000" b="1" dirty="0" err="1" smtClean="0">
                <a:latin typeface="Courier"/>
              </a:rPr>
              <a:t>rand</a:t>
            </a:r>
            <a:r>
              <a:rPr lang="ru-RU" sz="2000" b="1" dirty="0" smtClean="0">
                <a:latin typeface="Courier"/>
              </a:rPr>
              <a:t>() &amp; 1) </a:t>
            </a:r>
            <a:r>
              <a:rPr lang="ru-RU" sz="2000" b="1" dirty="0" err="1" smtClean="0">
                <a:latin typeface="Courier"/>
              </a:rPr>
              <a:t>p</a:t>
            </a:r>
            <a:r>
              <a:rPr lang="ru-RU" sz="2000" b="1" dirty="0" smtClean="0">
                <a:latin typeface="Courier"/>
              </a:rPr>
              <a:t>[</a:t>
            </a:r>
            <a:r>
              <a:rPr lang="ru-RU" sz="2000" b="1" dirty="0" err="1" smtClean="0">
                <a:latin typeface="Courier"/>
              </a:rPr>
              <a:t>y</a:t>
            </a:r>
            <a:r>
              <a:rPr lang="ru-RU" sz="2000" b="1" dirty="0" smtClean="0">
                <a:latin typeface="Courier"/>
              </a:rPr>
              <a:t>] = </a:t>
            </a:r>
            <a:r>
              <a:rPr lang="ru-RU" sz="2000" b="1" dirty="0" err="1" smtClean="0">
                <a:latin typeface="Courier"/>
              </a:rPr>
              <a:t>x</a:t>
            </a:r>
            <a:r>
              <a:rPr lang="ru-RU" sz="2000" b="1" dirty="0" smtClean="0">
                <a:latin typeface="Courier"/>
              </a:rPr>
              <a:t>; </a:t>
            </a:r>
          </a:p>
          <a:p>
            <a:pPr>
              <a:buFont typeface="Arial" charset="0"/>
              <a:buNone/>
            </a:pPr>
            <a:r>
              <a:rPr lang="ru-RU" sz="2000" b="1" dirty="0" smtClean="0">
                <a:latin typeface="Courier"/>
              </a:rPr>
              <a:t>	</a:t>
            </a:r>
            <a:r>
              <a:rPr lang="ru-RU" sz="2000" b="1" dirty="0" err="1" smtClean="0">
                <a:latin typeface="Courier"/>
              </a:rPr>
              <a:t>else</a:t>
            </a:r>
            <a:r>
              <a:rPr lang="ru-RU" sz="2000" b="1" dirty="0" smtClean="0">
                <a:latin typeface="Courier"/>
              </a:rPr>
              <a:t> </a:t>
            </a:r>
            <a:r>
              <a:rPr lang="ru-RU" sz="2000" b="1" dirty="0" err="1" smtClean="0">
                <a:latin typeface="Courier"/>
              </a:rPr>
              <a:t>p</a:t>
            </a:r>
            <a:r>
              <a:rPr lang="ru-RU" sz="2000" b="1" dirty="0" smtClean="0">
                <a:latin typeface="Courier"/>
              </a:rPr>
              <a:t>[</a:t>
            </a:r>
            <a:r>
              <a:rPr lang="ru-RU" sz="2000" b="1" dirty="0" err="1" smtClean="0">
                <a:latin typeface="Courier"/>
              </a:rPr>
              <a:t>x</a:t>
            </a:r>
            <a:r>
              <a:rPr lang="ru-RU" sz="2000" b="1" dirty="0" smtClean="0">
                <a:latin typeface="Courier"/>
              </a:rPr>
              <a:t>] = </a:t>
            </a:r>
            <a:r>
              <a:rPr lang="ru-RU" sz="2000" b="1" dirty="0" err="1" smtClean="0">
                <a:latin typeface="Courier"/>
              </a:rPr>
              <a:t>y</a:t>
            </a:r>
            <a:r>
              <a:rPr lang="ru-RU" sz="2000" b="1" dirty="0" smtClean="0">
                <a:latin typeface="Courier"/>
              </a:rPr>
              <a:t>; </a:t>
            </a:r>
          </a:p>
          <a:p>
            <a:pPr>
              <a:buFont typeface="Arial" charset="0"/>
              <a:buNone/>
            </a:pPr>
            <a:r>
              <a:rPr lang="ru-RU" sz="2000" b="1" dirty="0" smtClean="0">
                <a:latin typeface="Courier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922337"/>
          </a:xfrm>
        </p:spPr>
        <p:txBody>
          <a:bodyPr/>
          <a:lstStyle/>
          <a:p>
            <a:pPr algn="l"/>
            <a:r>
              <a:rPr lang="ru-RU" sz="2800" dirty="0" smtClean="0">
                <a:solidFill>
                  <a:srgbClr val="663300"/>
                </a:solidFill>
              </a:rPr>
              <a:t>Алгоритм </a:t>
            </a:r>
            <a:r>
              <a:rPr lang="ru-RU" sz="2800" dirty="0" err="1" smtClean="0">
                <a:solidFill>
                  <a:srgbClr val="663300"/>
                </a:solidFill>
              </a:rPr>
              <a:t>Краскала</a:t>
            </a:r>
            <a:r>
              <a:rPr lang="ru-RU" sz="2800" dirty="0" smtClean="0">
                <a:solidFill>
                  <a:srgbClr val="663300"/>
                </a:solidFill>
              </a:rPr>
              <a:t> </a:t>
            </a:r>
            <a:br>
              <a:rPr lang="ru-RU" sz="2800" dirty="0" smtClean="0">
                <a:solidFill>
                  <a:srgbClr val="663300"/>
                </a:solidFill>
              </a:rPr>
            </a:br>
            <a:r>
              <a:rPr lang="ru-RU" sz="2800" dirty="0" smtClean="0">
                <a:solidFill>
                  <a:srgbClr val="663300"/>
                </a:solidFill>
              </a:rPr>
              <a:t>с системой непересекающихся множеств</a:t>
            </a:r>
            <a:br>
              <a:rPr lang="ru-RU" sz="2800" dirty="0" smtClean="0">
                <a:solidFill>
                  <a:srgbClr val="663300"/>
                </a:solidFill>
              </a:rPr>
            </a:br>
            <a:endParaRPr lang="ru-RU" sz="2800" dirty="0" smtClean="0">
              <a:solidFill>
                <a:srgbClr val="663300"/>
              </a:solidFill>
            </a:endParaRPr>
          </a:p>
        </p:txBody>
      </p:sp>
      <p:sp>
        <p:nvSpPr>
          <p:cNvPr id="104451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675688" cy="4525962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Так же, как и в простой версии алгоритма </a:t>
            </a:r>
            <a:r>
              <a:rPr lang="ru-RU" sz="2400" dirty="0" err="1" smtClean="0"/>
              <a:t>Крускала</a:t>
            </a:r>
            <a:r>
              <a:rPr lang="ru-RU" sz="2400" dirty="0" smtClean="0"/>
              <a:t>, отсортируем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все рёбра по </a:t>
            </a:r>
            <a:r>
              <a:rPr lang="ru-RU" sz="2400" dirty="0" err="1" smtClean="0"/>
              <a:t>неубыванию</a:t>
            </a:r>
            <a:r>
              <a:rPr lang="ru-RU" sz="2400" dirty="0" smtClean="0"/>
              <a:t> веса.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Затем поместим каждую вершину в своё дерево (т.е. в своё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множество) с помощью вызова функции </a:t>
            </a:r>
            <a:r>
              <a:rPr lang="ru-RU" sz="2400" dirty="0" err="1" smtClean="0"/>
              <a:t>MakeSet</a:t>
            </a:r>
            <a:r>
              <a:rPr lang="ru-RU" sz="2400" dirty="0" smtClean="0"/>
              <a:t> - на это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уйдёт в сумме </a:t>
            </a:r>
            <a:r>
              <a:rPr lang="ru-RU" sz="2400" i="1" dirty="0" smtClean="0"/>
              <a:t>O</a:t>
            </a:r>
            <a:r>
              <a:rPr lang="ru-RU" sz="2400" dirty="0" smtClean="0"/>
              <a:t> (</a:t>
            </a:r>
            <a:r>
              <a:rPr lang="ru-RU" sz="2400" i="1" dirty="0" smtClean="0"/>
              <a:t>N</a:t>
            </a:r>
            <a:r>
              <a:rPr lang="ru-RU" sz="2400" dirty="0" smtClean="0"/>
              <a:t>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Перебираем все рёбра и для каждого ребра за </a:t>
            </a:r>
            <a:r>
              <a:rPr lang="ru-RU" sz="2400" i="1" dirty="0" smtClean="0"/>
              <a:t>O</a:t>
            </a:r>
            <a:r>
              <a:rPr lang="ru-RU" sz="2400" dirty="0" smtClean="0"/>
              <a:t> (1)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определяем, принадлежат ли его концы разным деревьям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(с помощью двух вызовов </a:t>
            </a:r>
            <a:r>
              <a:rPr lang="ru-RU" sz="2400" i="1" dirty="0" err="1" smtClean="0"/>
              <a:t>FindSet</a:t>
            </a:r>
            <a:r>
              <a:rPr lang="ru-RU" sz="2400" dirty="0" smtClean="0"/>
              <a:t> за </a:t>
            </a:r>
            <a:r>
              <a:rPr lang="ru-RU" sz="2400" i="1" dirty="0" smtClean="0"/>
              <a:t>O</a:t>
            </a:r>
            <a:r>
              <a:rPr lang="ru-RU" sz="2400" dirty="0" smtClean="0"/>
              <a:t> (1)).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Наконец, объединение двух деревьев будет осуществляться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вызовом </a:t>
            </a:r>
            <a:r>
              <a:rPr lang="ru-RU" sz="2400" i="1" dirty="0" err="1" smtClean="0"/>
              <a:t>Union</a:t>
            </a:r>
            <a:r>
              <a:rPr lang="ru-RU" sz="2400" dirty="0" smtClean="0"/>
              <a:t> - также за </a:t>
            </a:r>
            <a:r>
              <a:rPr lang="ru-RU" sz="2400" i="1" dirty="0" smtClean="0"/>
              <a:t>O</a:t>
            </a:r>
            <a:r>
              <a:rPr lang="ru-RU" sz="2400" dirty="0" smtClean="0"/>
              <a:t> (1).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Итого мы получаем</a:t>
            </a:r>
            <a:r>
              <a:rPr lang="en-US" sz="2400" dirty="0" smtClean="0"/>
              <a:t>:  </a:t>
            </a:r>
            <a:r>
              <a:rPr lang="ru-RU" sz="2400" b="1" dirty="0" smtClean="0"/>
              <a:t>O (</a:t>
            </a:r>
            <a:r>
              <a:rPr lang="ru-RU" sz="2400" b="1" i="1" dirty="0" smtClean="0"/>
              <a:t>M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log</a:t>
            </a:r>
            <a:r>
              <a:rPr lang="ru-RU" sz="2400" b="1" dirty="0" smtClean="0"/>
              <a:t> </a:t>
            </a:r>
            <a:r>
              <a:rPr lang="ru-RU" sz="2400" b="1" i="1" dirty="0" smtClean="0"/>
              <a:t>N</a:t>
            </a:r>
            <a:r>
              <a:rPr lang="ru-RU" sz="2400" b="1" dirty="0" smtClean="0"/>
              <a:t> + </a:t>
            </a:r>
            <a:r>
              <a:rPr lang="ru-RU" sz="2400" b="1" i="1" dirty="0" smtClean="0"/>
              <a:t>N</a:t>
            </a:r>
            <a:r>
              <a:rPr lang="ru-RU" sz="2400" b="1" dirty="0" smtClean="0"/>
              <a:t> + </a:t>
            </a:r>
            <a:r>
              <a:rPr lang="ru-RU" sz="2400" b="1" i="1" dirty="0" smtClean="0"/>
              <a:t>M</a:t>
            </a:r>
            <a:r>
              <a:rPr lang="ru-RU" sz="2400" b="1" dirty="0" smtClean="0"/>
              <a:t>) = O (</a:t>
            </a:r>
            <a:r>
              <a:rPr lang="ru-RU" sz="2400" b="1" i="1" dirty="0" smtClean="0"/>
              <a:t>M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log</a:t>
            </a:r>
            <a:r>
              <a:rPr lang="ru-RU" sz="2400" b="1" dirty="0" smtClean="0"/>
              <a:t> </a:t>
            </a:r>
            <a:r>
              <a:rPr lang="ru-RU" sz="2400" b="1" i="1" dirty="0" smtClean="0"/>
              <a:t>N</a:t>
            </a:r>
            <a:r>
              <a:rPr lang="ru-RU" sz="2400" b="1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каждого белого соседа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l-GR" sz="2000" dirty="0" smtClean="0">
                <a:latin typeface="Calibri" pitchFamily="34" charset="0"/>
                <a:cs typeface="Calibri" pitchFamily="34" charset="0"/>
              </a:rPr>
              <a:t>Π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[v]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u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Поиск(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v)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Красим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в черный цвет, возвращаемся в П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и ищем другого белого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соседа П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 и т.д.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l-GR" sz="2400" dirty="0" smtClean="0">
                <a:latin typeface="Calibri" pitchFamily="34" charset="0"/>
                <a:cs typeface="Calibri" pitchFamily="34" charset="0"/>
              </a:rPr>
              <a:t>Π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– представление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списком прямых предков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дерева (леса) поиска в глубину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G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Подграф предшествования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E</a:t>
            </a:r>
            <a:r>
              <a:rPr lang="el-GR" sz="2400" baseline="-25000" dirty="0">
                <a:latin typeface="Calibri" pitchFamily="34" charset="0"/>
                <a:cs typeface="Calibri" pitchFamily="34" charset="0"/>
              </a:rPr>
              <a:t>Π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графа G</a:t>
            </a:r>
            <a:r>
              <a:rPr lang="el-GR" sz="2400" baseline="-25000" dirty="0" smtClean="0">
                <a:latin typeface="Calibri" pitchFamily="34" charset="0"/>
                <a:cs typeface="Calibri" pitchFamily="34" charset="0"/>
              </a:rPr>
              <a:t>Π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(V,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l-GR" sz="2400" baseline="-25000" dirty="0" smtClean="0">
                <a:latin typeface="Calibri" pitchFamily="34" charset="0"/>
                <a:cs typeface="Calibri" pitchFamily="34" charset="0"/>
              </a:rPr>
              <a:t>Π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i="1" dirty="0" smtClean="0">
                <a:latin typeface="Calibri" pitchFamily="34" charset="0"/>
                <a:cs typeface="Calibri" pitchFamily="34" charset="0"/>
              </a:rPr>
              <a:t>			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l-GR" sz="2400" baseline="-25000" dirty="0" smtClean="0">
                <a:latin typeface="Calibri" pitchFamily="34" charset="0"/>
                <a:cs typeface="Calibri" pitchFamily="34" charset="0"/>
              </a:rPr>
              <a:t>Π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 { (</a:t>
            </a:r>
            <a:r>
              <a:rPr lang="el-GR" sz="2400" dirty="0" smtClean="0">
                <a:latin typeface="Calibri" pitchFamily="34" charset="0"/>
                <a:cs typeface="Calibri" pitchFamily="34" charset="0"/>
              </a:rPr>
              <a:t>Π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[v], v) | </a:t>
            </a:r>
            <a:r>
              <a:rPr lang="el-GR" sz="2400" dirty="0" smtClean="0">
                <a:latin typeface="Calibri" pitchFamily="34" charset="0"/>
                <a:cs typeface="Calibri" pitchFamily="34" charset="0"/>
              </a:rPr>
              <a:t>Π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[v] ≠ v }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 smtClean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G</a:t>
            </a:r>
            <a:r>
              <a:rPr lang="el-GR" sz="2400" baseline="-25000" dirty="0" smtClean="0">
                <a:latin typeface="Calibri" pitchFamily="34" charset="0"/>
                <a:cs typeface="Calibri" pitchFamily="34" charset="0"/>
              </a:rPr>
              <a:t>Π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называ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ю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тся </a:t>
            </a: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каркасом (остовным деревом)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графа</a:t>
            </a: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G</a:t>
            </a:r>
            <a:endParaRPr lang="ru-RU" sz="2400" dirty="0" smtClean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5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5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5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5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поиска в глубину по времени</a:t>
            </a:r>
            <a:endParaRPr lang="ru-RU" dirty="0"/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Для простоты считаем, что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время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работы пропорционально числу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операций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присваивания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, сравнения, доступ к элементам массивов занимают единицу  времени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Время поиска в глубину = время работы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DFS() + ∑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время работы Поиск(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для каждой  вершины Поиск() исполняется 1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раз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почему?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Время работы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DFS() = O(|V|)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Время работы Поиск(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 =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O(|E(u)|)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Время поиска в глубину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 O(|V|)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+ ∑ O(|E(u)|)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O(|V|+|E|)</a:t>
            </a:r>
          </a:p>
          <a:p>
            <a:pPr>
              <a:buFont typeface="Arial" charset="0"/>
              <a:buNone/>
            </a:pPr>
            <a:endParaRPr lang="ru-RU" sz="2800" dirty="0" smtClean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поиска в глубину</a:t>
            </a:r>
          </a:p>
        </p:txBody>
      </p:sp>
      <p:sp>
        <p:nvSpPr>
          <p:cNvPr id="2867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 smtClean="0"/>
              <a:t>Времена обнаружения и окончания обработки вершин </a:t>
            </a:r>
            <a:r>
              <a:rPr lang="en-US" sz="2800" dirty="0"/>
              <a:t>d[u] </a:t>
            </a:r>
            <a:r>
              <a:rPr lang="ru-RU" sz="2800" dirty="0" smtClean="0"/>
              <a:t>и </a:t>
            </a:r>
            <a:r>
              <a:rPr lang="en-US" sz="2800" dirty="0" smtClean="0"/>
              <a:t>f[u</a:t>
            </a:r>
            <a:r>
              <a:rPr lang="en-US" sz="2800" dirty="0"/>
              <a:t>] </a:t>
            </a:r>
            <a:r>
              <a:rPr lang="ru-RU" sz="2800" dirty="0" smtClean="0"/>
              <a:t>образуют</a:t>
            </a:r>
            <a:r>
              <a:rPr lang="en-US" sz="2800" dirty="0" smtClean="0"/>
              <a:t> </a:t>
            </a:r>
            <a:r>
              <a:rPr lang="ru-RU" sz="2800" dirty="0" smtClean="0"/>
              <a:t>правильную скобочную структуру</a:t>
            </a:r>
          </a:p>
          <a:p>
            <a:pPr>
              <a:buFont typeface="Arial" charset="0"/>
              <a:buNone/>
            </a:pPr>
            <a:endParaRPr lang="ru-RU" sz="2800" dirty="0" smtClean="0"/>
          </a:p>
          <a:p>
            <a:pPr>
              <a:buFont typeface="Arial" charset="0"/>
              <a:buNone/>
            </a:pPr>
            <a:endParaRPr lang="ru-RU" sz="2800" dirty="0" smtClean="0"/>
          </a:p>
        </p:txBody>
      </p:sp>
      <p:sp>
        <p:nvSpPr>
          <p:cNvPr id="4" name="Овал 3"/>
          <p:cNvSpPr/>
          <p:nvPr/>
        </p:nvSpPr>
        <p:spPr>
          <a:xfrm>
            <a:off x="6909320" y="4069358"/>
            <a:ext cx="469900" cy="439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190183" y="5869583"/>
            <a:ext cx="469900" cy="439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982345" y="3134320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7774508" y="4934545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rgbClr val="FFFFFF"/>
                </a:solidFill>
              </a:rPr>
              <a:t>w</a:t>
            </a:r>
            <a:endParaRPr lang="ru-RU" sz="2000" dirty="0">
              <a:solidFill>
                <a:srgbClr val="FFFFFF"/>
              </a:solidFill>
            </a:endParaRP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6982345" y="4069358"/>
            <a:ext cx="414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Z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8681" name="TextBox 9"/>
          <p:cNvSpPr txBox="1">
            <a:spLocks noChangeArrowheads="1"/>
          </p:cNvSpPr>
          <p:nvPr/>
        </p:nvSpPr>
        <p:spPr bwMode="auto">
          <a:xfrm>
            <a:off x="7053783" y="3134320"/>
            <a:ext cx="30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S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8682" name="TextBox 16"/>
          <p:cNvSpPr txBox="1">
            <a:spLocks noChangeArrowheads="1"/>
          </p:cNvSpPr>
          <p:nvPr/>
        </p:nvSpPr>
        <p:spPr bwMode="auto">
          <a:xfrm>
            <a:off x="6261620" y="5869583"/>
            <a:ext cx="293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x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190183" y="5077420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28684" name="TextBox 18"/>
          <p:cNvSpPr txBox="1">
            <a:spLocks noChangeArrowheads="1"/>
          </p:cNvSpPr>
          <p:nvPr/>
        </p:nvSpPr>
        <p:spPr bwMode="auto">
          <a:xfrm>
            <a:off x="6261620" y="5077420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y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28685" name="Shape 20"/>
          <p:cNvCxnSpPr>
            <a:cxnSpLocks noChangeShapeType="1"/>
            <a:endCxn id="28682" idx="0"/>
          </p:cNvCxnSpPr>
          <p:nvPr/>
        </p:nvCxnSpPr>
        <p:spPr bwMode="auto">
          <a:xfrm>
            <a:off x="6406083" y="5510808"/>
            <a:ext cx="3175" cy="358775"/>
          </a:xfrm>
          <a:prstGeom prst="straightConnector1">
            <a:avLst/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28686" name="Shape 20"/>
          <p:cNvCxnSpPr>
            <a:cxnSpLocks noChangeShapeType="1"/>
            <a:stCxn id="28681" idx="2"/>
            <a:endCxn id="28679" idx="0"/>
          </p:cNvCxnSpPr>
          <p:nvPr/>
        </p:nvCxnSpPr>
        <p:spPr bwMode="auto">
          <a:xfrm flipH="1">
            <a:off x="7190308" y="3531195"/>
            <a:ext cx="14287" cy="538163"/>
          </a:xfrm>
          <a:prstGeom prst="straightConnector1">
            <a:avLst/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28687" name="Shape 20"/>
          <p:cNvCxnSpPr>
            <a:cxnSpLocks noChangeShapeType="1"/>
            <a:stCxn id="28679" idx="2"/>
            <a:endCxn id="7" idx="2"/>
          </p:cNvCxnSpPr>
          <p:nvPr/>
        </p:nvCxnSpPr>
        <p:spPr bwMode="auto">
          <a:xfrm>
            <a:off x="7190308" y="4466233"/>
            <a:ext cx="571500" cy="688975"/>
          </a:xfrm>
          <a:prstGeom prst="straightConnector1">
            <a:avLst/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28688" name="Shape 20"/>
          <p:cNvCxnSpPr>
            <a:cxnSpLocks noChangeShapeType="1"/>
            <a:stCxn id="28679" idx="2"/>
            <a:endCxn id="18" idx="7"/>
          </p:cNvCxnSpPr>
          <p:nvPr/>
        </p:nvCxnSpPr>
        <p:spPr bwMode="auto">
          <a:xfrm flipH="1">
            <a:off x="6591820" y="4466233"/>
            <a:ext cx="598488" cy="663575"/>
          </a:xfrm>
          <a:prstGeom prst="straightConnector1">
            <a:avLst/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28689" name="Rectangle 64"/>
          <p:cNvSpPr>
            <a:spLocks noChangeArrowheads="1"/>
          </p:cNvSpPr>
          <p:nvPr/>
        </p:nvSpPr>
        <p:spPr bwMode="auto">
          <a:xfrm>
            <a:off x="1475655" y="4737248"/>
            <a:ext cx="417715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2 3 4 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5 6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7 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8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9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ru-RU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s(z(y(xx)y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ww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)z)s)</a:t>
            </a:r>
          </a:p>
          <a:p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</a:t>
            </a:r>
            <a:r>
              <a:rPr lang="ru-RU" dirty="0" smtClean="0"/>
              <a:t>о свойствах </a:t>
            </a:r>
            <a:r>
              <a:rPr lang="ru-RU" dirty="0"/>
              <a:t>поиска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Номера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d[u]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f[u]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d[v]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f[v]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любых двух вершин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G,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полученные поиском в глубину, удовлетворяют одному из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условий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609600" indent="-609600">
              <a:buFont typeface="Arial" charset="0"/>
              <a:buNone/>
            </a:pP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Отрезки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[d[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],f[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[d[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],f[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не пересекаются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Отрезок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[d[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],f[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/>
              </a:rPr>
              <a:t>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[d[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],f[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есть</a:t>
            </a:r>
            <a:r>
              <a:rPr lang="ru-RU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потомок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графе поиска в глубину графа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609600" indent="-609600">
              <a:buFont typeface="Arial" charset="0"/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3"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Отрезок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[d[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],f[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/>
              </a:rPr>
              <a:t>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[d[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],f[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есть</a:t>
            </a:r>
            <a:r>
              <a:rPr lang="ru-RU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потомок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графе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поиска в глубину 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None/>
            </a:pPr>
            <a:endParaRPr lang="ru-RU" sz="2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32502</TotalTime>
  <Words>3182</Words>
  <Application>Microsoft Office PowerPoint</Application>
  <PresentationFormat>On-screen Show (4:3)</PresentationFormat>
  <Paragraphs>861</Paragraphs>
  <Slides>57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Metro</vt:lpstr>
      <vt:lpstr>обходЫ  и каркасы графов</vt:lpstr>
      <vt:lpstr>План лекции</vt:lpstr>
      <vt:lpstr>Поиск в глубину (Depth-First Search, DFS)</vt:lpstr>
      <vt:lpstr>Поиск в глубину (Depth-First Search, DFS)</vt:lpstr>
      <vt:lpstr>Поиск в глубину</vt:lpstr>
      <vt:lpstr>Подграф предшествования</vt:lpstr>
      <vt:lpstr>Сложность поиска в глубину по времени</vt:lpstr>
      <vt:lpstr>Свойства поиска в глубину</vt:lpstr>
      <vt:lpstr>Теорема о свойствах поиска в глубину</vt:lpstr>
      <vt:lpstr>Классификация рёбер графа при поиске в глубину</vt:lpstr>
      <vt:lpstr>Метод поиска в ширину (BFS, Breadth-first search)</vt:lpstr>
      <vt:lpstr>Метод поиска в ширину (BFS, Breadth-first search)</vt:lpstr>
      <vt:lpstr>Алгоритм BFS </vt:lpstr>
      <vt:lpstr>Свойства поиска в ширину --кратчайшие пути</vt:lpstr>
      <vt:lpstr>Теорема о поиске в ширину</vt:lpstr>
      <vt:lpstr>Печать кратчайших путей</vt:lpstr>
      <vt:lpstr>Каркасы графа</vt:lpstr>
      <vt:lpstr>Алгоритм Крáскала</vt:lpstr>
      <vt:lpstr>Алгоритм Краскала – схема </vt:lpstr>
      <vt:lpstr>Алгоритм Краскала – псевдо код </vt:lpstr>
      <vt:lpstr>Число операций в алгоритме Краскала</vt:lpstr>
      <vt:lpstr>Пример</vt:lpstr>
      <vt:lpstr>Система непересекающихся множеств (СНМ)</vt:lpstr>
      <vt:lpstr>Реализации СНМ</vt:lpstr>
      <vt:lpstr>Реализации СНМ</vt:lpstr>
      <vt:lpstr>Реализации СНМ – объединение по рангу</vt:lpstr>
      <vt:lpstr>Реализации СНМ – объединение по рангу + сжатие путей</vt:lpstr>
      <vt:lpstr>Функция Аккермана</vt:lpstr>
      <vt:lpstr>Версия 1</vt:lpstr>
      <vt:lpstr>Версия 2</vt:lpstr>
      <vt:lpstr>Версия 3</vt:lpstr>
      <vt:lpstr>Версия 4</vt:lpstr>
      <vt:lpstr>Версия 5</vt:lpstr>
      <vt:lpstr>Версия 6</vt:lpstr>
      <vt:lpstr>Алгоритм Прима-Краскала</vt:lpstr>
      <vt:lpstr>Алгоритм Прима-Краскала -- схема </vt:lpstr>
      <vt:lpstr>Алгоритм Прима-Краскала -- схема </vt:lpstr>
      <vt:lpstr>Число операций в алгоритме Прима</vt:lpstr>
      <vt:lpstr>Алгоритма Прима-Краскала С</vt:lpstr>
      <vt:lpstr>Алгоритма Прима-Краскала С</vt:lpstr>
      <vt:lpstr>Доказательство корректности алгоритмов построения каркаса</vt:lpstr>
      <vt:lpstr>Заключение</vt:lpstr>
      <vt:lpstr>PowerPoint Presentation</vt:lpstr>
      <vt:lpstr>Реализация за O (M log N + N2)</vt:lpstr>
      <vt:lpstr>Алгоритм Прима (другой алгоритм)</vt:lpstr>
      <vt:lpstr>Пример</vt:lpstr>
      <vt:lpstr>Использование стека для обхода графа</vt:lpstr>
      <vt:lpstr>PowerPoint Presentation</vt:lpstr>
      <vt:lpstr>Нахождение кратчайшего пути в лабиринте</vt:lpstr>
      <vt:lpstr>PowerPoint Presentation</vt:lpstr>
      <vt:lpstr>PowerPoint Presentation</vt:lpstr>
      <vt:lpstr>Реализации СНМ на Си – объединение по рангу + сжатие путей</vt:lpstr>
      <vt:lpstr>PowerPoint Presentation</vt:lpstr>
      <vt:lpstr>Union (X, Y) </vt:lpstr>
      <vt:lpstr>PowerPoint Presentation</vt:lpstr>
      <vt:lpstr>Реализация со случайным выбором родительского узла </vt:lpstr>
      <vt:lpstr>Алгоритм Краскала  с системой непересекающихся множеств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Линейные списки: стеки, очереди, деки</dc:title>
  <dc:creator>Petrov, Evgueni S</dc:creator>
  <cp:lastModifiedBy>Petrov, Evgueni S</cp:lastModifiedBy>
  <cp:revision>476</cp:revision>
  <dcterms:created xsi:type="dcterms:W3CDTF">2009-09-24T12:02:26Z</dcterms:created>
  <dcterms:modified xsi:type="dcterms:W3CDTF">2013-03-07T03:02:20Z</dcterms:modified>
</cp:coreProperties>
</file>