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343" r:id="rId3"/>
    <p:sldId id="337" r:id="rId4"/>
    <p:sldId id="281" r:id="rId5"/>
    <p:sldId id="338" r:id="rId6"/>
    <p:sldId id="312" r:id="rId7"/>
    <p:sldId id="302" r:id="rId8"/>
    <p:sldId id="308" r:id="rId9"/>
    <p:sldId id="339" r:id="rId10"/>
    <p:sldId id="318" r:id="rId11"/>
    <p:sldId id="319" r:id="rId12"/>
    <p:sldId id="320" r:id="rId13"/>
    <p:sldId id="321" r:id="rId14"/>
    <p:sldId id="322" r:id="rId15"/>
    <p:sldId id="323" r:id="rId16"/>
    <p:sldId id="331" r:id="rId17"/>
    <p:sldId id="285" r:id="rId18"/>
    <p:sldId id="332" r:id="rId19"/>
    <p:sldId id="325" r:id="rId20"/>
    <p:sldId id="327" r:id="rId21"/>
    <p:sldId id="340" r:id="rId22"/>
    <p:sldId id="329" r:id="rId23"/>
    <p:sldId id="330" r:id="rId24"/>
    <p:sldId id="287" r:id="rId25"/>
    <p:sldId id="288" r:id="rId26"/>
    <p:sldId id="271" r:id="rId27"/>
    <p:sldId id="277" r:id="rId28"/>
    <p:sldId id="278" r:id="rId29"/>
    <p:sldId id="276" r:id="rId30"/>
    <p:sldId id="279" r:id="rId31"/>
    <p:sldId id="280" r:id="rId32"/>
    <p:sldId id="273" r:id="rId33"/>
    <p:sldId id="341" r:id="rId34"/>
    <p:sldId id="336" r:id="rId35"/>
    <p:sldId id="274" r:id="rId36"/>
    <p:sldId id="275" r:id="rId37"/>
    <p:sldId id="342" r:id="rId38"/>
    <p:sldId id="290" r:id="rId39"/>
    <p:sldId id="291" r:id="rId40"/>
    <p:sldId id="292" r:id="rId41"/>
    <p:sldId id="293" r:id="rId42"/>
    <p:sldId id="303" r:id="rId43"/>
    <p:sldId id="304" r:id="rId44"/>
    <p:sldId id="305" r:id="rId45"/>
    <p:sldId id="313" r:id="rId46"/>
    <p:sldId id="306" r:id="rId47"/>
    <p:sldId id="315" r:id="rId48"/>
    <p:sldId id="284" r:id="rId49"/>
    <p:sldId id="286" r:id="rId50"/>
    <p:sldId id="328" r:id="rId51"/>
    <p:sldId id="317" r:id="rId52"/>
    <p:sldId id="289" r:id="rId53"/>
    <p:sldId id="299" r:id="rId54"/>
    <p:sldId id="301" r:id="rId5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C5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24" autoAdjust="0"/>
  </p:normalViewPr>
  <p:slideViewPr>
    <p:cSldViewPr>
      <p:cViewPr varScale="1">
        <p:scale>
          <a:sx n="101" d="100"/>
          <a:sy n="101" d="100"/>
        </p:scale>
        <p:origin x="-75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D5B7CEB-C4D9-4B38-8598-FE7797137FE3}" type="datetimeFigureOut">
              <a:rPr lang="ru-RU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CCB072E-5695-4FF3-83CE-0FD892522F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B6B5212-8448-4E94-A9A5-D9ADB66D556D}" type="datetimeFigureOut">
              <a:rPr lang="ru-RU" smtClean="0"/>
              <a:pPr>
                <a:defRPr/>
              </a:pPr>
              <a:t>07.03.2013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40E7BEA-3B9C-415D-8D20-D44E6969BD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Цв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836712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(Википедия) – шаг 1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4005064"/>
            <a:ext cx="7772400" cy="23504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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==&gt;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1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==&gt; S = {1}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104" y="1430574"/>
            <a:ext cx="3265983" cy="24302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4499992" y="2276475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2917" y="1458592"/>
            <a:ext cx="3143499" cy="24755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276722"/>
            <a:ext cx="7772400" cy="20788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{1},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2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==&gt; S = {1, 2}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9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22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580595"/>
            <a:ext cx="3423552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039" y="1580595"/>
            <a:ext cx="3678125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3</a:t>
            </a:r>
            <a:endParaRPr lang="ru-RU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914400" y="4370662"/>
            <a:ext cx="7772400" cy="198489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1, 2},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22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14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2, 3}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4499619" y="2565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sym typeface="Symbol" pitchFamily="18" charset="2"/>
              </a:rPr>
              <a:t>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800" y="1674536"/>
            <a:ext cx="3678125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874" y="1674535"/>
            <a:ext cx="3725304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4</a:t>
            </a:r>
            <a:endParaRPr lang="ru-RU" dirty="0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914400" y="4108902"/>
            <a:ext cx="7772400" cy="22466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20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6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3, 6}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492" name="Picture 5" descr="http://upload.wikimedia.org/math/d/2/4/d245777abca64ece2d5d7ca0d19fddb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06538" y="3297238"/>
            <a:ext cx="1714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4356100" y="2564904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dirty="0">
                <a:sym typeface="Symbol" pitchFamily="18" charset="2"/>
              </a:rPr>
              <a:t>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491" y="1412776"/>
            <a:ext cx="3291000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5603" y="1412776"/>
            <a:ext cx="3312821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5</a:t>
            </a:r>
            <a:endParaRPr lang="ru-RU" dirty="0"/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914400" y="4108902"/>
            <a:ext cx="7772400" cy="224665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{1, 2, 3, 6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}, d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4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зависит от того, как мы ищем минимум)</a:t>
            </a:r>
            <a:endParaRPr lang="en-US" sz="24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4,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endParaRPr lang="ru-RU" sz="2800" dirty="0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 rot="5400000">
            <a:off x="4355976" y="2276872"/>
            <a:ext cx="358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400" b="1" dirty="0"/>
              <a:t>↑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032" y="1412776"/>
            <a:ext cx="3312821" cy="2696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3" y="1405897"/>
            <a:ext cx="3497079" cy="27030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шаг 6</a:t>
            </a:r>
            <a:endParaRPr lang="ru-RU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914400" y="4149080"/>
            <a:ext cx="7772400" cy="22064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 = {1, 2, 3, 6},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==&gt;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2800" dirty="0">
              <a:latin typeface="Calibri" pitchFamily="34" charset="0"/>
              <a:cs typeface="Calibri" pitchFamily="34" charset="0"/>
              <a:sym typeface="Symbol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S = {1, 2, 3,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4,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5,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6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==&gt; d[]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{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Symbol"/>
              </a:rPr>
              <a:t>20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20</a:t>
            </a:r>
            <a:r>
              <a:rPr lang="ru-RU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, </a:t>
            </a:r>
            <a:r>
              <a:rPr lang="en-US" sz="280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11</a:t>
            </a:r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 }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endParaRPr lang="ru-RU" sz="2800" dirty="0" smtClean="0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240179"/>
            <a:ext cx="3167062" cy="2447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1240179"/>
            <a:ext cx="3240087" cy="2447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//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-- множество вершин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для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которых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min</a:t>
            </a:r>
          </a:p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//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расстояние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8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 источника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уже найдено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// d[v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известная оценка сверху для </a:t>
            </a:r>
            <a:r>
              <a:rPr lang="el-GR" sz="28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609600" indent="-609600"/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Пока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!= V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938784" lvl="1" indent="-609600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Выбираем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V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\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 c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наименьшим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d[u]</a:t>
            </a: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938784" lvl="1" indent="-609600"/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Добавляем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к множеству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</a:t>
            </a:r>
          </a:p>
          <a:p>
            <a:pPr marL="938784" lvl="1" indent="-609600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Обновляем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d[v]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всех соседей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3720" y="5282087"/>
            <a:ext cx="2520280" cy="156966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Почему шаг 3 не нарушает корректность алгоритма?</a:t>
            </a:r>
            <a:endParaRPr lang="ru-RU" sz="24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Дейкстры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Dijkstra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= (V,E),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 {s};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D[s]  0;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D[v] = w (s, v)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для всех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v != s;</a:t>
            </a: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пока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 ≠ V</a:t>
            </a:r>
            <a:endParaRPr lang="ru-RU" sz="28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выбрать вершину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  V \ S,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для которого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D[u]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принимает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наименьшее значение;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добавить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S;</a:t>
            </a:r>
          </a:p>
          <a:p>
            <a:pPr lvl="1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для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каждого соседа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u</a:t>
            </a: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D[v] = min (D[v], D[u] + w(u, v));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 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1600" dirty="0" smtClean="0">
                <a:latin typeface="+mj-lt"/>
              </a:rPr>
              <a:t>// N -- </a:t>
            </a:r>
            <a:r>
              <a:rPr lang="ru-RU" sz="1600" dirty="0" smtClean="0">
                <a:latin typeface="+mj-lt"/>
              </a:rPr>
              <a:t>число вершин в графе, </a:t>
            </a:r>
            <a:r>
              <a:rPr lang="en-US" sz="1600" dirty="0" smtClean="0">
                <a:latin typeface="+mj-lt"/>
              </a:rPr>
              <a:t>s </a:t>
            </a:r>
            <a:r>
              <a:rPr lang="en-US" sz="1600" dirty="0" smtClean="0">
                <a:latin typeface="+mj-lt"/>
              </a:rPr>
              <a:t>–</a:t>
            </a:r>
            <a:r>
              <a:rPr lang="ru-RU" sz="1600" dirty="0" smtClean="0">
                <a:latin typeface="+mj-lt"/>
              </a:rPr>
              <a:t> источник</a:t>
            </a:r>
            <a:br>
              <a:rPr lang="ru-RU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void </a:t>
            </a:r>
            <a:r>
              <a:rPr lang="en-US" sz="1600" dirty="0" err="1" smtClean="0">
                <a:latin typeface="+mj-lt"/>
              </a:rPr>
              <a:t>sp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G[], 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N, </a:t>
            </a:r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s, </a:t>
            </a:r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[])</a:t>
            </a:r>
            <a:br>
              <a:rPr lang="en-US" sz="1600" dirty="0" smtClean="0">
                <a:latin typeface="+mj-lt"/>
              </a:rPr>
            </a:br>
            <a:r>
              <a:rPr lang="ru-RU" sz="1600" dirty="0" smtClean="0">
                <a:latin typeface="+mj-lt"/>
              </a:rPr>
              <a:t>{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*blue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err="1">
                <a:latin typeface="+mj-lt"/>
              </a:rPr>
              <a:t>calloc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sizeof</a:t>
            </a:r>
            <a:r>
              <a:rPr lang="en-US" sz="1600" dirty="0" smtClean="0">
                <a:latin typeface="+mj-lt"/>
              </a:rPr>
              <a:t>(*blue), N), i</a:t>
            </a:r>
            <a:r>
              <a:rPr lang="en-US" sz="1600" dirty="0" smtClean="0">
                <a:latin typeface="+mj-lt"/>
              </a:rPr>
              <a:t>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if (blue == 0) return</a:t>
            </a:r>
            <a:r>
              <a:rPr lang="en-US" sz="1600" dirty="0" smtClean="0">
                <a:latin typeface="+mj-lt"/>
              </a:rPr>
              <a:t>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for (i = 0; i &lt; N; ++i)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[i</a:t>
            </a:r>
            <a:r>
              <a:rPr lang="en-US" sz="1600" dirty="0">
                <a:latin typeface="+mj-lt"/>
              </a:rPr>
              <a:t>] = </a:t>
            </a:r>
            <a:r>
              <a:rPr lang="en-US" sz="1600" dirty="0" smtClean="0">
                <a:latin typeface="+mj-lt"/>
              </a:rPr>
              <a:t>G[</a:t>
            </a:r>
            <a:r>
              <a:rPr lang="en-US" sz="1600" dirty="0"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*</a:t>
            </a:r>
            <a:r>
              <a:rPr lang="en-US" sz="1600" dirty="0" err="1" smtClean="0">
                <a:latin typeface="+mj-lt"/>
              </a:rPr>
              <a:t>N+i</a:t>
            </a:r>
            <a:r>
              <a:rPr lang="en-US" sz="1600" dirty="0" smtClean="0">
                <a:latin typeface="+mj-lt"/>
              </a:rPr>
              <a:t>];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[s] </a:t>
            </a:r>
            <a:r>
              <a:rPr lang="en-US" sz="1600" dirty="0">
                <a:latin typeface="+mj-lt"/>
              </a:rPr>
              <a:t>= 0; </a:t>
            </a:r>
            <a:r>
              <a:rPr lang="en-US" sz="1600" dirty="0" smtClean="0">
                <a:latin typeface="+mj-lt"/>
              </a:rPr>
              <a:t>blue[s] </a:t>
            </a:r>
            <a:r>
              <a:rPr lang="en-US" sz="1600" dirty="0">
                <a:latin typeface="+mj-lt"/>
              </a:rPr>
              <a:t>= 1; // </a:t>
            </a:r>
            <a:r>
              <a:rPr lang="ru-RU" sz="1600" dirty="0" smtClean="0">
                <a:latin typeface="+mj-lt"/>
              </a:rPr>
              <a:t>Красим вершины множества </a:t>
            </a:r>
            <a:r>
              <a:rPr lang="en-US" sz="1600" dirty="0" smtClean="0">
                <a:latin typeface="+mj-lt"/>
              </a:rPr>
              <a:t>S </a:t>
            </a:r>
            <a:r>
              <a:rPr lang="ru-RU" sz="1600" dirty="0" smtClean="0">
                <a:latin typeface="+mj-lt"/>
              </a:rPr>
              <a:t>в синий </a:t>
            </a:r>
            <a:r>
              <a:rPr lang="ru-RU" sz="1600" dirty="0" smtClean="0">
                <a:latin typeface="+mj-lt"/>
              </a:rPr>
              <a:t>цвет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</a:t>
            </a:r>
            <a:r>
              <a:rPr lang="en-US" sz="1600" dirty="0">
                <a:latin typeface="+mj-lt"/>
              </a:rPr>
              <a:t>for (i = 0; i &lt; N; ++i) </a:t>
            </a:r>
            <a:r>
              <a:rPr lang="en-US" sz="1600" dirty="0" smtClean="0">
                <a:latin typeface="+mj-lt"/>
              </a:rPr>
              <a:t>{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int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 -</a:t>
            </a:r>
            <a:r>
              <a:rPr lang="en-US" sz="1600" dirty="0" smtClean="0">
                <a:latin typeface="+mj-lt"/>
              </a:rPr>
              <a:t>1, j</a:t>
            </a:r>
            <a:r>
              <a:rPr lang="en-US" sz="1600" dirty="0" smtClean="0">
                <a:latin typeface="+mj-lt"/>
              </a:rPr>
              <a:t>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for (j = 0; j &lt; N; ++j</a:t>
            </a:r>
            <a:r>
              <a:rPr lang="en-US" sz="1600" dirty="0" smtClean="0">
                <a:latin typeface="+mj-lt"/>
              </a:rPr>
              <a:t>)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	if (!blue[j] &amp;&amp; (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== -1 ||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[j</a:t>
            </a:r>
            <a:r>
              <a:rPr lang="en-US" sz="1600" dirty="0">
                <a:latin typeface="+mj-lt"/>
              </a:rPr>
              <a:t>] &lt;=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</a:t>
            </a:r>
            <a:r>
              <a:rPr lang="en-US" sz="1600" dirty="0" err="1" smtClean="0">
                <a:latin typeface="+mj-lt"/>
              </a:rPr>
              <a:t>jmin</a:t>
            </a:r>
            <a:r>
              <a:rPr lang="en-US" sz="1600" dirty="0" smtClean="0">
                <a:latin typeface="+mj-lt"/>
              </a:rPr>
              <a:t>]))</a:t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				</a:t>
            </a:r>
            <a:r>
              <a:rPr lang="en-US" sz="1600" dirty="0" err="1" smtClean="0">
                <a:latin typeface="+mj-lt"/>
              </a:rPr>
              <a:t>jmin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j</a:t>
            </a:r>
            <a:r>
              <a:rPr lang="en-US" sz="1600" dirty="0" smtClean="0">
                <a:latin typeface="+mj-lt"/>
              </a:rPr>
              <a:t>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if (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 == -1) break; // </a:t>
            </a:r>
            <a:r>
              <a:rPr lang="ru-RU" sz="1600" dirty="0" smtClean="0">
                <a:latin typeface="+mj-lt"/>
              </a:rPr>
              <a:t>Достижимые </a:t>
            </a:r>
            <a:r>
              <a:rPr lang="ru-RU" sz="1600" dirty="0">
                <a:latin typeface="+mj-lt"/>
              </a:rPr>
              <a:t>вершины </a:t>
            </a:r>
            <a:r>
              <a:rPr lang="ru-RU" sz="1600" dirty="0" smtClean="0">
                <a:latin typeface="+mj-lt"/>
              </a:rPr>
              <a:t>кончились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	</a:t>
            </a:r>
            <a:r>
              <a:rPr lang="en-US" sz="1600" dirty="0">
                <a:latin typeface="+mj-lt"/>
              </a:rPr>
              <a:t>blue[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 = 1; // </a:t>
            </a:r>
            <a:r>
              <a:rPr lang="ru-RU" sz="1600" dirty="0" smtClean="0">
                <a:latin typeface="+mj-lt"/>
              </a:rPr>
              <a:t>расстояние </a:t>
            </a:r>
            <a:r>
              <a:rPr lang="ru-RU" sz="1600" dirty="0" smtClean="0">
                <a:latin typeface="+mj-lt"/>
              </a:rPr>
              <a:t>найдено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	</a:t>
            </a:r>
            <a:r>
              <a:rPr lang="en-US" sz="1600" dirty="0">
                <a:latin typeface="+mj-lt"/>
              </a:rPr>
              <a:t>for (j = 0; j &lt; N; ++j) // </a:t>
            </a:r>
            <a:r>
              <a:rPr lang="ru-RU" sz="1600" dirty="0">
                <a:latin typeface="+mj-lt"/>
              </a:rPr>
              <a:t>Обновляем расстояния до соседей </a:t>
            </a:r>
            <a:r>
              <a:rPr lang="en-US" sz="1600" dirty="0" err="1" smtClean="0">
                <a:latin typeface="+mj-lt"/>
              </a:rPr>
              <a:t>jmin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	if (!blue[j] &amp;&amp; d[</a:t>
            </a:r>
            <a:r>
              <a:rPr lang="en-US" sz="1600" dirty="0" err="1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]+G[j*</a:t>
            </a:r>
            <a:r>
              <a:rPr lang="en-US" sz="1600" dirty="0" err="1">
                <a:latin typeface="+mj-lt"/>
              </a:rPr>
              <a:t>N+jmin</a:t>
            </a:r>
            <a:r>
              <a:rPr lang="en-US" sz="1600" dirty="0">
                <a:latin typeface="+mj-lt"/>
              </a:rPr>
              <a:t>] &lt;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[j</a:t>
            </a:r>
            <a:r>
              <a:rPr lang="en-US" sz="1600" dirty="0" smtClean="0">
                <a:latin typeface="+mj-lt"/>
              </a:rPr>
              <a:t>])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			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[j</a:t>
            </a:r>
            <a:r>
              <a:rPr lang="en-US" sz="1600" dirty="0">
                <a:latin typeface="+mj-lt"/>
              </a:rPr>
              <a:t>] = </a:t>
            </a:r>
            <a:r>
              <a:rPr lang="en-US" sz="1600" dirty="0" err="1" smtClean="0">
                <a:latin typeface="+mj-lt"/>
              </a:rPr>
              <a:t>dmin</a:t>
            </a:r>
            <a:r>
              <a:rPr lang="en-US" sz="1600" dirty="0" smtClean="0">
                <a:latin typeface="+mj-lt"/>
              </a:rPr>
              <a:t>[</a:t>
            </a:r>
            <a:r>
              <a:rPr lang="en-US" sz="1600" dirty="0" err="1" smtClean="0">
                <a:latin typeface="+mj-lt"/>
              </a:rPr>
              <a:t>jmin</a:t>
            </a:r>
            <a:r>
              <a:rPr lang="en-US" sz="1600" dirty="0">
                <a:latin typeface="+mj-lt"/>
              </a:rPr>
              <a:t>]+G[j*</a:t>
            </a:r>
            <a:r>
              <a:rPr lang="en-US" sz="1600" dirty="0" err="1">
                <a:latin typeface="+mj-lt"/>
              </a:rPr>
              <a:t>N+jmin</a:t>
            </a:r>
            <a:r>
              <a:rPr lang="en-US" sz="1600" dirty="0" smtClean="0">
                <a:latin typeface="+mj-lt"/>
              </a:rPr>
              <a:t>];</a:t>
            </a:r>
            <a:br>
              <a:rPr lang="en-US" sz="1600" dirty="0" smtClean="0">
                <a:latin typeface="+mj-lt"/>
              </a:rPr>
            </a:br>
            <a:r>
              <a:rPr lang="en-US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}</a:t>
            </a:r>
            <a:br>
              <a:rPr lang="en-US" sz="1600" dirty="0" smtClean="0">
                <a:latin typeface="+mj-lt"/>
              </a:rPr>
            </a:br>
            <a:r>
              <a:rPr lang="ru-RU" sz="1600" dirty="0">
                <a:latin typeface="+mj-lt"/>
              </a:rPr>
              <a:t>	</a:t>
            </a:r>
            <a:r>
              <a:rPr lang="en-US" sz="1600" dirty="0" smtClean="0">
                <a:latin typeface="+mj-lt"/>
              </a:rPr>
              <a:t>free(blue</a:t>
            </a:r>
            <a:r>
              <a:rPr lang="en-US" sz="1600" dirty="0" smtClean="0">
                <a:latin typeface="+mj-lt"/>
              </a:rPr>
              <a:t>);</a:t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}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88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Сложность алгоритма </a:t>
            </a:r>
            <a:r>
              <a:rPr lang="ru-RU" dirty="0" smtClean="0"/>
              <a:t>Дейкстры по времени</a:t>
            </a:r>
            <a:endParaRPr lang="ru-RU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Сложность операции поиска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 операции обновления элемента зависит от типа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dmin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Массив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Пирамида из пирамидальной сортировки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Фибоначчиева куча (Тарьян, Фредман 1984)</a:t>
            </a:r>
          </a:p>
          <a:p>
            <a:pPr lvl="2"/>
            <a:r>
              <a:rPr lang="ru-RU" sz="1800" dirty="0" smtClean="0">
                <a:latin typeface="Calibri" pitchFamily="34" charset="0"/>
                <a:cs typeface="Calibri" pitchFamily="34" charset="0"/>
              </a:rPr>
              <a:t>Обязательно знать оценки сложности поиска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и обновления элемента</a:t>
            </a:r>
          </a:p>
          <a:p>
            <a:pPr lvl="2"/>
            <a:r>
              <a:rPr lang="ru-RU" sz="1800" dirty="0" smtClean="0">
                <a:latin typeface="Calibri" pitchFamily="34" charset="0"/>
                <a:cs typeface="Calibri" pitchFamily="34" charset="0"/>
              </a:rPr>
              <a:t>Реализация операций и доказательство оценок -- по желанию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62421"/>
              </p:ext>
            </p:extLst>
          </p:nvPr>
        </p:nvGraphicFramePr>
        <p:xfrm>
          <a:off x="395536" y="4693920"/>
          <a:ext cx="874846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2952328"/>
                <a:gridCol w="2555776"/>
              </a:tblGrid>
              <a:tr h="299291">
                <a:tc>
                  <a:txBody>
                    <a:bodyPr/>
                    <a:lstStyle/>
                    <a:p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Массив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Пирамида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Фибоначчиева куча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3759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Поиск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min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6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O(log N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 </a:t>
                      </a:r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почему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не О(1)?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O(N log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3759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Обновление элемента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</a:t>
                      </a:r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O(log N)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O(M log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N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Один</a:t>
                      </a:r>
                      <a:r>
                        <a:rPr lang="ru-RU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O(1)</a:t>
                      </a:r>
                      <a:endParaRPr lang="ru-RU" sz="1600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 O(M)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9291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Всего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</a:t>
                      </a:r>
                      <a:r>
                        <a:rPr lang="ru-RU" sz="1600" baseline="30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+M)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O((N+M)log N)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O(N log N+M)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9291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alibri" pitchFamily="34" charset="0"/>
                          <a:cs typeface="Calibri" pitchFamily="34" charset="0"/>
                        </a:rPr>
                        <a:t>Для простоты считаем, что присваивания, сравнения занимают единицу  времени</a:t>
                      </a:r>
                      <a:endParaRPr lang="ru-RU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КРАТЧАЙШИЕ пути </a:t>
            </a:r>
            <a:r>
              <a:rPr lang="ru-RU" sz="2400" dirty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в 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графе</a:t>
            </a: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,</a:t>
            </a:r>
            <a:r>
              <a:rPr lang="ru-RU" sz="2400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 </a:t>
            </a:r>
            <a:r>
              <a:rPr lang="ru-RU" sz="2400" dirty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Топологическая сортировка</a:t>
            </a:r>
            <a:endParaRPr lang="ru-RU" sz="2400" dirty="0" smtClean="0">
              <a:solidFill>
                <a:schemeClr val="tx2">
                  <a:lumMod val="90000"/>
                </a:schemeClr>
              </a:solidFill>
              <a:latin typeface="Arial" charset="0"/>
            </a:endParaRP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chemeClr val="tx2">
                    <a:lumMod val="90000"/>
                  </a:schemeClr>
                </a:solidFill>
              </a:rPr>
              <a:t>Лекция </a:t>
            </a:r>
            <a:r>
              <a:rPr lang="ru-RU" dirty="0" smtClean="0">
                <a:solidFill>
                  <a:schemeClr val="tx2">
                    <a:lumMod val="90000"/>
                  </a:schemeClr>
                </a:solidFill>
                <a:latin typeface="Arial" charset="0"/>
              </a:rPr>
              <a:t>17-18</a:t>
            </a:r>
            <a:endParaRPr lang="ru-RU" dirty="0" smtClean="0">
              <a:solidFill>
                <a:schemeClr val="tx2">
                  <a:lumMod val="9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есть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ребера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длины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, то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алгоритм Дейкстры может вычислить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32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]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&gt; </a:t>
            </a:r>
            <a:r>
              <a:rPr lang="el-GR" sz="32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s,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32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есть вершина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и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путь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отрицательной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длины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в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min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 вершинам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V\S 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см.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рисунок</a:t>
            </a:r>
          </a:p>
          <a:p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Как вычислять кратчайшие пути в этом случае?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342595" y="3645024"/>
            <a:ext cx="1693901" cy="1734546"/>
            <a:chOff x="7721644" y="2996952"/>
            <a:chExt cx="1317104" cy="1381573"/>
          </a:xfrm>
        </p:grpSpPr>
        <p:sp>
          <p:nvSpPr>
            <p:cNvPr id="3" name="Oval 2"/>
            <p:cNvSpPr/>
            <p:nvPr/>
          </p:nvSpPr>
          <p:spPr>
            <a:xfrm>
              <a:off x="7721644" y="2996952"/>
              <a:ext cx="313184" cy="33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725564" y="4047942"/>
              <a:ext cx="313184" cy="33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721644" y="4047942"/>
              <a:ext cx="313184" cy="330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cs typeface="Calibri" pitchFamily="34" charset="0"/>
                </a:rPr>
                <a:t>s</a:t>
              </a:r>
              <a:endParaRPr lang="ru-RU" sz="24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" name="Elbow Connector 4"/>
            <p:cNvCxnSpPr>
              <a:stCxn id="3" idx="4"/>
              <a:endCxn id="8" idx="0"/>
            </p:cNvCxnSpPr>
            <p:nvPr/>
          </p:nvCxnSpPr>
          <p:spPr>
            <a:xfrm rot="5400000">
              <a:off x="7518033" y="3687738"/>
              <a:ext cx="720407" cy="12700"/>
            </a:xfrm>
            <a:prstGeom prst="bentConnector3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6"/>
              <a:endCxn id="7" idx="2"/>
            </p:cNvCxnSpPr>
            <p:nvPr/>
          </p:nvCxnSpPr>
          <p:spPr>
            <a:xfrm>
              <a:off x="8034828" y="4213234"/>
              <a:ext cx="690736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" idx="6"/>
              <a:endCxn id="7" idx="0"/>
            </p:cNvCxnSpPr>
            <p:nvPr/>
          </p:nvCxnSpPr>
          <p:spPr>
            <a:xfrm>
              <a:off x="8034828" y="3162244"/>
              <a:ext cx="847328" cy="8856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462684" y="314342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alibri" pitchFamily="34" charset="0"/>
                  <a:cs typeface="Calibri" pitchFamily="34" charset="0"/>
                </a:rPr>
                <a:t>-2</a:t>
              </a:r>
              <a:endParaRPr lang="ru-RU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12360" y="346325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alibri" pitchFamily="34" charset="0"/>
                  <a:cs typeface="Calibri" pitchFamily="34" charset="0"/>
                </a:rPr>
                <a:t>3</a:t>
              </a:r>
              <a:endParaRPr lang="ru-RU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8350" y="380396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alibri" pitchFamily="34" charset="0"/>
                  <a:cs typeface="Calibri" pitchFamily="34" charset="0"/>
                </a:rPr>
                <a:t>2</a:t>
              </a:r>
              <a:endParaRPr lang="ru-RU" sz="24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Беллмана-Форда</a:t>
            </a:r>
            <a:endParaRPr lang="ru-RU" dirty="0"/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Вычисление кратчайших путей в графе в общем случае</a:t>
            </a:r>
          </a:p>
          <a:p>
            <a:pPr lvl="1"/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Допускает ребра отрицательной длины</a:t>
            </a:r>
          </a:p>
          <a:p>
            <a:pPr lvl="1"/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Находит циклы отрицательной длины</a:t>
            </a:r>
          </a:p>
          <a:p>
            <a:pPr lvl="1"/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Сложность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по времени O(|V| × |E|)</a:t>
            </a:r>
          </a:p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Беллман, Форд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Мур (другой)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Bellman, Richard (1958). "On a routing problem". Quarterly of Applied Mathematics 16: 87–90. MR 0102435.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Ford, L. R., Jr.; Fulkerson, D. R. (1962). Flows in Networks. Princeton University Press.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Moore, Edward F. (1959). "The shortest path through a maze". Proc.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Internat.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Sympos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 Switching Theory 1957, Part II. Cambridge, Mass.: Harvard Univ. Press. pp. 285–292. MR 0114710.</a:t>
            </a:r>
          </a:p>
          <a:p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7032"/>
            <a:ext cx="13620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6095037"/>
            <a:ext cx="199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Лестер Форд</a:t>
            </a:r>
          </a:p>
          <a:p>
            <a:r>
              <a:rPr lang="ru-RU" dirty="0"/>
              <a:t>Ричард </a:t>
            </a:r>
            <a:r>
              <a:rPr lang="ru-RU" dirty="0" smtClean="0"/>
              <a:t>Беллман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" y="4953000"/>
            <a:ext cx="152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dirty="0" smtClean="0"/>
              <a:t>лгоритм Беллмана-Форда -- схема</a:t>
            </a:r>
            <a:endParaRPr lang="ru-RU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/*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Вычисляем длины кратчайших путей от источника до вершин графа в порядке увеличения числа ребер в пути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*/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[s] = 0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,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[v] =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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v != s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i = 1, …, |V|-1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// кратчайшем пути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&lt;=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|V|-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ребер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каждой 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dnext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[v] = min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[u]+w(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u,v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dnext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обычно значение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min{…}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записывают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сразу в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dmin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[u]+w(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u,v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&lt;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одного из ребер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то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содержит цикл отрицательной длины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900" dirty="0" smtClean="0"/>
              <a:t>Алгоритм Беллмана-Форда </a:t>
            </a:r>
            <a:r>
              <a:rPr lang="en-US" sz="3900" dirty="0" smtClean="0"/>
              <a:t>C</a:t>
            </a:r>
            <a:endParaRPr lang="ru-RU" sz="3900" dirty="0"/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</a:pP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BellmanFord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dirty="0" err="1" smtClean="0">
                <a:latin typeface="+mj-lt"/>
              </a:rPr>
              <a:t>const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G[],</a:t>
            </a:r>
            <a:r>
              <a:rPr lang="ru-RU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N,</a:t>
            </a:r>
            <a:r>
              <a:rPr lang="ru-RU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s,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[])</a:t>
            </a:r>
            <a:endParaRPr lang="ru-RU" sz="2400" dirty="0" smtClean="0">
              <a:latin typeface="+mj-lt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</a:t>
            </a:r>
            <a:r>
              <a:rPr lang="en-US" sz="2400" dirty="0" err="1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i, v, u;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for (i = 0; i &lt; N; ++i)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[i] = G[s*</a:t>
            </a:r>
            <a:r>
              <a:rPr lang="en-US" sz="2400" dirty="0" err="1" smtClean="0">
                <a:latin typeface="+mj-lt"/>
              </a:rPr>
              <a:t>N+i</a:t>
            </a:r>
            <a:r>
              <a:rPr lang="en-US" sz="2400" dirty="0" smtClean="0">
                <a:latin typeface="+mj-lt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[s] = 0;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  <a:cs typeface="Arial" charset="0"/>
              </a:rPr>
              <a:t>    for (i = 1; i &lt; N; ++i)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  <a:cs typeface="Arial" charset="0"/>
              </a:rPr>
              <a:t>        for (v = 0; v &lt; N; </a:t>
            </a:r>
            <a:r>
              <a:rPr lang="en-US" sz="2400" dirty="0" smtClean="0">
                <a:latin typeface="+mj-lt"/>
                <a:sym typeface="Symbol" pitchFamily="18" charset="2"/>
              </a:rPr>
              <a:t>++v</a:t>
            </a:r>
            <a:r>
              <a:rPr lang="en-US" sz="2400" dirty="0" smtClean="0">
                <a:latin typeface="+mj-lt"/>
              </a:rPr>
              <a:t>)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        for (u </a:t>
            </a:r>
            <a:r>
              <a:rPr lang="en-US" sz="2400" dirty="0">
                <a:latin typeface="+mj-lt"/>
              </a:rPr>
              <a:t>= 0; </a:t>
            </a:r>
            <a:r>
              <a:rPr lang="en-US" sz="2400" dirty="0" smtClean="0">
                <a:latin typeface="+mj-lt"/>
              </a:rPr>
              <a:t>u </a:t>
            </a:r>
            <a:r>
              <a:rPr lang="en-US" sz="2400" dirty="0">
                <a:latin typeface="+mj-lt"/>
              </a:rPr>
              <a:t>&lt; N; </a:t>
            </a:r>
            <a:r>
              <a:rPr lang="en-US" sz="2400" dirty="0" smtClean="0">
                <a:latin typeface="+mj-lt"/>
              </a:rPr>
              <a:t>++u) </a:t>
            </a:r>
            <a:endParaRPr lang="en-US" sz="2400" dirty="0">
              <a:latin typeface="+mj-lt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            if (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[v] &gt;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[u] + G[u*</a:t>
            </a:r>
            <a:r>
              <a:rPr lang="en-US" sz="2400" dirty="0" err="1" smtClean="0">
                <a:latin typeface="+mj-lt"/>
              </a:rPr>
              <a:t>N+v</a:t>
            </a:r>
            <a:r>
              <a:rPr lang="en-US" sz="2400" dirty="0" smtClean="0">
                <a:latin typeface="+mj-lt"/>
              </a:rPr>
              <a:t>])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                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[v</a:t>
            </a:r>
            <a:r>
              <a:rPr lang="en-US" sz="2400" dirty="0">
                <a:latin typeface="+mj-lt"/>
              </a:rPr>
              <a:t>] </a:t>
            </a:r>
            <a:r>
              <a:rPr lang="en-US" sz="2400" dirty="0" smtClean="0">
                <a:latin typeface="+mj-lt"/>
              </a:rPr>
              <a:t>= </a:t>
            </a:r>
            <a:r>
              <a:rPr lang="en-US" sz="2400" dirty="0" err="1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[u] + G[u*</a:t>
            </a:r>
            <a:r>
              <a:rPr lang="en-US" sz="2400" dirty="0" err="1">
                <a:latin typeface="+mj-lt"/>
              </a:rPr>
              <a:t>N+v</a:t>
            </a:r>
            <a:r>
              <a:rPr lang="en-US" sz="2400" dirty="0" smtClean="0">
                <a:latin typeface="+mj-lt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  <a:cs typeface="Arial" charset="0"/>
              </a:rPr>
              <a:t>    </a:t>
            </a:r>
            <a:r>
              <a:rPr lang="pl-PL" sz="2400" dirty="0" smtClean="0">
                <a:latin typeface="+mj-lt"/>
                <a:cs typeface="Arial" charset="0"/>
              </a:rPr>
              <a:t>for </a:t>
            </a:r>
            <a:r>
              <a:rPr lang="pl-PL" sz="2400" dirty="0">
                <a:latin typeface="+mj-lt"/>
                <a:cs typeface="Arial" charset="0"/>
              </a:rPr>
              <a:t>(v = 0; v &lt; N; ++v)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  <a:cs typeface="Arial" charset="0"/>
              </a:rPr>
              <a:t>        </a:t>
            </a:r>
            <a:r>
              <a:rPr lang="pl-PL" sz="2400" dirty="0" smtClean="0">
                <a:latin typeface="+mj-lt"/>
                <a:cs typeface="Arial" charset="0"/>
              </a:rPr>
              <a:t>for </a:t>
            </a:r>
            <a:r>
              <a:rPr lang="pl-PL" sz="2400" dirty="0">
                <a:latin typeface="+mj-lt"/>
                <a:cs typeface="Arial" charset="0"/>
              </a:rPr>
              <a:t>(u = 0; u &lt; N; ++u)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        if (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 smtClean="0">
                <a:latin typeface="+mj-lt"/>
              </a:rPr>
              <a:t>[v]&gt;</a:t>
            </a:r>
            <a:r>
              <a:rPr lang="en-US" sz="2400" dirty="0" err="1" smtClean="0">
                <a:latin typeface="+mj-lt"/>
              </a:rPr>
              <a:t>dmin</a:t>
            </a:r>
            <a:r>
              <a:rPr lang="en-US" sz="2400" dirty="0">
                <a:latin typeface="+mj-lt"/>
              </a:rPr>
              <a:t>[u]+G[u*</a:t>
            </a:r>
            <a:r>
              <a:rPr lang="en-US" sz="2400" dirty="0" err="1">
                <a:latin typeface="+mj-lt"/>
              </a:rPr>
              <a:t>N+v</a:t>
            </a:r>
            <a:r>
              <a:rPr lang="en-US" sz="2400" dirty="0">
                <a:latin typeface="+mj-lt"/>
              </a:rPr>
              <a:t>]</a:t>
            </a:r>
            <a:r>
              <a:rPr lang="ru-RU" sz="2400" dirty="0" smtClean="0">
                <a:latin typeface="+mj-lt"/>
              </a:rPr>
              <a:t>)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return 0;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    return 1;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+mj-lt"/>
              </a:rPr>
              <a:t>}</a:t>
            </a:r>
          </a:p>
          <a:p>
            <a:pPr>
              <a:buFont typeface="Arial" charset="0"/>
              <a:buNone/>
            </a:pPr>
            <a:endParaRPr lang="en-US" sz="2400" dirty="0" smtClean="0">
              <a:latin typeface="+mj-lt"/>
            </a:endParaRPr>
          </a:p>
          <a:p>
            <a:pPr>
              <a:buFont typeface="Arial" charset="0"/>
              <a:buNone/>
            </a:pPr>
            <a:endParaRPr lang="en-US" sz="2400" dirty="0" smtClean="0">
              <a:latin typeface="+mj-lt"/>
            </a:endParaRPr>
          </a:p>
          <a:p>
            <a:pPr>
              <a:buFont typeface="Arial" charset="0"/>
              <a:buNone/>
            </a:pPr>
            <a:endParaRPr lang="ru-RU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Алгоритм </a:t>
            </a:r>
            <a:r>
              <a:rPr lang="ru-RU" sz="3600" dirty="0" smtClean="0"/>
              <a:t>Флойда-Уоршелла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Вычисление кратчайших расстояний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между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всеми парами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вершин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Флойд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Уоршелл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1962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Warshall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Stephen (January 1962). "A theorem on Boolean matrices". Journal of the ACM 9 (1): 11–12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Floyd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Robert W. (June 1962). "Algorithm 97: Shortest Path". Communications of the ACM 5 (6):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345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2475"/>
            <a:ext cx="15240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6309320"/>
            <a:ext cx="17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Роберт Флойд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ru-RU" sz="4000" dirty="0" smtClean="0"/>
              <a:t>лгоритм Флойда-Уоршелла -- схема</a:t>
            </a:r>
            <a:endParaRPr lang="ru-RU" sz="40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97764" lvl="1" indent="0">
              <a:lnSpc>
                <a:spcPct val="90000"/>
              </a:lnSpc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// Нумеруем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вершины числами от 1 до N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dmin[i, j] = кратчайшее расстояние от вершины i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до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вершины j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Сложность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 времени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O(N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^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3)</a:t>
            </a:r>
          </a:p>
          <a:p>
            <a:pPr marL="397764" lvl="1" indent="0">
              <a:lnSpc>
                <a:spcPct val="90000"/>
              </a:lnSpc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Вычисляем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кратчайшие расстояния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d[k, 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j]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от 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до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j</a:t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>// </a:t>
            </a:r>
            <a:r>
              <a:rPr lang="ru-RU" sz="240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путей </a:t>
            </a:r>
            <a:r>
              <a:rPr lang="ru-RU" sz="2400" smtClean="0">
                <a:latin typeface="Calibri" pitchFamily="34" charset="0"/>
                <a:cs typeface="Calibri" pitchFamily="34" charset="0"/>
              </a:rPr>
              <a:t>с промежуточными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вершинами из множества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/>
              </a:rPr>
              <a:t>{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/>
              </a:rPr>
              <a:t>1,…,k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/>
              </a:rPr>
              <a:t>}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i, j =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1, …, N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d[0, i, j] =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0, если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i=j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j), 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(i, j)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∞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(i, j)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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k = 1, …, N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i, j = 1, …, 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d[k, i, j] = min(d[k-1, i, j], d[k-1, i, k] + d[k-1, k, j])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//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dmin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[i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, j]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== d[N, i, j]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</a:t>
            </a: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9160" y="3501008"/>
            <a:ext cx="4608512" cy="163121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Как построить транзитивное замыкание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с помощью алгоритма Флойда-Уоршелла?</a:t>
            </a:r>
          </a:p>
          <a:p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Т. з.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 –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это граф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 = (V, Et)</a:t>
            </a:r>
          </a:p>
          <a:p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Et = {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(u, v) |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ru-RU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Топологической сортировкой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ориентированного 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называется нумерация Т вершин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такая, что для каждой дуги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Если возможна топологическая сортировка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нет циклов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Почему?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Если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нет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циклов, то возможна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Алгоритм топологической сортировки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/>
              <a:t>Алгоритм топологической сортировки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Вход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Ориентированный граф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(V, 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Выход</a:t>
            </a:r>
          </a:p>
          <a:p>
            <a:pPr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	Топологическая сортировка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– нумерация Т такая,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что что для каждой дуги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v, u</a:t>
            </a:r>
            <a:r>
              <a:rPr lang="ru-RU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T(v) &lt; T(u)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1;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 = 1, …, N</a:t>
            </a:r>
          </a:p>
          <a:p>
            <a:pPr lvl="1">
              <a:buFont typeface="Arial" pitchFamily="34" charset="0"/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Найти вершину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такую, что нет дуг входящих в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	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нет такой вершины, то граф содержит цикл – почему?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T[v] = t;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 = t+1;</a:t>
            </a:r>
          </a:p>
          <a:p>
            <a:pPr lvl="1">
              <a:buNone/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Удалить из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все дуги исходящие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Топологическая сортировка -- пример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500313" y="3228379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2643188" y="329981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3714750" y="3228379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86188" y="322837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4929188" y="3156942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00625" y="315694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6215063" y="3156942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86500" y="3156942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071813" y="3942754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14688" y="3942754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4429125" y="3942754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00563" y="4014192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2125" y="4014192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15000" y="4085629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2428875" y="4585692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00313" y="465712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3643313" y="4657129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786188" y="4728567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4679950" y="3406179"/>
            <a:ext cx="249238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4130675" y="4191992"/>
            <a:ext cx="298450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3571875" y="4191992"/>
            <a:ext cx="357188" cy="4651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2786063" y="4512667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2428875" y="3477617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3000375" y="3477617"/>
            <a:ext cx="144463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5429250" y="3406179"/>
            <a:ext cx="428625" cy="6080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Топологическая сортировка -- пример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500313" y="157162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10800000" flipV="1">
            <a:off x="2643188" y="164306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3714750" y="1571625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86188" y="157162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4929188" y="150018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00625" y="150018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6215063" y="1500188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286500" y="15001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3071813" y="2286000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28600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4429125" y="2286000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00563" y="235743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5572125" y="235743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15000" y="242887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9" name="Овал 18"/>
          <p:cNvSpPr/>
          <p:nvPr/>
        </p:nvSpPr>
        <p:spPr>
          <a:xfrm>
            <a:off x="2428875" y="2928938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500313" y="3000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1" name="Овал 20"/>
          <p:cNvSpPr/>
          <p:nvPr/>
        </p:nvSpPr>
        <p:spPr>
          <a:xfrm>
            <a:off x="3643313" y="300037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786188" y="307181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3" name="Shape 22"/>
          <p:cNvCxnSpPr>
            <a:stCxn id="9" idx="2"/>
            <a:endCxn id="15" idx="0"/>
          </p:cNvCxnSpPr>
          <p:nvPr/>
        </p:nvCxnSpPr>
        <p:spPr>
          <a:xfrm rot="10800000" flipV="1">
            <a:off x="4679950" y="1749425"/>
            <a:ext cx="249238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  <a:endCxn id="21" idx="7"/>
          </p:cNvCxnSpPr>
          <p:nvPr/>
        </p:nvCxnSpPr>
        <p:spPr>
          <a:xfrm rot="10800000" flipV="1">
            <a:off x="4130675" y="2535238"/>
            <a:ext cx="298450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3" idx="6"/>
            <a:endCxn id="21" idx="0"/>
          </p:cNvCxnSpPr>
          <p:nvPr/>
        </p:nvCxnSpPr>
        <p:spPr>
          <a:xfrm>
            <a:off x="3571875" y="2535238"/>
            <a:ext cx="357188" cy="4651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3" idx="3"/>
            <a:endCxn id="19" idx="6"/>
          </p:cNvCxnSpPr>
          <p:nvPr/>
        </p:nvCxnSpPr>
        <p:spPr>
          <a:xfrm rot="5400000">
            <a:off x="2786063" y="2855913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5"/>
          <p:cNvCxnSpPr>
            <a:stCxn id="5" idx="2"/>
            <a:endCxn id="19" idx="2"/>
          </p:cNvCxnSpPr>
          <p:nvPr/>
        </p:nvCxnSpPr>
        <p:spPr>
          <a:xfrm rot="10800000" flipV="1">
            <a:off x="2428875" y="1820863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6"/>
            <a:endCxn id="13" idx="1"/>
          </p:cNvCxnSpPr>
          <p:nvPr/>
        </p:nvCxnSpPr>
        <p:spPr>
          <a:xfrm>
            <a:off x="3000375" y="1820863"/>
            <a:ext cx="144463" cy="53816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6"/>
            <a:endCxn id="17" idx="0"/>
          </p:cNvCxnSpPr>
          <p:nvPr/>
        </p:nvCxnSpPr>
        <p:spPr>
          <a:xfrm>
            <a:off x="5429250" y="1749425"/>
            <a:ext cx="428625" cy="6080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714375" y="5214938"/>
            <a:ext cx="500063" cy="534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10800000" flipV="1">
            <a:off x="857250" y="5286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1535113" y="5251450"/>
            <a:ext cx="500062" cy="458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606550" y="5251450"/>
            <a:ext cx="31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2392363" y="5251450"/>
            <a:ext cx="500062" cy="534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463800" y="525145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3178175" y="5322888"/>
            <a:ext cx="500063" cy="4587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49613" y="5322888"/>
            <a:ext cx="315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38" name="Овал 37"/>
          <p:cNvSpPr/>
          <p:nvPr/>
        </p:nvSpPr>
        <p:spPr>
          <a:xfrm>
            <a:off x="4321175" y="5322888"/>
            <a:ext cx="501650" cy="534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465638" y="532288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5465763" y="5394325"/>
            <a:ext cx="500062" cy="534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537200" y="546576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42" name="Овал 41"/>
          <p:cNvSpPr/>
          <p:nvPr/>
        </p:nvSpPr>
        <p:spPr>
          <a:xfrm>
            <a:off x="6537325" y="5322888"/>
            <a:ext cx="571500" cy="5349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680200" y="5394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44" name="Овал 43"/>
          <p:cNvSpPr/>
          <p:nvPr/>
        </p:nvSpPr>
        <p:spPr>
          <a:xfrm>
            <a:off x="7537450" y="5394325"/>
            <a:ext cx="500063" cy="611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608888" y="54657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46" name="Овал 45"/>
          <p:cNvSpPr/>
          <p:nvPr/>
        </p:nvSpPr>
        <p:spPr>
          <a:xfrm>
            <a:off x="8323263" y="5537200"/>
            <a:ext cx="571500" cy="534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466138" y="560863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9</a:t>
            </a:r>
          </a:p>
        </p:txBody>
      </p:sp>
      <p:cxnSp>
        <p:nvCxnSpPr>
          <p:cNvPr id="48" name="Shape 71"/>
          <p:cNvCxnSpPr>
            <a:stCxn id="34" idx="7"/>
            <a:endCxn id="40" idx="0"/>
          </p:cNvCxnSpPr>
          <p:nvPr/>
        </p:nvCxnSpPr>
        <p:spPr>
          <a:xfrm rot="16200000" flipH="1">
            <a:off x="4234656" y="3913982"/>
            <a:ext cx="65087" cy="2895600"/>
          </a:xfrm>
          <a:prstGeom prst="curvedConnector3">
            <a:avLst>
              <a:gd name="adj1" fmla="val -4766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72"/>
          <p:cNvCxnSpPr>
            <a:stCxn id="40" idx="7"/>
            <a:endCxn id="46" idx="7"/>
          </p:cNvCxnSpPr>
          <p:nvPr/>
        </p:nvCxnSpPr>
        <p:spPr>
          <a:xfrm rot="16200000" flipH="1">
            <a:off x="7279481" y="4083845"/>
            <a:ext cx="142875" cy="2919412"/>
          </a:xfrm>
          <a:prstGeom prst="curvedConnector3">
            <a:avLst>
              <a:gd name="adj1" fmla="val -21490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73"/>
          <p:cNvCxnSpPr>
            <a:stCxn id="38" idx="5"/>
            <a:endCxn id="46" idx="3"/>
          </p:cNvCxnSpPr>
          <p:nvPr/>
        </p:nvCxnSpPr>
        <p:spPr>
          <a:xfrm rot="16200000" flipH="1">
            <a:off x="6469857" y="4058444"/>
            <a:ext cx="214312" cy="3657600"/>
          </a:xfrm>
          <a:prstGeom prst="curvedConnector3">
            <a:avLst>
              <a:gd name="adj1" fmla="val 24327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74"/>
          <p:cNvCxnSpPr>
            <a:stCxn id="39" idx="0"/>
            <a:endCxn id="44" idx="1"/>
          </p:cNvCxnSpPr>
          <p:nvPr/>
        </p:nvCxnSpPr>
        <p:spPr>
          <a:xfrm rot="16200000" flipH="1">
            <a:off x="6029325" y="3902076"/>
            <a:ext cx="160337" cy="3001962"/>
          </a:xfrm>
          <a:prstGeom prst="curvedConnector3">
            <a:avLst>
              <a:gd name="adj1" fmla="val -1658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5"/>
          <p:cNvCxnSpPr>
            <a:stCxn id="30" idx="0"/>
            <a:endCxn id="44" idx="1"/>
          </p:cNvCxnSpPr>
          <p:nvPr/>
        </p:nvCxnSpPr>
        <p:spPr>
          <a:xfrm rot="16200000" flipH="1">
            <a:off x="4152900" y="2025651"/>
            <a:ext cx="268287" cy="6646862"/>
          </a:xfrm>
          <a:prstGeom prst="curvedConnector3">
            <a:avLst>
              <a:gd name="adj1" fmla="val -1763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76"/>
          <p:cNvCxnSpPr>
            <a:stCxn id="30" idx="4"/>
            <a:endCxn id="38" idx="3"/>
          </p:cNvCxnSpPr>
          <p:nvPr/>
        </p:nvCxnSpPr>
        <p:spPr>
          <a:xfrm rot="16200000" flipH="1">
            <a:off x="2664619" y="4048919"/>
            <a:ext cx="30163" cy="3432175"/>
          </a:xfrm>
          <a:prstGeom prst="curvedConnector3">
            <a:avLst>
              <a:gd name="adj1" fmla="val 116678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77"/>
          <p:cNvCxnSpPr>
            <a:stCxn id="34" idx="4"/>
            <a:endCxn id="42" idx="4"/>
          </p:cNvCxnSpPr>
          <p:nvPr/>
        </p:nvCxnSpPr>
        <p:spPr>
          <a:xfrm rot="16200000" flipH="1">
            <a:off x="4697413" y="3732213"/>
            <a:ext cx="71437" cy="4179887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</a:p>
          <a:p>
            <a:pPr lvl="1"/>
            <a:r>
              <a:rPr lang="ru-RU" dirty="0" smtClean="0"/>
              <a:t>Алгоритмы Дейкстры, Беллмана-Форда, Флойда-Уоршелла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Топологическая сортировка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5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Топологическая сортировка с матрицей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221284" y="1928813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1364159" y="200025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2435721" y="1928813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7159" y="1928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3650159" y="185737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21596" y="185737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4936034" y="1857375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07471" y="1857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1792784" y="264318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35659" y="264318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3150096" y="264318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21534" y="27146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4293096" y="271462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35971" y="278606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1149846" y="3286125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21284" y="33575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2364284" y="33575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07159" y="3429000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3399334" y="2106613"/>
            <a:ext cx="250825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2851646" y="2892425"/>
            <a:ext cx="298450" cy="53816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2292846" y="2892425"/>
            <a:ext cx="357188" cy="46513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1507034" y="3213100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1149846" y="2178050"/>
            <a:ext cx="71438" cy="1393825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1721346" y="2178050"/>
            <a:ext cx="144463" cy="53816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4150221" y="2106613"/>
            <a:ext cx="428625" cy="6080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4929188" y="2643188"/>
          <a:ext cx="3786210" cy="378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  <a:gridCol w="378621"/>
              </a:tblGrid>
              <a:tr h="3786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21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61814" y="4286250"/>
            <a:ext cx="42862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>
                <a:latin typeface="Calibri" pitchFamily="34" charset="0"/>
              </a:rPr>
              <a:t>Найти вершину, в которую не входит ни одна дуга (это нулевой столбец).</a:t>
            </a:r>
          </a:p>
          <a:p>
            <a:pPr marL="342900" indent="-342900"/>
            <a:r>
              <a:rPr lang="ru-RU" dirty="0">
                <a:latin typeface="Calibri" pitchFamily="34" charset="0"/>
              </a:rPr>
              <a:t>	Удалить все выходящие из нее дуги (обнулить соответствующую строку)</a:t>
            </a:r>
          </a:p>
          <a:p>
            <a:pPr marL="342900" indent="-342900"/>
            <a:r>
              <a:rPr lang="ru-RU" dirty="0">
                <a:latin typeface="Calibri" pitchFamily="34" charset="0"/>
              </a:rPr>
              <a:t>2.   Пока не  перебрали все вершины, повторять шаг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 smtClean="0"/>
              <a:t>Топологическая сортировка с </a:t>
            </a:r>
            <a:br>
              <a:rPr lang="ru-RU" sz="3200" dirty="0" smtClean="0"/>
            </a:br>
            <a:r>
              <a:rPr lang="ru-RU" sz="3200" dirty="0" smtClean="0"/>
              <a:t>иерархическими списками</a:t>
            </a:r>
          </a:p>
        </p:txBody>
      </p:sp>
      <p:sp>
        <p:nvSpPr>
          <p:cNvPr id="34818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045365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dirty="0" smtClean="0"/>
              <a:t>1</a:t>
            </a:r>
            <a:r>
              <a:rPr lang="en-US" dirty="0" smtClean="0"/>
              <a:t>&lt; 2;</a:t>
            </a:r>
            <a:r>
              <a:rPr lang="ru-RU" dirty="0" smtClean="0"/>
              <a:t> </a:t>
            </a:r>
            <a:r>
              <a:rPr lang="en-US" dirty="0" smtClean="0"/>
              <a:t>3&lt; 1;</a:t>
            </a:r>
            <a:r>
              <a:rPr lang="ru-RU" dirty="0" smtClean="0"/>
              <a:t> </a:t>
            </a:r>
            <a:r>
              <a:rPr lang="en-US" dirty="0" smtClean="0"/>
              <a:t>4&lt;1;</a:t>
            </a:r>
            <a:r>
              <a:rPr lang="ru-RU" dirty="0" smtClean="0"/>
              <a:t> </a:t>
            </a:r>
            <a:r>
              <a:rPr lang="en-US" dirty="0" smtClean="0"/>
              <a:t>2&lt; 5;</a:t>
            </a:r>
            <a:r>
              <a:rPr lang="ru-RU" dirty="0" smtClean="0"/>
              <a:t> </a:t>
            </a:r>
            <a:r>
              <a:rPr lang="en-US" dirty="0" smtClean="0"/>
              <a:t>2&lt; 6;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176660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33972" y="242088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91285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177160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463035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677516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296339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4320704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5606579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696389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5" idx="1"/>
          </p:cNvCxnSpPr>
          <p:nvPr/>
        </p:nvCxnSpPr>
        <p:spPr>
          <a:xfrm>
            <a:off x="2105347" y="2706638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748535" y="2706638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462660" y="2706638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034410" y="2706638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67" idx="1"/>
          </p:cNvCxnSpPr>
          <p:nvPr/>
        </p:nvCxnSpPr>
        <p:spPr>
          <a:xfrm flipV="1">
            <a:off x="7393310" y="2706638"/>
            <a:ext cx="355600" cy="7143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1320329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267764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4034954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rot="5400000">
            <a:off x="5320829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6678141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TextBox 33"/>
          <p:cNvSpPr txBox="1">
            <a:spLocks noChangeArrowheads="1"/>
          </p:cNvSpPr>
          <p:nvPr/>
        </p:nvSpPr>
        <p:spPr bwMode="auto">
          <a:xfrm>
            <a:off x="1248097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0" name="TextBox 34"/>
          <p:cNvSpPr txBox="1">
            <a:spLocks noChangeArrowheads="1"/>
          </p:cNvSpPr>
          <p:nvPr/>
        </p:nvSpPr>
        <p:spPr bwMode="auto">
          <a:xfrm>
            <a:off x="2605410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1" name="TextBox 35"/>
          <p:cNvSpPr txBox="1">
            <a:spLocks noChangeArrowheads="1"/>
          </p:cNvSpPr>
          <p:nvPr/>
        </p:nvSpPr>
        <p:spPr bwMode="auto">
          <a:xfrm>
            <a:off x="3962722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2" name="TextBox 36"/>
          <p:cNvSpPr txBox="1">
            <a:spLocks noChangeArrowheads="1"/>
          </p:cNvSpPr>
          <p:nvPr/>
        </p:nvSpPr>
        <p:spPr bwMode="auto">
          <a:xfrm>
            <a:off x="5248597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4843" name="TextBox 37"/>
          <p:cNvSpPr txBox="1">
            <a:spLocks noChangeArrowheads="1"/>
          </p:cNvSpPr>
          <p:nvPr/>
        </p:nvSpPr>
        <p:spPr bwMode="auto">
          <a:xfrm>
            <a:off x="6534472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rot="5400000">
            <a:off x="6892453" y="299159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>
            <a:off x="1606078" y="3063032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51" idx="0"/>
          </p:cNvCxnSpPr>
          <p:nvPr/>
        </p:nvCxnSpPr>
        <p:spPr>
          <a:xfrm rot="16200000" flipH="1">
            <a:off x="2726606" y="3261469"/>
            <a:ext cx="928687" cy="104775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rot="5400000">
            <a:off x="4249266" y="3063032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5400000">
            <a:off x="5535141" y="3063032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1319535" y="327813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5400000">
            <a:off x="3034829" y="4063156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5400000">
            <a:off x="2033116" y="3850432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олилиния 49"/>
          <p:cNvSpPr/>
          <p:nvPr/>
        </p:nvSpPr>
        <p:spPr>
          <a:xfrm>
            <a:off x="1681485" y="2770138"/>
            <a:ext cx="1143000" cy="1627187"/>
          </a:xfrm>
          <a:custGeom>
            <a:avLst/>
            <a:gdLst>
              <a:gd name="connsiteX0" fmla="*/ 0 w 1142999"/>
              <a:gd name="connsiteY0" fmla="*/ 862781 h 1627238"/>
              <a:gd name="connsiteX1" fmla="*/ 501445 w 1142999"/>
              <a:gd name="connsiteY1" fmla="*/ 1614948 h 1627238"/>
              <a:gd name="connsiteX2" fmla="*/ 1091380 w 1142999"/>
              <a:gd name="connsiteY2" fmla="*/ 936523 h 1627238"/>
              <a:gd name="connsiteX3" fmla="*/ 811161 w 1142999"/>
              <a:gd name="connsiteY3" fmla="*/ 302342 h 1627238"/>
              <a:gd name="connsiteX4" fmla="*/ 884903 w 1142999"/>
              <a:gd name="connsiteY4" fmla="*/ 36871 h 1627238"/>
              <a:gd name="connsiteX5" fmla="*/ 840658 w 1142999"/>
              <a:gd name="connsiteY5" fmla="*/ 81116 h 1627238"/>
              <a:gd name="connsiteX6" fmla="*/ 840658 w 1142999"/>
              <a:gd name="connsiteY6" fmla="*/ 81116 h 162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2999" h="1627238">
                <a:moveTo>
                  <a:pt x="0" y="862781"/>
                </a:moveTo>
                <a:cubicBezTo>
                  <a:pt x="159774" y="1232719"/>
                  <a:pt x="319548" y="1602658"/>
                  <a:pt x="501445" y="1614948"/>
                </a:cubicBezTo>
                <a:cubicBezTo>
                  <a:pt x="683342" y="1627238"/>
                  <a:pt x="1039761" y="1155291"/>
                  <a:pt x="1091380" y="936523"/>
                </a:cubicBezTo>
                <a:cubicBezTo>
                  <a:pt x="1142999" y="717755"/>
                  <a:pt x="845574" y="452284"/>
                  <a:pt x="811161" y="302342"/>
                </a:cubicBezTo>
                <a:cubicBezTo>
                  <a:pt x="776748" y="152400"/>
                  <a:pt x="879987" y="73742"/>
                  <a:pt x="884903" y="36871"/>
                </a:cubicBezTo>
                <a:cubicBezTo>
                  <a:pt x="889819" y="0"/>
                  <a:pt x="840658" y="81116"/>
                  <a:pt x="840658" y="81116"/>
                </a:cubicBezTo>
                <a:lnTo>
                  <a:pt x="840658" y="81116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708349" y="3778200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rot="5400000">
            <a:off x="1820391" y="356309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54" idx="0"/>
          </p:cNvCxnSpPr>
          <p:nvPr/>
        </p:nvCxnSpPr>
        <p:spPr>
          <a:xfrm rot="5400000">
            <a:off x="3122935" y="4367163"/>
            <a:ext cx="642937" cy="1793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2819722" y="4778325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rot="5400000">
            <a:off x="3249141" y="5063281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3534891" y="5349032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3962722" y="3278138"/>
            <a:ext cx="107156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4392141" y="356309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5400000">
            <a:off x="4677891" y="3848844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5320035" y="327813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5400000">
            <a:off x="5749454" y="356309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rot="5400000">
            <a:off x="6035203" y="384884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7748910" y="2420888"/>
            <a:ext cx="1071562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rot="5400000">
            <a:off x="8248179" y="270584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5400000">
            <a:off x="8464078" y="299159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>
            <a:off x="7964016" y="270584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9" name="TextBox 70"/>
          <p:cNvSpPr txBox="1">
            <a:spLocks noChangeArrowheads="1"/>
          </p:cNvSpPr>
          <p:nvPr/>
        </p:nvSpPr>
        <p:spPr bwMode="auto">
          <a:xfrm>
            <a:off x="7820347" y="2492325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8178328" y="2991594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2956247" y="2762200"/>
            <a:ext cx="4430713" cy="2114550"/>
          </a:xfrm>
          <a:custGeom>
            <a:avLst/>
            <a:gdLst>
              <a:gd name="connsiteX0" fmla="*/ 24581 w 4431890"/>
              <a:gd name="connsiteY0" fmla="*/ 1356851 h 2113936"/>
              <a:gd name="connsiteX1" fmla="*/ 644013 w 4431890"/>
              <a:gd name="connsiteY1" fmla="*/ 1843548 h 2113936"/>
              <a:gd name="connsiteX2" fmla="*/ 3888658 w 4431890"/>
              <a:gd name="connsiteY2" fmla="*/ 1932039 h 2113936"/>
              <a:gd name="connsiteX3" fmla="*/ 3903407 w 4431890"/>
              <a:gd name="connsiteY3" fmla="*/ 752168 h 2113936"/>
              <a:gd name="connsiteX4" fmla="*/ 3298723 w 4431890"/>
              <a:gd name="connsiteY4" fmla="*/ 309716 h 2113936"/>
              <a:gd name="connsiteX5" fmla="*/ 3534697 w 4431890"/>
              <a:gd name="connsiteY5" fmla="*/ 0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1890" h="2113936">
                <a:moveTo>
                  <a:pt x="24581" y="1356851"/>
                </a:moveTo>
                <a:cubicBezTo>
                  <a:pt x="12290" y="1552267"/>
                  <a:pt x="0" y="1747683"/>
                  <a:pt x="644013" y="1843548"/>
                </a:cubicBezTo>
                <a:cubicBezTo>
                  <a:pt x="1288026" y="1939413"/>
                  <a:pt x="3345426" y="2113936"/>
                  <a:pt x="3888658" y="1932039"/>
                </a:cubicBezTo>
                <a:cubicBezTo>
                  <a:pt x="4431890" y="1750142"/>
                  <a:pt x="4001729" y="1022555"/>
                  <a:pt x="3903407" y="752168"/>
                </a:cubicBezTo>
                <a:cubicBezTo>
                  <a:pt x="3805085" y="481781"/>
                  <a:pt x="3360175" y="435077"/>
                  <a:pt x="3298723" y="309716"/>
                </a:cubicBezTo>
                <a:cubicBezTo>
                  <a:pt x="3237271" y="184355"/>
                  <a:pt x="3385984" y="92177"/>
                  <a:pt x="3534697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5" name="Полилиния 74"/>
          <p:cNvSpPr/>
          <p:nvPr/>
        </p:nvSpPr>
        <p:spPr>
          <a:xfrm>
            <a:off x="2694310" y="2762200"/>
            <a:ext cx="5681662" cy="3629025"/>
          </a:xfrm>
          <a:custGeom>
            <a:avLst/>
            <a:gdLst>
              <a:gd name="connsiteX0" fmla="*/ 476864 w 5680587"/>
              <a:gd name="connsiteY0" fmla="*/ 2330245 h 3628103"/>
              <a:gd name="connsiteX1" fmla="*/ 742335 w 5680587"/>
              <a:gd name="connsiteY1" fmla="*/ 3406877 h 3628103"/>
              <a:gd name="connsiteX2" fmla="*/ 4930877 w 5680587"/>
              <a:gd name="connsiteY2" fmla="*/ 3259393 h 3628103"/>
              <a:gd name="connsiteX3" fmla="*/ 5240593 w 5680587"/>
              <a:gd name="connsiteY3" fmla="*/ 1194619 h 3628103"/>
              <a:gd name="connsiteX4" fmla="*/ 4827638 w 5680587"/>
              <a:gd name="connsiteY4" fmla="*/ 589935 h 3628103"/>
              <a:gd name="connsiteX5" fmla="*/ 5063612 w 5680587"/>
              <a:gd name="connsiteY5" fmla="*/ 0 h 362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587" h="3628103">
                <a:moveTo>
                  <a:pt x="476864" y="2330245"/>
                </a:moveTo>
                <a:cubicBezTo>
                  <a:pt x="238432" y="2791132"/>
                  <a:pt x="0" y="3252019"/>
                  <a:pt x="742335" y="3406877"/>
                </a:cubicBezTo>
                <a:cubicBezTo>
                  <a:pt x="1484671" y="3561735"/>
                  <a:pt x="4181167" y="3628103"/>
                  <a:pt x="4930877" y="3259393"/>
                </a:cubicBezTo>
                <a:cubicBezTo>
                  <a:pt x="5680587" y="2890683"/>
                  <a:pt x="5257800" y="1639529"/>
                  <a:pt x="5240593" y="1194619"/>
                </a:cubicBezTo>
                <a:cubicBezTo>
                  <a:pt x="5223387" y="749709"/>
                  <a:pt x="4857135" y="789038"/>
                  <a:pt x="4827638" y="589935"/>
                </a:cubicBezTo>
                <a:cubicBezTo>
                  <a:pt x="4798141" y="390832"/>
                  <a:pt x="4930876" y="195416"/>
                  <a:pt x="5063612" y="0"/>
                </a:cubicBez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" name="Полилиния 75"/>
          <p:cNvSpPr/>
          <p:nvPr/>
        </p:nvSpPr>
        <p:spPr>
          <a:xfrm>
            <a:off x="762322" y="2300238"/>
            <a:ext cx="4144963" cy="4729162"/>
          </a:xfrm>
          <a:custGeom>
            <a:avLst/>
            <a:gdLst>
              <a:gd name="connsiteX0" fmla="*/ 3603522 w 4144297"/>
              <a:gd name="connsiteY0" fmla="*/ 1273277 h 4729316"/>
              <a:gd name="connsiteX1" fmla="*/ 3662516 w 4144297"/>
              <a:gd name="connsiteY1" fmla="*/ 4326193 h 4729316"/>
              <a:gd name="connsiteX2" fmla="*/ 712838 w 4144297"/>
              <a:gd name="connsiteY2" fmla="*/ 3692013 h 4729316"/>
              <a:gd name="connsiteX3" fmla="*/ 49161 w 4144297"/>
              <a:gd name="connsiteY3" fmla="*/ 550606 h 4729316"/>
              <a:gd name="connsiteX4" fmla="*/ 417870 w 4144297"/>
              <a:gd name="connsiteY4" fmla="*/ 388374 h 4729316"/>
              <a:gd name="connsiteX5" fmla="*/ 417870 w 4144297"/>
              <a:gd name="connsiteY5" fmla="*/ 388374 h 472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297" h="4729316">
                <a:moveTo>
                  <a:pt x="3603522" y="1273277"/>
                </a:moveTo>
                <a:cubicBezTo>
                  <a:pt x="3873909" y="2598173"/>
                  <a:pt x="4144297" y="3923070"/>
                  <a:pt x="3662516" y="4326193"/>
                </a:cubicBezTo>
                <a:cubicBezTo>
                  <a:pt x="3180735" y="4729316"/>
                  <a:pt x="1315064" y="4321277"/>
                  <a:pt x="712838" y="3692013"/>
                </a:cubicBezTo>
                <a:cubicBezTo>
                  <a:pt x="110612" y="3062749"/>
                  <a:pt x="98322" y="1101213"/>
                  <a:pt x="49161" y="550606"/>
                </a:cubicBezTo>
                <a:cubicBezTo>
                  <a:pt x="0" y="0"/>
                  <a:pt x="417870" y="388374"/>
                  <a:pt x="417870" y="388374"/>
                </a:cubicBezTo>
                <a:lnTo>
                  <a:pt x="417870" y="388374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7" name="Полилиния 76"/>
          <p:cNvSpPr/>
          <p:nvPr/>
        </p:nvSpPr>
        <p:spPr>
          <a:xfrm>
            <a:off x="622622" y="2717750"/>
            <a:ext cx="5651500" cy="3778250"/>
          </a:xfrm>
          <a:custGeom>
            <a:avLst/>
            <a:gdLst>
              <a:gd name="connsiteX0" fmla="*/ 5144729 w 5651091"/>
              <a:gd name="connsiteY0" fmla="*/ 884903 h 3778045"/>
              <a:gd name="connsiteX1" fmla="*/ 5174226 w 5651091"/>
              <a:gd name="connsiteY1" fmla="*/ 2861187 h 3778045"/>
              <a:gd name="connsiteX2" fmla="*/ 2283542 w 5651091"/>
              <a:gd name="connsiteY2" fmla="*/ 3480619 h 3778045"/>
              <a:gd name="connsiteX3" fmla="*/ 292510 w 5651091"/>
              <a:gd name="connsiteY3" fmla="*/ 1076632 h 3778045"/>
              <a:gd name="connsiteX4" fmla="*/ 528484 w 5651091"/>
              <a:gd name="connsiteY4" fmla="*/ 0 h 3778045"/>
              <a:gd name="connsiteX5" fmla="*/ 528484 w 5651091"/>
              <a:gd name="connsiteY5" fmla="*/ 0 h 3778045"/>
              <a:gd name="connsiteX6" fmla="*/ 528484 w 5651091"/>
              <a:gd name="connsiteY6" fmla="*/ 0 h 377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51091" h="3778045">
                <a:moveTo>
                  <a:pt x="5144729" y="884903"/>
                </a:moveTo>
                <a:cubicBezTo>
                  <a:pt x="5397910" y="1656735"/>
                  <a:pt x="5651091" y="2428568"/>
                  <a:pt x="5174226" y="2861187"/>
                </a:cubicBezTo>
                <a:cubicBezTo>
                  <a:pt x="4697362" y="3293806"/>
                  <a:pt x="3097161" y="3778045"/>
                  <a:pt x="2283542" y="3480619"/>
                </a:cubicBezTo>
                <a:cubicBezTo>
                  <a:pt x="1469923" y="3183193"/>
                  <a:pt x="585020" y="1656735"/>
                  <a:pt x="292510" y="1076632"/>
                </a:cubicBezTo>
                <a:cubicBezTo>
                  <a:pt x="0" y="496529"/>
                  <a:pt x="528484" y="0"/>
                  <a:pt x="528484" y="0"/>
                </a:cubicBezTo>
                <a:lnTo>
                  <a:pt x="528484" y="0"/>
                </a:lnTo>
                <a:lnTo>
                  <a:pt x="528484" y="0"/>
                </a:lnTo>
              </a:path>
            </a:pathLst>
          </a:cu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 – связь с частичным порядком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u-RU" sz="28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Частичным порядком</a:t>
            </a:r>
            <a:r>
              <a:rPr lang="ru-RU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множестве А называется отношение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на А такое, что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b,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 R c =&gt;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c (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транизтивность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969264" lvl="1" indent="-514350">
              <a:buFont typeface="+mj-lt"/>
              <a:buAutoNum type="arabicPeriod"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а (иррефлексивность)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Следствие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свойств (1) и (2)</a:t>
            </a:r>
          </a:p>
          <a:p>
            <a:pPr lvl="1"/>
            <a:r>
              <a:rPr lang="ru-RU" sz="2400" dirty="0">
                <a:latin typeface="Calibri" pitchFamily="34" charset="0"/>
                <a:cs typeface="Calibri" pitchFamily="34" charset="0"/>
              </a:rPr>
              <a:t>если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то не верно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(антисимметричность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 – связь с частичным порядком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ru-RU" sz="2800" dirty="0" smtClean="0"/>
              <a:t>Примеры </a:t>
            </a:r>
            <a:r>
              <a:rPr lang="ru-RU" sz="2800" dirty="0" smtClean="0"/>
              <a:t>частичных порядков</a:t>
            </a:r>
          </a:p>
          <a:p>
            <a:pPr lvl="1"/>
            <a:r>
              <a:rPr lang="ru-RU" sz="2400" dirty="0" smtClean="0"/>
              <a:t>Зависимость </a:t>
            </a:r>
            <a:r>
              <a:rPr lang="ru-RU" sz="2400" dirty="0"/>
              <a:t>по записи/чтению данных между операторами в </a:t>
            </a:r>
            <a:r>
              <a:rPr lang="ru-RU" sz="2400" dirty="0" smtClean="0"/>
              <a:t>программе без циклов</a:t>
            </a:r>
            <a:endParaRPr lang="ru-RU" sz="2400" dirty="0"/>
          </a:p>
          <a:p>
            <a:pPr lvl="1"/>
            <a:r>
              <a:rPr lang="ru-RU" sz="2400" dirty="0"/>
              <a:t>Зависимость </a:t>
            </a:r>
            <a:r>
              <a:rPr lang="ru-RU" sz="2400" dirty="0" smtClean="0"/>
              <a:t>курсов </a:t>
            </a:r>
            <a:r>
              <a:rPr lang="ru-RU" sz="2400" dirty="0"/>
              <a:t>в </a:t>
            </a:r>
            <a:r>
              <a:rPr lang="ru-RU" sz="2400" dirty="0" smtClean="0"/>
              <a:t>учебной программе по излагаемому материалу</a:t>
            </a:r>
            <a:endParaRPr lang="ru-RU" sz="2400" dirty="0"/>
          </a:p>
          <a:p>
            <a:pPr lvl="1"/>
            <a:r>
              <a:rPr lang="ru-RU" sz="2400" dirty="0"/>
              <a:t>Зависимость </a:t>
            </a:r>
            <a:r>
              <a:rPr lang="ru-RU" sz="2400" dirty="0" smtClean="0"/>
              <a:t>строительных и т.п. </a:t>
            </a:r>
            <a:r>
              <a:rPr lang="ru-RU" sz="2400" dirty="0" smtClean="0"/>
              <a:t>работ</a:t>
            </a:r>
          </a:p>
          <a:p>
            <a:endParaRPr lang="ru-RU" sz="2800" dirty="0" smtClean="0"/>
          </a:p>
          <a:p>
            <a:r>
              <a:rPr lang="ru-RU" sz="2800" dirty="0" smtClean="0"/>
              <a:t>Томас </a:t>
            </a:r>
            <a:r>
              <a:rPr lang="ru-RU" sz="2800" dirty="0"/>
              <a:t>Хэрриот (англ. Thomas Harriot) (1560 год — 2 июля 1621 года) — английский астроном, математик, этнограф и </a:t>
            </a:r>
            <a:r>
              <a:rPr lang="ru-RU" sz="2800" dirty="0" smtClean="0"/>
              <a:t>переводчик</a:t>
            </a:r>
            <a:endParaRPr lang="ru-RU" sz="2800" dirty="0"/>
          </a:p>
          <a:p>
            <a:pPr lvl="1"/>
            <a:r>
              <a:rPr lang="ru-RU" sz="2400" dirty="0" smtClean="0"/>
              <a:t>Придумал знаки </a:t>
            </a:r>
            <a:r>
              <a:rPr lang="ru-RU" sz="2400" dirty="0"/>
              <a:t>для операций сравнения: «&gt;» (больше) и «&lt;» (меньше</a:t>
            </a:r>
            <a:r>
              <a:rPr lang="ru-RU" sz="2400" dirty="0" smtClean="0"/>
              <a:t>)</a:t>
            </a:r>
            <a:endParaRPr lang="ru-RU" sz="2400" dirty="0"/>
          </a:p>
          <a:p>
            <a:pPr lvl="1"/>
            <a:r>
              <a:rPr lang="ru-RU" sz="2400" dirty="0" smtClean="0"/>
              <a:t>Впервые </a:t>
            </a:r>
            <a:r>
              <a:rPr lang="ru-RU" sz="2400" dirty="0"/>
              <a:t>привез картофель в Великобританию и </a:t>
            </a:r>
            <a:r>
              <a:rPr lang="ru-RU" sz="2400" dirty="0" smtClean="0"/>
              <a:t>Ирландию</a:t>
            </a:r>
            <a:endParaRPr lang="ru-RU" sz="2400" dirty="0"/>
          </a:p>
          <a:p>
            <a:endParaRPr lang="ru-RU" sz="2800" dirty="0"/>
          </a:p>
          <a:p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214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</a:t>
            </a:r>
            <a:r>
              <a:rPr lang="ru-RU" dirty="0" smtClean="0"/>
              <a:t>сортировка – связь с частичным порядком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 =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ациклический граф, то отношение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 --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порядок на множестве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dirty="0">
                <a:latin typeface="Calibri" pitchFamily="34" charset="0"/>
                <a:cs typeface="Calibri" pitchFamily="34" charset="0"/>
              </a:rPr>
              <a:t>Если отношение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частичный порядок на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конечном множестве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то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) </a:t>
            </a:r>
            <a:r>
              <a:rPr lang="en-US" dirty="0">
                <a:latin typeface="Calibri" pitchFamily="34" charset="0"/>
                <a:cs typeface="Calibri" pitchFamily="34" charset="0"/>
              </a:rPr>
              <a:t>--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ациклический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граф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1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&lt; 8, 1 &lt; 5, 5 &lt; 8,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5 &lt; 9, 6 &lt; 9, 3 &lt; 6,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3 &lt; 7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883911" y="4879091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5026786" y="495052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6098348" y="487909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69786" y="487909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7312786" y="4807653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84223" y="480765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8598661" y="4807653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670098" y="480765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5455411" y="5593466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598286" y="5593466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12723" y="5593466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84161" y="5664903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7955723" y="5664903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98598" y="5736341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4812473" y="6236403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83911" y="630784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6026911" y="6307841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69786" y="6379278"/>
            <a:ext cx="285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7063548" y="5058478"/>
            <a:ext cx="249238" cy="53498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6514273" y="5844291"/>
            <a:ext cx="298450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5955473" y="5844291"/>
            <a:ext cx="357188" cy="4635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5169661" y="6163378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4812473" y="5129916"/>
            <a:ext cx="71438" cy="1392237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5383973" y="5129916"/>
            <a:ext cx="144463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8" idx="6"/>
            <a:endCxn id="16" idx="0"/>
          </p:cNvCxnSpPr>
          <p:nvPr/>
        </p:nvCxnSpPr>
        <p:spPr>
          <a:xfrm>
            <a:off x="7812848" y="5058478"/>
            <a:ext cx="428625" cy="6064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 – связь с частичным порядком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Линейный порядок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на множестве 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-- это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такой частичный порядок, что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для любые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из А сравнимы</a:t>
            </a:r>
          </a:p>
          <a:p>
            <a:pPr lvl="1"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либо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R b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 R a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либо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ru-RU" dirty="0" smtClean="0">
                <a:latin typeface="Calibri" pitchFamily="34" charset="0"/>
                <a:cs typeface="Calibri" pitchFamily="34" charset="0"/>
              </a:rPr>
              <a:t>Линейный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на конечном множестве А =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ru-RU" dirty="0">
                <a:latin typeface="Calibri" pitchFamily="34" charset="0"/>
                <a:cs typeface="Calibri" pitchFamily="34" charset="0"/>
              </a:rPr>
              <a:t>,...,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}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можно задать перестановкой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p</a:t>
            </a:r>
            <a:r>
              <a:rPr lang="ru-RU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ru-RU" dirty="0">
                <a:latin typeface="Calibri" pitchFamily="34" charset="0"/>
                <a:cs typeface="Calibri" pitchFamily="34" charset="0"/>
              </a:rPr>
              <a:t>,...,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p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n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такой, что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>
                <a:latin typeface="Calibri" pitchFamily="34" charset="0"/>
                <a:cs typeface="Calibri" pitchFamily="34" charset="0"/>
              </a:rPr>
              <a:t>pi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baseline="-25000" dirty="0" err="1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baseline="-50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ru-RU" baseline="-50000" dirty="0" smtClean="0">
                <a:latin typeface="Calibri" pitchFamily="34" charset="0"/>
                <a:cs typeface="Calibri" pitchFamily="34" charset="0"/>
              </a:rPr>
              <a:t>+1</a:t>
            </a:r>
            <a:endParaRPr lang="ru-RU" baseline="-50000" dirty="0">
              <a:latin typeface="Calibri" pitchFamily="34" charset="0"/>
              <a:cs typeface="Calibri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Топологическая сортировка – связь с частичным порядком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Частичный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R на множестве А </a:t>
            </a:r>
            <a:r>
              <a:rPr lang="ru-RU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вложен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линейный порядок R',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 линейный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порядок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  <a:sym typeface="Symbol" pitchFamily="18" charset="2"/>
              </a:rPr>
              <a:t></a:t>
            </a:r>
            <a:r>
              <a:rPr lang="en-US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dirty="0">
                <a:latin typeface="Calibri" pitchFamily="34" charset="0"/>
                <a:cs typeface="Calibri" pitchFamily="34" charset="0"/>
              </a:rPr>
              <a:t>',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т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е.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влечет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R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всех а 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 из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000" dirty="0" smtClean="0">
                <a:latin typeface="Calibri" pitchFamily="34" charset="0"/>
                <a:cs typeface="Calibri" pitchFamily="34" charset="0"/>
              </a:rPr>
              <a:t>Алгоритм топологической сортировки вычисляет линейный порядок, в который вложен данный частичный порядок</a:t>
            </a:r>
            <a:endParaRPr lang="ru-RU" sz="30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30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Кратчайшие пути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Алгоритмы Дейкстры, Беллмана-Форда, Флойда-Уоршелла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Алгоритм, связь с отношениями порядка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5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25487"/>
          </a:xfrm>
        </p:spPr>
        <p:txBody>
          <a:bodyPr/>
          <a:lstStyle/>
          <a:p>
            <a:r>
              <a:rPr lang="ru-RU" sz="4000" smtClean="0"/>
              <a:t>Транзитивное замыкание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71513" y="1000125"/>
            <a:ext cx="8472487" cy="5126038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ru-RU" dirty="0" smtClean="0"/>
              <a:t>Пусть </a:t>
            </a:r>
            <a:r>
              <a:rPr lang="en-US" i="1" dirty="0" smtClean="0"/>
              <a:t>G</a:t>
            </a:r>
            <a:r>
              <a:rPr lang="en-US" dirty="0" smtClean="0"/>
              <a:t>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</a:t>
            </a:r>
            <a:r>
              <a:rPr lang="ru-RU" dirty="0" smtClean="0"/>
              <a:t>ориентированный граф. </a:t>
            </a:r>
            <a:r>
              <a:rPr lang="ru-RU" dirty="0" smtClean="0">
                <a:solidFill>
                  <a:schemeClr val="hlink"/>
                </a:solidFill>
              </a:rPr>
              <a:t>Транзитивным замыканием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графа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  <a:r>
              <a:rPr lang="ru-RU" dirty="0" smtClean="0"/>
              <a:t> называется граф </a:t>
            </a:r>
            <a:r>
              <a:rPr lang="en-US" dirty="0" smtClean="0"/>
              <a:t>G’= (V, E’)</a:t>
            </a:r>
            <a:r>
              <a:rPr lang="ru-RU" dirty="0" smtClean="0"/>
              <a:t>, в котором</a:t>
            </a:r>
            <a:r>
              <a:rPr lang="en-US" dirty="0" smtClean="0"/>
              <a:t> </a:t>
            </a:r>
            <a:r>
              <a:rPr lang="ru-RU" dirty="0" smtClean="0"/>
              <a:t>из вершины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вершину </a:t>
            </a:r>
            <a:r>
              <a:rPr lang="en-US" i="1" dirty="0" smtClean="0"/>
              <a:t>w</a:t>
            </a:r>
            <a:r>
              <a:rPr lang="ru-RU" dirty="0" smtClean="0"/>
              <a:t> идет ребро </a:t>
            </a:r>
            <a:r>
              <a:rPr lang="ru-RU" dirty="0" smtClean="0">
                <a:sym typeface="Symbol" pitchFamily="18" charset="2"/>
              </a:rPr>
              <a:t> существует путь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ru-RU" dirty="0" smtClean="0">
                <a:sym typeface="Symbol" pitchFamily="18" charset="2"/>
              </a:rPr>
              <a:t>длины 0 или больше) из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i="1" dirty="0" smtClean="0"/>
              <a:t>w</a:t>
            </a:r>
            <a:r>
              <a:rPr lang="ru-RU" dirty="0" smtClean="0"/>
              <a:t> в графе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Arial" charset="0"/>
              <a:buNone/>
            </a:pPr>
            <a:r>
              <a:rPr lang="en-US" i="1" dirty="0" smtClean="0"/>
              <a:t>E</a:t>
            </a:r>
            <a:r>
              <a:rPr lang="en-US" dirty="0" smtClean="0"/>
              <a:t>’: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</a:t>
            </a:r>
            <a:r>
              <a:rPr lang="en-US" sz="2800" dirty="0" smtClean="0">
                <a:sym typeface="Symbol" pitchFamily="18" charset="2"/>
              </a:rPr>
              <a:t>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 &amp; (</a:t>
            </a:r>
            <a:r>
              <a:rPr lang="en-US" sz="2800" i="1" dirty="0" smtClean="0">
                <a:sym typeface="Symbol" pitchFamily="18" charset="2"/>
              </a:rPr>
              <a:t>b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) 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 </a:t>
            </a:r>
            <a:r>
              <a:rPr lang="en-US" sz="2800" dirty="0" smtClean="0"/>
              <a:t> 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)</a:t>
            </a:r>
            <a:r>
              <a:rPr lang="en-US" sz="2800" dirty="0" smtClean="0">
                <a:sym typeface="Symbol" pitchFamily="18" charset="2"/>
              </a:rPr>
              <a:t>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’ &amp; (</a:t>
            </a:r>
            <a:r>
              <a:rPr lang="en-US" sz="2800" i="1" dirty="0" smtClean="0">
                <a:sym typeface="Symbol" pitchFamily="18" charset="2"/>
              </a:rPr>
              <a:t>b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) 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’ &amp; (</a:t>
            </a:r>
            <a:r>
              <a:rPr lang="en-US" sz="2800" i="1" dirty="0" smtClean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sym typeface="Symbol" pitchFamily="18" charset="2"/>
              </a:rPr>
              <a:t>c</a:t>
            </a:r>
            <a:r>
              <a:rPr lang="en-US" sz="2800" dirty="0" smtClean="0">
                <a:sym typeface="Symbol" pitchFamily="18" charset="2"/>
              </a:rPr>
              <a:t>) 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’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ru-RU" sz="4000" smtClean="0"/>
              <a:t>Построение транзитивного замыкания графа. 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1000125" y="2386013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143125" y="302895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071688" y="1885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214688" y="24574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00125" y="23860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14688" y="24574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71688" y="1885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1464469" y="1778794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2740819" y="2616994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1814513" y="2686050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2571750" y="2386013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1157288" y="2786063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2428875" y="2063750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57413" y="3000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2143125" y="41433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9" name="Shape 18"/>
          <p:cNvCxnSpPr>
            <a:stCxn id="4" idx="3"/>
            <a:endCxn id="18" idx="2"/>
          </p:cNvCxnSpPr>
          <p:nvPr/>
        </p:nvCxnSpPr>
        <p:spPr>
          <a:xfrm rot="16200000" flipH="1">
            <a:off x="781844" y="2961482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0"/>
          <p:cNvCxnSpPr>
            <a:stCxn id="17" idx="2"/>
            <a:endCxn id="18" idx="0"/>
          </p:cNvCxnSpPr>
          <p:nvPr/>
        </p:nvCxnSpPr>
        <p:spPr>
          <a:xfrm rot="16200000" flipH="1">
            <a:off x="1946275" y="3768725"/>
            <a:ext cx="742950" cy="635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8" idx="6"/>
          </p:cNvCxnSpPr>
          <p:nvPr/>
        </p:nvCxnSpPr>
        <p:spPr>
          <a:xfrm rot="5400000">
            <a:off x="2232026" y="3054350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143125" y="41433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3" name="Овал 22"/>
          <p:cNvSpPr/>
          <p:nvPr/>
        </p:nvSpPr>
        <p:spPr>
          <a:xfrm>
            <a:off x="5143500" y="281463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286500" y="34575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215063" y="23145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358063" y="288607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143500" y="281463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358063" y="28860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215063" y="231457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30" name="Shape 29"/>
          <p:cNvCxnSpPr>
            <a:stCxn id="27" idx="0"/>
            <a:endCxn id="29" idx="1"/>
          </p:cNvCxnSpPr>
          <p:nvPr/>
        </p:nvCxnSpPr>
        <p:spPr>
          <a:xfrm rot="5400000" flipH="1" flipV="1">
            <a:off x="5607844" y="2207419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8" idx="2"/>
          </p:cNvCxnSpPr>
          <p:nvPr/>
        </p:nvCxnSpPr>
        <p:spPr>
          <a:xfrm rot="5400000">
            <a:off x="6884194" y="3045619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"/>
          <p:cNvCxnSpPr>
            <a:stCxn id="29" idx="2"/>
          </p:cNvCxnSpPr>
          <p:nvPr/>
        </p:nvCxnSpPr>
        <p:spPr>
          <a:xfrm rot="5400000">
            <a:off x="5957888" y="3114675"/>
            <a:ext cx="814388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28" idx="1"/>
          </p:cNvCxnSpPr>
          <p:nvPr/>
        </p:nvCxnSpPr>
        <p:spPr>
          <a:xfrm rot="5400000" flipH="1" flipV="1">
            <a:off x="6715125" y="2814638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27" idx="2"/>
          </p:cNvCxnSpPr>
          <p:nvPr/>
        </p:nvCxnSpPr>
        <p:spPr>
          <a:xfrm rot="10800000">
            <a:off x="5300663" y="3214688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5" idx="6"/>
            <a:endCxn id="28" idx="0"/>
          </p:cNvCxnSpPr>
          <p:nvPr/>
        </p:nvCxnSpPr>
        <p:spPr>
          <a:xfrm>
            <a:off x="6572250" y="2492375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300788" y="3429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7" name="Овал 36"/>
          <p:cNvSpPr/>
          <p:nvPr/>
        </p:nvSpPr>
        <p:spPr>
          <a:xfrm>
            <a:off x="6286500" y="4572000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8" name="Shape 37"/>
          <p:cNvCxnSpPr>
            <a:stCxn id="23" idx="3"/>
            <a:endCxn id="37" idx="2"/>
          </p:cNvCxnSpPr>
          <p:nvPr/>
        </p:nvCxnSpPr>
        <p:spPr>
          <a:xfrm rot="16200000" flipH="1">
            <a:off x="4925219" y="3390107"/>
            <a:ext cx="1631950" cy="109061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36" idx="2"/>
            <a:endCxn id="37" idx="0"/>
          </p:cNvCxnSpPr>
          <p:nvPr/>
        </p:nvCxnSpPr>
        <p:spPr>
          <a:xfrm rot="16200000" flipH="1">
            <a:off x="6090444" y="4196556"/>
            <a:ext cx="742950" cy="793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endCxn id="37" idx="6"/>
          </p:cNvCxnSpPr>
          <p:nvPr/>
        </p:nvCxnSpPr>
        <p:spPr>
          <a:xfrm rot="5400000">
            <a:off x="6375401" y="3482975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286500" y="45720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42" name="Shape 41"/>
          <p:cNvCxnSpPr>
            <a:stCxn id="29" idx="2"/>
          </p:cNvCxnSpPr>
          <p:nvPr/>
        </p:nvCxnSpPr>
        <p:spPr>
          <a:xfrm rot="5400000">
            <a:off x="5686425" y="2457450"/>
            <a:ext cx="428625" cy="942975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41"/>
          <p:cNvCxnSpPr>
            <a:stCxn id="27" idx="2"/>
            <a:endCxn id="27" idx="0"/>
          </p:cNvCxnSpPr>
          <p:nvPr/>
        </p:nvCxnSpPr>
        <p:spPr>
          <a:xfrm rot="5400000" flipH="1">
            <a:off x="5101432" y="3013869"/>
            <a:ext cx="400050" cy="1587"/>
          </a:xfrm>
          <a:prstGeom prst="curvedConnector5">
            <a:avLst>
              <a:gd name="adj1" fmla="val -57134"/>
              <a:gd name="adj2" fmla="val 53089122"/>
              <a:gd name="adj3" fmla="val 1571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41"/>
          <p:cNvCxnSpPr>
            <a:stCxn id="27" idx="0"/>
            <a:endCxn id="36" idx="1"/>
          </p:cNvCxnSpPr>
          <p:nvPr/>
        </p:nvCxnSpPr>
        <p:spPr>
          <a:xfrm rot="16200000" flipH="1">
            <a:off x="5393532" y="2721769"/>
            <a:ext cx="814387" cy="1000125"/>
          </a:xfrm>
          <a:prstGeom prst="curvedConnector4">
            <a:avLst>
              <a:gd name="adj1" fmla="val -28067"/>
              <a:gd name="adj2" fmla="val 578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41"/>
          <p:cNvCxnSpPr>
            <a:stCxn id="29" idx="0"/>
            <a:endCxn id="37" idx="6"/>
          </p:cNvCxnSpPr>
          <p:nvPr/>
        </p:nvCxnSpPr>
        <p:spPr>
          <a:xfrm rot="16200000" flipH="1">
            <a:off x="5289550" y="3397250"/>
            <a:ext cx="2436813" cy="271463"/>
          </a:xfrm>
          <a:prstGeom prst="curvedConnector4">
            <a:avLst>
              <a:gd name="adj1" fmla="val -9384"/>
              <a:gd name="adj2" fmla="val 18423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41"/>
          <p:cNvCxnSpPr>
            <a:stCxn id="27" idx="0"/>
          </p:cNvCxnSpPr>
          <p:nvPr/>
        </p:nvCxnSpPr>
        <p:spPr>
          <a:xfrm rot="16200000" flipH="1">
            <a:off x="6372225" y="1743076"/>
            <a:ext cx="223837" cy="2366962"/>
          </a:xfrm>
          <a:prstGeom prst="curvedConnector4">
            <a:avLst>
              <a:gd name="adj1" fmla="val -566343"/>
              <a:gd name="adj2" fmla="val 861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41"/>
          <p:cNvCxnSpPr>
            <a:stCxn id="25" idx="7"/>
            <a:endCxn id="29" idx="2"/>
          </p:cNvCxnSpPr>
          <p:nvPr/>
        </p:nvCxnSpPr>
        <p:spPr>
          <a:xfrm rot="16200000" flipH="1" flipV="1">
            <a:off x="6272213" y="2466975"/>
            <a:ext cx="347662" cy="147638"/>
          </a:xfrm>
          <a:prstGeom prst="curvedConnector5">
            <a:avLst>
              <a:gd name="adj1" fmla="val -180220"/>
              <a:gd name="adj2" fmla="val 381355"/>
              <a:gd name="adj3" fmla="val 10211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41"/>
          <p:cNvCxnSpPr>
            <a:stCxn id="28" idx="1"/>
            <a:endCxn id="25" idx="6"/>
          </p:cNvCxnSpPr>
          <p:nvPr/>
        </p:nvCxnSpPr>
        <p:spPr>
          <a:xfrm rot="10800000">
            <a:off x="6572250" y="2492375"/>
            <a:ext cx="785813" cy="59372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41"/>
          <p:cNvCxnSpPr>
            <a:stCxn id="28" idx="1"/>
            <a:endCxn id="23" idx="5"/>
          </p:cNvCxnSpPr>
          <p:nvPr/>
        </p:nvCxnSpPr>
        <p:spPr>
          <a:xfrm rot="10800000" flipV="1">
            <a:off x="5448300" y="3086100"/>
            <a:ext cx="1909763" cy="33338"/>
          </a:xfrm>
          <a:prstGeom prst="curvedConnector4">
            <a:avLst>
              <a:gd name="adj1" fmla="val 52491"/>
              <a:gd name="adj2" fmla="val 128385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41"/>
          <p:cNvCxnSpPr>
            <a:stCxn id="26" idx="1"/>
            <a:endCxn id="26" idx="6"/>
          </p:cNvCxnSpPr>
          <p:nvPr/>
        </p:nvCxnSpPr>
        <p:spPr>
          <a:xfrm rot="16200000" flipH="1">
            <a:off x="7500144" y="2848769"/>
            <a:ext cx="125412" cy="304800"/>
          </a:xfrm>
          <a:prstGeom prst="curvedConnector4">
            <a:avLst>
              <a:gd name="adj1" fmla="val -561117"/>
              <a:gd name="adj2" fmla="val 17498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41"/>
          <p:cNvCxnSpPr>
            <a:stCxn id="24" idx="7"/>
          </p:cNvCxnSpPr>
          <p:nvPr/>
        </p:nvCxnSpPr>
        <p:spPr>
          <a:xfrm rot="16200000" flipV="1">
            <a:off x="6112669" y="3031332"/>
            <a:ext cx="866775" cy="904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41"/>
          <p:cNvCxnSpPr>
            <a:endCxn id="36" idx="2"/>
          </p:cNvCxnSpPr>
          <p:nvPr/>
        </p:nvCxnSpPr>
        <p:spPr>
          <a:xfrm rot="10800000" flipV="1">
            <a:off x="6457950" y="3786188"/>
            <a:ext cx="185738" cy="42862"/>
          </a:xfrm>
          <a:prstGeom prst="curvedConnector4">
            <a:avLst>
              <a:gd name="adj1" fmla="val -302352"/>
              <a:gd name="adj2" fmla="val 135423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6" grpId="0"/>
      <p:bldP spid="37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Кратчайшие пути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 = (V, E) –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ориентированный граф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: E  R</a:t>
            </a:r>
            <a:r>
              <a:rPr lang="en-US" sz="2400" baseline="30000" dirty="0">
                <a:latin typeface="Calibri" pitchFamily="34" charset="0"/>
                <a:cs typeface="Calibri" pitchFamily="34" charset="0"/>
                <a:sym typeface="Symbol" pitchFamily="18" charset="2"/>
              </a:rPr>
              <a:t>+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--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функция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стоимости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ребер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G</a:t>
            </a: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Длиной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ребра 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 называется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значение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(e)</a:t>
            </a:r>
            <a:endParaRPr lang="ru-RU" sz="24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68580" indent="0">
              <a:buNone/>
            </a:pPr>
            <a:endParaRPr lang="ru-RU" sz="24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Длиной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пути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(v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…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baseline="-25000" dirty="0" err="1" smtClean="0">
                <a:latin typeface="Calibri" pitchFamily="34" charset="0"/>
                <a:cs typeface="Calibri" pitchFamily="34" charset="0"/>
              </a:rPr>
              <a:t>k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называется сумма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w(p) =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∑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w(v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i-1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i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длин ребер, входящих 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620713"/>
            <a:ext cx="8229600" cy="519747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 smtClean="0"/>
              <a:t>Обозначим через </a:t>
            </a:r>
            <a:r>
              <a:rPr lang="en-US" sz="3000" smtClean="0"/>
              <a:t>t</a:t>
            </a:r>
            <a:r>
              <a:rPr lang="en-US" sz="3000" baseline="-25000" smtClean="0"/>
              <a:t>ij</a:t>
            </a:r>
            <a:r>
              <a:rPr lang="en-US" sz="3000" baseline="30000" smtClean="0"/>
              <a:t>(k)</a:t>
            </a:r>
            <a:r>
              <a:rPr lang="ru-RU" sz="3000" baseline="30000" smtClean="0"/>
              <a:t> </a:t>
            </a:r>
            <a:r>
              <a:rPr lang="ru-RU" sz="3000" smtClean="0"/>
              <a:t> наличие пути из вершины с номером </a:t>
            </a:r>
            <a:r>
              <a:rPr lang="en-US" sz="3000" smtClean="0"/>
              <a:t>i </a:t>
            </a:r>
            <a:r>
              <a:rPr lang="ru-RU" sz="3000" smtClean="0"/>
              <a:t>в вершину с номером </a:t>
            </a:r>
            <a:r>
              <a:rPr lang="en-US" sz="3000" smtClean="0"/>
              <a:t>j</a:t>
            </a:r>
            <a:r>
              <a:rPr lang="ru-RU" sz="3000" smtClean="0"/>
              <a:t> с промежуточными вершинами из множества </a:t>
            </a:r>
            <a:r>
              <a:rPr lang="en-US" sz="3000" smtClean="0"/>
              <a:t>{1, 2, …, k}. M – </a:t>
            </a:r>
            <a:r>
              <a:rPr lang="ru-RU" sz="3000" smtClean="0"/>
              <a:t>матрица смежностей графа </a:t>
            </a:r>
            <a:r>
              <a:rPr lang="en-US" sz="3000" smtClean="0"/>
              <a:t>G.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			 M[i, j] , </a:t>
            </a:r>
            <a:r>
              <a:rPr lang="ru-RU" sz="3000" smtClean="0"/>
              <a:t>если </a:t>
            </a:r>
            <a:r>
              <a:rPr lang="en-US" sz="3000" smtClean="0"/>
              <a:t>k = 0,</a:t>
            </a:r>
            <a:endParaRPr lang="ru-RU" sz="3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	t</a:t>
            </a:r>
            <a:r>
              <a:rPr lang="en-US" sz="3000" baseline="-25000" smtClean="0"/>
              <a:t>ij</a:t>
            </a:r>
            <a:r>
              <a:rPr lang="en-US" sz="3000" baseline="30000" smtClean="0"/>
              <a:t>(k) </a:t>
            </a:r>
            <a:r>
              <a:rPr lang="en-US" sz="3000" smtClean="0"/>
              <a:t> = </a:t>
            </a:r>
            <a:r>
              <a:rPr lang="en-US" sz="3000" baseline="30000" smtClean="0"/>
              <a:t>	</a:t>
            </a:r>
            <a:r>
              <a:rPr lang="en-US" sz="300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			t</a:t>
            </a:r>
            <a:r>
              <a:rPr lang="en-US" sz="3000" baseline="-25000" smtClean="0"/>
              <a:t>ij</a:t>
            </a:r>
            <a:r>
              <a:rPr lang="en-US" sz="3000" baseline="30000" smtClean="0"/>
              <a:t>(k-1)</a:t>
            </a:r>
            <a:r>
              <a:rPr lang="en-US" sz="3000" smtClean="0"/>
              <a:t> </a:t>
            </a:r>
            <a:r>
              <a:rPr lang="en-US" sz="3000" smtClean="0">
                <a:sym typeface="Symbol" pitchFamily="18" charset="2"/>
              </a:rPr>
              <a:t></a:t>
            </a:r>
            <a:r>
              <a:rPr lang="en-US" sz="3000" smtClean="0"/>
              <a:t> (t</a:t>
            </a:r>
            <a:r>
              <a:rPr lang="en-US" sz="3000" baseline="-25000" smtClean="0"/>
              <a:t>ik</a:t>
            </a:r>
            <a:r>
              <a:rPr lang="en-US" sz="3000" baseline="30000" smtClean="0"/>
              <a:t>(k-1)</a:t>
            </a:r>
            <a:r>
              <a:rPr lang="en-US" sz="3000" smtClean="0"/>
              <a:t> </a:t>
            </a:r>
            <a:r>
              <a:rPr lang="en-US" sz="3000" smtClean="0">
                <a:sym typeface="Symbol" pitchFamily="18" charset="2"/>
              </a:rPr>
              <a:t></a:t>
            </a:r>
            <a:r>
              <a:rPr lang="en-US" sz="3000" smtClean="0"/>
              <a:t> t</a:t>
            </a:r>
            <a:r>
              <a:rPr lang="en-US" sz="3000" baseline="-25000" smtClean="0"/>
              <a:t>kj</a:t>
            </a:r>
            <a:r>
              <a:rPr lang="en-US" sz="3000" baseline="30000" smtClean="0"/>
              <a:t>(k-1)</a:t>
            </a:r>
            <a:r>
              <a:rPr lang="ru-RU" sz="3000" smtClean="0"/>
              <a:t> </a:t>
            </a:r>
            <a:r>
              <a:rPr lang="en-US" sz="3000" smtClean="0"/>
              <a:t>)</a:t>
            </a:r>
            <a:r>
              <a:rPr lang="ru-RU" sz="3000" smtClean="0"/>
              <a:t>, если </a:t>
            </a:r>
            <a:r>
              <a:rPr lang="en-US" sz="3000" smtClean="0"/>
              <a:t>k</a:t>
            </a:r>
            <a:r>
              <a:rPr lang="en-US" sz="3000" smtClean="0">
                <a:sym typeface="Symbol" pitchFamily="18" charset="2"/>
              </a:rPr>
              <a:t>1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>
                <a:sym typeface="Symbol" pitchFamily="18" charset="2"/>
              </a:rPr>
              <a:t>T</a:t>
            </a:r>
            <a:r>
              <a:rPr lang="en-US" sz="3000" baseline="30000" smtClean="0">
                <a:sym typeface="Symbol" pitchFamily="18" charset="2"/>
              </a:rPr>
              <a:t>(n) </a:t>
            </a:r>
            <a:r>
              <a:rPr lang="ru-RU" sz="3000" smtClean="0">
                <a:sym typeface="Symbol" pitchFamily="18" charset="2"/>
              </a:rPr>
              <a:t>содержит искомое решение</a:t>
            </a:r>
            <a:r>
              <a:rPr lang="en-US" sz="3000" smtClean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3000" smtClean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1785938" y="3286125"/>
            <a:ext cx="428625" cy="1357313"/>
          </a:xfrm>
          <a:prstGeom prst="leftBrace">
            <a:avLst>
              <a:gd name="adj1" fmla="val 702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85750" y="274638"/>
            <a:ext cx="8858250" cy="654050"/>
          </a:xfrm>
        </p:spPr>
        <p:txBody>
          <a:bodyPr/>
          <a:lstStyle/>
          <a:p>
            <a:r>
              <a:rPr lang="ru-RU" sz="2900" smtClean="0"/>
              <a:t>Алгоритм построения транзитивного замыкания графа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071563"/>
            <a:ext cx="8229600" cy="53403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Tranzitive_Clusure(M, n)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T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t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t</a:t>
            </a:r>
            <a:r>
              <a:rPr lang="en-US" baseline="-25000" smtClean="0"/>
              <a:t>ij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 (t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>
                <a:sym typeface="Symbol" pitchFamily="18" charset="2"/>
              </a:rPr>
              <a:t></a:t>
            </a:r>
            <a:r>
              <a:rPr lang="en-US" smtClean="0"/>
              <a:t> t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T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idx="1"/>
          </p:nvPr>
        </p:nvSpPr>
        <p:spPr>
          <a:xfrm>
            <a:off x="250825" y="260350"/>
            <a:ext cx="8893175" cy="5903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 smtClean="0"/>
              <a:t>Пусть </a:t>
            </a:r>
            <a:r>
              <a:rPr lang="en-US" sz="2400" i="1" dirty="0" smtClean="0"/>
              <a:t>G</a:t>
            </a:r>
            <a:r>
              <a:rPr lang="en-US" sz="2400" dirty="0" smtClean="0"/>
              <a:t> = (</a:t>
            </a:r>
            <a:r>
              <a:rPr lang="en-US" sz="2400" i="1" dirty="0" smtClean="0"/>
              <a:t>V</a:t>
            </a:r>
            <a:r>
              <a:rPr lang="en-US" sz="2400" dirty="0" smtClean="0"/>
              <a:t>, </a:t>
            </a:r>
            <a:r>
              <a:rPr lang="en-US" sz="2400" i="1" dirty="0" smtClean="0"/>
              <a:t>E</a:t>
            </a:r>
            <a:r>
              <a:rPr lang="en-US" sz="2400" dirty="0" smtClean="0"/>
              <a:t>) – </a:t>
            </a:r>
            <a:r>
              <a:rPr lang="ru-RU" sz="2400" dirty="0" smtClean="0"/>
              <a:t>заданный граф. </a:t>
            </a:r>
            <a:endParaRPr lang="en-US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200" dirty="0" smtClean="0"/>
              <a:t>Для каждой вершины </a:t>
            </a:r>
            <a:r>
              <a:rPr lang="en-US" sz="2200" i="1" dirty="0" smtClean="0"/>
              <a:t>v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18" charset="2"/>
              </a:rPr>
              <a:t> </a:t>
            </a:r>
            <a:r>
              <a:rPr lang="en-US" sz="2200" i="1" dirty="0" smtClean="0"/>
              <a:t>V </a:t>
            </a:r>
            <a:r>
              <a:rPr lang="ru-RU" sz="2200" dirty="0" smtClean="0"/>
              <a:t>мы</a:t>
            </a:r>
            <a:r>
              <a:rPr lang="ru-RU" sz="2200" i="1" dirty="0" smtClean="0"/>
              <a:t> </a:t>
            </a:r>
            <a:r>
              <a:rPr lang="ru-RU" sz="2200" dirty="0" smtClean="0"/>
              <a:t>будем помнить ее предшественника.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>
                <a:solidFill>
                  <a:schemeClr val="hlink"/>
                </a:solidFill>
              </a:rPr>
              <a:t>Релаксация</a:t>
            </a:r>
            <a:r>
              <a:rPr lang="ru-RU" sz="2400" dirty="0" smtClean="0"/>
              <a:t> –  постепенное уточнение верхней оценки на вес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 кратчайшего пути в заданную вершину.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Свойства оптимальности.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 smtClean="0"/>
              <a:t>Лемма 1</a:t>
            </a:r>
            <a:r>
              <a:rPr lang="ru-RU" sz="2400" dirty="0" smtClean="0"/>
              <a:t>. Отрезки кратчайших путей являются кратчайшими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Если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v</a:t>
            </a:r>
            <a:r>
              <a:rPr lang="ru-RU" sz="2400" baseline="-25000" dirty="0" smtClean="0"/>
              <a:t>1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i="1" dirty="0" smtClean="0"/>
              <a:t>v</a:t>
            </a:r>
            <a:r>
              <a:rPr lang="ru-RU" sz="2400" baseline="-25000" dirty="0" smtClean="0"/>
              <a:t>2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…</a:t>
            </a:r>
            <a:r>
              <a:rPr lang="ru-RU" sz="2400" dirty="0" smtClean="0"/>
              <a:t> 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)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–</a:t>
            </a:r>
            <a:r>
              <a:rPr lang="ru-RU" sz="2400" dirty="0" smtClean="0"/>
              <a:t> кратчайший путь из </a:t>
            </a:r>
            <a:r>
              <a:rPr lang="en-US" sz="2400" i="1" dirty="0" smtClean="0"/>
              <a:t>v</a:t>
            </a:r>
            <a:r>
              <a:rPr lang="ru-RU" sz="2400" baseline="-25000" dirty="0" smtClean="0"/>
              <a:t>1  </a:t>
            </a:r>
            <a:r>
              <a:rPr lang="ru-RU" sz="2400" dirty="0" smtClean="0"/>
              <a:t>в </a:t>
            </a:r>
            <a:r>
              <a:rPr lang="en-US" sz="2400" i="1" dirty="0" err="1" smtClean="0"/>
              <a:t>v</a:t>
            </a:r>
            <a:r>
              <a:rPr lang="en-US" sz="2400" baseline="-25000" dirty="0" err="1" smtClean="0"/>
              <a:t>k</a:t>
            </a:r>
            <a:r>
              <a:rPr lang="ru-RU" sz="2400" baseline="-25000" dirty="0" smtClean="0"/>
              <a:t>  </a:t>
            </a:r>
            <a:r>
              <a:rPr lang="ru-RU" sz="2400" dirty="0" smtClean="0"/>
              <a:t>и 1</a:t>
            </a:r>
            <a:r>
              <a:rPr lang="en-US" sz="2400" dirty="0" smtClean="0"/>
              <a:t> </a:t>
            </a:r>
            <a:r>
              <a:rPr lang="ru-RU" sz="2400" dirty="0" smtClean="0"/>
              <a:t>≤</a:t>
            </a:r>
            <a:r>
              <a:rPr lang="en-US" sz="2400" dirty="0" smtClean="0"/>
              <a:t> </a:t>
            </a:r>
            <a:r>
              <a:rPr lang="en-US" sz="2400" i="1" dirty="0" smtClean="0"/>
              <a:t>i</a:t>
            </a:r>
            <a:r>
              <a:rPr lang="en-US" sz="2400" dirty="0" smtClean="0"/>
              <a:t>  </a:t>
            </a:r>
            <a:r>
              <a:rPr lang="ru-RU" sz="2400" dirty="0" smtClean="0"/>
              <a:t>≤</a:t>
            </a:r>
            <a:r>
              <a:rPr lang="en-US" sz="2400" dirty="0" smtClean="0"/>
              <a:t> </a:t>
            </a:r>
            <a:r>
              <a:rPr lang="en-US" sz="2400" i="1" dirty="0" smtClean="0"/>
              <a:t>j  </a:t>
            </a:r>
            <a:r>
              <a:rPr lang="ru-RU" sz="2400" dirty="0" smtClean="0"/>
              <a:t>≤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ru-RU" sz="2400" dirty="0" smtClean="0"/>
              <a:t>,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то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ij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=</a:t>
            </a:r>
            <a:r>
              <a:rPr lang="en-US" sz="2400" dirty="0" smtClean="0"/>
              <a:t> (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en-US" sz="2400" baseline="-25000" dirty="0" smtClean="0"/>
              <a:t>+1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…</a:t>
            </a:r>
            <a:r>
              <a:rPr lang="ru-RU" sz="2400" dirty="0" smtClean="0"/>
              <a:t> 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)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есть кратчайший путь из </a:t>
            </a:r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r>
              <a:rPr lang="ru-RU" sz="2400" i="1" baseline="-25000" dirty="0" smtClean="0"/>
              <a:t> </a:t>
            </a:r>
            <a:r>
              <a:rPr lang="ru-RU" sz="2400" dirty="0" smtClean="0"/>
              <a:t>в </a:t>
            </a:r>
            <a:r>
              <a:rPr lang="en-US" sz="2400" dirty="0" err="1" smtClean="0"/>
              <a:t>v</a:t>
            </a:r>
            <a:r>
              <a:rPr lang="en-US" sz="2400" i="1" baseline="-25000" dirty="0" err="1" smtClean="0"/>
              <a:t>j</a:t>
            </a:r>
            <a:endParaRPr lang="ru-RU" sz="2400" i="1" baseline="-250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i="1" baseline="-250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 smtClean="0"/>
              <a:t>Следствие 1</a:t>
            </a:r>
            <a:r>
              <a:rPr lang="ru-RU" sz="2400" dirty="0" smtClean="0"/>
              <a:t>. Рассмотрим кратчайший путь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ru-RU" sz="2400" dirty="0" smtClean="0"/>
              <a:t>из  </a:t>
            </a:r>
            <a:r>
              <a:rPr lang="en-US" sz="2400" i="1" dirty="0" smtClean="0"/>
              <a:t>s </a:t>
            </a:r>
            <a:r>
              <a:rPr lang="ru-RU" sz="2400" dirty="0" smtClean="0"/>
              <a:t>в </a:t>
            </a:r>
            <a:r>
              <a:rPr lang="en-US" sz="2400" i="1" dirty="0" smtClean="0"/>
              <a:t>v</a:t>
            </a:r>
            <a:r>
              <a:rPr lang="ru-RU" sz="2400" i="1" dirty="0" smtClean="0"/>
              <a:t>. </a:t>
            </a:r>
            <a:r>
              <a:rPr lang="ru-RU" sz="2400" dirty="0" smtClean="0"/>
              <a:t>Пусть (</a:t>
            </a:r>
            <a:r>
              <a:rPr lang="en-US" sz="2400" i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 –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последнее ребро</a:t>
            </a:r>
            <a:r>
              <a:rPr lang="en-US" sz="2400" dirty="0" smtClean="0"/>
              <a:t> </a:t>
            </a:r>
            <a:r>
              <a:rPr lang="ru-RU" sz="2400" dirty="0" smtClean="0"/>
              <a:t>этого пути. Тогда </a:t>
            </a:r>
            <a:r>
              <a:rPr lang="el-GR" sz="2400" dirty="0" smtClean="0"/>
              <a:t>δ</a:t>
            </a:r>
            <a:r>
              <a:rPr lang="ru-RU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 = </a:t>
            </a:r>
            <a:r>
              <a:rPr lang="el-GR" sz="2400" dirty="0" smtClean="0"/>
              <a:t>δ</a:t>
            </a:r>
            <a:r>
              <a:rPr lang="ru-RU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u</a:t>
            </a:r>
            <a:r>
              <a:rPr lang="en-US" sz="2400" dirty="0" smtClean="0"/>
              <a:t>) +  </a:t>
            </a:r>
            <a:r>
              <a:rPr lang="en-US" sz="2400" i="1" dirty="0" smtClean="0"/>
              <a:t>w</a:t>
            </a:r>
            <a:r>
              <a:rPr lang="ru-RU" sz="2400" dirty="0" smtClean="0"/>
              <a:t>(</a:t>
            </a:r>
            <a:r>
              <a:rPr lang="en-US" sz="2400" i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b="1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b="1" dirty="0" smtClean="0"/>
              <a:t>Следствие </a:t>
            </a:r>
            <a:r>
              <a:rPr lang="en-US" sz="2400" b="1" dirty="0" smtClean="0"/>
              <a:t>2</a:t>
            </a:r>
            <a:r>
              <a:rPr lang="ru-RU" sz="2400" dirty="0" smtClean="0"/>
              <a:t>. Для любого ребра (</a:t>
            </a:r>
            <a:r>
              <a:rPr lang="en-US" sz="2400" i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 </a:t>
            </a:r>
            <a:r>
              <a:rPr lang="en-US" sz="2200" dirty="0" smtClean="0">
                <a:sym typeface="Symbol" pitchFamily="18" charset="2"/>
              </a:rPr>
              <a:t> </a:t>
            </a:r>
            <a:r>
              <a:rPr lang="en-US" sz="2400" i="1" dirty="0" smtClean="0"/>
              <a:t>E</a:t>
            </a:r>
            <a:r>
              <a:rPr lang="en-US" sz="2400" dirty="0" smtClean="0"/>
              <a:t>  </a:t>
            </a:r>
            <a:r>
              <a:rPr lang="ru-RU" sz="2400" dirty="0" smtClean="0"/>
              <a:t>справедливо</a:t>
            </a:r>
            <a:endParaRPr lang="en-US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ru-RU" sz="2400" dirty="0" smtClean="0"/>
              <a:t>		</a:t>
            </a:r>
            <a:r>
              <a:rPr lang="el-GR" sz="2400" dirty="0" smtClean="0"/>
              <a:t>δ</a:t>
            </a:r>
            <a:r>
              <a:rPr lang="ru-RU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 </a:t>
            </a:r>
            <a:r>
              <a:rPr lang="ru-RU" sz="2400" dirty="0" smtClean="0"/>
              <a:t>≤</a:t>
            </a:r>
            <a:r>
              <a:rPr lang="en-US" sz="2400" dirty="0" smtClean="0"/>
              <a:t> </a:t>
            </a:r>
            <a:r>
              <a:rPr lang="el-GR" sz="2400" dirty="0" smtClean="0"/>
              <a:t>δ</a:t>
            </a:r>
            <a:r>
              <a:rPr lang="ru-RU" sz="2400" dirty="0" smtClean="0"/>
              <a:t>(</a:t>
            </a:r>
            <a:r>
              <a:rPr lang="en-US" sz="2400" i="1" dirty="0" err="1" smtClean="0"/>
              <a:t>s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u</a:t>
            </a:r>
            <a:r>
              <a:rPr lang="en-US" sz="2400" dirty="0" smtClean="0"/>
              <a:t>) +  </a:t>
            </a:r>
            <a:r>
              <a:rPr lang="en-US" sz="2400" i="1" dirty="0" smtClean="0"/>
              <a:t>w</a:t>
            </a:r>
            <a:r>
              <a:rPr lang="ru-RU" sz="2400" dirty="0" smtClean="0"/>
              <a:t>(</a:t>
            </a:r>
            <a:r>
              <a:rPr lang="en-US" sz="2400" i="1" dirty="0" err="1" smtClean="0"/>
              <a:t>u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v</a:t>
            </a:r>
            <a:r>
              <a:rPr lang="en-US" sz="2400" dirty="0" smtClean="0"/>
              <a:t>).</a:t>
            </a:r>
            <a:endParaRPr lang="ru-RU" sz="2400" dirty="0" smtClean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400" b="1" smtClean="0">
                <a:latin typeface="Arial" charset="0"/>
              </a:rPr>
              <a:t>Техника релаксации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323850" y="1052513"/>
            <a:ext cx="8229600" cy="52562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smtClean="0">
                <a:latin typeface="Arial" charset="0"/>
              </a:rPr>
              <a:t>Для каждого ребра (</a:t>
            </a:r>
            <a:r>
              <a:rPr lang="en-US" sz="2400" i="1" smtClean="0">
                <a:latin typeface="Arial" charset="0"/>
              </a:rPr>
              <a:t>u</a:t>
            </a:r>
            <a:r>
              <a:rPr lang="en-US" sz="2400" smtClean="0">
                <a:latin typeface="Arial" charset="0"/>
              </a:rPr>
              <a:t>,</a:t>
            </a:r>
            <a:r>
              <a:rPr lang="en-US" sz="2400" i="1" smtClean="0">
                <a:latin typeface="Arial" charset="0"/>
              </a:rPr>
              <a:t>v</a:t>
            </a:r>
            <a:r>
              <a:rPr lang="en-US" sz="2400" smtClean="0">
                <a:latin typeface="Arial" charset="0"/>
              </a:rPr>
              <a:t>) </a:t>
            </a:r>
            <a:r>
              <a:rPr lang="ru-RU" sz="2400" smtClean="0">
                <a:latin typeface="Arial" charset="0"/>
              </a:rPr>
              <a:t>храним </a:t>
            </a:r>
            <a:r>
              <a:rPr lang="en-US" sz="2400" i="1" smtClean="0">
                <a:latin typeface="Arial" charset="0"/>
              </a:rPr>
              <a:t>d</a:t>
            </a:r>
            <a:r>
              <a:rPr lang="en-US" sz="2400" smtClean="0">
                <a:latin typeface="Arial" charset="0"/>
              </a:rPr>
              <a:t>[</a:t>
            </a:r>
            <a:r>
              <a:rPr lang="en-US" sz="2400" i="1" smtClean="0">
                <a:latin typeface="Arial" charset="0"/>
              </a:rPr>
              <a:t>v</a:t>
            </a:r>
            <a:r>
              <a:rPr lang="en-US" sz="2400" smtClean="0">
                <a:latin typeface="Arial" charset="0"/>
              </a:rPr>
              <a:t>] </a:t>
            </a:r>
            <a:r>
              <a:rPr lang="en-US" sz="2400" smtClean="0">
                <a:latin typeface="Arial" charset="0"/>
                <a:cs typeface="Arial" charset="0"/>
              </a:rPr>
              <a:t>– </a:t>
            </a:r>
            <a:r>
              <a:rPr lang="ru-RU" sz="2400" smtClean="0">
                <a:latin typeface="Arial" charset="0"/>
                <a:cs typeface="Arial" charset="0"/>
              </a:rPr>
              <a:t>верхнюю оценку</a:t>
            </a:r>
          </a:p>
          <a:p>
            <a:pPr>
              <a:buFont typeface="Arial" charset="0"/>
              <a:buNone/>
            </a:pPr>
            <a:r>
              <a:rPr lang="ru-RU" sz="2400" smtClean="0">
                <a:latin typeface="Arial" charset="0"/>
                <a:cs typeface="Arial" charset="0"/>
              </a:rPr>
              <a:t>кратчайшего пути из </a:t>
            </a:r>
            <a:r>
              <a:rPr lang="en-US" sz="2400" i="1" smtClean="0">
                <a:latin typeface="Arial" charset="0"/>
                <a:cs typeface="Arial" charset="0"/>
              </a:rPr>
              <a:t>s</a:t>
            </a:r>
            <a:r>
              <a:rPr lang="en-US" sz="2400" smtClean="0">
                <a:latin typeface="Arial" charset="0"/>
                <a:cs typeface="Arial" charset="0"/>
              </a:rPr>
              <a:t> </a:t>
            </a:r>
            <a:r>
              <a:rPr lang="ru-RU" sz="2400" smtClean="0">
                <a:latin typeface="Arial" charset="0"/>
                <a:cs typeface="Arial" charset="0"/>
              </a:rPr>
              <a:t>в </a:t>
            </a:r>
            <a:r>
              <a:rPr lang="en-US" sz="2400" i="1" smtClean="0">
                <a:latin typeface="Arial" charset="0"/>
                <a:cs typeface="Arial" charset="0"/>
              </a:rPr>
              <a:t>v</a:t>
            </a:r>
            <a:r>
              <a:rPr lang="ru-RU" sz="2400" smtClean="0">
                <a:latin typeface="Arial" charset="0"/>
                <a:cs typeface="Arial" charset="0"/>
              </a:rPr>
              <a:t>. </a:t>
            </a:r>
          </a:p>
          <a:p>
            <a:pPr>
              <a:buFont typeface="Arial" charset="0"/>
              <a:buNone/>
            </a:pPr>
            <a:endParaRPr lang="en-US" sz="2400" smtClean="0">
              <a:latin typeface="Courier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  <a:cs typeface="Arial" charset="0"/>
              </a:rPr>
              <a:t>Initialize (G,s){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     </a:t>
            </a:r>
            <a:r>
              <a:rPr lang="ru-RU" sz="2400" smtClean="0">
                <a:latin typeface="Courier"/>
              </a:rPr>
              <a:t>for </a:t>
            </a:r>
            <a:r>
              <a:rPr lang="en-US" sz="2400" smtClean="0">
                <a:latin typeface="Courier"/>
              </a:rPr>
              <a:t>(</a:t>
            </a:r>
            <a:r>
              <a:rPr lang="ru-RU" sz="2400" smtClean="0">
                <a:latin typeface="Courier"/>
              </a:rPr>
              <a:t>для</a:t>
            </a:r>
            <a:r>
              <a:rPr lang="en-US" sz="2400" smtClean="0">
                <a:latin typeface="Courier"/>
              </a:rPr>
              <a:t> </a:t>
            </a:r>
            <a:r>
              <a:rPr lang="en-US" sz="2400" smtClean="0">
                <a:latin typeface="Courier"/>
                <a:sym typeface="Symbol" pitchFamily="18" charset="2"/>
              </a:rPr>
              <a:t></a:t>
            </a:r>
            <a:r>
              <a:rPr lang="en-US" sz="2400" smtClean="0">
                <a:latin typeface="Courier"/>
              </a:rPr>
              <a:t>v </a:t>
            </a:r>
            <a:r>
              <a:rPr lang="en-US" sz="2400" smtClean="0">
                <a:latin typeface="Courier"/>
                <a:sym typeface="Symbol" pitchFamily="18" charset="2"/>
              </a:rPr>
              <a:t></a:t>
            </a:r>
            <a:r>
              <a:rPr lang="en-US" sz="2400" smtClean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sz="2400" smtClean="0">
                <a:latin typeface="Courier"/>
              </a:rPr>
              <a:t>V) {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 		      d[v] ← ∞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  </a:t>
            </a:r>
            <a:r>
              <a:rPr lang="ru-RU" sz="2400" smtClean="0">
                <a:latin typeface="Arial" charset="0"/>
              </a:rPr>
              <a:t>               </a:t>
            </a:r>
            <a:r>
              <a:rPr lang="el-GR" sz="2400" smtClean="0">
                <a:latin typeface="Courier"/>
              </a:rPr>
              <a:t>Π</a:t>
            </a:r>
            <a:r>
              <a:rPr lang="en-US" sz="2400" smtClean="0">
                <a:latin typeface="Courier"/>
              </a:rPr>
              <a:t>[v] ← NULL;</a:t>
            </a:r>
            <a:endParaRPr lang="ru-RU" sz="2400" smtClean="0">
              <a:latin typeface="Courier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"/>
              </a:rPr>
              <a:t>    }</a:t>
            </a:r>
            <a:endParaRPr lang="ru-RU" sz="2400" smtClean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"/>
              </a:rPr>
              <a:t>	d[s] ←</a:t>
            </a:r>
            <a:r>
              <a:rPr lang="en-US" sz="2400" i="1" smtClean="0">
                <a:latin typeface="Courier"/>
              </a:rPr>
              <a:t> </a:t>
            </a:r>
            <a:r>
              <a:rPr lang="en-US" sz="2400" smtClean="0">
                <a:latin typeface="Courier"/>
              </a:rPr>
              <a:t>0</a:t>
            </a:r>
            <a:r>
              <a:rPr lang="en-US" sz="2400" i="1" smtClean="0">
                <a:latin typeface="Courier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/>
          </p:cNvSpPr>
          <p:nvPr>
            <p:ph idx="1"/>
          </p:nvPr>
        </p:nvSpPr>
        <p:spPr>
          <a:xfrm>
            <a:off x="323850" y="476250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Релаксация ребра (</a:t>
            </a:r>
            <a:r>
              <a:rPr lang="en-US" sz="2400" i="1" smtClean="0"/>
              <a:t>u</a:t>
            </a:r>
            <a:r>
              <a:rPr lang="en-US" sz="2400" smtClean="0"/>
              <a:t>,</a:t>
            </a:r>
            <a:r>
              <a:rPr lang="en-US" sz="2400" i="1" smtClean="0"/>
              <a:t>v</a:t>
            </a:r>
            <a:r>
              <a:rPr lang="en-US" sz="2400" smtClean="0"/>
              <a:t>):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значение </a:t>
            </a:r>
            <a:r>
              <a:rPr lang="en-US" sz="2400" i="1" smtClean="0"/>
              <a:t>d</a:t>
            </a:r>
            <a:r>
              <a:rPr lang="en-US" sz="2400" smtClean="0"/>
              <a:t>[</a:t>
            </a:r>
            <a:r>
              <a:rPr lang="en-US" sz="2400" i="1" smtClean="0"/>
              <a:t>v</a:t>
            </a:r>
            <a:r>
              <a:rPr lang="en-US" sz="2400" smtClean="0"/>
              <a:t>]</a:t>
            </a:r>
            <a:r>
              <a:rPr lang="ru-RU" sz="2400" smtClean="0"/>
              <a:t> уменьшается до</a:t>
            </a:r>
            <a:r>
              <a:rPr lang="en-US" sz="2400" smtClean="0"/>
              <a:t> </a:t>
            </a:r>
            <a:r>
              <a:rPr lang="en-US" sz="2400" i="1" smtClean="0"/>
              <a:t>d</a:t>
            </a:r>
            <a:r>
              <a:rPr lang="en-US" sz="2400" smtClean="0"/>
              <a:t>[</a:t>
            </a:r>
            <a:r>
              <a:rPr lang="en-US" sz="2400" i="1" smtClean="0"/>
              <a:t>v</a:t>
            </a:r>
            <a:r>
              <a:rPr lang="ru-RU" sz="2400" i="1" smtClean="0"/>
              <a:t>+</a:t>
            </a:r>
            <a:r>
              <a:rPr lang="en-US" sz="2400" i="1" smtClean="0"/>
              <a:t>w(u,v)</a:t>
            </a:r>
            <a:r>
              <a:rPr lang="en-US" sz="2400" smtClean="0"/>
              <a:t>]</a:t>
            </a:r>
            <a:r>
              <a:rPr lang="ru-RU" sz="2400" smtClean="0"/>
              <a:t> </a:t>
            </a:r>
            <a:endParaRPr lang="en-US" sz="2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000" smtClean="0">
                <a:latin typeface="Arial" charset="0"/>
              </a:rPr>
              <a:t>(если второе второе значение меньше первого)</a:t>
            </a:r>
            <a:endParaRPr lang="en-US" sz="2000" smtClean="0">
              <a:latin typeface="Courier"/>
            </a:endParaRPr>
          </a:p>
          <a:p>
            <a:pPr>
              <a:buFont typeface="Arial" charset="0"/>
              <a:buNone/>
            </a:pPr>
            <a:endParaRPr lang="en-US" sz="2400" smtClean="0">
              <a:latin typeface="Courier"/>
            </a:endParaRP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Relax (u, v, w) {</a:t>
            </a:r>
          </a:p>
          <a:p>
            <a:pPr>
              <a:buFont typeface="Arial" charset="0"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"/>
              </a:rPr>
              <a:t>If (d[v] &gt;  d[u] +w(u,v)){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	d[v] = d[ u] +w(u,v)</a:t>
            </a:r>
            <a:r>
              <a:rPr lang="en-US" sz="2400" smtClean="0">
                <a:latin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	</a:t>
            </a:r>
            <a:r>
              <a:rPr lang="el-GR" sz="2400" smtClean="0">
                <a:latin typeface="Courier"/>
              </a:rPr>
              <a:t>Π</a:t>
            </a:r>
            <a:r>
              <a:rPr lang="en-US" sz="2400" smtClean="0">
                <a:latin typeface="Courier"/>
              </a:rPr>
              <a:t>[v] ← u;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sz="2400" smtClean="0">
                <a:latin typeface="Courier"/>
              </a:rPr>
              <a:t>}</a:t>
            </a:r>
            <a:endParaRPr lang="en-US" sz="2400" smtClean="0"/>
          </a:p>
          <a:p>
            <a:pPr>
              <a:buFont typeface="Arial" charset="0"/>
              <a:buNone/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541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Релаксация ребра при поиске кратчайших путей.</a:t>
            </a:r>
          </a:p>
        </p:txBody>
      </p:sp>
      <p:sp>
        <p:nvSpPr>
          <p:cNvPr id="51202" name="Oval 3"/>
          <p:cNvSpPr>
            <a:spLocks noChangeArrowheads="1"/>
          </p:cNvSpPr>
          <p:nvPr/>
        </p:nvSpPr>
        <p:spPr bwMode="auto">
          <a:xfrm>
            <a:off x="576263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1692275" y="11969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1692275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1692275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3600450" y="11969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3600450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2592388" y="2205038"/>
            <a:ext cx="360362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3600450" y="32496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1210" name="Oval 11"/>
          <p:cNvSpPr>
            <a:spLocks noChangeArrowheads="1"/>
          </p:cNvSpPr>
          <p:nvPr/>
        </p:nvSpPr>
        <p:spPr bwMode="auto">
          <a:xfrm>
            <a:off x="4787900" y="11969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1211" name="Oval 12"/>
          <p:cNvSpPr>
            <a:spLocks noChangeArrowheads="1"/>
          </p:cNvSpPr>
          <p:nvPr/>
        </p:nvSpPr>
        <p:spPr bwMode="auto">
          <a:xfrm>
            <a:off x="4787900" y="22050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4285" name="AutoShape 13"/>
          <p:cNvCxnSpPr>
            <a:cxnSpLocks noChangeShapeType="1"/>
            <a:stCxn id="51202" idx="7"/>
            <a:endCxn id="51203" idx="3"/>
          </p:cNvCxnSpPr>
          <p:nvPr/>
        </p:nvCxnSpPr>
        <p:spPr bwMode="auto">
          <a:xfrm flipV="1">
            <a:off x="884238" y="1504950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3" name="AutoShape 14"/>
          <p:cNvCxnSpPr>
            <a:cxnSpLocks noChangeShapeType="1"/>
            <a:stCxn id="51202" idx="6"/>
            <a:endCxn id="51204" idx="2"/>
          </p:cNvCxnSpPr>
          <p:nvPr/>
        </p:nvCxnSpPr>
        <p:spPr bwMode="auto">
          <a:xfrm>
            <a:off x="936625" y="2386013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7" name="AutoShape 15"/>
          <p:cNvCxnSpPr>
            <a:cxnSpLocks noChangeShapeType="1"/>
            <a:stCxn id="51202" idx="5"/>
            <a:endCxn id="51205" idx="1"/>
          </p:cNvCxnSpPr>
          <p:nvPr/>
        </p:nvCxnSpPr>
        <p:spPr bwMode="auto">
          <a:xfrm>
            <a:off x="884238" y="2513013"/>
            <a:ext cx="8604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5" name="AutoShape 16"/>
          <p:cNvCxnSpPr>
            <a:cxnSpLocks noChangeShapeType="1"/>
            <a:stCxn id="51205" idx="7"/>
            <a:endCxn id="51208" idx="3"/>
          </p:cNvCxnSpPr>
          <p:nvPr/>
        </p:nvCxnSpPr>
        <p:spPr bwMode="auto">
          <a:xfrm flipV="1">
            <a:off x="2000250" y="2513013"/>
            <a:ext cx="644525" cy="788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9" name="AutoShape 17"/>
          <p:cNvCxnSpPr>
            <a:cxnSpLocks noChangeShapeType="1"/>
            <a:stCxn id="51205" idx="6"/>
            <a:endCxn id="51209" idx="2"/>
          </p:cNvCxnSpPr>
          <p:nvPr/>
        </p:nvCxnSpPr>
        <p:spPr bwMode="auto">
          <a:xfrm>
            <a:off x="2052638" y="343058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7" name="AutoShape 18"/>
          <p:cNvCxnSpPr>
            <a:cxnSpLocks noChangeShapeType="1"/>
            <a:stCxn id="51204" idx="0"/>
            <a:endCxn id="51203" idx="4"/>
          </p:cNvCxnSpPr>
          <p:nvPr/>
        </p:nvCxnSpPr>
        <p:spPr bwMode="auto">
          <a:xfrm flipV="1">
            <a:off x="1873250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1" name="AutoShape 19"/>
          <p:cNvCxnSpPr>
            <a:cxnSpLocks noChangeShapeType="1"/>
            <a:stCxn id="51207" idx="4"/>
            <a:endCxn id="51209" idx="0"/>
          </p:cNvCxnSpPr>
          <p:nvPr/>
        </p:nvCxnSpPr>
        <p:spPr bwMode="auto">
          <a:xfrm>
            <a:off x="3781425" y="2565400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19" name="AutoShape 20"/>
          <p:cNvCxnSpPr>
            <a:cxnSpLocks noChangeShapeType="1"/>
            <a:stCxn id="51208" idx="1"/>
            <a:endCxn id="51203" idx="5"/>
          </p:cNvCxnSpPr>
          <p:nvPr/>
        </p:nvCxnSpPr>
        <p:spPr bwMode="auto">
          <a:xfrm flipH="1" flipV="1">
            <a:off x="2000250" y="1504950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0" name="AutoShape 21"/>
          <p:cNvCxnSpPr>
            <a:cxnSpLocks noChangeShapeType="1"/>
            <a:stCxn id="51206" idx="6"/>
            <a:endCxn id="51210" idx="2"/>
          </p:cNvCxnSpPr>
          <p:nvPr/>
        </p:nvCxnSpPr>
        <p:spPr bwMode="auto">
          <a:xfrm>
            <a:off x="3960813" y="137795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4" name="AutoShape 22"/>
          <p:cNvCxnSpPr>
            <a:cxnSpLocks noChangeShapeType="1"/>
            <a:stCxn id="51207" idx="1"/>
            <a:endCxn id="51203" idx="5"/>
          </p:cNvCxnSpPr>
          <p:nvPr/>
        </p:nvCxnSpPr>
        <p:spPr bwMode="auto">
          <a:xfrm flipH="1" flipV="1">
            <a:off x="2000250" y="1504950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2" name="AutoShape 23"/>
          <p:cNvCxnSpPr>
            <a:cxnSpLocks noChangeShapeType="1"/>
            <a:stCxn id="51203" idx="6"/>
            <a:endCxn id="51206" idx="2"/>
          </p:cNvCxnSpPr>
          <p:nvPr/>
        </p:nvCxnSpPr>
        <p:spPr bwMode="auto">
          <a:xfrm>
            <a:off x="2052638" y="13779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3" name="AutoShape 24"/>
          <p:cNvCxnSpPr>
            <a:cxnSpLocks noChangeShapeType="1"/>
            <a:stCxn id="51207" idx="7"/>
            <a:endCxn id="51210" idx="3"/>
          </p:cNvCxnSpPr>
          <p:nvPr/>
        </p:nvCxnSpPr>
        <p:spPr bwMode="auto">
          <a:xfrm flipV="1">
            <a:off x="3908425" y="1504950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4" name="AutoShape 25"/>
          <p:cNvCxnSpPr>
            <a:cxnSpLocks noChangeShapeType="1"/>
            <a:stCxn id="51207" idx="6"/>
            <a:endCxn id="51211" idx="2"/>
          </p:cNvCxnSpPr>
          <p:nvPr/>
        </p:nvCxnSpPr>
        <p:spPr bwMode="auto">
          <a:xfrm>
            <a:off x="3960813" y="23860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5" name="AutoShape 26"/>
          <p:cNvCxnSpPr>
            <a:cxnSpLocks noChangeShapeType="1"/>
            <a:stCxn id="51210" idx="4"/>
            <a:endCxn id="51211" idx="0"/>
          </p:cNvCxnSpPr>
          <p:nvPr/>
        </p:nvCxnSpPr>
        <p:spPr bwMode="auto">
          <a:xfrm>
            <a:off x="4968875" y="1557338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26" name="AutoShape 27"/>
          <p:cNvCxnSpPr>
            <a:cxnSpLocks noChangeShapeType="1"/>
            <a:stCxn id="51205" idx="0"/>
            <a:endCxn id="51204" idx="4"/>
          </p:cNvCxnSpPr>
          <p:nvPr/>
        </p:nvCxnSpPr>
        <p:spPr bwMode="auto">
          <a:xfrm flipV="1">
            <a:off x="1873250" y="2565400"/>
            <a:ext cx="0" cy="684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27368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4356100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1655763" y="26733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2339975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3816350" y="27447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2" name="Text Box 33"/>
          <p:cNvSpPr txBox="1">
            <a:spLocks noChangeArrowheads="1"/>
          </p:cNvSpPr>
          <p:nvPr/>
        </p:nvSpPr>
        <p:spPr bwMode="auto">
          <a:xfrm>
            <a:off x="1157288" y="16525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4248150" y="11604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4" name="Text Box 35"/>
          <p:cNvSpPr txBox="1">
            <a:spLocks noChangeArrowheads="1"/>
          </p:cNvSpPr>
          <p:nvPr/>
        </p:nvSpPr>
        <p:spPr bwMode="auto">
          <a:xfrm>
            <a:off x="212407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4716463" y="17732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1223963" y="21685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51237" name="Text Box 38"/>
          <p:cNvSpPr txBox="1">
            <a:spLocks noChangeArrowheads="1"/>
          </p:cNvSpPr>
          <p:nvPr/>
        </p:nvSpPr>
        <p:spPr bwMode="auto">
          <a:xfrm>
            <a:off x="2957513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2808288" y="32004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51239" name="Text Box 40"/>
          <p:cNvSpPr txBox="1">
            <a:spLocks noChangeArrowheads="1"/>
          </p:cNvSpPr>
          <p:nvPr/>
        </p:nvSpPr>
        <p:spPr bwMode="auto">
          <a:xfrm>
            <a:off x="1655763" y="1809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0" name="Text Box 41"/>
          <p:cNvSpPr txBox="1">
            <a:spLocks noChangeArrowheads="1"/>
          </p:cNvSpPr>
          <p:nvPr/>
        </p:nvSpPr>
        <p:spPr bwMode="auto">
          <a:xfrm>
            <a:off x="1228725" y="27098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4105275" y="17018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5667375" y="1160463"/>
            <a:ext cx="31369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уже найдены оценки</a:t>
            </a:r>
            <a:br>
              <a:rPr lang="ru-RU" sz="1600"/>
            </a:br>
            <a:r>
              <a:rPr lang="ru-RU" sz="1600"/>
              <a:t>кратчайших путей для вершин,</a:t>
            </a:r>
            <a:br>
              <a:rPr lang="ru-RU" sz="1600"/>
            </a:br>
            <a:r>
              <a:rPr lang="ru-RU" sz="1600"/>
              <a:t>соединенных красным ребром.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3887788" y="346551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3563938" y="195262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5703888" y="2109788"/>
            <a:ext cx="12842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</a:rPr>
              <a:t>d[8] = 6;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d[7] = 9</a:t>
            </a:r>
            <a:endParaRPr lang="ru-RU" sz="1600">
              <a:latin typeface="Lucida Console" pitchFamily="49" charset="0"/>
            </a:endParaRPr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592138" y="3976688"/>
            <a:ext cx="5183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u</a:t>
            </a:r>
            <a:r>
              <a:rPr lang="ru-RU" sz="1600"/>
              <a:t>, </a:t>
            </a:r>
            <a:r>
              <a:rPr lang="en-US" sz="1600"/>
              <a:t>v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if (d[u] + w(u,v) &lt; d[v]) d[v] = d[u] + w(u,v);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576263" y="4616450"/>
            <a:ext cx="2635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7</a:t>
            </a:r>
            <a:r>
              <a:rPr lang="ru-RU" sz="1600"/>
              <a:t>, </a:t>
            </a:r>
            <a:r>
              <a:rPr lang="en-US" sz="1600"/>
              <a:t>8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9 + 2 &gt; 6</a:t>
            </a:r>
            <a:endParaRPr lang="ru-RU" sz="1400">
              <a:latin typeface="Lucida Console" pitchFamily="49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539750" y="5229225"/>
            <a:ext cx="2806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Релаксация ребра (</a:t>
            </a:r>
            <a:r>
              <a:rPr lang="en-US" sz="1600"/>
              <a:t>8</a:t>
            </a:r>
            <a:r>
              <a:rPr lang="ru-RU" sz="1600"/>
              <a:t>, </a:t>
            </a:r>
            <a:r>
              <a:rPr lang="en-US" sz="1600"/>
              <a:t>7</a:t>
            </a:r>
            <a:r>
              <a:rPr lang="ru-RU" sz="1600"/>
              <a:t>):</a:t>
            </a:r>
            <a:r>
              <a:rPr lang="en-US" sz="1600"/>
              <a:t>  </a:t>
            </a:r>
            <a:br>
              <a:rPr lang="en-US" sz="1600"/>
            </a:br>
            <a:r>
              <a:rPr lang="en-US" sz="1400">
                <a:latin typeface="Lucida Console" pitchFamily="49" charset="0"/>
              </a:rPr>
              <a:t>6 + 2 &lt; 9   </a:t>
            </a:r>
            <a:r>
              <a:rPr lang="en-US" sz="1400">
                <a:latin typeface="Lucida Console" pitchFamily="49" charset="0"/>
                <a:sym typeface="Symbol" pitchFamily="18" charset="2"/>
              </a:rPr>
              <a:t>   d[7] = 8</a:t>
            </a:r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3887788" y="346551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8</a:t>
            </a:r>
            <a:endParaRPr lang="ru-RU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5" grpId="0"/>
      <p:bldP spid="54316" grpId="0"/>
      <p:bldP spid="54316" grpId="1"/>
      <p:bldP spid="54317" grpId="0"/>
      <p:bldP spid="54318" grpId="0"/>
      <p:bldP spid="54319" grpId="0"/>
      <p:bldP spid="54320" grpId="0"/>
      <p:bldP spid="54321" grpId="0"/>
      <p:bldP spid="543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400" b="1" smtClean="0"/>
              <a:t>Алгоритм Дейкстры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323850" y="981075"/>
            <a:ext cx="8229600" cy="4784725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  <a:cs typeface="Arial" charset="0"/>
              </a:rPr>
              <a:t>Dijkstra(G,w,s){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  <a:cs typeface="Arial" charset="0"/>
              </a:rPr>
              <a:t>	Initialize(G,s</a:t>
            </a:r>
            <a:r>
              <a:rPr lang="ru-RU" sz="2400" smtClean="0">
                <a:latin typeface="Courier"/>
                <a:cs typeface="Arial" charset="0"/>
              </a:rPr>
              <a:t>)</a:t>
            </a:r>
            <a:r>
              <a:rPr lang="en-US" sz="2400" smtClean="0">
                <a:latin typeface="Courier"/>
                <a:cs typeface="Arial" charset="0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  <a:cs typeface="Arial" charset="0"/>
              </a:rPr>
              <a:t>	S </a:t>
            </a:r>
            <a:r>
              <a:rPr lang="en-US" sz="2400" smtClean="0">
                <a:latin typeface="Courier"/>
              </a:rPr>
              <a:t>← </a:t>
            </a:r>
            <a:r>
              <a:rPr lang="en-US" sz="2400" smtClean="0"/>
              <a:t>ø</a:t>
            </a:r>
            <a:r>
              <a:rPr lang="en-US" sz="2400" smtClean="0">
                <a:latin typeface="Courier"/>
              </a:rPr>
              <a:t>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Q ← V;  </a:t>
            </a:r>
            <a:r>
              <a:rPr lang="ru-RU" sz="2400" smtClean="0">
                <a:latin typeface="Courier"/>
              </a:rPr>
              <a:t>  </a:t>
            </a:r>
            <a:r>
              <a:rPr lang="en-US" sz="2400" smtClean="0">
                <a:latin typeface="Courier"/>
              </a:rPr>
              <a:t>        //</a:t>
            </a:r>
            <a:r>
              <a:rPr lang="ru-RU" sz="1800" smtClean="0">
                <a:latin typeface="Courier"/>
              </a:rPr>
              <a:t>очередь с приоритетами</a:t>
            </a:r>
            <a:endParaRPr lang="en-US" sz="1800" smtClean="0">
              <a:latin typeface="Courier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While (Q ≠ </a:t>
            </a:r>
            <a:r>
              <a:rPr lang="en-US" sz="2400" smtClean="0"/>
              <a:t>ø</a:t>
            </a:r>
            <a:r>
              <a:rPr lang="en-US" sz="2400" smtClean="0">
                <a:latin typeface="Courier"/>
              </a:rPr>
              <a:t>){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	 </a:t>
            </a:r>
            <a:r>
              <a:rPr lang="en-US" sz="2400" smtClean="0">
                <a:solidFill>
                  <a:schemeClr val="hlink"/>
                </a:solidFill>
                <a:latin typeface="Courier"/>
              </a:rPr>
              <a:t>u ← Exstract_min(Q);</a:t>
            </a:r>
            <a:r>
              <a:rPr lang="en-US" sz="2400" smtClean="0">
                <a:latin typeface="Courier"/>
              </a:rPr>
              <a:t> //</a:t>
            </a:r>
            <a:r>
              <a:rPr lang="ru-RU" sz="1800" smtClean="0">
                <a:latin typeface="Courier"/>
              </a:rPr>
              <a:t>выбрать ближайшую </a:t>
            </a:r>
            <a:r>
              <a:rPr lang="en-US" sz="1800" smtClean="0">
                <a:latin typeface="Courier"/>
              </a:rPr>
              <a:t>	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1800" smtClean="0">
                <a:latin typeface="Courier"/>
              </a:rPr>
              <a:t>		 </a:t>
            </a:r>
            <a:r>
              <a:rPr lang="en-US" sz="2400" smtClean="0">
                <a:latin typeface="Courier"/>
                <a:cs typeface="Arial" charset="0"/>
              </a:rPr>
              <a:t>S </a:t>
            </a:r>
            <a:r>
              <a:rPr lang="en-US" sz="2400" smtClean="0">
                <a:latin typeface="Courier"/>
              </a:rPr>
              <a:t>←  S </a:t>
            </a:r>
            <a:r>
              <a:rPr lang="en-US" sz="2800" smtClean="0">
                <a:latin typeface="Courier"/>
              </a:rPr>
              <a:t>U</a:t>
            </a:r>
            <a:r>
              <a:rPr lang="en-US" sz="2400" smtClean="0">
                <a:latin typeface="Courier"/>
              </a:rPr>
              <a:t> {u};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	 </a:t>
            </a:r>
            <a:r>
              <a:rPr lang="ru-RU" sz="2400" smtClean="0">
                <a:latin typeface="Courier"/>
              </a:rPr>
              <a:t>for </a:t>
            </a:r>
            <a:r>
              <a:rPr lang="en-US" sz="2400" smtClean="0">
                <a:latin typeface="Courier"/>
              </a:rPr>
              <a:t>(</a:t>
            </a:r>
            <a:r>
              <a:rPr lang="ru-RU" sz="2400" smtClean="0">
                <a:latin typeface="Courier"/>
              </a:rPr>
              <a:t>для</a:t>
            </a:r>
            <a:r>
              <a:rPr lang="en-US" sz="2400" smtClean="0">
                <a:latin typeface="Courier"/>
              </a:rPr>
              <a:t> </a:t>
            </a:r>
            <a:r>
              <a:rPr lang="en-US" sz="2400" smtClean="0">
                <a:latin typeface="Courier"/>
                <a:sym typeface="Symbol" pitchFamily="18" charset="2"/>
              </a:rPr>
              <a:t></a:t>
            </a:r>
            <a:r>
              <a:rPr lang="en-US" sz="2400" smtClean="0">
                <a:latin typeface="Courier"/>
              </a:rPr>
              <a:t>v </a:t>
            </a:r>
            <a:r>
              <a:rPr lang="en-US" sz="2400" smtClean="0">
                <a:latin typeface="Courier"/>
                <a:sym typeface="Symbol" pitchFamily="18" charset="2"/>
              </a:rPr>
              <a:t> </a:t>
            </a:r>
            <a:r>
              <a:rPr lang="en-US" sz="2400" smtClean="0">
                <a:latin typeface="Courier"/>
              </a:rPr>
              <a:t>Adj[u])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		Relax ( u, v, w);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	}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smtClean="0">
                <a:latin typeface="Courier"/>
              </a:rPr>
              <a:t>}</a:t>
            </a:r>
            <a:endParaRPr lang="en-US" sz="240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113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>
                <a:latin typeface="Calibri" pitchFamily="34" charset="0"/>
              </a:rPr>
              <a:t>Пример.</a:t>
            </a: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250825" y="765175"/>
            <a:ext cx="87914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Реализация с использованием очереди </a:t>
            </a:r>
            <a:r>
              <a:rPr lang="ru-RU" sz="2000" dirty="0">
                <a:latin typeface="Calibri" pitchFamily="34" charset="0"/>
              </a:rPr>
              <a:t>с приоритетами. Приоритет </a:t>
            </a:r>
            <a:r>
              <a:rPr lang="ru-RU" sz="2000" dirty="0"/>
              <a:t>–</a:t>
            </a:r>
            <a:r>
              <a:rPr lang="ru-RU" sz="2000" dirty="0">
                <a:latin typeface="Calibri" pitchFamily="34" charset="0"/>
              </a:rPr>
              <a:t> текущая </a:t>
            </a:r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величина </a:t>
            </a:r>
            <a:r>
              <a:rPr lang="ru-RU" sz="2000" dirty="0">
                <a:latin typeface="Calibri" pitchFamily="34" charset="0"/>
              </a:rPr>
              <a:t>найденного расстояния </a:t>
            </a:r>
            <a:r>
              <a:rPr lang="ru-RU" sz="2000" dirty="0" smtClean="0">
                <a:latin typeface="Calibri" pitchFamily="34" charset="0"/>
              </a:rPr>
              <a:t>от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начальной вершины. Релаксации </a:t>
            </a:r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подвергаются </a:t>
            </a:r>
            <a:r>
              <a:rPr lang="ru-RU" sz="2000" dirty="0">
                <a:latin typeface="Calibri" pitchFamily="34" charset="0"/>
              </a:rPr>
              <a:t>прямые и обратные ребра.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611188" y="2794000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727200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1727200" y="279400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1727200" y="38385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3635375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3635375" y="279400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627313" y="2794000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3635375" y="3838575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4822825" y="17859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4822825" y="2794000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6334" name="AutoShape 14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919163" y="2093913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6" name="AutoShape 15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971550" y="2974975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6" name="AutoShape 16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919163" y="3101975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8" name="AutoShape 17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2035175" y="3101975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49" name="AutoShape 18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2087563" y="4019550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39" name="AutoShape 1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1908175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0" name="AutoShape 20"/>
          <p:cNvCxnSpPr>
            <a:cxnSpLocks noChangeShapeType="1"/>
            <a:stCxn id="56329" idx="4"/>
            <a:endCxn id="56331" idx="0"/>
          </p:cNvCxnSpPr>
          <p:nvPr/>
        </p:nvCxnSpPr>
        <p:spPr bwMode="auto">
          <a:xfrm>
            <a:off x="3816350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2" name="AutoShape 21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2035175" y="2093913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2" name="AutoShape 22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3995738" y="1966913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4" name="AutoShape 23"/>
          <p:cNvCxnSpPr>
            <a:cxnSpLocks noChangeShapeType="1"/>
            <a:stCxn id="56329" idx="1"/>
            <a:endCxn id="56325" idx="5"/>
          </p:cNvCxnSpPr>
          <p:nvPr/>
        </p:nvCxnSpPr>
        <p:spPr bwMode="auto">
          <a:xfrm flipH="1" flipV="1">
            <a:off x="2035175" y="2093913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5" name="AutoShape 24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2087563" y="1966913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6" name="AutoShape 25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3943350" y="2093913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7" name="AutoShape 26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3995738" y="2974975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347" name="AutoShape 27"/>
          <p:cNvCxnSpPr>
            <a:cxnSpLocks noChangeShapeType="1"/>
            <a:stCxn id="56332" idx="4"/>
            <a:endCxn id="56333" idx="0"/>
          </p:cNvCxnSpPr>
          <p:nvPr/>
        </p:nvCxnSpPr>
        <p:spPr bwMode="auto">
          <a:xfrm>
            <a:off x="5003800" y="2146300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659" name="AutoShape 28"/>
          <p:cNvCxnSpPr>
            <a:cxnSpLocks noChangeShapeType="1"/>
            <a:stCxn id="56327" idx="0"/>
            <a:endCxn id="56326" idx="4"/>
          </p:cNvCxnSpPr>
          <p:nvPr/>
        </p:nvCxnSpPr>
        <p:spPr bwMode="auto">
          <a:xfrm flipV="1">
            <a:off x="1908175" y="3154363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60" name="Text Box 29"/>
          <p:cNvSpPr txBox="1">
            <a:spLocks noChangeArrowheads="1"/>
          </p:cNvSpPr>
          <p:nvPr/>
        </p:nvSpPr>
        <p:spPr bwMode="auto">
          <a:xfrm>
            <a:off x="27717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2</a:t>
            </a:r>
            <a:endParaRPr lang="ru-RU" sz="900"/>
          </a:p>
        </p:txBody>
      </p:sp>
      <p:sp>
        <p:nvSpPr>
          <p:cNvPr id="69661" name="Text Box 30"/>
          <p:cNvSpPr txBox="1">
            <a:spLocks noChangeArrowheads="1"/>
          </p:cNvSpPr>
          <p:nvPr/>
        </p:nvSpPr>
        <p:spPr bwMode="auto">
          <a:xfrm>
            <a:off x="4391025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62" name="Text Box 31"/>
          <p:cNvSpPr txBox="1">
            <a:spLocks noChangeArrowheads="1"/>
          </p:cNvSpPr>
          <p:nvPr/>
        </p:nvSpPr>
        <p:spPr bwMode="auto">
          <a:xfrm>
            <a:off x="1690688" y="32623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69663" name="Text Box 32"/>
          <p:cNvSpPr txBox="1">
            <a:spLocks noChangeArrowheads="1"/>
          </p:cNvSpPr>
          <p:nvPr/>
        </p:nvSpPr>
        <p:spPr bwMode="auto">
          <a:xfrm>
            <a:off x="2374900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4" name="Text Box 33"/>
          <p:cNvSpPr txBox="1">
            <a:spLocks noChangeArrowheads="1"/>
          </p:cNvSpPr>
          <p:nvPr/>
        </p:nvSpPr>
        <p:spPr bwMode="auto">
          <a:xfrm>
            <a:off x="3851275" y="33337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5" name="Text Box 34"/>
          <p:cNvSpPr txBox="1">
            <a:spLocks noChangeArrowheads="1"/>
          </p:cNvSpPr>
          <p:nvPr/>
        </p:nvSpPr>
        <p:spPr bwMode="auto">
          <a:xfrm>
            <a:off x="1192213" y="2241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6</a:t>
            </a:r>
            <a:endParaRPr lang="ru-RU" sz="900"/>
          </a:p>
        </p:txBody>
      </p:sp>
      <p:sp>
        <p:nvSpPr>
          <p:cNvPr id="69666" name="Text Box 35"/>
          <p:cNvSpPr txBox="1">
            <a:spLocks noChangeArrowheads="1"/>
          </p:cNvSpPr>
          <p:nvPr/>
        </p:nvSpPr>
        <p:spPr bwMode="auto">
          <a:xfrm>
            <a:off x="4283075" y="17494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69667" name="Text Box 36"/>
          <p:cNvSpPr txBox="1">
            <a:spLocks noChangeArrowheads="1"/>
          </p:cNvSpPr>
          <p:nvPr/>
        </p:nvSpPr>
        <p:spPr bwMode="auto">
          <a:xfrm>
            <a:off x="215900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68" name="Text Box 37"/>
          <p:cNvSpPr txBox="1">
            <a:spLocks noChangeArrowheads="1"/>
          </p:cNvSpPr>
          <p:nvPr/>
        </p:nvSpPr>
        <p:spPr bwMode="auto">
          <a:xfrm>
            <a:off x="4751388" y="236220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69" name="Text Box 38"/>
          <p:cNvSpPr txBox="1">
            <a:spLocks noChangeArrowheads="1"/>
          </p:cNvSpPr>
          <p:nvPr/>
        </p:nvSpPr>
        <p:spPr bwMode="auto">
          <a:xfrm>
            <a:off x="1258888" y="275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sp>
        <p:nvSpPr>
          <p:cNvPr id="69670" name="Text Box 39"/>
          <p:cNvSpPr txBox="1">
            <a:spLocks noChangeArrowheads="1"/>
          </p:cNvSpPr>
          <p:nvPr/>
        </p:nvSpPr>
        <p:spPr bwMode="auto">
          <a:xfrm>
            <a:off x="2992438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1" name="Text Box 40"/>
          <p:cNvSpPr txBox="1">
            <a:spLocks noChangeArrowheads="1"/>
          </p:cNvSpPr>
          <p:nvPr/>
        </p:nvSpPr>
        <p:spPr bwMode="auto">
          <a:xfrm>
            <a:off x="2843213" y="37893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69672" name="Text Box 41"/>
          <p:cNvSpPr txBox="1">
            <a:spLocks noChangeArrowheads="1"/>
          </p:cNvSpPr>
          <p:nvPr/>
        </p:nvSpPr>
        <p:spPr bwMode="auto">
          <a:xfrm>
            <a:off x="1690688" y="23987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69673" name="Text Box 42"/>
          <p:cNvSpPr txBox="1">
            <a:spLocks noChangeArrowheads="1"/>
          </p:cNvSpPr>
          <p:nvPr/>
        </p:nvSpPr>
        <p:spPr bwMode="auto">
          <a:xfrm>
            <a:off x="1263650" y="32988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69674" name="Text Box 43"/>
          <p:cNvSpPr txBox="1">
            <a:spLocks noChangeArrowheads="1"/>
          </p:cNvSpPr>
          <p:nvPr/>
        </p:nvSpPr>
        <p:spPr bwMode="auto">
          <a:xfrm>
            <a:off x="4140200" y="229076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1</a:t>
            </a:r>
            <a:endParaRPr lang="ru-RU" sz="900"/>
          </a:p>
        </p:txBody>
      </p:sp>
      <p:grpSp>
        <p:nvGrpSpPr>
          <p:cNvPr id="56364" name="Group 44"/>
          <p:cNvGrpSpPr>
            <a:grpSpLocks/>
          </p:cNvGrpSpPr>
          <p:nvPr/>
        </p:nvGrpSpPr>
        <p:grpSpPr bwMode="auto">
          <a:xfrm>
            <a:off x="6659563" y="1736725"/>
            <a:ext cx="1152525" cy="4321175"/>
            <a:chOff x="4195" y="1094"/>
            <a:chExt cx="726" cy="2722"/>
          </a:xfrm>
        </p:grpSpPr>
        <p:sp>
          <p:nvSpPr>
            <p:cNvPr id="69770" name="Line 45"/>
            <p:cNvSpPr>
              <a:spLocks noChangeShapeType="1"/>
            </p:cNvSpPr>
            <p:nvPr/>
          </p:nvSpPr>
          <p:spPr bwMode="auto">
            <a:xfrm flipV="1">
              <a:off x="4195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1" name="Line 46"/>
            <p:cNvSpPr>
              <a:spLocks noChangeShapeType="1"/>
            </p:cNvSpPr>
            <p:nvPr/>
          </p:nvSpPr>
          <p:spPr bwMode="auto">
            <a:xfrm flipV="1">
              <a:off x="4921" y="1321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2" name="Line 47"/>
            <p:cNvSpPr>
              <a:spLocks noChangeShapeType="1"/>
            </p:cNvSpPr>
            <p:nvPr/>
          </p:nvSpPr>
          <p:spPr bwMode="auto">
            <a:xfrm>
              <a:off x="4195" y="132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3" name="Line 48"/>
            <p:cNvSpPr>
              <a:spLocks noChangeShapeType="1"/>
            </p:cNvSpPr>
            <p:nvPr/>
          </p:nvSpPr>
          <p:spPr bwMode="auto">
            <a:xfrm>
              <a:off x="4195" y="381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774" name="Text Box 49"/>
            <p:cNvSpPr txBox="1">
              <a:spLocks noChangeArrowheads="1"/>
            </p:cNvSpPr>
            <p:nvPr/>
          </p:nvSpPr>
          <p:spPr bwMode="auto">
            <a:xfrm>
              <a:off x="4309" y="1094"/>
              <a:ext cx="50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200"/>
                <a:t>Очередь</a:t>
              </a:r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971550" y="4868863"/>
            <a:ext cx="3675063" cy="971550"/>
            <a:chOff x="610" y="3067"/>
            <a:chExt cx="2315" cy="612"/>
          </a:xfrm>
        </p:grpSpPr>
        <p:sp>
          <p:nvSpPr>
            <p:cNvPr id="69737" name="Rectangle 51"/>
            <p:cNvSpPr>
              <a:spLocks noChangeArrowheads="1"/>
            </p:cNvSpPr>
            <p:nvPr/>
          </p:nvSpPr>
          <p:spPr bwMode="auto">
            <a:xfrm>
              <a:off x="88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69738" name="Rectangle 52"/>
            <p:cNvSpPr>
              <a:spLocks noChangeArrowheads="1"/>
            </p:cNvSpPr>
            <p:nvPr/>
          </p:nvSpPr>
          <p:spPr bwMode="auto">
            <a:xfrm>
              <a:off x="88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39" name="Rectangle 53"/>
            <p:cNvSpPr>
              <a:spLocks noChangeArrowheads="1"/>
            </p:cNvSpPr>
            <p:nvPr/>
          </p:nvSpPr>
          <p:spPr bwMode="auto">
            <a:xfrm>
              <a:off x="108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69740" name="Rectangle 54"/>
            <p:cNvSpPr>
              <a:spLocks noChangeArrowheads="1"/>
            </p:cNvSpPr>
            <p:nvPr/>
          </p:nvSpPr>
          <p:spPr bwMode="auto">
            <a:xfrm>
              <a:off x="108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1" name="Rectangle 55"/>
            <p:cNvSpPr>
              <a:spLocks noChangeArrowheads="1"/>
            </p:cNvSpPr>
            <p:nvPr/>
          </p:nvSpPr>
          <p:spPr bwMode="auto">
            <a:xfrm>
              <a:off x="129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69742" name="Rectangle 56"/>
            <p:cNvSpPr>
              <a:spLocks noChangeArrowheads="1"/>
            </p:cNvSpPr>
            <p:nvPr/>
          </p:nvSpPr>
          <p:spPr bwMode="auto">
            <a:xfrm>
              <a:off x="129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3" name="Rectangle 57"/>
            <p:cNvSpPr>
              <a:spLocks noChangeArrowheads="1"/>
            </p:cNvSpPr>
            <p:nvPr/>
          </p:nvSpPr>
          <p:spPr bwMode="auto">
            <a:xfrm>
              <a:off x="1496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69744" name="Rectangle 58"/>
            <p:cNvSpPr>
              <a:spLocks noChangeArrowheads="1"/>
            </p:cNvSpPr>
            <p:nvPr/>
          </p:nvSpPr>
          <p:spPr bwMode="auto">
            <a:xfrm>
              <a:off x="1496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5" name="Rectangle 59"/>
            <p:cNvSpPr>
              <a:spLocks noChangeArrowheads="1"/>
            </p:cNvSpPr>
            <p:nvPr/>
          </p:nvSpPr>
          <p:spPr bwMode="auto">
            <a:xfrm>
              <a:off x="1700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69746" name="Rectangle 60"/>
            <p:cNvSpPr>
              <a:spLocks noChangeArrowheads="1"/>
            </p:cNvSpPr>
            <p:nvPr/>
          </p:nvSpPr>
          <p:spPr bwMode="auto">
            <a:xfrm>
              <a:off x="1700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7" name="Rectangle 61"/>
            <p:cNvSpPr>
              <a:spLocks noChangeArrowheads="1"/>
            </p:cNvSpPr>
            <p:nvPr/>
          </p:nvSpPr>
          <p:spPr bwMode="auto">
            <a:xfrm>
              <a:off x="1904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69748" name="Rectangle 62"/>
            <p:cNvSpPr>
              <a:spLocks noChangeArrowheads="1"/>
            </p:cNvSpPr>
            <p:nvPr/>
          </p:nvSpPr>
          <p:spPr bwMode="auto">
            <a:xfrm>
              <a:off x="1904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49" name="Rectangle 63"/>
            <p:cNvSpPr>
              <a:spLocks noChangeArrowheads="1"/>
            </p:cNvSpPr>
            <p:nvPr/>
          </p:nvSpPr>
          <p:spPr bwMode="auto">
            <a:xfrm>
              <a:off x="2108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69750" name="Rectangle 64"/>
            <p:cNvSpPr>
              <a:spLocks noChangeArrowheads="1"/>
            </p:cNvSpPr>
            <p:nvPr/>
          </p:nvSpPr>
          <p:spPr bwMode="auto">
            <a:xfrm>
              <a:off x="2108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1" name="Rectangle 65"/>
            <p:cNvSpPr>
              <a:spLocks noChangeArrowheads="1"/>
            </p:cNvSpPr>
            <p:nvPr/>
          </p:nvSpPr>
          <p:spPr bwMode="auto">
            <a:xfrm>
              <a:off x="2312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69752" name="Rectangle 66"/>
            <p:cNvSpPr>
              <a:spLocks noChangeArrowheads="1"/>
            </p:cNvSpPr>
            <p:nvPr/>
          </p:nvSpPr>
          <p:spPr bwMode="auto">
            <a:xfrm>
              <a:off x="2312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3" name="Text Box 67"/>
            <p:cNvSpPr txBox="1">
              <a:spLocks noChangeArrowheads="1"/>
            </p:cNvSpPr>
            <p:nvPr/>
          </p:nvSpPr>
          <p:spPr bwMode="auto">
            <a:xfrm>
              <a:off x="610" y="3067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n</a:t>
              </a:r>
              <a:endParaRPr lang="ru-RU" sz="1400">
                <a:latin typeface="Lucida Console" pitchFamily="49" charset="0"/>
              </a:endParaRPr>
            </a:p>
          </p:txBody>
        </p:sp>
        <p:sp>
          <p:nvSpPr>
            <p:cNvPr id="69754" name="Text Box 68"/>
            <p:cNvSpPr txBox="1">
              <a:spLocks noChangeArrowheads="1"/>
            </p:cNvSpPr>
            <p:nvPr/>
          </p:nvSpPr>
          <p:spPr bwMode="auto">
            <a:xfrm>
              <a:off x="612" y="3271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>
                  <a:latin typeface="Lucida Console" pitchFamily="49" charset="0"/>
                </a:rPr>
                <a:t>π</a:t>
              </a:r>
            </a:p>
          </p:txBody>
        </p:sp>
        <p:sp>
          <p:nvSpPr>
            <p:cNvPr id="69755" name="Text Box 69"/>
            <p:cNvSpPr txBox="1">
              <a:spLocks noChangeArrowheads="1"/>
            </p:cNvSpPr>
            <p:nvPr/>
          </p:nvSpPr>
          <p:spPr bwMode="auto">
            <a:xfrm>
              <a:off x="612" y="3475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Lucida Console" pitchFamily="49" charset="0"/>
                </a:rPr>
                <a:t>d</a:t>
              </a:r>
              <a:endParaRPr lang="el-GR" sz="1400">
                <a:latin typeface="Lucida Console" pitchFamily="49" charset="0"/>
              </a:endParaRPr>
            </a:p>
          </p:txBody>
        </p:sp>
        <p:sp>
          <p:nvSpPr>
            <p:cNvPr id="69756" name="Rectangle 70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7" name="Rectangle 71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8" name="Rectangle 72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59" name="Rectangle 73"/>
            <p:cNvSpPr>
              <a:spLocks noChangeArrowheads="1"/>
            </p:cNvSpPr>
            <p:nvPr/>
          </p:nvSpPr>
          <p:spPr bwMode="auto">
            <a:xfrm>
              <a:off x="1496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0" name="Rectangle 74"/>
            <p:cNvSpPr>
              <a:spLocks noChangeArrowheads="1"/>
            </p:cNvSpPr>
            <p:nvPr/>
          </p:nvSpPr>
          <p:spPr bwMode="auto">
            <a:xfrm>
              <a:off x="1700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1" name="Rectangle 75"/>
            <p:cNvSpPr>
              <a:spLocks noChangeArrowheads="1"/>
            </p:cNvSpPr>
            <p:nvPr/>
          </p:nvSpPr>
          <p:spPr bwMode="auto">
            <a:xfrm>
              <a:off x="190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2" name="Rectangle 76"/>
            <p:cNvSpPr>
              <a:spLocks noChangeArrowheads="1"/>
            </p:cNvSpPr>
            <p:nvPr/>
          </p:nvSpPr>
          <p:spPr bwMode="auto">
            <a:xfrm>
              <a:off x="210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3" name="Rectangle 77"/>
            <p:cNvSpPr>
              <a:spLocks noChangeArrowheads="1"/>
            </p:cNvSpPr>
            <p:nvPr/>
          </p:nvSpPr>
          <p:spPr bwMode="auto">
            <a:xfrm>
              <a:off x="231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4" name="Rectangle 78"/>
            <p:cNvSpPr>
              <a:spLocks noChangeArrowheads="1"/>
            </p:cNvSpPr>
            <p:nvPr/>
          </p:nvSpPr>
          <p:spPr bwMode="auto">
            <a:xfrm>
              <a:off x="2517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69765" name="Rectangle 79"/>
            <p:cNvSpPr>
              <a:spLocks noChangeArrowheads="1"/>
            </p:cNvSpPr>
            <p:nvPr/>
          </p:nvSpPr>
          <p:spPr bwMode="auto">
            <a:xfrm>
              <a:off x="2517" y="327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6" name="Rectangle 80"/>
            <p:cNvSpPr>
              <a:spLocks noChangeArrowheads="1"/>
            </p:cNvSpPr>
            <p:nvPr/>
          </p:nvSpPr>
          <p:spPr bwMode="auto">
            <a:xfrm>
              <a:off x="2721" y="3067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10</a:t>
              </a:r>
            </a:p>
          </p:txBody>
        </p:sp>
        <p:sp>
          <p:nvSpPr>
            <p:cNvPr id="69767" name="Rectangle 81"/>
            <p:cNvSpPr>
              <a:spLocks noChangeArrowheads="1"/>
            </p:cNvSpPr>
            <p:nvPr/>
          </p:nvSpPr>
          <p:spPr bwMode="auto">
            <a:xfrm>
              <a:off x="2721" y="3271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8" name="Rectangle 82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769" name="Rectangle 83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27003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grpSp>
        <p:nvGrpSpPr>
          <p:cNvPr id="56405" name="Group 85"/>
          <p:cNvGrpSpPr>
            <a:grpSpLocks/>
          </p:cNvGrpSpPr>
          <p:nvPr/>
        </p:nvGrpSpPr>
        <p:grpSpPr bwMode="auto">
          <a:xfrm>
            <a:off x="1403350" y="5516563"/>
            <a:ext cx="3240088" cy="323850"/>
            <a:chOff x="884" y="3475"/>
            <a:chExt cx="2041" cy="204"/>
          </a:xfrm>
        </p:grpSpPr>
        <p:sp>
          <p:nvSpPr>
            <p:cNvPr id="69727" name="Rectangle 86"/>
            <p:cNvSpPr>
              <a:spLocks noChangeArrowheads="1"/>
            </p:cNvSpPr>
            <p:nvPr/>
          </p:nvSpPr>
          <p:spPr bwMode="auto">
            <a:xfrm>
              <a:off x="1292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28" name="Rectangle 87"/>
            <p:cNvSpPr>
              <a:spLocks noChangeArrowheads="1"/>
            </p:cNvSpPr>
            <p:nvPr/>
          </p:nvSpPr>
          <p:spPr bwMode="auto">
            <a:xfrm>
              <a:off x="2721" y="347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69729" name="Rectangle 88"/>
            <p:cNvSpPr>
              <a:spLocks noChangeArrowheads="1"/>
            </p:cNvSpPr>
            <p:nvPr/>
          </p:nvSpPr>
          <p:spPr bwMode="auto">
            <a:xfrm>
              <a:off x="149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0" name="Rectangle 89"/>
            <p:cNvSpPr>
              <a:spLocks noChangeArrowheads="1"/>
            </p:cNvSpPr>
            <p:nvPr/>
          </p:nvSpPr>
          <p:spPr bwMode="auto">
            <a:xfrm>
              <a:off x="1701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1" name="Rectangle 90"/>
            <p:cNvSpPr>
              <a:spLocks noChangeArrowheads="1"/>
            </p:cNvSpPr>
            <p:nvPr/>
          </p:nvSpPr>
          <p:spPr bwMode="auto">
            <a:xfrm>
              <a:off x="1905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2" name="Rectangle 91"/>
            <p:cNvSpPr>
              <a:spLocks noChangeArrowheads="1"/>
            </p:cNvSpPr>
            <p:nvPr/>
          </p:nvSpPr>
          <p:spPr bwMode="auto">
            <a:xfrm>
              <a:off x="2109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3" name="Rectangle 92"/>
            <p:cNvSpPr>
              <a:spLocks noChangeArrowheads="1"/>
            </p:cNvSpPr>
            <p:nvPr/>
          </p:nvSpPr>
          <p:spPr bwMode="auto">
            <a:xfrm>
              <a:off x="2313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4" name="Rectangle 93"/>
            <p:cNvSpPr>
              <a:spLocks noChangeArrowheads="1"/>
            </p:cNvSpPr>
            <p:nvPr/>
          </p:nvSpPr>
          <p:spPr bwMode="auto">
            <a:xfrm>
              <a:off x="2517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5" name="Rectangle 94"/>
            <p:cNvSpPr>
              <a:spLocks noChangeArrowheads="1"/>
            </p:cNvSpPr>
            <p:nvPr/>
          </p:nvSpPr>
          <p:spPr bwMode="auto">
            <a:xfrm>
              <a:off x="884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9736" name="Rectangle 95"/>
            <p:cNvSpPr>
              <a:spLocks noChangeArrowheads="1"/>
            </p:cNvSpPr>
            <p:nvPr/>
          </p:nvSpPr>
          <p:spPr bwMode="auto">
            <a:xfrm>
              <a:off x="1088" y="3475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</p:grpSp>
      <p:sp>
        <p:nvSpPr>
          <p:cNvPr id="56416" name="Rectangle 96"/>
          <p:cNvSpPr>
            <a:spLocks noChangeArrowheads="1"/>
          </p:cNvSpPr>
          <p:nvPr/>
        </p:nvSpPr>
        <p:spPr bwMode="auto">
          <a:xfrm>
            <a:off x="6659563" y="2097088"/>
            <a:ext cx="1152525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10</a:t>
            </a:r>
          </a:p>
        </p:txBody>
      </p:sp>
      <p:cxnSp>
        <p:nvCxnSpPr>
          <p:cNvPr id="56417" name="AutoShape 97"/>
          <p:cNvCxnSpPr>
            <a:cxnSpLocks noChangeShapeType="1"/>
            <a:stCxn id="56324" idx="7"/>
            <a:endCxn id="56325" idx="3"/>
          </p:cNvCxnSpPr>
          <p:nvPr/>
        </p:nvCxnSpPr>
        <p:spPr bwMode="auto">
          <a:xfrm flipV="1">
            <a:off x="919163" y="2093913"/>
            <a:ext cx="8604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8" name="AutoShape 98"/>
          <p:cNvCxnSpPr>
            <a:cxnSpLocks noChangeShapeType="1"/>
            <a:stCxn id="56324" idx="6"/>
            <a:endCxn id="56326" idx="2"/>
          </p:cNvCxnSpPr>
          <p:nvPr/>
        </p:nvCxnSpPr>
        <p:spPr bwMode="auto">
          <a:xfrm>
            <a:off x="971550" y="2974975"/>
            <a:ext cx="755650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19" name="AutoShape 99"/>
          <p:cNvCxnSpPr>
            <a:cxnSpLocks noChangeShapeType="1"/>
            <a:stCxn id="56324" idx="5"/>
            <a:endCxn id="56327" idx="1"/>
          </p:cNvCxnSpPr>
          <p:nvPr/>
        </p:nvCxnSpPr>
        <p:spPr bwMode="auto">
          <a:xfrm>
            <a:off x="919163" y="3101975"/>
            <a:ext cx="8604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20" name="Rectangle 100"/>
          <p:cNvSpPr>
            <a:spLocks noChangeArrowheads="1"/>
          </p:cNvSpPr>
          <p:nvPr/>
        </p:nvSpPr>
        <p:spPr bwMode="auto">
          <a:xfrm>
            <a:off x="6659563" y="267335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6421" name="Rectangle 101"/>
          <p:cNvSpPr>
            <a:spLocks noChangeArrowheads="1"/>
          </p:cNvSpPr>
          <p:nvPr/>
        </p:nvSpPr>
        <p:spPr bwMode="auto">
          <a:xfrm>
            <a:off x="6659563" y="2133600"/>
            <a:ext cx="1152525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6422" name="Rectangle 102"/>
          <p:cNvSpPr>
            <a:spLocks noChangeArrowheads="1"/>
          </p:cNvSpPr>
          <p:nvPr/>
        </p:nvSpPr>
        <p:spPr bwMode="auto">
          <a:xfrm>
            <a:off x="6659563" y="2384425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56423" name="Rectangle 103"/>
          <p:cNvSpPr>
            <a:spLocks noChangeArrowheads="1"/>
          </p:cNvSpPr>
          <p:nvPr/>
        </p:nvSpPr>
        <p:spPr bwMode="auto">
          <a:xfrm>
            <a:off x="30241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24" name="Rectangle 104"/>
          <p:cNvSpPr>
            <a:spLocks noChangeArrowheads="1"/>
          </p:cNvSpPr>
          <p:nvPr/>
        </p:nvSpPr>
        <p:spPr bwMode="auto">
          <a:xfrm>
            <a:off x="20510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25" name="Rectangle 105"/>
          <p:cNvSpPr>
            <a:spLocks noChangeArrowheads="1"/>
          </p:cNvSpPr>
          <p:nvPr/>
        </p:nvSpPr>
        <p:spPr bwMode="auto">
          <a:xfrm>
            <a:off x="1727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26" name="Rectangle 106"/>
          <p:cNvSpPr>
            <a:spLocks noChangeArrowheads="1"/>
          </p:cNvSpPr>
          <p:nvPr/>
        </p:nvSpPr>
        <p:spPr bwMode="auto">
          <a:xfrm>
            <a:off x="1727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7" name="Rectangle 107"/>
          <p:cNvSpPr>
            <a:spLocks noChangeArrowheads="1"/>
          </p:cNvSpPr>
          <p:nvPr/>
        </p:nvSpPr>
        <p:spPr bwMode="auto">
          <a:xfrm>
            <a:off x="20510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28" name="Rectangle 108"/>
          <p:cNvSpPr>
            <a:spLocks noChangeArrowheads="1"/>
          </p:cNvSpPr>
          <p:nvPr/>
        </p:nvSpPr>
        <p:spPr bwMode="auto">
          <a:xfrm>
            <a:off x="30241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cxnSp>
        <p:nvCxnSpPr>
          <p:cNvPr id="56429" name="AutoShape 10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1908175" y="2146300"/>
            <a:ext cx="0" cy="64770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30" name="AutoShape 110"/>
          <p:cNvCxnSpPr>
            <a:cxnSpLocks noChangeShapeType="1"/>
            <a:stCxn id="56326" idx="4"/>
            <a:endCxn id="56327" idx="0"/>
          </p:cNvCxnSpPr>
          <p:nvPr/>
        </p:nvCxnSpPr>
        <p:spPr bwMode="auto">
          <a:xfrm>
            <a:off x="1908175" y="3154363"/>
            <a:ext cx="0" cy="684212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31" name="Rectangle 111"/>
          <p:cNvSpPr>
            <a:spLocks noChangeArrowheads="1"/>
          </p:cNvSpPr>
          <p:nvPr/>
        </p:nvSpPr>
        <p:spPr bwMode="auto">
          <a:xfrm>
            <a:off x="1727200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30241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33" name="Rectangle 113"/>
          <p:cNvSpPr>
            <a:spLocks noChangeArrowheads="1"/>
          </p:cNvSpPr>
          <p:nvPr/>
        </p:nvSpPr>
        <p:spPr bwMode="auto">
          <a:xfrm>
            <a:off x="30241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4" name="Rectangle 114"/>
          <p:cNvSpPr>
            <a:spLocks noChangeArrowheads="1"/>
          </p:cNvSpPr>
          <p:nvPr/>
        </p:nvSpPr>
        <p:spPr bwMode="auto">
          <a:xfrm>
            <a:off x="1727200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5" name="Rectangle 115"/>
          <p:cNvSpPr>
            <a:spLocks noChangeArrowheads="1"/>
          </p:cNvSpPr>
          <p:nvPr/>
        </p:nvSpPr>
        <p:spPr bwMode="auto">
          <a:xfrm>
            <a:off x="6659563" y="2384425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56436" name="Rectangle 116"/>
          <p:cNvSpPr>
            <a:spLocks noChangeArrowheads="1"/>
          </p:cNvSpPr>
          <p:nvPr/>
        </p:nvSpPr>
        <p:spPr bwMode="auto">
          <a:xfrm>
            <a:off x="6659563" y="2960688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33480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38" name="Rectangle 118"/>
          <p:cNvSpPr>
            <a:spLocks noChangeArrowheads="1"/>
          </p:cNvSpPr>
          <p:nvPr/>
        </p:nvSpPr>
        <p:spPr bwMode="auto">
          <a:xfrm>
            <a:off x="27003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3</a:t>
            </a:r>
          </a:p>
        </p:txBody>
      </p:sp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33480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cxnSp>
        <p:nvCxnSpPr>
          <p:cNvPr id="56440" name="AutoShape 120"/>
          <p:cNvCxnSpPr>
            <a:cxnSpLocks noChangeShapeType="1"/>
            <a:stCxn id="56327" idx="7"/>
            <a:endCxn id="56330" idx="3"/>
          </p:cNvCxnSpPr>
          <p:nvPr/>
        </p:nvCxnSpPr>
        <p:spPr bwMode="auto">
          <a:xfrm flipV="1">
            <a:off x="2035175" y="3101975"/>
            <a:ext cx="644525" cy="788988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1" name="AutoShape 121"/>
          <p:cNvCxnSpPr>
            <a:cxnSpLocks noChangeShapeType="1"/>
            <a:stCxn id="56327" idx="6"/>
            <a:endCxn id="56331" idx="2"/>
          </p:cNvCxnSpPr>
          <p:nvPr/>
        </p:nvCxnSpPr>
        <p:spPr bwMode="auto">
          <a:xfrm>
            <a:off x="2087563" y="4019550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2" name="AutoShape 122"/>
          <p:cNvCxnSpPr>
            <a:cxnSpLocks noChangeShapeType="1"/>
            <a:stCxn id="56330" idx="1"/>
            <a:endCxn id="56325" idx="5"/>
          </p:cNvCxnSpPr>
          <p:nvPr/>
        </p:nvCxnSpPr>
        <p:spPr bwMode="auto">
          <a:xfrm flipH="1" flipV="1">
            <a:off x="2035175" y="2093913"/>
            <a:ext cx="644525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1692275" y="5516563"/>
            <a:ext cx="358775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4</a:t>
            </a:r>
          </a:p>
        </p:txBody>
      </p:sp>
      <p:sp>
        <p:nvSpPr>
          <p:cNvPr id="56444" name="Rectangle 124"/>
          <p:cNvSpPr>
            <a:spLocks noChangeArrowheads="1"/>
          </p:cNvSpPr>
          <p:nvPr/>
        </p:nvSpPr>
        <p:spPr bwMode="auto">
          <a:xfrm>
            <a:off x="172720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5</a:t>
            </a:r>
          </a:p>
        </p:txBody>
      </p:sp>
      <p:cxnSp>
        <p:nvCxnSpPr>
          <p:cNvPr id="56445" name="AutoShape 125"/>
          <p:cNvCxnSpPr>
            <a:cxnSpLocks noChangeShapeType="1"/>
            <a:stCxn id="56325" idx="6"/>
            <a:endCxn id="56328" idx="2"/>
          </p:cNvCxnSpPr>
          <p:nvPr/>
        </p:nvCxnSpPr>
        <p:spPr bwMode="auto">
          <a:xfrm>
            <a:off x="2087563" y="1966913"/>
            <a:ext cx="1547812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46" name="AutoShape 126"/>
          <p:cNvCxnSpPr>
            <a:cxnSpLocks noChangeShapeType="1"/>
            <a:stCxn id="56325" idx="5"/>
            <a:endCxn id="56329" idx="1"/>
          </p:cNvCxnSpPr>
          <p:nvPr/>
        </p:nvCxnSpPr>
        <p:spPr bwMode="auto">
          <a:xfrm>
            <a:off x="2035175" y="2093913"/>
            <a:ext cx="1652588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47" name="Rectangle 127"/>
          <p:cNvSpPr>
            <a:spLocks noChangeArrowheads="1"/>
          </p:cNvSpPr>
          <p:nvPr/>
        </p:nvSpPr>
        <p:spPr bwMode="auto">
          <a:xfrm>
            <a:off x="1403350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6</a:t>
            </a:r>
          </a:p>
        </p:txBody>
      </p:sp>
      <p:sp>
        <p:nvSpPr>
          <p:cNvPr id="56448" name="Rectangle 128"/>
          <p:cNvSpPr>
            <a:spLocks noChangeArrowheads="1"/>
          </p:cNvSpPr>
          <p:nvPr/>
        </p:nvSpPr>
        <p:spPr bwMode="auto">
          <a:xfrm>
            <a:off x="36718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7</a:t>
            </a:r>
          </a:p>
        </p:txBody>
      </p:sp>
      <p:sp>
        <p:nvSpPr>
          <p:cNvPr id="56449" name="Rectangle 129"/>
          <p:cNvSpPr>
            <a:spLocks noChangeArrowheads="1"/>
          </p:cNvSpPr>
          <p:nvPr/>
        </p:nvSpPr>
        <p:spPr bwMode="auto">
          <a:xfrm>
            <a:off x="36718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0" name="Rectangle 130"/>
          <p:cNvSpPr>
            <a:spLocks noChangeArrowheads="1"/>
          </p:cNvSpPr>
          <p:nvPr/>
        </p:nvSpPr>
        <p:spPr bwMode="auto">
          <a:xfrm>
            <a:off x="1403350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2</a:t>
            </a:r>
          </a:p>
        </p:txBody>
      </p:sp>
      <p:sp>
        <p:nvSpPr>
          <p:cNvPr id="56451" name="Rectangle 131"/>
          <p:cNvSpPr>
            <a:spLocks noChangeArrowheads="1"/>
          </p:cNvSpPr>
          <p:nvPr/>
        </p:nvSpPr>
        <p:spPr bwMode="auto">
          <a:xfrm>
            <a:off x="6659563" y="3249613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6452" name="Rectangle 132"/>
          <p:cNvSpPr>
            <a:spLocks noChangeArrowheads="1"/>
          </p:cNvSpPr>
          <p:nvPr/>
        </p:nvSpPr>
        <p:spPr bwMode="auto">
          <a:xfrm>
            <a:off x="6659563" y="3536950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cxnSp>
        <p:nvCxnSpPr>
          <p:cNvPr id="56453" name="AutoShape 133"/>
          <p:cNvCxnSpPr>
            <a:cxnSpLocks noChangeShapeType="1"/>
            <a:stCxn id="56328" idx="6"/>
            <a:endCxn id="56332" idx="2"/>
          </p:cNvCxnSpPr>
          <p:nvPr/>
        </p:nvCxnSpPr>
        <p:spPr bwMode="auto">
          <a:xfrm>
            <a:off x="3995738" y="1966913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4" name="Rectangle 134"/>
          <p:cNvSpPr>
            <a:spLocks noChangeArrowheads="1"/>
          </p:cNvSpPr>
          <p:nvPr/>
        </p:nvSpPr>
        <p:spPr bwMode="auto">
          <a:xfrm>
            <a:off x="2376488" y="519271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56455" name="Rectangle 135"/>
          <p:cNvSpPr>
            <a:spLocks noChangeArrowheads="1"/>
          </p:cNvSpPr>
          <p:nvPr/>
        </p:nvSpPr>
        <p:spPr bwMode="auto">
          <a:xfrm>
            <a:off x="2376488" y="551656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9</a:t>
            </a:r>
          </a:p>
        </p:txBody>
      </p:sp>
      <p:sp>
        <p:nvSpPr>
          <p:cNvPr id="56456" name="Rectangle 136"/>
          <p:cNvSpPr>
            <a:spLocks noChangeArrowheads="1"/>
          </p:cNvSpPr>
          <p:nvPr/>
        </p:nvSpPr>
        <p:spPr bwMode="auto">
          <a:xfrm>
            <a:off x="6659563" y="3824288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56457" name="AutoShape 137"/>
          <p:cNvCxnSpPr>
            <a:cxnSpLocks noChangeShapeType="1"/>
            <a:stCxn id="56329" idx="7"/>
            <a:endCxn id="56332" idx="3"/>
          </p:cNvCxnSpPr>
          <p:nvPr/>
        </p:nvCxnSpPr>
        <p:spPr bwMode="auto">
          <a:xfrm flipV="1">
            <a:off x="3943350" y="2093913"/>
            <a:ext cx="931863" cy="752475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56458" name="AutoShape 138"/>
          <p:cNvCxnSpPr>
            <a:cxnSpLocks noChangeShapeType="1"/>
            <a:stCxn id="56329" idx="6"/>
            <a:endCxn id="56333" idx="2"/>
          </p:cNvCxnSpPr>
          <p:nvPr/>
        </p:nvCxnSpPr>
        <p:spPr bwMode="auto">
          <a:xfrm>
            <a:off x="3995738" y="2974975"/>
            <a:ext cx="827087" cy="0"/>
          </a:xfrm>
          <a:prstGeom prst="straightConnector1">
            <a:avLst/>
          </a:prstGeom>
          <a:noFill/>
          <a:ln w="1905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56459" name="Rectangle 139"/>
          <p:cNvSpPr>
            <a:spLocks noChangeArrowheads="1"/>
          </p:cNvSpPr>
          <p:nvPr/>
        </p:nvSpPr>
        <p:spPr bwMode="auto">
          <a:xfrm>
            <a:off x="399573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10</a:t>
            </a:r>
          </a:p>
        </p:txBody>
      </p:sp>
      <p:sp>
        <p:nvSpPr>
          <p:cNvPr id="56460" name="Rectangle 140"/>
          <p:cNvSpPr>
            <a:spLocks noChangeArrowheads="1"/>
          </p:cNvSpPr>
          <p:nvPr/>
        </p:nvSpPr>
        <p:spPr bwMode="auto">
          <a:xfrm>
            <a:off x="399573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1" name="Rectangle 141"/>
          <p:cNvSpPr>
            <a:spLocks noChangeArrowheads="1"/>
          </p:cNvSpPr>
          <p:nvPr/>
        </p:nvSpPr>
        <p:spPr bwMode="auto">
          <a:xfrm>
            <a:off x="6659563" y="4113213"/>
            <a:ext cx="1152525" cy="2889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9</a:t>
            </a:r>
          </a:p>
        </p:txBody>
      </p:sp>
      <p:sp>
        <p:nvSpPr>
          <p:cNvPr id="56462" name="Rectangle 142"/>
          <p:cNvSpPr>
            <a:spLocks noChangeArrowheads="1"/>
          </p:cNvSpPr>
          <p:nvPr/>
        </p:nvSpPr>
        <p:spPr bwMode="auto">
          <a:xfrm>
            <a:off x="2376488" y="551656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  <p:sp>
        <p:nvSpPr>
          <p:cNvPr id="56463" name="Rectangle 143"/>
          <p:cNvSpPr>
            <a:spLocks noChangeArrowheads="1"/>
          </p:cNvSpPr>
          <p:nvPr/>
        </p:nvSpPr>
        <p:spPr bwMode="auto">
          <a:xfrm>
            <a:off x="2376488" y="51927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>
                <a:cs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56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56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56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56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5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5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5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5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8" dur="500"/>
                                        <p:tgtEl>
                                          <p:spTgt spid="56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2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56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56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6" dur="500"/>
                                        <p:tgtEl>
                                          <p:spTgt spid="5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9" dur="2000" fill="hold"/>
                                        <p:tgtEl>
                                          <p:spTgt spid="56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4" grpId="0" animBg="1"/>
      <p:bldP spid="56416" grpId="0" animBg="1"/>
      <p:bldP spid="56416" grpId="1" animBg="1"/>
      <p:bldP spid="56420" grpId="0" animBg="1"/>
      <p:bldP spid="56420" grpId="1" animBg="1"/>
      <p:bldP spid="56421" grpId="0" animBg="1"/>
      <p:bldP spid="56421" grpId="1" animBg="1"/>
      <p:bldP spid="56422" grpId="0" animBg="1"/>
      <p:bldP spid="56422" grpId="1" animBg="1"/>
      <p:bldP spid="56423" grpId="0" animBg="1"/>
      <p:bldP spid="56424" grpId="0" animBg="1"/>
      <p:bldP spid="56425" grpId="0" animBg="1"/>
      <p:bldP spid="56426" grpId="0" animBg="1"/>
      <p:bldP spid="56427" grpId="0" animBg="1"/>
      <p:bldP spid="56428" grpId="0" animBg="1"/>
      <p:bldP spid="56431" grpId="0" animBg="1"/>
      <p:bldP spid="56432" grpId="0" animBg="1"/>
      <p:bldP spid="56433" grpId="0" animBg="1"/>
      <p:bldP spid="56434" grpId="0" animBg="1"/>
      <p:bldP spid="56435" grpId="0" animBg="1"/>
      <p:bldP spid="56435" grpId="1" animBg="1"/>
      <p:bldP spid="56436" grpId="0" animBg="1"/>
      <p:bldP spid="56436" grpId="1" animBg="1"/>
      <p:bldP spid="56437" grpId="0" animBg="1"/>
      <p:bldP spid="56438" grpId="0" animBg="1"/>
      <p:bldP spid="56439" grpId="0" animBg="1"/>
      <p:bldP spid="56443" grpId="0" animBg="1"/>
      <p:bldP spid="56444" grpId="0" animBg="1"/>
      <p:bldP spid="56447" grpId="0" animBg="1"/>
      <p:bldP spid="56448" grpId="0" animBg="1"/>
      <p:bldP spid="56449" grpId="0" animBg="1"/>
      <p:bldP spid="56450" grpId="0" animBg="1"/>
      <p:bldP spid="56451" grpId="0" animBg="1"/>
      <p:bldP spid="56451" grpId="1" animBg="1"/>
      <p:bldP spid="56452" grpId="0" animBg="1"/>
      <p:bldP spid="56452" grpId="1" animBg="1"/>
      <p:bldP spid="56454" grpId="0" animBg="1"/>
      <p:bldP spid="56455" grpId="0" animBg="1"/>
      <p:bldP spid="56456" grpId="0" animBg="1"/>
      <p:bldP spid="56456" grpId="1" animBg="1"/>
      <p:bldP spid="56459" grpId="0" animBg="1"/>
      <p:bldP spid="56460" grpId="0" animBg="1"/>
      <p:bldP spid="56461" grpId="0" animBg="1"/>
      <p:bldP spid="56461" grpId="1" animBg="1"/>
      <p:bldP spid="56462" grpId="0" animBg="1"/>
      <p:bldP spid="564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642350" cy="1209675"/>
          </a:xfrm>
        </p:spPr>
        <p:txBody>
          <a:bodyPr/>
          <a:lstStyle/>
          <a:p>
            <a:pPr algn="l"/>
            <a:r>
              <a:rPr lang="ru-RU" sz="2800" b="1" smtClean="0"/>
              <a:t>Реализация с дополнительным массивом</a:t>
            </a:r>
            <a:r>
              <a:rPr lang="ru-RU" sz="2400" b="1" smtClean="0"/>
              <a:t> - 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baseline="30000" smtClean="0"/>
              <a:t>2</a:t>
            </a:r>
            <a:r>
              <a:rPr lang="en-US" sz="2400" smtClean="0"/>
              <a:t>)</a:t>
            </a:r>
            <a:r>
              <a:rPr lang="ru-RU" sz="2400" b="1" smtClean="0"/>
              <a:t>  </a:t>
            </a:r>
            <a:endParaRPr lang="ru-RU" sz="24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660525"/>
            <a:ext cx="8229600" cy="51974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Массив 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[</a:t>
            </a:r>
            <a:r>
              <a:rPr lang="en-US" i="1" smtClean="0"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] </a:t>
            </a:r>
            <a:r>
              <a:rPr lang="ru-RU" smtClean="0">
                <a:sym typeface="Symbol" pitchFamily="18" charset="2"/>
              </a:rPr>
              <a:t>содержит стоимость текущего </a:t>
            </a:r>
          </a:p>
          <a:p>
            <a:pPr>
              <a:buFont typeface="Arial" charset="0"/>
              <a:buNone/>
            </a:pPr>
            <a:r>
              <a:rPr lang="ru-RU" smtClean="0">
                <a:sym typeface="Symbol" pitchFamily="18" charset="2"/>
              </a:rPr>
              <a:t>кратчайшего пути из </a:t>
            </a:r>
            <a:r>
              <a:rPr lang="en-US" i="1" smtClean="0"/>
              <a:t>s</a:t>
            </a:r>
            <a:r>
              <a:rPr lang="ru-RU" baseline="-25000" smtClean="0"/>
              <a:t> </a:t>
            </a:r>
            <a:r>
              <a:rPr lang="ru-RU" smtClean="0"/>
              <a:t>в </a:t>
            </a:r>
            <a:r>
              <a:rPr lang="en-US" i="1" smtClean="0"/>
              <a:t>v</a:t>
            </a:r>
            <a:r>
              <a:rPr lang="ru-RU" i="1" smtClean="0"/>
              <a:t>.</a:t>
            </a:r>
            <a:r>
              <a:rPr lang="ru-RU" smtClean="0">
                <a:sym typeface="Symbol" pitchFamily="18" charset="2"/>
              </a:rPr>
              <a:t> 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886200" y="274638"/>
            <a:ext cx="5257800" cy="511175"/>
          </a:xfrm>
        </p:spPr>
        <p:txBody>
          <a:bodyPr/>
          <a:lstStyle/>
          <a:p>
            <a:r>
              <a:rPr lang="ru-RU" sz="3200" smtClean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3000375"/>
            <a:ext cx="8229600" cy="3125788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3000" smtClean="0"/>
              <a:t>№ 	</a:t>
            </a:r>
            <a:r>
              <a:rPr lang="en-US" sz="3000" smtClean="0"/>
              <a:t>S		u	D[u]	D[1]	D[2]	D[3]	D[4]</a:t>
            </a:r>
            <a:endParaRPr lang="ru-RU" sz="300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0	   {0}		-	-	2	+∞	 +∞	10</a:t>
            </a:r>
          </a:p>
          <a:p>
            <a:pPr>
              <a:lnSpc>
                <a:spcPct val="90000"/>
              </a:lnSpc>
              <a:buFont typeface="Arial" charset="0"/>
              <a:buAutoNum type="arabicPlain"/>
            </a:pPr>
            <a:r>
              <a:rPr lang="en-US" sz="3000" smtClean="0"/>
              <a:t>{0, 1}		1	2	2	5	 +∞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r>
              <a:rPr lang="en-US" sz="3000" smtClean="0"/>
              <a:t>{0, 1, 2}		2	5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3"/>
            </a:pPr>
            <a:r>
              <a:rPr lang="en-US" sz="3000" smtClean="0"/>
              <a:t>{0, 1, 2, 3}	3	9	2	5	9	9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3000" smtClean="0"/>
              <a:t>4	 {0, 1, 2, 3, 4}	4	9	2	5	9	9</a:t>
            </a:r>
          </a:p>
          <a:p>
            <a:pPr>
              <a:lnSpc>
                <a:spcPct val="90000"/>
              </a:lnSpc>
              <a:buFont typeface="Arial" charset="0"/>
              <a:buAutoNum type="arabicPlain" startAt="2"/>
            </a:pPr>
            <a:endParaRPr lang="ru-RU" sz="3000" smtClean="0"/>
          </a:p>
        </p:txBody>
      </p:sp>
      <p:sp>
        <p:nvSpPr>
          <p:cNvPr id="4" name="Овал 3"/>
          <p:cNvSpPr/>
          <p:nvPr/>
        </p:nvSpPr>
        <p:spPr>
          <a:xfrm>
            <a:off x="357188" y="74295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500188" y="1385888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428750" y="24288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571750" y="814388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188" y="74295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71750" y="8143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28750" y="24288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821531" y="135732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1171575" y="1042988"/>
            <a:ext cx="814387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1928812" y="742951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8" idx="2"/>
            <a:endCxn id="17" idx="1"/>
          </p:cNvCxnSpPr>
          <p:nvPr/>
        </p:nvCxnSpPr>
        <p:spPr>
          <a:xfrm rot="16200000" flipH="1">
            <a:off x="807244" y="850106"/>
            <a:ext cx="414338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1785938" y="420688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14475" y="1357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1500188" y="2500313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00188" y="2500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cxnSp>
        <p:nvCxnSpPr>
          <p:cNvPr id="21" name="Shape 20"/>
          <p:cNvCxnSpPr>
            <a:stCxn id="19" idx="0"/>
            <a:endCxn id="17" idx="2"/>
          </p:cNvCxnSpPr>
          <p:nvPr/>
        </p:nvCxnSpPr>
        <p:spPr>
          <a:xfrm rot="5400000" flipH="1" flipV="1">
            <a:off x="1293019" y="2121694"/>
            <a:ext cx="742950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1589881" y="1410494"/>
            <a:ext cx="1535113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1500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357438" y="2143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6063" y="17145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57313" y="1928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57250" y="1143000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285875" y="78581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71688" y="1000125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7" grpId="0"/>
      <p:bldP spid="18" grpId="0" animBg="1"/>
      <p:bldP spid="19" grpId="0"/>
      <p:bldP spid="23" grpId="0"/>
      <p:bldP spid="24" grpId="0"/>
      <p:bldP spid="25" grpId="0"/>
      <p:bldP spid="26" grpId="0"/>
      <p:bldP spid="30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Кратчайшие пути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Длиной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кратчайшего пути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из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el-GR" sz="2400" dirty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 min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{ w(p)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| p = (u, …, v)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путь в графе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ru-RU" sz="2000" dirty="0" smtClean="0">
                <a:latin typeface="Calibri" pitchFamily="34" charset="0"/>
                <a:cs typeface="Calibri" pitchFamily="34" charset="0"/>
              </a:rPr>
              <a:t>Считаем </a:t>
            </a:r>
            <a:r>
              <a:rPr lang="ru-RU" sz="2000" dirty="0">
                <a:latin typeface="Calibri" pitchFamily="34" charset="0"/>
                <a:cs typeface="Calibri" pitchFamily="34" charset="0"/>
                <a:sym typeface="Symbol"/>
              </a:rPr>
              <a:t>минимум пустого множества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 = </a:t>
            </a:r>
            <a:endParaRPr lang="el-GR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endParaRPr lang="ru-RU" sz="2400" dirty="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spcAft>
                <a:spcPct val="50000"/>
              </a:spcAft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Кратчайшим </a:t>
            </a:r>
            <a:r>
              <a:rPr lang="ru-RU" sz="2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путём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из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называется путь из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для которого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w(p)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v)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spcAft>
                <a:spcPct val="50000"/>
              </a:spcAft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Кратчайших путей может быть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25535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395288" y="476250"/>
            <a:ext cx="82296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sz="18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Компьютерная сеть была названа ARPANET, все работы</a:t>
            </a:r>
            <a:r>
              <a:rPr lang="en-US" sz="2000" smtClean="0"/>
              <a:t> </a:t>
            </a:r>
            <a:r>
              <a:rPr lang="ru-RU" sz="2000" smtClean="0"/>
              <a:t>финансировались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за счёт Министерства</a:t>
            </a:r>
            <a:r>
              <a:rPr lang="en-US" sz="2000" smtClean="0"/>
              <a:t> </a:t>
            </a:r>
            <a:r>
              <a:rPr lang="ru-RU" sz="2000" smtClean="0"/>
              <a:t>обороны США. Затем сеть ARPANET</a:t>
            </a:r>
            <a:r>
              <a:rPr lang="en-US" sz="2000" smtClean="0"/>
              <a:t> </a:t>
            </a:r>
            <a:r>
              <a:rPr lang="ru-RU" sz="2000" smtClean="0"/>
              <a:t>начала активно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расти и развиваться, её</a:t>
            </a:r>
            <a:r>
              <a:rPr lang="en-US" sz="2000" smtClean="0"/>
              <a:t> </a:t>
            </a:r>
            <a:r>
              <a:rPr lang="ru-RU" sz="2000" smtClean="0"/>
              <a:t>начали использовать учёные из</a:t>
            </a:r>
            <a:r>
              <a:rPr lang="en-US" sz="2000" smtClean="0"/>
              <a:t> </a:t>
            </a:r>
            <a:r>
              <a:rPr lang="ru-RU" sz="2000" smtClean="0"/>
              <a:t>разных областей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науки. В 1973 году к сети</a:t>
            </a:r>
            <a:r>
              <a:rPr lang="en-US" sz="2000" smtClean="0"/>
              <a:t> </a:t>
            </a:r>
            <a:r>
              <a:rPr lang="ru-RU" sz="2000" smtClean="0"/>
              <a:t>были подключены первые иностранные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организации из Великобритании и</a:t>
            </a:r>
            <a:r>
              <a:rPr lang="en-US" sz="2000" smtClean="0"/>
              <a:t> </a:t>
            </a:r>
            <a:r>
              <a:rPr lang="ru-RU" sz="2000" smtClean="0"/>
              <a:t>Норвегии, сеть стала международной.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Стоимость пересылки электронного</a:t>
            </a:r>
            <a:r>
              <a:rPr lang="en-US" sz="2000" smtClean="0"/>
              <a:t> </a:t>
            </a:r>
            <a:r>
              <a:rPr lang="ru-RU" sz="2000" smtClean="0"/>
              <a:t>письма по сети ARPANET составляла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50 центов.</a:t>
            </a:r>
            <a:r>
              <a:rPr lang="en-US" sz="2000" smtClean="0"/>
              <a:t> </a:t>
            </a:r>
            <a:endParaRPr lang="ru-RU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 1984 году у сети ARPANET появился серьёзный</a:t>
            </a:r>
            <a:r>
              <a:rPr lang="en-US" sz="2000" smtClean="0"/>
              <a:t> </a:t>
            </a:r>
            <a:r>
              <a:rPr lang="ru-RU" sz="2000" smtClean="0"/>
              <a:t>соперник,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Национальный фонд науки США</a:t>
            </a:r>
            <a:r>
              <a:rPr lang="en-US" sz="2000" smtClean="0"/>
              <a:t> </a:t>
            </a:r>
            <a:r>
              <a:rPr lang="ru-RU" sz="2000" smtClean="0"/>
              <a:t>(NSF) основал обширную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Межуниверситетскую</a:t>
            </a:r>
            <a:r>
              <a:rPr lang="en-US" sz="2000" smtClean="0"/>
              <a:t> </a:t>
            </a:r>
            <a:r>
              <a:rPr lang="ru-RU" sz="2000" smtClean="0"/>
              <a:t>сеть NSFNet, которая имела гораздо бо́льшую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пропускную способность (56 кбит/с), нежели</a:t>
            </a:r>
            <a:r>
              <a:rPr lang="en-US" sz="2000" smtClean="0"/>
              <a:t> </a:t>
            </a:r>
            <a:r>
              <a:rPr lang="ru-RU" sz="2000" smtClean="0"/>
              <a:t>ARPANET. 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В 1990 году сеть ARPANET прекратила своё</a:t>
            </a:r>
            <a:r>
              <a:rPr lang="en-US" sz="2000" smtClean="0"/>
              <a:t> </a:t>
            </a:r>
            <a:r>
              <a:rPr lang="ru-RU" sz="2000" smtClean="0"/>
              <a:t>существование, полностью</a:t>
            </a:r>
            <a:endParaRPr lang="en-US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/>
              <a:t>проиграв</a:t>
            </a:r>
            <a:r>
              <a:rPr lang="en-US" sz="2000" smtClean="0"/>
              <a:t> </a:t>
            </a:r>
            <a:r>
              <a:rPr lang="ru-RU" sz="2000" smtClean="0"/>
              <a:t>конкуренцию NSFNet.</a:t>
            </a:r>
          </a:p>
          <a:p>
            <a:pPr>
              <a:lnSpc>
                <a:spcPct val="80000"/>
              </a:lnSpc>
            </a:pPr>
            <a:endParaRPr lang="ru-RU" sz="20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19113" y="736600"/>
            <a:ext cx="793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/>
              <a:t>Если в ориентированном графе нет дуг с отрицательным весом, то алгоритм </a:t>
            </a:r>
            <a:br>
              <a:rPr lang="ru-RU" sz="1600"/>
            </a:br>
            <a:r>
              <a:rPr lang="ru-RU" sz="1600"/>
              <a:t>Дейкстры работает точно так же, как и в случае неориентированных графов.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39750" y="1412875"/>
            <a:ext cx="7362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ru-RU" sz="1600"/>
              <a:t>Если в ориентированном графе нет циклов с отрицательным весом, то </a:t>
            </a:r>
            <a:br>
              <a:rPr lang="ru-RU" sz="1600"/>
            </a:br>
            <a:r>
              <a:rPr lang="ru-RU" sz="1600"/>
              <a:t>можно применить алгоритм Беллмана – Форда.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935038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1619250" y="29241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2627313" y="238442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3598863" y="29241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4283075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2627313" y="37893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1654175" y="4724400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3598863" y="47244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58381" name="Oval 13"/>
          <p:cNvSpPr>
            <a:spLocks noChangeArrowheads="1"/>
          </p:cNvSpPr>
          <p:nvPr/>
        </p:nvSpPr>
        <p:spPr bwMode="auto">
          <a:xfrm>
            <a:off x="2627313" y="53371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58382" name="AutoShape 14"/>
          <p:cNvCxnSpPr>
            <a:cxnSpLocks noChangeShapeType="1"/>
            <a:stCxn id="58373" idx="0"/>
            <a:endCxn id="58374" idx="2"/>
          </p:cNvCxnSpPr>
          <p:nvPr/>
        </p:nvCxnSpPr>
        <p:spPr bwMode="auto">
          <a:xfrm rot="-5400000">
            <a:off x="1025525" y="3195638"/>
            <a:ext cx="684213" cy="503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3" name="AutoShape 15"/>
          <p:cNvCxnSpPr>
            <a:cxnSpLocks noChangeShapeType="1"/>
            <a:stCxn id="58374" idx="0"/>
            <a:endCxn id="58375" idx="2"/>
          </p:cNvCxnSpPr>
          <p:nvPr/>
        </p:nvCxnSpPr>
        <p:spPr bwMode="auto">
          <a:xfrm rot="-5400000">
            <a:off x="2034381" y="2331244"/>
            <a:ext cx="358775" cy="8270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4" name="AutoShape 16"/>
          <p:cNvCxnSpPr>
            <a:cxnSpLocks noChangeShapeType="1"/>
            <a:stCxn id="58375" idx="4"/>
            <a:endCxn id="58378" idx="0"/>
          </p:cNvCxnSpPr>
          <p:nvPr/>
        </p:nvCxnSpPr>
        <p:spPr bwMode="auto">
          <a:xfrm rot="5400000">
            <a:off x="2286000" y="3267076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5" name="AutoShape 17"/>
          <p:cNvCxnSpPr>
            <a:cxnSpLocks noChangeShapeType="1"/>
            <a:stCxn id="58378" idx="3"/>
            <a:endCxn id="58379" idx="7"/>
          </p:cNvCxnSpPr>
          <p:nvPr/>
        </p:nvCxnSpPr>
        <p:spPr bwMode="auto">
          <a:xfrm rot="5400000">
            <a:off x="1981200" y="4078288"/>
            <a:ext cx="679450" cy="717550"/>
          </a:xfrm>
          <a:prstGeom prst="curved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6" name="AutoShape 18"/>
          <p:cNvCxnSpPr>
            <a:cxnSpLocks noChangeShapeType="1"/>
            <a:stCxn id="58379" idx="2"/>
            <a:endCxn id="58373" idx="4"/>
          </p:cNvCxnSpPr>
          <p:nvPr/>
        </p:nvCxnSpPr>
        <p:spPr bwMode="auto">
          <a:xfrm rot="10800000">
            <a:off x="1116013" y="4149725"/>
            <a:ext cx="538162" cy="7556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7" name="AutoShape 19"/>
          <p:cNvCxnSpPr>
            <a:cxnSpLocks noChangeShapeType="1"/>
            <a:stCxn id="58373" idx="7"/>
            <a:endCxn id="58375" idx="3"/>
          </p:cNvCxnSpPr>
          <p:nvPr/>
        </p:nvCxnSpPr>
        <p:spPr bwMode="auto">
          <a:xfrm rot="-5400000">
            <a:off x="1386682" y="2548731"/>
            <a:ext cx="1149350" cy="1436687"/>
          </a:xfrm>
          <a:prstGeom prst="curvedConnector3">
            <a:avLst>
              <a:gd name="adj1" fmla="val 4170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8" name="AutoShape 20"/>
          <p:cNvCxnSpPr>
            <a:cxnSpLocks noChangeShapeType="1"/>
            <a:stCxn id="58373" idx="6"/>
            <a:endCxn id="58378" idx="2"/>
          </p:cNvCxnSpPr>
          <p:nvPr/>
        </p:nvCxnSpPr>
        <p:spPr bwMode="auto">
          <a:xfrm>
            <a:off x="1295400" y="3970338"/>
            <a:ext cx="13319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9" name="AutoShape 21"/>
          <p:cNvCxnSpPr>
            <a:cxnSpLocks noChangeShapeType="1"/>
            <a:stCxn id="58373" idx="3"/>
            <a:endCxn id="58381" idx="2"/>
          </p:cNvCxnSpPr>
          <p:nvPr/>
        </p:nvCxnSpPr>
        <p:spPr bwMode="auto">
          <a:xfrm rot="16200000" flipH="1">
            <a:off x="1096963" y="3987800"/>
            <a:ext cx="1420812" cy="16398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0" name="AutoShape 22"/>
          <p:cNvCxnSpPr>
            <a:cxnSpLocks noChangeShapeType="1"/>
            <a:stCxn id="58381" idx="0"/>
            <a:endCxn id="58378" idx="4"/>
          </p:cNvCxnSpPr>
          <p:nvPr/>
        </p:nvCxnSpPr>
        <p:spPr bwMode="auto">
          <a:xfrm rot="-5400000">
            <a:off x="2214563" y="4743450"/>
            <a:ext cx="1187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1" name="AutoShape 23"/>
          <p:cNvCxnSpPr>
            <a:cxnSpLocks noChangeShapeType="1"/>
            <a:stCxn id="58379" idx="5"/>
            <a:endCxn id="58381" idx="1"/>
          </p:cNvCxnSpPr>
          <p:nvPr/>
        </p:nvCxnSpPr>
        <p:spPr bwMode="auto">
          <a:xfrm rot="16200000" flipH="1">
            <a:off x="2142331" y="4852194"/>
            <a:ext cx="357188" cy="717550"/>
          </a:xfrm>
          <a:prstGeom prst="curvedConnector3">
            <a:avLst>
              <a:gd name="adj1" fmla="val 49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2" name="AutoShape 24"/>
          <p:cNvCxnSpPr>
            <a:cxnSpLocks noChangeShapeType="1"/>
            <a:stCxn id="58375" idx="5"/>
            <a:endCxn id="58376" idx="2"/>
          </p:cNvCxnSpPr>
          <p:nvPr/>
        </p:nvCxnSpPr>
        <p:spPr bwMode="auto">
          <a:xfrm rot="16200000" flipH="1">
            <a:off x="3060701" y="2566987"/>
            <a:ext cx="412750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3" name="AutoShape 25"/>
          <p:cNvCxnSpPr>
            <a:cxnSpLocks noChangeShapeType="1"/>
            <a:stCxn id="58376" idx="0"/>
            <a:endCxn id="58375" idx="6"/>
          </p:cNvCxnSpPr>
          <p:nvPr/>
        </p:nvCxnSpPr>
        <p:spPr bwMode="auto">
          <a:xfrm rot="5400000" flipH="1">
            <a:off x="3204369" y="2348706"/>
            <a:ext cx="358775" cy="7921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4" name="AutoShape 26"/>
          <p:cNvCxnSpPr>
            <a:cxnSpLocks noChangeShapeType="1"/>
            <a:stCxn id="58376" idx="3"/>
            <a:endCxn id="58378" idx="7"/>
          </p:cNvCxnSpPr>
          <p:nvPr/>
        </p:nvCxnSpPr>
        <p:spPr bwMode="auto">
          <a:xfrm rot="5400000">
            <a:off x="2988469" y="3178969"/>
            <a:ext cx="609600" cy="715962"/>
          </a:xfrm>
          <a:prstGeom prst="curvedConnector3">
            <a:avLst>
              <a:gd name="adj1" fmla="val 49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5" name="AutoShape 27"/>
          <p:cNvCxnSpPr>
            <a:cxnSpLocks noChangeShapeType="1"/>
            <a:stCxn id="58375" idx="7"/>
            <a:endCxn id="58377" idx="0"/>
          </p:cNvCxnSpPr>
          <p:nvPr/>
        </p:nvCxnSpPr>
        <p:spPr bwMode="auto">
          <a:xfrm rot="5400000" flipV="1">
            <a:off x="3023394" y="2348707"/>
            <a:ext cx="1352550" cy="1528762"/>
          </a:xfrm>
          <a:prstGeom prst="curvedConnector3">
            <a:avLst>
              <a:gd name="adj1" fmla="val 73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6" name="AutoShape 28"/>
          <p:cNvCxnSpPr>
            <a:cxnSpLocks noChangeShapeType="1"/>
            <a:stCxn id="58381" idx="6"/>
            <a:endCxn id="58380" idx="4"/>
          </p:cNvCxnSpPr>
          <p:nvPr/>
        </p:nvCxnSpPr>
        <p:spPr bwMode="auto">
          <a:xfrm flipV="1">
            <a:off x="2987675" y="5084763"/>
            <a:ext cx="792163" cy="433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7" name="AutoShape 29"/>
          <p:cNvCxnSpPr>
            <a:cxnSpLocks noChangeShapeType="1"/>
            <a:stCxn id="58378" idx="5"/>
            <a:endCxn id="58380" idx="2"/>
          </p:cNvCxnSpPr>
          <p:nvPr/>
        </p:nvCxnSpPr>
        <p:spPr bwMode="auto">
          <a:xfrm rot="16200000" flipH="1">
            <a:off x="2863057" y="4169569"/>
            <a:ext cx="808037" cy="663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8" name="AutoShape 30"/>
          <p:cNvCxnSpPr>
            <a:cxnSpLocks noChangeShapeType="1"/>
            <a:stCxn id="58380" idx="0"/>
            <a:endCxn id="58376" idx="4"/>
          </p:cNvCxnSpPr>
          <p:nvPr/>
        </p:nvCxnSpPr>
        <p:spPr bwMode="auto">
          <a:xfrm rot="-5400000">
            <a:off x="3059907" y="4004469"/>
            <a:ext cx="1439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31"/>
          <p:cNvCxnSpPr>
            <a:cxnSpLocks noChangeShapeType="1"/>
            <a:stCxn id="58380" idx="7"/>
            <a:endCxn id="58377" idx="2"/>
          </p:cNvCxnSpPr>
          <p:nvPr/>
        </p:nvCxnSpPr>
        <p:spPr bwMode="auto">
          <a:xfrm rot="-5400000">
            <a:off x="3691732" y="4185444"/>
            <a:ext cx="806450" cy="376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0" name="AutoShape 32"/>
          <p:cNvCxnSpPr>
            <a:cxnSpLocks noChangeShapeType="1"/>
            <a:stCxn id="58377" idx="4"/>
            <a:endCxn id="58380" idx="6"/>
          </p:cNvCxnSpPr>
          <p:nvPr/>
        </p:nvCxnSpPr>
        <p:spPr bwMode="auto">
          <a:xfrm rot="5400000">
            <a:off x="3833813" y="4275137"/>
            <a:ext cx="755650" cy="5048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971550" y="3284538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1943100" y="2420938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2051050" y="3068638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2519363" y="3105150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-3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3094038" y="2781300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3275013" y="2636838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4067175" y="2565400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3167063" y="3284538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3527425" y="3824288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3959225" y="4184650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4319588" y="4508500"/>
            <a:ext cx="2524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3095625" y="4437063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4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3167063" y="5200650"/>
            <a:ext cx="3603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2590800" y="4689475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2159000" y="4221163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1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1762125" y="3752850"/>
            <a:ext cx="361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-2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1222375" y="4473575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3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2159000" y="4976813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1403350" y="5121275"/>
            <a:ext cx="2524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000"/>
              <a:t>2</a:t>
            </a:r>
          </a:p>
        </p:txBody>
      </p:sp>
      <p:grpSp>
        <p:nvGrpSpPr>
          <p:cNvPr id="58420" name="Group 52"/>
          <p:cNvGrpSpPr>
            <a:grpSpLocks/>
          </p:cNvGrpSpPr>
          <p:nvPr/>
        </p:nvGrpSpPr>
        <p:grpSpPr bwMode="auto">
          <a:xfrm>
            <a:off x="5184775" y="3068638"/>
            <a:ext cx="3275013" cy="971550"/>
            <a:chOff x="3266" y="1933"/>
            <a:chExt cx="2063" cy="612"/>
          </a:xfrm>
        </p:grpSpPr>
        <p:sp>
          <p:nvSpPr>
            <p:cNvPr id="90194" name="Rectangle 5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90195" name="Rectangle 5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90196" name="Rectangle 5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90197" name="Rectangle 5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90198" name="Rectangle 5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90199" name="Rectangle 5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90200" name="Rectangle 5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90201" name="Rectangle 6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90202" name="Rectangle 6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90203" name="Rectangle 6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90204" name="Rectangle 6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5" name="Rectangle 6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6" name="Rectangle 6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0207" name="Rectangle 6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8" name="Rectangle 6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09" name="Rectangle 6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0" name="Rectangle 6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1" name="Rectangle 7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0212" name="Rectangle 7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0213" name="Rectangle 7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4" name="Rectangle 7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5" name="Rectangle 7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90216" name="Rectangle 7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7" name="Rectangle 7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8" name="Rectangle 7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19" name="Rectangle 7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0" name="Rectangle 7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90221" name="Text Box 8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0222" name="Text Box 8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0223" name="Text Box 8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58451" name="Rectangle 83"/>
          <p:cNvSpPr>
            <a:spLocks noChangeArrowheads="1"/>
          </p:cNvSpPr>
          <p:nvPr/>
        </p:nvSpPr>
        <p:spPr bwMode="auto">
          <a:xfrm>
            <a:off x="586740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2" name="Rectangle 84"/>
          <p:cNvSpPr>
            <a:spLocks noChangeArrowheads="1"/>
          </p:cNvSpPr>
          <p:nvPr/>
        </p:nvSpPr>
        <p:spPr bwMode="auto">
          <a:xfrm>
            <a:off x="586740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3" name="Rectangle 85"/>
          <p:cNvSpPr>
            <a:spLocks noChangeArrowheads="1"/>
          </p:cNvSpPr>
          <p:nvPr/>
        </p:nvSpPr>
        <p:spPr bwMode="auto">
          <a:xfrm>
            <a:off x="5543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4" name="Rectangle 86"/>
          <p:cNvSpPr>
            <a:spLocks noChangeArrowheads="1"/>
          </p:cNvSpPr>
          <p:nvPr/>
        </p:nvSpPr>
        <p:spPr bwMode="auto">
          <a:xfrm>
            <a:off x="5543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55" name="Rectangle 87"/>
          <p:cNvSpPr>
            <a:spLocks noChangeArrowheads="1"/>
          </p:cNvSpPr>
          <p:nvPr/>
        </p:nvSpPr>
        <p:spPr bwMode="auto">
          <a:xfrm>
            <a:off x="68405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6" name="Rectangle 88"/>
          <p:cNvSpPr>
            <a:spLocks noChangeArrowheads="1"/>
          </p:cNvSpPr>
          <p:nvPr/>
        </p:nvSpPr>
        <p:spPr bwMode="auto">
          <a:xfrm>
            <a:off x="68405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-2</a:t>
            </a:r>
            <a:endParaRPr lang="ru-RU" sz="1600"/>
          </a:p>
        </p:txBody>
      </p:sp>
      <p:sp>
        <p:nvSpPr>
          <p:cNvPr id="58457" name="Rectangle 89"/>
          <p:cNvSpPr>
            <a:spLocks noChangeArrowheads="1"/>
          </p:cNvSpPr>
          <p:nvPr/>
        </p:nvSpPr>
        <p:spPr bwMode="auto">
          <a:xfrm>
            <a:off x="8135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58458" name="Rectangle 90"/>
          <p:cNvSpPr>
            <a:spLocks noChangeArrowheads="1"/>
          </p:cNvSpPr>
          <p:nvPr/>
        </p:nvSpPr>
        <p:spPr bwMode="auto">
          <a:xfrm>
            <a:off x="8135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59" name="Rectangle 91"/>
          <p:cNvSpPr>
            <a:spLocks noChangeArrowheads="1"/>
          </p:cNvSpPr>
          <p:nvPr/>
        </p:nvSpPr>
        <p:spPr bwMode="auto">
          <a:xfrm>
            <a:off x="6192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0" name="Rectangle 92"/>
          <p:cNvSpPr>
            <a:spLocks noChangeArrowheads="1"/>
          </p:cNvSpPr>
          <p:nvPr/>
        </p:nvSpPr>
        <p:spPr bwMode="auto">
          <a:xfrm>
            <a:off x="6192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1" name="Rectangle 93"/>
          <p:cNvSpPr>
            <a:spLocks noChangeArrowheads="1"/>
          </p:cNvSpPr>
          <p:nvPr/>
        </p:nvSpPr>
        <p:spPr bwMode="auto">
          <a:xfrm>
            <a:off x="7164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2" name="Rectangle 94"/>
          <p:cNvSpPr>
            <a:spLocks noChangeArrowheads="1"/>
          </p:cNvSpPr>
          <p:nvPr/>
        </p:nvSpPr>
        <p:spPr bwMode="auto">
          <a:xfrm>
            <a:off x="7164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58463" name="Rectangle 95"/>
          <p:cNvSpPr>
            <a:spLocks noChangeArrowheads="1"/>
          </p:cNvSpPr>
          <p:nvPr/>
        </p:nvSpPr>
        <p:spPr bwMode="auto">
          <a:xfrm>
            <a:off x="74882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4" name="Rectangle 96"/>
          <p:cNvSpPr>
            <a:spLocks noChangeArrowheads="1"/>
          </p:cNvSpPr>
          <p:nvPr/>
        </p:nvSpPr>
        <p:spPr bwMode="auto">
          <a:xfrm>
            <a:off x="74882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-1</a:t>
            </a:r>
            <a:endParaRPr lang="ru-RU" sz="1600"/>
          </a:p>
        </p:txBody>
      </p:sp>
      <p:sp>
        <p:nvSpPr>
          <p:cNvPr id="58465" name="Rectangle 97"/>
          <p:cNvSpPr>
            <a:spLocks noChangeArrowheads="1"/>
          </p:cNvSpPr>
          <p:nvPr/>
        </p:nvSpPr>
        <p:spPr bwMode="auto">
          <a:xfrm>
            <a:off x="7812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58466" name="Rectangle 98"/>
          <p:cNvSpPr>
            <a:spLocks noChangeArrowheads="1"/>
          </p:cNvSpPr>
          <p:nvPr/>
        </p:nvSpPr>
        <p:spPr bwMode="auto">
          <a:xfrm>
            <a:off x="7812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58467" name="Rectangle 99"/>
          <p:cNvSpPr>
            <a:spLocks noChangeArrowheads="1"/>
          </p:cNvSpPr>
          <p:nvPr/>
        </p:nvSpPr>
        <p:spPr bwMode="auto">
          <a:xfrm>
            <a:off x="78120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9</a:t>
            </a:r>
            <a:endParaRPr lang="ru-RU" sz="1600"/>
          </a:p>
        </p:txBody>
      </p:sp>
      <p:sp>
        <p:nvSpPr>
          <p:cNvPr id="58468" name="Rectangle 100"/>
          <p:cNvSpPr>
            <a:spLocks noChangeArrowheads="1"/>
          </p:cNvSpPr>
          <p:nvPr/>
        </p:nvSpPr>
        <p:spPr bwMode="auto">
          <a:xfrm>
            <a:off x="7812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69" name="Rectangle 101"/>
          <p:cNvSpPr>
            <a:spLocks noChangeArrowheads="1"/>
          </p:cNvSpPr>
          <p:nvPr/>
        </p:nvSpPr>
        <p:spPr bwMode="auto">
          <a:xfrm>
            <a:off x="81359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58470" name="Rectangle 102"/>
          <p:cNvSpPr>
            <a:spLocks noChangeArrowheads="1"/>
          </p:cNvSpPr>
          <p:nvPr/>
        </p:nvSpPr>
        <p:spPr bwMode="auto">
          <a:xfrm>
            <a:off x="81359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58471" name="Rectangle 103"/>
          <p:cNvSpPr>
            <a:spLocks noChangeArrowheads="1"/>
          </p:cNvSpPr>
          <p:nvPr/>
        </p:nvSpPr>
        <p:spPr bwMode="auto">
          <a:xfrm>
            <a:off x="619283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2" name="Rectangle 104"/>
          <p:cNvSpPr>
            <a:spLocks noChangeArrowheads="1"/>
          </p:cNvSpPr>
          <p:nvPr/>
        </p:nvSpPr>
        <p:spPr bwMode="auto">
          <a:xfrm>
            <a:off x="6192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58473" name="Rectangle 105"/>
          <p:cNvSpPr>
            <a:spLocks noChangeArrowheads="1"/>
          </p:cNvSpPr>
          <p:nvPr/>
        </p:nvSpPr>
        <p:spPr bwMode="auto">
          <a:xfrm>
            <a:off x="7164388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58474" name="Rectangle 106"/>
          <p:cNvSpPr>
            <a:spLocks noChangeArrowheads="1"/>
          </p:cNvSpPr>
          <p:nvPr/>
        </p:nvSpPr>
        <p:spPr bwMode="auto">
          <a:xfrm>
            <a:off x="7164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5" name="Rectangle 107"/>
          <p:cNvSpPr>
            <a:spLocks noChangeArrowheads="1"/>
          </p:cNvSpPr>
          <p:nvPr/>
        </p:nvSpPr>
        <p:spPr bwMode="auto">
          <a:xfrm>
            <a:off x="78120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0</a:t>
            </a:r>
            <a:endParaRPr lang="ru-RU" sz="1600"/>
          </a:p>
        </p:txBody>
      </p:sp>
      <p:sp>
        <p:nvSpPr>
          <p:cNvPr id="58476" name="Text Box 108"/>
          <p:cNvSpPr txBox="1">
            <a:spLocks noChangeArrowheads="1"/>
          </p:cNvSpPr>
          <p:nvPr/>
        </p:nvSpPr>
        <p:spPr bwMode="auto">
          <a:xfrm>
            <a:off x="5272088" y="5092700"/>
            <a:ext cx="2855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И так далее… </a:t>
            </a:r>
            <a:br>
              <a:rPr lang="ru-RU" sz="1600"/>
            </a:br>
            <a:r>
              <a:rPr lang="ru-RU" sz="1600"/>
              <a:t>В конце концов получится…</a:t>
            </a:r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5543550" y="33924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5543550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619283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7164388" y="37163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1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10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5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1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1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5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0" dur="2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 animBg="1"/>
      <p:bldP spid="58379" grpId="0" animBg="1"/>
      <p:bldP spid="58380" grpId="0" animBg="1"/>
      <p:bldP spid="58381" grpId="0" animBg="1"/>
      <p:bldP spid="58401" grpId="0"/>
      <p:bldP spid="58402" grpId="0"/>
      <p:bldP spid="58403" grpId="0"/>
      <p:bldP spid="58404" grpId="0"/>
      <p:bldP spid="58405" grpId="0"/>
      <p:bldP spid="58406" grpId="0"/>
      <p:bldP spid="58407" grpId="0"/>
      <p:bldP spid="58408" grpId="0"/>
      <p:bldP spid="58409" grpId="0"/>
      <p:bldP spid="58410" grpId="0"/>
      <p:bldP spid="58411" grpId="0"/>
      <p:bldP spid="58412" grpId="0"/>
      <p:bldP spid="58413" grpId="0"/>
      <p:bldP spid="58414" grpId="0"/>
      <p:bldP spid="58415" grpId="0"/>
      <p:bldP spid="58416" grpId="0"/>
      <p:bldP spid="58417" grpId="0"/>
      <p:bldP spid="58418" grpId="0"/>
      <p:bldP spid="58419" grpId="0"/>
      <p:bldP spid="58451" grpId="0" animBg="1"/>
      <p:bldP spid="58452" grpId="0" animBg="1"/>
      <p:bldP spid="58453" grpId="0" animBg="1"/>
      <p:bldP spid="58454" grpId="0" animBg="1"/>
      <p:bldP spid="58455" grpId="0" animBg="1"/>
      <p:bldP spid="58456" grpId="0" animBg="1"/>
      <p:bldP spid="58457" grpId="0" animBg="1"/>
      <p:bldP spid="58458" grpId="0" animBg="1"/>
      <p:bldP spid="58459" grpId="0" animBg="1"/>
      <p:bldP spid="58460" grpId="0" animBg="1"/>
      <p:bldP spid="58461" grpId="0" animBg="1"/>
      <p:bldP spid="58462" grpId="0" animBg="1"/>
      <p:bldP spid="58463" grpId="0" animBg="1"/>
      <p:bldP spid="58464" grpId="0" animBg="1"/>
      <p:bldP spid="58465" grpId="0" animBg="1"/>
      <p:bldP spid="58466" grpId="0" animBg="1"/>
      <p:bldP spid="58467" grpId="0" animBg="1"/>
      <p:bldP spid="58468" grpId="0" animBg="1"/>
      <p:bldP spid="58469" grpId="0" animBg="1"/>
      <p:bldP spid="58470" grpId="0" animBg="1"/>
      <p:bldP spid="58471" grpId="0" animBg="1"/>
      <p:bldP spid="58472" grpId="0" animBg="1"/>
      <p:bldP spid="58473" grpId="0" animBg="1"/>
      <p:bldP spid="58474" grpId="0" animBg="1"/>
      <p:bldP spid="58475" grpId="0" animBg="1"/>
      <p:bldP spid="58476" grpId="0"/>
      <p:bldP spid="58477" grpId="0" animBg="1"/>
      <p:bldP spid="58478" grpId="0" animBg="1"/>
      <p:bldP spid="58479" grpId="0" animBg="1"/>
      <p:bldP spid="5848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549275"/>
            <a:ext cx="8715375" cy="52689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Floyd-Warshall(M, n) {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D</a:t>
            </a:r>
            <a:r>
              <a:rPr lang="en-US" baseline="30000" smtClean="0"/>
              <a:t>(0)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for k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  <a:r>
              <a:rPr lang="ru-RU" smtClean="0"/>
              <a:t>		</a:t>
            </a:r>
            <a:r>
              <a:rPr lang="en-US" smtClean="0"/>
              <a:t>for i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1 to n do 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</a:t>
            </a:r>
            <a:r>
              <a:rPr lang="en-US" smtClean="0"/>
              <a:t>for j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1 to n do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			</a:t>
            </a:r>
            <a:r>
              <a:rPr lang="en-US" smtClean="0"/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(k) </a:t>
            </a:r>
            <a:r>
              <a:rPr lang="en-US" smtClean="0">
                <a:sym typeface="Symbol" pitchFamily="18" charset="2"/>
              </a:rPr>
              <a:t></a:t>
            </a:r>
            <a:r>
              <a:rPr lang="en-US" smtClean="0"/>
              <a:t> min(d</a:t>
            </a:r>
            <a:r>
              <a:rPr lang="en-US" baseline="-25000" smtClean="0"/>
              <a:t>ij</a:t>
            </a:r>
            <a:r>
              <a:rPr lang="en-US" baseline="30000" smtClean="0"/>
              <a:t>(k-1)</a:t>
            </a:r>
            <a:r>
              <a:rPr lang="en-US" smtClean="0"/>
              <a:t>, d</a:t>
            </a:r>
            <a:r>
              <a:rPr lang="en-US" baseline="-25000" smtClean="0"/>
              <a:t>ik</a:t>
            </a:r>
            <a:r>
              <a:rPr lang="en-US" baseline="30000" smtClean="0"/>
              <a:t>(k-1) </a:t>
            </a:r>
            <a:r>
              <a:rPr lang="en-US" smtClean="0"/>
              <a:t>+ d</a:t>
            </a:r>
            <a:r>
              <a:rPr lang="en-US" baseline="-25000" smtClean="0"/>
              <a:t>kj</a:t>
            </a:r>
            <a:r>
              <a:rPr lang="en-US" baseline="30000" smtClean="0"/>
              <a:t>(k-1) </a:t>
            </a:r>
            <a:r>
              <a:rPr lang="en-US" smtClean="0"/>
              <a:t>);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ru-RU" smtClean="0"/>
              <a:t>	</a:t>
            </a:r>
            <a:r>
              <a:rPr lang="en-US" smtClean="0"/>
              <a:t>return D</a:t>
            </a:r>
            <a:r>
              <a:rPr lang="en-US" baseline="30000" smtClean="0"/>
              <a:t>(n)</a:t>
            </a:r>
            <a:r>
              <a:rPr lang="en-US" smtClean="0"/>
              <a:t>;</a:t>
            </a:r>
            <a:endParaRPr lang="ru-RU" smtClean="0"/>
          </a:p>
          <a:p>
            <a:pPr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  <a:p>
            <a:pPr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719138" y="5373688"/>
            <a:ext cx="3275012" cy="971550"/>
            <a:chOff x="3266" y="1933"/>
            <a:chExt cx="2063" cy="612"/>
          </a:xfrm>
        </p:grpSpPr>
        <p:sp>
          <p:nvSpPr>
            <p:cNvPr id="106612" name="Rectangle 3"/>
            <p:cNvSpPr>
              <a:spLocks noChangeArrowheads="1"/>
            </p:cNvSpPr>
            <p:nvPr/>
          </p:nvSpPr>
          <p:spPr bwMode="auto">
            <a:xfrm>
              <a:off x="3492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106613" name="Rectangle 4"/>
            <p:cNvSpPr>
              <a:spLocks noChangeArrowheads="1"/>
            </p:cNvSpPr>
            <p:nvPr/>
          </p:nvSpPr>
          <p:spPr bwMode="auto">
            <a:xfrm>
              <a:off x="3696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106614" name="Rectangle 5"/>
            <p:cNvSpPr>
              <a:spLocks noChangeArrowheads="1"/>
            </p:cNvSpPr>
            <p:nvPr/>
          </p:nvSpPr>
          <p:spPr bwMode="auto">
            <a:xfrm>
              <a:off x="3900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106615" name="Rectangle 6"/>
            <p:cNvSpPr>
              <a:spLocks noChangeArrowheads="1"/>
            </p:cNvSpPr>
            <p:nvPr/>
          </p:nvSpPr>
          <p:spPr bwMode="auto">
            <a:xfrm>
              <a:off x="4104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106616" name="Rectangle 7"/>
            <p:cNvSpPr>
              <a:spLocks noChangeArrowheads="1"/>
            </p:cNvSpPr>
            <p:nvPr/>
          </p:nvSpPr>
          <p:spPr bwMode="auto">
            <a:xfrm>
              <a:off x="4309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106617" name="Rectangle 8"/>
            <p:cNvSpPr>
              <a:spLocks noChangeArrowheads="1"/>
            </p:cNvSpPr>
            <p:nvPr/>
          </p:nvSpPr>
          <p:spPr bwMode="auto">
            <a:xfrm>
              <a:off x="4513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106618" name="Rectangle 9"/>
            <p:cNvSpPr>
              <a:spLocks noChangeArrowheads="1"/>
            </p:cNvSpPr>
            <p:nvPr/>
          </p:nvSpPr>
          <p:spPr bwMode="auto">
            <a:xfrm>
              <a:off x="4717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106619" name="Rectangle 10"/>
            <p:cNvSpPr>
              <a:spLocks noChangeArrowheads="1"/>
            </p:cNvSpPr>
            <p:nvPr/>
          </p:nvSpPr>
          <p:spPr bwMode="auto">
            <a:xfrm>
              <a:off x="4921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106620" name="Rectangle 11"/>
            <p:cNvSpPr>
              <a:spLocks noChangeArrowheads="1"/>
            </p:cNvSpPr>
            <p:nvPr/>
          </p:nvSpPr>
          <p:spPr bwMode="auto">
            <a:xfrm>
              <a:off x="5125" y="1933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9</a:t>
              </a:r>
            </a:p>
          </p:txBody>
        </p:sp>
        <p:sp>
          <p:nvSpPr>
            <p:cNvPr id="106621" name="Rectangle 12"/>
            <p:cNvSpPr>
              <a:spLocks noChangeArrowheads="1"/>
            </p:cNvSpPr>
            <p:nvPr/>
          </p:nvSpPr>
          <p:spPr bwMode="auto">
            <a:xfrm>
              <a:off x="3492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>
                <a:cs typeface="Arial" charset="0"/>
              </a:endParaRPr>
            </a:p>
          </p:txBody>
        </p:sp>
        <p:sp>
          <p:nvSpPr>
            <p:cNvPr id="106622" name="Rectangle 13"/>
            <p:cNvSpPr>
              <a:spLocks noChangeArrowheads="1"/>
            </p:cNvSpPr>
            <p:nvPr/>
          </p:nvSpPr>
          <p:spPr bwMode="auto">
            <a:xfrm>
              <a:off x="3696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3" name="Rectangle 14"/>
            <p:cNvSpPr>
              <a:spLocks noChangeArrowheads="1"/>
            </p:cNvSpPr>
            <p:nvPr/>
          </p:nvSpPr>
          <p:spPr bwMode="auto">
            <a:xfrm>
              <a:off x="3900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4" name="Rectangle 15"/>
            <p:cNvSpPr>
              <a:spLocks noChangeArrowheads="1"/>
            </p:cNvSpPr>
            <p:nvPr/>
          </p:nvSpPr>
          <p:spPr bwMode="auto">
            <a:xfrm>
              <a:off x="4104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106625" name="Rectangle 16"/>
            <p:cNvSpPr>
              <a:spLocks noChangeArrowheads="1"/>
            </p:cNvSpPr>
            <p:nvPr/>
          </p:nvSpPr>
          <p:spPr bwMode="auto">
            <a:xfrm>
              <a:off x="4309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6" name="Rectangle 17"/>
            <p:cNvSpPr>
              <a:spLocks noChangeArrowheads="1"/>
            </p:cNvSpPr>
            <p:nvPr/>
          </p:nvSpPr>
          <p:spPr bwMode="auto">
            <a:xfrm>
              <a:off x="4513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7" name="Rectangle 18"/>
            <p:cNvSpPr>
              <a:spLocks noChangeArrowheads="1"/>
            </p:cNvSpPr>
            <p:nvPr/>
          </p:nvSpPr>
          <p:spPr bwMode="auto">
            <a:xfrm>
              <a:off x="4717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8" name="Rectangle 19"/>
            <p:cNvSpPr>
              <a:spLocks noChangeArrowheads="1"/>
            </p:cNvSpPr>
            <p:nvPr/>
          </p:nvSpPr>
          <p:spPr bwMode="auto">
            <a:xfrm>
              <a:off x="4921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29" name="Rectangle 20"/>
            <p:cNvSpPr>
              <a:spLocks noChangeArrowheads="1"/>
            </p:cNvSpPr>
            <p:nvPr/>
          </p:nvSpPr>
          <p:spPr bwMode="auto">
            <a:xfrm>
              <a:off x="5125" y="2137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6630" name="Rectangle 21"/>
            <p:cNvSpPr>
              <a:spLocks noChangeArrowheads="1"/>
            </p:cNvSpPr>
            <p:nvPr/>
          </p:nvSpPr>
          <p:spPr bwMode="auto">
            <a:xfrm>
              <a:off x="3492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106631" name="Rectangle 22"/>
            <p:cNvSpPr>
              <a:spLocks noChangeArrowheads="1"/>
            </p:cNvSpPr>
            <p:nvPr/>
          </p:nvSpPr>
          <p:spPr bwMode="auto">
            <a:xfrm>
              <a:off x="3696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2" name="Rectangle 23"/>
            <p:cNvSpPr>
              <a:spLocks noChangeArrowheads="1"/>
            </p:cNvSpPr>
            <p:nvPr/>
          </p:nvSpPr>
          <p:spPr bwMode="auto">
            <a:xfrm>
              <a:off x="3900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3" name="Rectangle 24"/>
            <p:cNvSpPr>
              <a:spLocks noChangeArrowheads="1"/>
            </p:cNvSpPr>
            <p:nvPr/>
          </p:nvSpPr>
          <p:spPr bwMode="auto">
            <a:xfrm>
              <a:off x="4104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0</a:t>
              </a:r>
            </a:p>
          </p:txBody>
        </p:sp>
        <p:sp>
          <p:nvSpPr>
            <p:cNvPr id="106634" name="Rectangle 25"/>
            <p:cNvSpPr>
              <a:spLocks noChangeArrowheads="1"/>
            </p:cNvSpPr>
            <p:nvPr/>
          </p:nvSpPr>
          <p:spPr bwMode="auto">
            <a:xfrm>
              <a:off x="4309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5" name="Rectangle 26"/>
            <p:cNvSpPr>
              <a:spLocks noChangeArrowheads="1"/>
            </p:cNvSpPr>
            <p:nvPr/>
          </p:nvSpPr>
          <p:spPr bwMode="auto">
            <a:xfrm>
              <a:off x="4513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6" name="Rectangle 27"/>
            <p:cNvSpPr>
              <a:spLocks noChangeArrowheads="1"/>
            </p:cNvSpPr>
            <p:nvPr/>
          </p:nvSpPr>
          <p:spPr bwMode="auto">
            <a:xfrm>
              <a:off x="4717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7" name="Rectangle 28"/>
            <p:cNvSpPr>
              <a:spLocks noChangeArrowheads="1"/>
            </p:cNvSpPr>
            <p:nvPr/>
          </p:nvSpPr>
          <p:spPr bwMode="auto">
            <a:xfrm>
              <a:off x="4921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8" name="Rectangle 29"/>
            <p:cNvSpPr>
              <a:spLocks noChangeArrowheads="1"/>
            </p:cNvSpPr>
            <p:nvPr/>
          </p:nvSpPr>
          <p:spPr bwMode="auto">
            <a:xfrm>
              <a:off x="5125" y="2341"/>
              <a:ext cx="204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∞</a:t>
              </a:r>
            </a:p>
          </p:txBody>
        </p:sp>
        <p:sp>
          <p:nvSpPr>
            <p:cNvPr id="106639" name="Text Box 30"/>
            <p:cNvSpPr txBox="1">
              <a:spLocks noChangeArrowheads="1"/>
            </p:cNvSpPr>
            <p:nvPr/>
          </p:nvSpPr>
          <p:spPr bwMode="auto">
            <a:xfrm>
              <a:off x="3266" y="194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106640" name="Text Box 31"/>
            <p:cNvSpPr txBox="1">
              <a:spLocks noChangeArrowheads="1"/>
            </p:cNvSpPr>
            <p:nvPr/>
          </p:nvSpPr>
          <p:spPr bwMode="auto">
            <a:xfrm>
              <a:off x="3266" y="2146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106641" name="Text Box 32"/>
            <p:cNvSpPr txBox="1">
              <a:spLocks noChangeArrowheads="1"/>
            </p:cNvSpPr>
            <p:nvPr/>
          </p:nvSpPr>
          <p:spPr bwMode="auto">
            <a:xfrm>
              <a:off x="3266" y="23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106498" name="Text Box 33"/>
          <p:cNvSpPr txBox="1">
            <a:spLocks noChangeArrowheads="1"/>
          </p:cNvSpPr>
          <p:nvPr/>
        </p:nvSpPr>
        <p:spPr bwMode="auto">
          <a:xfrm>
            <a:off x="576263" y="333375"/>
            <a:ext cx="4894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Кратчайшие пути в ориентированном графе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19113" y="736600"/>
            <a:ext cx="81295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ru-RU" sz="1600"/>
              <a:t>Если в ориентированном графе нет циклов, то можно провести топологическую</a:t>
            </a:r>
            <a:br>
              <a:rPr lang="ru-RU" sz="1600"/>
            </a:br>
            <a:r>
              <a:rPr lang="ru-RU" sz="1600"/>
              <a:t>сортировку вершин, после чего выполнить релаксацию исходящих дуг</a:t>
            </a:r>
            <a:br>
              <a:rPr lang="ru-RU" sz="1600"/>
            </a:br>
            <a:r>
              <a:rPr lang="ru-RU" sz="1600"/>
              <a:t>в порядке возрастания номеров вершин.</a:t>
            </a:r>
          </a:p>
        </p:txBody>
      </p:sp>
      <p:sp>
        <p:nvSpPr>
          <p:cNvPr id="60451" name="Oval 35"/>
          <p:cNvSpPr>
            <a:spLocks noChangeArrowheads="1"/>
          </p:cNvSpPr>
          <p:nvPr/>
        </p:nvSpPr>
        <p:spPr bwMode="auto">
          <a:xfrm>
            <a:off x="3600450" y="1665288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0452" name="Oval 36"/>
          <p:cNvSpPr>
            <a:spLocks noChangeArrowheads="1"/>
          </p:cNvSpPr>
          <p:nvPr/>
        </p:nvSpPr>
        <p:spPr bwMode="auto">
          <a:xfrm>
            <a:off x="36004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0453" name="Oval 37"/>
          <p:cNvSpPr>
            <a:spLocks noChangeArrowheads="1"/>
          </p:cNvSpPr>
          <p:nvPr/>
        </p:nvSpPr>
        <p:spPr bwMode="auto">
          <a:xfrm>
            <a:off x="3600450" y="3538538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sp>
        <p:nvSpPr>
          <p:cNvPr id="60454" name="Oval 38"/>
          <p:cNvSpPr>
            <a:spLocks noChangeArrowheads="1"/>
          </p:cNvSpPr>
          <p:nvPr/>
        </p:nvSpPr>
        <p:spPr bwMode="auto">
          <a:xfrm>
            <a:off x="2266950" y="2062163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0455" name="Oval 39"/>
          <p:cNvSpPr>
            <a:spLocks noChangeArrowheads="1"/>
          </p:cNvSpPr>
          <p:nvPr/>
        </p:nvSpPr>
        <p:spPr bwMode="auto">
          <a:xfrm>
            <a:off x="2266950" y="30353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0456" name="Oval 40"/>
          <p:cNvSpPr>
            <a:spLocks noChangeArrowheads="1"/>
          </p:cNvSpPr>
          <p:nvPr/>
        </p:nvSpPr>
        <p:spPr bwMode="auto">
          <a:xfrm>
            <a:off x="4859338" y="2062163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0457" name="Oval 41"/>
          <p:cNvSpPr>
            <a:spLocks noChangeArrowheads="1"/>
          </p:cNvSpPr>
          <p:nvPr/>
        </p:nvSpPr>
        <p:spPr bwMode="auto">
          <a:xfrm>
            <a:off x="4859338" y="30353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0458" name="Oval 42"/>
          <p:cNvSpPr>
            <a:spLocks noChangeArrowheads="1"/>
          </p:cNvSpPr>
          <p:nvPr/>
        </p:nvSpPr>
        <p:spPr bwMode="auto">
          <a:xfrm>
            <a:off x="971550" y="2565400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0459" name="Oval 43"/>
          <p:cNvSpPr>
            <a:spLocks noChangeArrowheads="1"/>
          </p:cNvSpPr>
          <p:nvPr/>
        </p:nvSpPr>
        <p:spPr bwMode="auto">
          <a:xfrm>
            <a:off x="6083300" y="2493963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cxnSp>
        <p:nvCxnSpPr>
          <p:cNvPr id="60460" name="AutoShape 44"/>
          <p:cNvCxnSpPr>
            <a:cxnSpLocks noChangeShapeType="1"/>
            <a:stCxn id="60458" idx="7"/>
            <a:endCxn id="60454" idx="2"/>
          </p:cNvCxnSpPr>
          <p:nvPr/>
        </p:nvCxnSpPr>
        <p:spPr bwMode="auto">
          <a:xfrm flipV="1">
            <a:off x="1309688" y="2260600"/>
            <a:ext cx="9572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1" name="AutoShape 45"/>
          <p:cNvCxnSpPr>
            <a:cxnSpLocks noChangeShapeType="1"/>
            <a:stCxn id="60458" idx="5"/>
            <a:endCxn id="60455" idx="2"/>
          </p:cNvCxnSpPr>
          <p:nvPr/>
        </p:nvCxnSpPr>
        <p:spPr bwMode="auto">
          <a:xfrm>
            <a:off x="1309688" y="2903538"/>
            <a:ext cx="9572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2" name="AutoShape 46"/>
          <p:cNvCxnSpPr>
            <a:cxnSpLocks noChangeShapeType="1"/>
            <a:stCxn id="60454" idx="4"/>
            <a:endCxn id="60455" idx="0"/>
          </p:cNvCxnSpPr>
          <p:nvPr/>
        </p:nvCxnSpPr>
        <p:spPr bwMode="auto">
          <a:xfrm>
            <a:off x="2465388" y="2457450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3" name="AutoShape 47"/>
          <p:cNvCxnSpPr>
            <a:cxnSpLocks noChangeShapeType="1"/>
            <a:stCxn id="60454" idx="7"/>
            <a:endCxn id="60451" idx="2"/>
          </p:cNvCxnSpPr>
          <p:nvPr/>
        </p:nvCxnSpPr>
        <p:spPr bwMode="auto">
          <a:xfrm flipV="1">
            <a:off x="2605088" y="1863725"/>
            <a:ext cx="995362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4" name="AutoShape 48"/>
          <p:cNvCxnSpPr>
            <a:cxnSpLocks noChangeShapeType="1"/>
            <a:stCxn id="60454" idx="6"/>
            <a:endCxn id="60452" idx="1"/>
          </p:cNvCxnSpPr>
          <p:nvPr/>
        </p:nvCxnSpPr>
        <p:spPr bwMode="auto">
          <a:xfrm>
            <a:off x="2662238" y="2260600"/>
            <a:ext cx="995362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5" name="AutoShape 49"/>
          <p:cNvCxnSpPr>
            <a:cxnSpLocks noChangeShapeType="1"/>
            <a:stCxn id="60455" idx="6"/>
            <a:endCxn id="60452" idx="3"/>
          </p:cNvCxnSpPr>
          <p:nvPr/>
        </p:nvCxnSpPr>
        <p:spPr bwMode="auto">
          <a:xfrm flipV="1">
            <a:off x="2662238" y="2903538"/>
            <a:ext cx="995362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6" name="AutoShape 50"/>
          <p:cNvCxnSpPr>
            <a:cxnSpLocks noChangeShapeType="1"/>
            <a:stCxn id="60455" idx="5"/>
            <a:endCxn id="60453" idx="2"/>
          </p:cNvCxnSpPr>
          <p:nvPr/>
        </p:nvCxnSpPr>
        <p:spPr bwMode="auto">
          <a:xfrm>
            <a:off x="2605088" y="3373438"/>
            <a:ext cx="995362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7" name="AutoShape 51"/>
          <p:cNvCxnSpPr>
            <a:cxnSpLocks noChangeShapeType="1"/>
            <a:stCxn id="60453" idx="0"/>
            <a:endCxn id="60452" idx="4"/>
          </p:cNvCxnSpPr>
          <p:nvPr/>
        </p:nvCxnSpPr>
        <p:spPr bwMode="auto">
          <a:xfrm flipV="1">
            <a:off x="3798888" y="2960688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8" name="AutoShape 52"/>
          <p:cNvCxnSpPr>
            <a:cxnSpLocks noChangeShapeType="1"/>
            <a:stCxn id="60451" idx="6"/>
            <a:endCxn id="60456" idx="1"/>
          </p:cNvCxnSpPr>
          <p:nvPr/>
        </p:nvCxnSpPr>
        <p:spPr bwMode="auto">
          <a:xfrm>
            <a:off x="3995738" y="1863725"/>
            <a:ext cx="9207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69" name="AutoShape 53"/>
          <p:cNvCxnSpPr>
            <a:cxnSpLocks noChangeShapeType="1"/>
            <a:stCxn id="60452" idx="6"/>
            <a:endCxn id="60456" idx="3"/>
          </p:cNvCxnSpPr>
          <p:nvPr/>
        </p:nvCxnSpPr>
        <p:spPr bwMode="auto">
          <a:xfrm flipV="1">
            <a:off x="3995738" y="240030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0" name="AutoShape 54"/>
          <p:cNvCxnSpPr>
            <a:cxnSpLocks noChangeShapeType="1"/>
            <a:stCxn id="60453" idx="6"/>
            <a:endCxn id="60457" idx="3"/>
          </p:cNvCxnSpPr>
          <p:nvPr/>
        </p:nvCxnSpPr>
        <p:spPr bwMode="auto">
          <a:xfrm flipV="1">
            <a:off x="3995738" y="3373438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1" name="AutoShape 55"/>
          <p:cNvCxnSpPr>
            <a:cxnSpLocks noChangeShapeType="1"/>
            <a:stCxn id="60456" idx="4"/>
            <a:endCxn id="60457" idx="0"/>
          </p:cNvCxnSpPr>
          <p:nvPr/>
        </p:nvCxnSpPr>
        <p:spPr bwMode="auto">
          <a:xfrm>
            <a:off x="5057775" y="245745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2" name="AutoShape 56"/>
          <p:cNvCxnSpPr>
            <a:cxnSpLocks noChangeShapeType="1"/>
            <a:stCxn id="60456" idx="6"/>
            <a:endCxn id="60459" idx="1"/>
          </p:cNvCxnSpPr>
          <p:nvPr/>
        </p:nvCxnSpPr>
        <p:spPr bwMode="auto">
          <a:xfrm>
            <a:off x="5254625" y="2260600"/>
            <a:ext cx="885825" cy="290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73" name="AutoShape 57"/>
          <p:cNvCxnSpPr>
            <a:cxnSpLocks noChangeShapeType="1"/>
            <a:stCxn id="60457" idx="6"/>
            <a:endCxn id="60459" idx="3"/>
          </p:cNvCxnSpPr>
          <p:nvPr/>
        </p:nvCxnSpPr>
        <p:spPr bwMode="auto">
          <a:xfrm flipV="1">
            <a:off x="5254625" y="2832100"/>
            <a:ext cx="885825" cy="401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0474" name="Group 58"/>
          <p:cNvGrpSpPr>
            <a:grpSpLocks/>
          </p:cNvGrpSpPr>
          <p:nvPr/>
        </p:nvGrpSpPr>
        <p:grpSpPr bwMode="auto">
          <a:xfrm>
            <a:off x="576263" y="4113213"/>
            <a:ext cx="7488237" cy="863600"/>
            <a:chOff x="431" y="3385"/>
            <a:chExt cx="4717" cy="544"/>
          </a:xfrm>
        </p:grpSpPr>
        <p:sp>
          <p:nvSpPr>
            <p:cNvPr id="106565" name="Oval 59"/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6566" name="Oval 60"/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6567" name="Oval 61"/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6568" name="Oval 62"/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sp>
          <p:nvSpPr>
            <p:cNvPr id="106569" name="Oval 63"/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6570" name="Oval 64"/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06571" name="Oval 65"/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6572" name="Oval 66"/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6573" name="Oval 67"/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cxnSp>
          <p:nvCxnSpPr>
            <p:cNvPr id="106574" name="AutoShape 68"/>
            <p:cNvCxnSpPr>
              <a:cxnSpLocks noChangeShapeType="1"/>
              <a:endCxn id="106565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5" name="AutoShape 69"/>
            <p:cNvCxnSpPr>
              <a:cxnSpLocks noChangeShapeType="1"/>
              <a:stCxn id="106565" idx="6"/>
              <a:endCxn id="106566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6" name="AutoShape 70"/>
            <p:cNvCxnSpPr>
              <a:cxnSpLocks noChangeShapeType="1"/>
              <a:stCxn id="106566" idx="6"/>
              <a:endCxn id="106567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7" name="AutoShape 71"/>
            <p:cNvCxnSpPr>
              <a:cxnSpLocks noChangeShapeType="1"/>
              <a:stCxn id="106567" idx="6"/>
              <a:endCxn id="106568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8" name="AutoShape 72"/>
            <p:cNvCxnSpPr>
              <a:cxnSpLocks noChangeShapeType="1"/>
              <a:stCxn id="106568" idx="6"/>
              <a:endCxn id="106570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79" name="AutoShape 73"/>
            <p:cNvCxnSpPr>
              <a:cxnSpLocks noChangeShapeType="1"/>
              <a:stCxn id="106570" idx="6"/>
              <a:endCxn id="106571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0" name="AutoShape 74"/>
            <p:cNvCxnSpPr>
              <a:cxnSpLocks noChangeShapeType="1"/>
              <a:stCxn id="106571" idx="6"/>
              <a:endCxn id="106569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1" name="AutoShape 75"/>
            <p:cNvCxnSpPr>
              <a:cxnSpLocks noChangeShapeType="1"/>
              <a:stCxn id="106569" idx="6"/>
              <a:endCxn id="106573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2" name="AutoShape 76"/>
            <p:cNvCxnSpPr>
              <a:cxnSpLocks noChangeShapeType="1"/>
              <a:stCxn id="106573" idx="6"/>
              <a:endCxn id="106572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3" name="AutoShape 77"/>
            <p:cNvCxnSpPr>
              <a:cxnSpLocks noChangeShapeType="1"/>
              <a:stCxn id="106572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6584" name="AutoShape 78"/>
            <p:cNvCxnSpPr>
              <a:cxnSpLocks noChangeShapeType="1"/>
              <a:stCxn id="106565" idx="7"/>
            </p:cNvCxnSpPr>
            <p:nvPr/>
          </p:nvCxnSpPr>
          <p:spPr bwMode="auto">
            <a:xfrm rot="-54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5" name="AutoShape 79"/>
            <p:cNvCxnSpPr>
              <a:cxnSpLocks noChangeShapeType="1"/>
              <a:endCxn id="106566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6" name="AutoShape 80"/>
            <p:cNvCxnSpPr>
              <a:cxnSpLocks noChangeShapeType="1"/>
              <a:stCxn id="106565" idx="0"/>
            </p:cNvCxnSpPr>
            <p:nvPr/>
          </p:nvCxnSpPr>
          <p:spPr bwMode="auto">
            <a:xfrm rot="-54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7" name="AutoShape 81"/>
            <p:cNvCxnSpPr>
              <a:cxnSpLocks noChangeShapeType="1"/>
              <a:endCxn id="106567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88" name="AutoShape 82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89" name="AutoShape 83"/>
            <p:cNvCxnSpPr>
              <a:cxnSpLocks noChangeShapeType="1"/>
              <a:endCxn id="106567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0" name="AutoShape 84"/>
            <p:cNvCxnSpPr>
              <a:cxnSpLocks noChangeShapeType="1"/>
              <a:stCxn id="106566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1" name="AutoShape 85"/>
            <p:cNvCxnSpPr>
              <a:cxnSpLocks noChangeShapeType="1"/>
              <a:endCxn id="106570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2" name="AutoShape 86"/>
            <p:cNvCxnSpPr>
              <a:cxnSpLocks noChangeShapeType="1"/>
              <a:stCxn id="106566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3" name="AutoShape 87"/>
            <p:cNvCxnSpPr>
              <a:cxnSpLocks noChangeShapeType="1"/>
              <a:endCxn id="106571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4" name="AutoShape 88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5" name="AutoShape 89"/>
            <p:cNvCxnSpPr>
              <a:cxnSpLocks noChangeShapeType="1"/>
              <a:endCxn id="106568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6" name="AutoShape 90"/>
            <p:cNvCxnSpPr>
              <a:cxnSpLocks noChangeShapeType="1"/>
              <a:stCxn id="106568" idx="7"/>
            </p:cNvCxnSpPr>
            <p:nvPr/>
          </p:nvCxnSpPr>
          <p:spPr bwMode="auto">
            <a:xfrm rot="-54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7" name="AutoShape 91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598" name="AutoShape 92"/>
            <p:cNvCxnSpPr>
              <a:cxnSpLocks noChangeShapeType="1"/>
              <a:stCxn id="106567" idx="7"/>
            </p:cNvCxnSpPr>
            <p:nvPr/>
          </p:nvCxnSpPr>
          <p:spPr bwMode="auto">
            <a:xfrm rot="-54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599" name="AutoShape 93"/>
            <p:cNvCxnSpPr>
              <a:cxnSpLocks noChangeShapeType="1"/>
              <a:endCxn id="106570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0" name="AutoShape 94"/>
            <p:cNvCxnSpPr>
              <a:cxnSpLocks noChangeShapeType="1"/>
              <a:stCxn id="106571" idx="7"/>
            </p:cNvCxnSpPr>
            <p:nvPr/>
          </p:nvCxnSpPr>
          <p:spPr bwMode="auto">
            <a:xfrm rot="-54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1" name="AutoShape 95"/>
            <p:cNvCxnSpPr>
              <a:cxnSpLocks noChangeShapeType="1"/>
              <a:endCxn id="106569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2" name="AutoShape 96"/>
            <p:cNvCxnSpPr>
              <a:cxnSpLocks noChangeShapeType="1"/>
              <a:stCxn id="106570" idx="7"/>
            </p:cNvCxnSpPr>
            <p:nvPr/>
          </p:nvCxnSpPr>
          <p:spPr bwMode="auto">
            <a:xfrm rot="-54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3" name="AutoShape 97"/>
            <p:cNvCxnSpPr>
              <a:cxnSpLocks noChangeShapeType="1"/>
              <a:endCxn id="106569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4" name="AutoShape 98"/>
            <p:cNvCxnSpPr>
              <a:cxnSpLocks noChangeShapeType="1"/>
              <a:stCxn id="106568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5" name="AutoShape 99"/>
            <p:cNvCxnSpPr>
              <a:cxnSpLocks noChangeShapeType="1"/>
              <a:endCxn id="106573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6" name="AutoShape 100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7" name="AutoShape 101"/>
            <p:cNvCxnSpPr>
              <a:cxnSpLocks noChangeShapeType="1"/>
              <a:endCxn id="106573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08" name="AutoShape 102"/>
            <p:cNvCxnSpPr>
              <a:cxnSpLocks noChangeShapeType="1"/>
              <a:stCxn id="106569" idx="7"/>
            </p:cNvCxnSpPr>
            <p:nvPr/>
          </p:nvCxnSpPr>
          <p:spPr bwMode="auto">
            <a:xfrm rot="-54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09" name="AutoShape 103"/>
            <p:cNvCxnSpPr>
              <a:cxnSpLocks noChangeShapeType="1"/>
              <a:endCxn id="106572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6610" name="AutoShape 104"/>
            <p:cNvCxnSpPr>
              <a:cxnSpLocks noChangeShapeType="1"/>
              <a:stCxn id="106573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6611" name="AutoShape 105"/>
            <p:cNvCxnSpPr>
              <a:cxnSpLocks noChangeShapeType="1"/>
              <a:endCxn id="106572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60522" name="Text Box 106"/>
          <p:cNvSpPr txBox="1">
            <a:spLocks noChangeArrowheads="1"/>
          </p:cNvSpPr>
          <p:nvPr/>
        </p:nvSpPr>
        <p:spPr bwMode="auto">
          <a:xfrm>
            <a:off x="1619250" y="22050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3" name="Text Box 107"/>
          <p:cNvSpPr txBox="1">
            <a:spLocks noChangeArrowheads="1"/>
          </p:cNvSpPr>
          <p:nvPr/>
        </p:nvSpPr>
        <p:spPr bwMode="auto">
          <a:xfrm>
            <a:off x="2879725" y="17732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4" name="Text Box 108"/>
          <p:cNvSpPr txBox="1">
            <a:spLocks noChangeArrowheads="1"/>
          </p:cNvSpPr>
          <p:nvPr/>
        </p:nvSpPr>
        <p:spPr bwMode="auto">
          <a:xfrm>
            <a:off x="4319588" y="17367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25" name="Text Box 109"/>
          <p:cNvSpPr txBox="1">
            <a:spLocks noChangeArrowheads="1"/>
          </p:cNvSpPr>
          <p:nvPr/>
        </p:nvSpPr>
        <p:spPr bwMode="auto">
          <a:xfrm>
            <a:off x="5580063" y="21685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26" name="Text Box 110"/>
          <p:cNvSpPr txBox="1">
            <a:spLocks noChangeArrowheads="1"/>
          </p:cNvSpPr>
          <p:nvPr/>
        </p:nvSpPr>
        <p:spPr bwMode="auto">
          <a:xfrm>
            <a:off x="4211638" y="23495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27" name="Text Box 111"/>
          <p:cNvSpPr txBox="1">
            <a:spLocks noChangeArrowheads="1"/>
          </p:cNvSpPr>
          <p:nvPr/>
        </p:nvSpPr>
        <p:spPr bwMode="auto">
          <a:xfrm>
            <a:off x="3024188" y="22050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6</a:t>
            </a:r>
            <a:endParaRPr lang="ru-RU" sz="1000"/>
          </a:p>
        </p:txBody>
      </p:sp>
      <p:sp>
        <p:nvSpPr>
          <p:cNvPr id="60528" name="Text Box 112"/>
          <p:cNvSpPr txBox="1">
            <a:spLocks noChangeArrowheads="1"/>
          </p:cNvSpPr>
          <p:nvPr/>
        </p:nvSpPr>
        <p:spPr bwMode="auto">
          <a:xfrm>
            <a:off x="2232025" y="26003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29" name="Text Box 113"/>
          <p:cNvSpPr txBox="1">
            <a:spLocks noChangeArrowheads="1"/>
          </p:cNvSpPr>
          <p:nvPr/>
        </p:nvSpPr>
        <p:spPr bwMode="auto">
          <a:xfrm>
            <a:off x="1692275" y="28527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3</a:t>
            </a:r>
            <a:endParaRPr lang="ru-RU" sz="1000"/>
          </a:p>
        </p:txBody>
      </p:sp>
      <p:sp>
        <p:nvSpPr>
          <p:cNvPr id="60530" name="Text Box 114"/>
          <p:cNvSpPr txBox="1">
            <a:spLocks noChangeArrowheads="1"/>
          </p:cNvSpPr>
          <p:nvPr/>
        </p:nvSpPr>
        <p:spPr bwMode="auto">
          <a:xfrm>
            <a:off x="2951163" y="28527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4</a:t>
            </a:r>
            <a:endParaRPr lang="ru-RU" sz="1000"/>
          </a:p>
        </p:txBody>
      </p:sp>
      <p:sp>
        <p:nvSpPr>
          <p:cNvPr id="60531" name="Text Box 115"/>
          <p:cNvSpPr txBox="1">
            <a:spLocks noChangeArrowheads="1"/>
          </p:cNvSpPr>
          <p:nvPr/>
        </p:nvSpPr>
        <p:spPr bwMode="auto">
          <a:xfrm>
            <a:off x="2951163" y="332105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2" name="Text Box 116"/>
          <p:cNvSpPr txBox="1">
            <a:spLocks noChangeArrowheads="1"/>
          </p:cNvSpPr>
          <p:nvPr/>
        </p:nvSpPr>
        <p:spPr bwMode="auto">
          <a:xfrm>
            <a:off x="4248150" y="332105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5</a:t>
            </a:r>
            <a:endParaRPr lang="ru-RU" sz="1000"/>
          </a:p>
        </p:txBody>
      </p:sp>
      <p:sp>
        <p:nvSpPr>
          <p:cNvPr id="60533" name="Text Box 117"/>
          <p:cNvSpPr txBox="1">
            <a:spLocks noChangeArrowheads="1"/>
          </p:cNvSpPr>
          <p:nvPr/>
        </p:nvSpPr>
        <p:spPr bwMode="auto">
          <a:xfrm>
            <a:off x="5040313" y="26368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2</a:t>
            </a:r>
            <a:endParaRPr lang="ru-RU" sz="1000"/>
          </a:p>
        </p:txBody>
      </p:sp>
      <p:sp>
        <p:nvSpPr>
          <p:cNvPr id="60534" name="Text Box 118"/>
          <p:cNvSpPr txBox="1">
            <a:spLocks noChangeArrowheads="1"/>
          </p:cNvSpPr>
          <p:nvPr/>
        </p:nvSpPr>
        <p:spPr bwMode="auto">
          <a:xfrm>
            <a:off x="5470525" y="28162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5" name="Text Box 119"/>
          <p:cNvSpPr txBox="1">
            <a:spLocks noChangeArrowheads="1"/>
          </p:cNvSpPr>
          <p:nvPr/>
        </p:nvSpPr>
        <p:spPr bwMode="auto">
          <a:xfrm>
            <a:off x="3779838" y="314166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  <a:endParaRPr lang="ru-RU" sz="1000"/>
          </a:p>
        </p:txBody>
      </p:sp>
      <p:sp>
        <p:nvSpPr>
          <p:cNvPr id="60536" name="Rectangle 120"/>
          <p:cNvSpPr>
            <a:spLocks noChangeArrowheads="1"/>
          </p:cNvSpPr>
          <p:nvPr/>
        </p:nvSpPr>
        <p:spPr bwMode="auto">
          <a:xfrm>
            <a:off x="2698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11</a:t>
            </a:r>
            <a:endParaRPr lang="ru-RU" sz="1600">
              <a:cs typeface="Arial" charset="0"/>
            </a:endParaRPr>
          </a:p>
        </p:txBody>
      </p:sp>
      <p:sp>
        <p:nvSpPr>
          <p:cNvPr id="60537" name="Rectangle 121"/>
          <p:cNvSpPr>
            <a:spLocks noChangeArrowheads="1"/>
          </p:cNvSpPr>
          <p:nvPr/>
        </p:nvSpPr>
        <p:spPr bwMode="auto">
          <a:xfrm>
            <a:off x="14033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8" name="Rectangle 122"/>
          <p:cNvSpPr>
            <a:spLocks noChangeArrowheads="1"/>
          </p:cNvSpPr>
          <p:nvPr/>
        </p:nvSpPr>
        <p:spPr bwMode="auto">
          <a:xfrm>
            <a:off x="30226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60539" name="Rectangle 123"/>
          <p:cNvSpPr>
            <a:spLocks noChangeArrowheads="1"/>
          </p:cNvSpPr>
          <p:nvPr/>
        </p:nvSpPr>
        <p:spPr bwMode="auto">
          <a:xfrm>
            <a:off x="14033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0" name="Rectangle 124"/>
          <p:cNvSpPr>
            <a:spLocks noChangeArrowheads="1"/>
          </p:cNvSpPr>
          <p:nvPr/>
        </p:nvSpPr>
        <p:spPr bwMode="auto">
          <a:xfrm>
            <a:off x="30226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1" name="Rectangle 125"/>
          <p:cNvSpPr>
            <a:spLocks noChangeArrowheads="1"/>
          </p:cNvSpPr>
          <p:nvPr/>
        </p:nvSpPr>
        <p:spPr bwMode="auto">
          <a:xfrm>
            <a:off x="10795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42" name="Rectangle 126"/>
          <p:cNvSpPr>
            <a:spLocks noChangeArrowheads="1"/>
          </p:cNvSpPr>
          <p:nvPr/>
        </p:nvSpPr>
        <p:spPr bwMode="auto">
          <a:xfrm>
            <a:off x="10795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43" name="Rectangle 127"/>
          <p:cNvSpPr>
            <a:spLocks noChangeArrowheads="1"/>
          </p:cNvSpPr>
          <p:nvPr/>
        </p:nvSpPr>
        <p:spPr bwMode="auto">
          <a:xfrm>
            <a:off x="36703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4" name="Rectangle 128"/>
          <p:cNvSpPr>
            <a:spLocks noChangeArrowheads="1"/>
          </p:cNvSpPr>
          <p:nvPr/>
        </p:nvSpPr>
        <p:spPr bwMode="auto">
          <a:xfrm>
            <a:off x="36703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5" name="Rectangle 129"/>
          <p:cNvSpPr>
            <a:spLocks noChangeArrowheads="1"/>
          </p:cNvSpPr>
          <p:nvPr/>
        </p:nvSpPr>
        <p:spPr bwMode="auto">
          <a:xfrm>
            <a:off x="3346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46" name="Rectangle 130"/>
          <p:cNvSpPr>
            <a:spLocks noChangeArrowheads="1"/>
          </p:cNvSpPr>
          <p:nvPr/>
        </p:nvSpPr>
        <p:spPr bwMode="auto">
          <a:xfrm>
            <a:off x="3346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10</a:t>
            </a:r>
            <a:endParaRPr lang="ru-RU" sz="1600">
              <a:cs typeface="Arial" charset="0"/>
            </a:endParaRPr>
          </a:p>
        </p:txBody>
      </p:sp>
      <p:sp>
        <p:nvSpPr>
          <p:cNvPr id="60547" name="Rectangle 131"/>
          <p:cNvSpPr>
            <a:spLocks noChangeArrowheads="1"/>
          </p:cNvSpPr>
          <p:nvPr/>
        </p:nvSpPr>
        <p:spPr bwMode="auto">
          <a:xfrm>
            <a:off x="1727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60548" name="Rectangle 132"/>
          <p:cNvSpPr>
            <a:spLocks noChangeArrowheads="1"/>
          </p:cNvSpPr>
          <p:nvPr/>
        </p:nvSpPr>
        <p:spPr bwMode="auto">
          <a:xfrm>
            <a:off x="1727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49" name="Rectangle 133"/>
          <p:cNvSpPr>
            <a:spLocks noChangeArrowheads="1"/>
          </p:cNvSpPr>
          <p:nvPr/>
        </p:nvSpPr>
        <p:spPr bwMode="auto">
          <a:xfrm>
            <a:off x="17272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1</a:t>
            </a:r>
            <a:endParaRPr lang="ru-RU" sz="1600">
              <a:cs typeface="Arial" charset="0"/>
            </a:endParaRPr>
          </a:p>
        </p:txBody>
      </p:sp>
      <p:sp>
        <p:nvSpPr>
          <p:cNvPr id="60550" name="Rectangle 134"/>
          <p:cNvSpPr>
            <a:spLocks noChangeArrowheads="1"/>
          </p:cNvSpPr>
          <p:nvPr/>
        </p:nvSpPr>
        <p:spPr bwMode="auto">
          <a:xfrm>
            <a:off x="17272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51" name="Rectangle 135"/>
          <p:cNvSpPr>
            <a:spLocks noChangeArrowheads="1"/>
          </p:cNvSpPr>
          <p:nvPr/>
        </p:nvSpPr>
        <p:spPr bwMode="auto">
          <a:xfrm>
            <a:off x="33464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2" name="Rectangle 136"/>
          <p:cNvSpPr>
            <a:spLocks noChangeArrowheads="1"/>
          </p:cNvSpPr>
          <p:nvPr/>
        </p:nvSpPr>
        <p:spPr bwMode="auto">
          <a:xfrm>
            <a:off x="33464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3" name="Rectangle 137"/>
          <p:cNvSpPr>
            <a:spLocks noChangeArrowheads="1"/>
          </p:cNvSpPr>
          <p:nvPr/>
        </p:nvSpPr>
        <p:spPr bwMode="auto">
          <a:xfrm>
            <a:off x="2698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60554" name="Rectangle 138"/>
          <p:cNvSpPr>
            <a:spLocks noChangeArrowheads="1"/>
          </p:cNvSpPr>
          <p:nvPr/>
        </p:nvSpPr>
        <p:spPr bwMode="auto">
          <a:xfrm>
            <a:off x="269875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55" name="Rectangle 139"/>
          <p:cNvSpPr>
            <a:spLocks noChangeArrowheads="1"/>
          </p:cNvSpPr>
          <p:nvPr/>
        </p:nvSpPr>
        <p:spPr bwMode="auto">
          <a:xfrm>
            <a:off x="269875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6" name="Rectangle 140"/>
          <p:cNvSpPr>
            <a:spLocks noChangeArrowheads="1"/>
          </p:cNvSpPr>
          <p:nvPr/>
        </p:nvSpPr>
        <p:spPr bwMode="auto">
          <a:xfrm>
            <a:off x="2374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60557" name="Rectangle 141"/>
          <p:cNvSpPr>
            <a:spLocks noChangeArrowheads="1"/>
          </p:cNvSpPr>
          <p:nvPr/>
        </p:nvSpPr>
        <p:spPr bwMode="auto">
          <a:xfrm>
            <a:off x="2374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60558" name="Rectangle 142"/>
          <p:cNvSpPr>
            <a:spLocks noChangeArrowheads="1"/>
          </p:cNvSpPr>
          <p:nvPr/>
        </p:nvSpPr>
        <p:spPr bwMode="auto">
          <a:xfrm>
            <a:off x="2374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59" name="Rectangle 143"/>
          <p:cNvSpPr>
            <a:spLocks noChangeArrowheads="1"/>
          </p:cNvSpPr>
          <p:nvPr/>
        </p:nvSpPr>
        <p:spPr bwMode="auto">
          <a:xfrm>
            <a:off x="2374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7</a:t>
            </a:r>
            <a:endParaRPr lang="ru-RU" sz="1600">
              <a:cs typeface="Arial" charset="0"/>
            </a:endParaRPr>
          </a:p>
        </p:txBody>
      </p:sp>
      <p:sp>
        <p:nvSpPr>
          <p:cNvPr id="60560" name="Rectangle 144"/>
          <p:cNvSpPr>
            <a:spLocks noChangeArrowheads="1"/>
          </p:cNvSpPr>
          <p:nvPr/>
        </p:nvSpPr>
        <p:spPr bwMode="auto">
          <a:xfrm>
            <a:off x="2374900" y="569753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9</a:t>
            </a:r>
            <a:endParaRPr lang="ru-RU" sz="1600">
              <a:cs typeface="Arial" charset="0"/>
            </a:endParaRPr>
          </a:p>
        </p:txBody>
      </p:sp>
      <p:sp>
        <p:nvSpPr>
          <p:cNvPr id="60561" name="Rectangle 145"/>
          <p:cNvSpPr>
            <a:spLocks noChangeArrowheads="1"/>
          </p:cNvSpPr>
          <p:nvPr/>
        </p:nvSpPr>
        <p:spPr bwMode="auto">
          <a:xfrm>
            <a:off x="2374900" y="6021388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cs typeface="Arial" charset="0"/>
              </a:rPr>
              <a:t>6</a:t>
            </a:r>
            <a:endParaRPr lang="ru-RU" sz="1600">
              <a:cs typeface="Arial" charset="0"/>
            </a:endParaRPr>
          </a:p>
        </p:txBody>
      </p:sp>
      <p:sp>
        <p:nvSpPr>
          <p:cNvPr id="60562" name="Text Box 146"/>
          <p:cNvSpPr txBox="1">
            <a:spLocks noChangeArrowheads="1"/>
          </p:cNvSpPr>
          <p:nvPr/>
        </p:nvSpPr>
        <p:spPr bwMode="auto">
          <a:xfrm>
            <a:off x="4500563" y="5368925"/>
            <a:ext cx="43132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Один из вариантов применения алгоритма:</a:t>
            </a:r>
            <a:br>
              <a:rPr lang="ru-RU" sz="1600"/>
            </a:br>
            <a:r>
              <a:rPr lang="ru-RU" sz="1600"/>
              <a:t>нахождение критического пути.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6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6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6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6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/>
      <p:bldP spid="60451" grpId="0" animBg="1"/>
      <p:bldP spid="60452" grpId="0" animBg="1"/>
      <p:bldP spid="60453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60459" grpId="0" animBg="1"/>
      <p:bldP spid="60522" grpId="0"/>
      <p:bldP spid="60523" grpId="0"/>
      <p:bldP spid="60524" grpId="0"/>
      <p:bldP spid="60525" grpId="0"/>
      <p:bldP spid="60526" grpId="0"/>
      <p:bldP spid="60527" grpId="0"/>
      <p:bldP spid="60528" grpId="0"/>
      <p:bldP spid="60529" grpId="0"/>
      <p:bldP spid="60530" grpId="0"/>
      <p:bldP spid="60531" grpId="0"/>
      <p:bldP spid="60532" grpId="0"/>
      <p:bldP spid="60533" grpId="0"/>
      <p:bldP spid="60534" grpId="0"/>
      <p:bldP spid="60535" grpId="0"/>
      <p:bldP spid="60536" grpId="0" animBg="1"/>
      <p:bldP spid="60537" grpId="0" animBg="1"/>
      <p:bldP spid="60538" grpId="0" animBg="1"/>
      <p:bldP spid="60539" grpId="0" animBg="1"/>
      <p:bldP spid="60540" grpId="0" animBg="1"/>
      <p:bldP spid="60541" grpId="0" animBg="1"/>
      <p:bldP spid="60542" grpId="0" animBg="1"/>
      <p:bldP spid="60543" grpId="0" animBg="1"/>
      <p:bldP spid="60544" grpId="0" animBg="1"/>
      <p:bldP spid="60545" grpId="0" animBg="1"/>
      <p:bldP spid="60546" grpId="0" animBg="1"/>
      <p:bldP spid="60547" grpId="0" animBg="1"/>
      <p:bldP spid="60548" grpId="0" animBg="1"/>
      <p:bldP spid="60549" grpId="0" animBg="1"/>
      <p:bldP spid="60550" grpId="0" animBg="1"/>
      <p:bldP spid="60551" grpId="0" animBg="1"/>
      <p:bldP spid="60552" grpId="0" animBg="1"/>
      <p:bldP spid="60553" grpId="0" animBg="1"/>
      <p:bldP spid="60554" grpId="0" animBg="1"/>
      <p:bldP spid="60555" grpId="0" animBg="1"/>
      <p:bldP spid="60556" grpId="0" animBg="1"/>
      <p:bldP spid="60557" grpId="0" animBg="1"/>
      <p:bldP spid="60558" grpId="0" animBg="1"/>
      <p:bldP spid="60559" grpId="0" animBg="1"/>
      <p:bldP spid="60560" grpId="0" animBg="1"/>
      <p:bldP spid="60561" grpId="0" animBg="1"/>
      <p:bldP spid="605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3597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Алгоритм «умножения матриц».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719138" y="1016000"/>
            <a:ext cx="1330325" cy="1619250"/>
            <a:chOff x="499" y="2568"/>
            <a:chExt cx="838" cy="1020"/>
          </a:xfrm>
        </p:grpSpPr>
        <p:sp>
          <p:nvSpPr>
            <p:cNvPr id="108640" name="Oval 4"/>
            <p:cNvSpPr>
              <a:spLocks noChangeArrowheads="1"/>
            </p:cNvSpPr>
            <p:nvPr/>
          </p:nvSpPr>
          <p:spPr bwMode="auto">
            <a:xfrm>
              <a:off x="108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08641" name="Oval 5"/>
            <p:cNvSpPr>
              <a:spLocks noChangeArrowheads="1"/>
            </p:cNvSpPr>
            <p:nvPr/>
          </p:nvSpPr>
          <p:spPr bwMode="auto">
            <a:xfrm>
              <a:off x="499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108642" name="Oval 6"/>
            <p:cNvSpPr>
              <a:spLocks noChangeArrowheads="1"/>
            </p:cNvSpPr>
            <p:nvPr/>
          </p:nvSpPr>
          <p:spPr bwMode="auto">
            <a:xfrm>
              <a:off x="108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cxnSp>
          <p:nvCxnSpPr>
            <p:cNvPr id="108643" name="AutoShape 7"/>
            <p:cNvCxnSpPr>
              <a:cxnSpLocks noChangeShapeType="1"/>
              <a:stCxn id="108641" idx="7"/>
              <a:endCxn id="108640" idx="3"/>
            </p:cNvCxnSpPr>
            <p:nvPr/>
          </p:nvCxnSpPr>
          <p:spPr bwMode="auto">
            <a:xfrm flipV="1">
              <a:off x="712" y="2781"/>
              <a:ext cx="412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4" name="AutoShape 8"/>
            <p:cNvCxnSpPr>
              <a:cxnSpLocks noChangeShapeType="1"/>
              <a:stCxn id="108640" idx="4"/>
              <a:endCxn id="108642" idx="0"/>
            </p:cNvCxnSpPr>
            <p:nvPr/>
          </p:nvCxnSpPr>
          <p:spPr bwMode="auto">
            <a:xfrm>
              <a:off x="121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45" name="AutoShape 9"/>
            <p:cNvCxnSpPr>
              <a:cxnSpLocks noChangeShapeType="1"/>
              <a:stCxn id="108642" idx="1"/>
              <a:endCxn id="108641" idx="5"/>
            </p:cNvCxnSpPr>
            <p:nvPr/>
          </p:nvCxnSpPr>
          <p:spPr bwMode="auto">
            <a:xfrm flipH="1" flipV="1">
              <a:off x="712" y="3121"/>
              <a:ext cx="41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2590800" y="1016000"/>
            <a:ext cx="2339975" cy="1619250"/>
            <a:chOff x="1678" y="2568"/>
            <a:chExt cx="1474" cy="1020"/>
          </a:xfrm>
        </p:grpSpPr>
        <p:sp>
          <p:nvSpPr>
            <p:cNvPr id="108631" name="Oval 11"/>
            <p:cNvSpPr>
              <a:spLocks noChangeArrowheads="1"/>
            </p:cNvSpPr>
            <p:nvPr/>
          </p:nvSpPr>
          <p:spPr bwMode="auto">
            <a:xfrm>
              <a:off x="1678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08632" name="Oval 12"/>
            <p:cNvSpPr>
              <a:spLocks noChangeArrowheads="1"/>
            </p:cNvSpPr>
            <p:nvPr/>
          </p:nvSpPr>
          <p:spPr bwMode="auto">
            <a:xfrm>
              <a:off x="2268" y="256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108633" name="Oval 13"/>
            <p:cNvSpPr>
              <a:spLocks noChangeArrowheads="1"/>
            </p:cNvSpPr>
            <p:nvPr/>
          </p:nvSpPr>
          <p:spPr bwMode="auto">
            <a:xfrm>
              <a:off x="2268" y="333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08634" name="Oval 14"/>
            <p:cNvSpPr>
              <a:spLocks noChangeArrowheads="1"/>
            </p:cNvSpPr>
            <p:nvPr/>
          </p:nvSpPr>
          <p:spPr bwMode="auto">
            <a:xfrm>
              <a:off x="2903" y="2908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cxnSp>
          <p:nvCxnSpPr>
            <p:cNvPr id="108635" name="AutoShape 15"/>
            <p:cNvCxnSpPr>
              <a:cxnSpLocks noChangeShapeType="1"/>
              <a:stCxn id="108631" idx="7"/>
              <a:endCxn id="108632" idx="3"/>
            </p:cNvCxnSpPr>
            <p:nvPr/>
          </p:nvCxnSpPr>
          <p:spPr bwMode="auto">
            <a:xfrm flipV="1">
              <a:off x="1891" y="2781"/>
              <a:ext cx="413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6" name="AutoShape 16"/>
            <p:cNvCxnSpPr>
              <a:cxnSpLocks noChangeShapeType="1"/>
              <a:stCxn id="108632" idx="4"/>
              <a:endCxn id="108633" idx="0"/>
            </p:cNvCxnSpPr>
            <p:nvPr/>
          </p:nvCxnSpPr>
          <p:spPr bwMode="auto">
            <a:xfrm>
              <a:off x="2393" y="2817"/>
              <a:ext cx="0" cy="5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7" name="AutoShape 17"/>
            <p:cNvCxnSpPr>
              <a:cxnSpLocks noChangeShapeType="1"/>
              <a:stCxn id="108631" idx="5"/>
              <a:endCxn id="108633" idx="1"/>
            </p:cNvCxnSpPr>
            <p:nvPr/>
          </p:nvCxnSpPr>
          <p:spPr bwMode="auto">
            <a:xfrm>
              <a:off x="1891" y="3121"/>
              <a:ext cx="413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8" name="AutoShape 18"/>
            <p:cNvCxnSpPr>
              <a:cxnSpLocks noChangeShapeType="1"/>
              <a:stCxn id="108632" idx="5"/>
              <a:endCxn id="108634" idx="1"/>
            </p:cNvCxnSpPr>
            <p:nvPr/>
          </p:nvCxnSpPr>
          <p:spPr bwMode="auto">
            <a:xfrm>
              <a:off x="2481" y="2781"/>
              <a:ext cx="458" cy="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8639" name="AutoShape 19"/>
            <p:cNvCxnSpPr>
              <a:cxnSpLocks noChangeShapeType="1"/>
              <a:stCxn id="108633" idx="7"/>
              <a:endCxn id="108634" idx="3"/>
            </p:cNvCxnSpPr>
            <p:nvPr/>
          </p:nvCxnSpPr>
          <p:spPr bwMode="auto">
            <a:xfrm flipV="1">
              <a:off x="2481" y="3121"/>
              <a:ext cx="45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64532" name="Group 20"/>
          <p:cNvGraphicFramePr>
            <a:graphicFrameLocks noGrp="1"/>
          </p:cNvGraphicFramePr>
          <p:nvPr>
            <p:ph idx="4294967295"/>
          </p:nvPr>
        </p:nvGraphicFramePr>
        <p:xfrm>
          <a:off x="6146800" y="1233488"/>
          <a:ext cx="2997200" cy="2259015"/>
        </p:xfrm>
        <a:graphic>
          <a:graphicData uri="http://schemas.openxmlformats.org/drawingml/2006/table">
            <a:tbl>
              <a:tblPr/>
              <a:tblGrid>
                <a:gridCol w="428625"/>
                <a:gridCol w="427038"/>
                <a:gridCol w="428625"/>
                <a:gridCol w="428625"/>
                <a:gridCol w="428625"/>
                <a:gridCol w="427037"/>
                <a:gridCol w="428625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98" name="Text Box 86"/>
          <p:cNvSpPr txBox="1">
            <a:spLocks noChangeArrowheads="1"/>
          </p:cNvSpPr>
          <p:nvPr/>
        </p:nvSpPr>
        <p:spPr bwMode="auto">
          <a:xfrm>
            <a:off x="5364163" y="15668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5364163" y="12334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0" name="Text Box 88"/>
          <p:cNvSpPr txBox="1">
            <a:spLocks noChangeArrowheads="1"/>
          </p:cNvSpPr>
          <p:nvPr/>
        </p:nvSpPr>
        <p:spPr bwMode="auto">
          <a:xfrm>
            <a:off x="5364163" y="224155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1" name="Text Box 89"/>
          <p:cNvSpPr txBox="1">
            <a:spLocks noChangeArrowheads="1"/>
          </p:cNvSpPr>
          <p:nvPr/>
        </p:nvSpPr>
        <p:spPr bwMode="auto">
          <a:xfrm>
            <a:off x="5364163" y="191611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2" name="Text Box 90"/>
          <p:cNvSpPr txBox="1">
            <a:spLocks noChangeArrowheads="1"/>
          </p:cNvSpPr>
          <p:nvPr/>
        </p:nvSpPr>
        <p:spPr bwMode="auto">
          <a:xfrm>
            <a:off x="5364163" y="285273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5364163" y="25288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04" name="Text Box 92"/>
          <p:cNvSpPr txBox="1">
            <a:spLocks noChangeArrowheads="1"/>
          </p:cNvSpPr>
          <p:nvPr/>
        </p:nvSpPr>
        <p:spPr bwMode="auto">
          <a:xfrm>
            <a:off x="5364163" y="31765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5795963" y="9445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1</a:t>
            </a:r>
          </a:p>
        </p:txBody>
      </p:sp>
      <p:sp>
        <p:nvSpPr>
          <p:cNvPr id="64606" name="Text Box 94"/>
          <p:cNvSpPr txBox="1">
            <a:spLocks noChangeArrowheads="1"/>
          </p:cNvSpPr>
          <p:nvPr/>
        </p:nvSpPr>
        <p:spPr bwMode="auto">
          <a:xfrm>
            <a:off x="6227763" y="9445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2</a:t>
            </a:r>
          </a:p>
        </p:txBody>
      </p:sp>
      <p:sp>
        <p:nvSpPr>
          <p:cNvPr id="64607" name="Text Box 95"/>
          <p:cNvSpPr txBox="1">
            <a:spLocks noChangeArrowheads="1"/>
          </p:cNvSpPr>
          <p:nvPr/>
        </p:nvSpPr>
        <p:spPr bwMode="auto">
          <a:xfrm>
            <a:off x="6659563" y="9445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3</a:t>
            </a:r>
          </a:p>
        </p:txBody>
      </p:sp>
      <p:sp>
        <p:nvSpPr>
          <p:cNvPr id="64608" name="Text Box 96"/>
          <p:cNvSpPr txBox="1">
            <a:spLocks noChangeArrowheads="1"/>
          </p:cNvSpPr>
          <p:nvPr/>
        </p:nvSpPr>
        <p:spPr bwMode="auto">
          <a:xfrm>
            <a:off x="7092950" y="9445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4</a:t>
            </a:r>
          </a:p>
        </p:txBody>
      </p:sp>
      <p:sp>
        <p:nvSpPr>
          <p:cNvPr id="64609" name="Text Box 97"/>
          <p:cNvSpPr txBox="1">
            <a:spLocks noChangeArrowheads="1"/>
          </p:cNvSpPr>
          <p:nvPr/>
        </p:nvSpPr>
        <p:spPr bwMode="auto">
          <a:xfrm>
            <a:off x="7524750" y="9445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5</a:t>
            </a:r>
          </a:p>
        </p:txBody>
      </p:sp>
      <p:sp>
        <p:nvSpPr>
          <p:cNvPr id="64610" name="Text Box 98"/>
          <p:cNvSpPr txBox="1">
            <a:spLocks noChangeArrowheads="1"/>
          </p:cNvSpPr>
          <p:nvPr/>
        </p:nvSpPr>
        <p:spPr bwMode="auto">
          <a:xfrm>
            <a:off x="7956550" y="9445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6</a:t>
            </a:r>
          </a:p>
        </p:txBody>
      </p:sp>
      <p:sp>
        <p:nvSpPr>
          <p:cNvPr id="64611" name="Text Box 99"/>
          <p:cNvSpPr txBox="1">
            <a:spLocks noChangeArrowheads="1"/>
          </p:cNvSpPr>
          <p:nvPr/>
        </p:nvSpPr>
        <p:spPr bwMode="auto">
          <a:xfrm>
            <a:off x="8388350" y="94456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/>
              <a:t>7</a:t>
            </a:r>
          </a:p>
        </p:txBody>
      </p:sp>
      <p:sp>
        <p:nvSpPr>
          <p:cNvPr id="64612" name="Text Box 100"/>
          <p:cNvSpPr txBox="1">
            <a:spLocks noChangeArrowheads="1"/>
          </p:cNvSpPr>
          <p:nvPr/>
        </p:nvSpPr>
        <p:spPr bwMode="auto">
          <a:xfrm>
            <a:off x="539750" y="3033713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Пусть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представляет собой</a:t>
            </a:r>
            <a:br>
              <a:rPr lang="ru-RU" sz="1600"/>
            </a:br>
            <a:r>
              <a:rPr lang="ru-RU" sz="1600"/>
              <a:t>граф путей длиной </a:t>
            </a:r>
            <a:r>
              <a:rPr lang="en-US" sz="1600">
                <a:latin typeface="Monotype Corsiva" pitchFamily="66" charset="0"/>
              </a:rPr>
              <a:t>l</a:t>
            </a:r>
            <a:r>
              <a:rPr lang="en-US" sz="1600"/>
              <a:t> (</a:t>
            </a:r>
            <a:r>
              <a:rPr lang="ru-RU" sz="1600"/>
              <a:t>то есть в матрице</a:t>
            </a:r>
            <a:br>
              <a:rPr lang="ru-RU" sz="1600"/>
            </a:br>
            <a:r>
              <a:rPr lang="ru-RU" sz="1600"/>
              <a:t>единица находится в ячейке (</a:t>
            </a:r>
            <a:r>
              <a:rPr lang="en-US" sz="1600"/>
              <a:t>u,v), </a:t>
            </a:r>
            <a:r>
              <a:rPr lang="ru-RU" sz="1600"/>
              <a:t>если</a:t>
            </a:r>
            <a:br>
              <a:rPr lang="ru-RU" sz="1600"/>
            </a:br>
            <a:r>
              <a:rPr lang="ru-RU" sz="1600"/>
              <a:t>в исходном графе существовал путь из</a:t>
            </a:r>
            <a:br>
              <a:rPr lang="ru-RU" sz="1600"/>
            </a:br>
            <a:r>
              <a:rPr lang="en-US" sz="1600"/>
              <a:t>u </a:t>
            </a:r>
            <a:r>
              <a:rPr lang="ru-RU" sz="1600"/>
              <a:t>в </a:t>
            </a:r>
            <a:r>
              <a:rPr lang="en-US" sz="1600"/>
              <a:t>v </a:t>
            </a:r>
            <a:r>
              <a:rPr lang="ru-RU" sz="1600"/>
              <a:t>длиной не больше </a:t>
            </a:r>
            <a:r>
              <a:rPr lang="en-US" sz="1600">
                <a:latin typeface="Monotype Corsiva" pitchFamily="66" charset="0"/>
              </a:rPr>
              <a:t>l 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3" name="Text Box 101"/>
          <p:cNvSpPr txBox="1">
            <a:spLocks noChangeArrowheads="1"/>
          </p:cNvSpPr>
          <p:nvPr/>
        </p:nvSpPr>
        <p:spPr bwMode="auto">
          <a:xfrm>
            <a:off x="539750" y="4400550"/>
            <a:ext cx="8308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Тогда матрица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ru-RU" sz="1600" i="1" baseline="30000"/>
              <a:t>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– это матрица смежности исходного графа</a:t>
            </a:r>
            <a:r>
              <a:rPr lang="en-US" sz="1600"/>
              <a:t> G</a:t>
            </a:r>
            <a:r>
              <a:rPr lang="ru-RU" sz="1600"/>
              <a:t>, 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 – матрица</a:t>
            </a:r>
            <a:r>
              <a:rPr lang="en-US" sz="1600"/>
              <a:t> </a:t>
            </a:r>
            <a:r>
              <a:rPr lang="ru-RU" sz="1600"/>
              <a:t>смежности его транзитивного замыкания (очевидно, что если в графе </a:t>
            </a:r>
            <a:r>
              <a:rPr lang="en-US" sz="1600"/>
              <a:t/>
            </a:r>
            <a:br>
              <a:rPr lang="en-US" sz="1600"/>
            </a:br>
            <a:r>
              <a:rPr lang="ru-RU" sz="1600"/>
              <a:t>существует</a:t>
            </a:r>
            <a:r>
              <a:rPr lang="en-US" sz="1600"/>
              <a:t> </a:t>
            </a:r>
            <a:r>
              <a:rPr lang="ru-RU" sz="1600"/>
              <a:t>путь длины, большей </a:t>
            </a:r>
            <a:r>
              <a:rPr lang="en-US" sz="1600" i="1"/>
              <a:t>n</a:t>
            </a:r>
            <a:r>
              <a:rPr lang="en-US" sz="1600"/>
              <a:t>, </a:t>
            </a:r>
            <a:r>
              <a:rPr lang="ru-RU" sz="1600"/>
              <a:t>то существует и путь, длины не большей </a:t>
            </a:r>
            <a:r>
              <a:rPr lang="en-US" sz="1600" i="1"/>
              <a:t>n</a:t>
            </a:r>
            <a:r>
              <a:rPr lang="en-US" sz="1600"/>
              <a:t>).</a:t>
            </a:r>
            <a:endParaRPr lang="ru-RU" sz="1600"/>
          </a:p>
        </p:txBody>
      </p:sp>
      <p:sp>
        <p:nvSpPr>
          <p:cNvPr id="64614" name="Text Box 102"/>
          <p:cNvSpPr txBox="1">
            <a:spLocks noChangeArrowheads="1"/>
          </p:cNvSpPr>
          <p:nvPr/>
        </p:nvSpPr>
        <p:spPr bwMode="auto">
          <a:xfrm>
            <a:off x="539750" y="5276850"/>
            <a:ext cx="84550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Алгоритм нахождения транзитивного замыкания: если удается вычислить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ru-RU" sz="1600" baseline="30000">
                <a:latin typeface="Monotype Corsiva" pitchFamily="66" charset="0"/>
              </a:rPr>
              <a:t>+1</a:t>
            </a:r>
            <a:r>
              <a:rPr lang="en-US" sz="1600" baseline="30000"/>
              <a:t>)</a:t>
            </a:r>
            <a:r>
              <a:rPr lang="en-US" sz="1600"/>
              <a:t> </a:t>
            </a:r>
            <a:r>
              <a:rPr lang="ru-RU" sz="1600"/>
              <a:t>по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baseline="30000">
                <a:latin typeface="Monotype Corsiva" pitchFamily="66" charset="0"/>
              </a:rPr>
              <a:t>l</a:t>
            </a:r>
            <a:r>
              <a:rPr lang="en-US" sz="1600" baseline="30000"/>
              <a:t>)</a:t>
            </a:r>
            <a:r>
              <a:rPr lang="ru-RU"/>
              <a:t>,</a:t>
            </a:r>
            <a:r>
              <a:rPr lang="en-US" sz="1600"/>
              <a:t> </a:t>
            </a:r>
            <a:r>
              <a:rPr lang="ru-RU" sz="1600"/>
              <a:t/>
            </a:r>
            <a:br>
              <a:rPr lang="ru-RU" sz="1600"/>
            </a:br>
            <a:r>
              <a:rPr lang="ru-RU" sz="1600"/>
              <a:t>то можно, начав с матрицы </a:t>
            </a:r>
            <a:r>
              <a:rPr lang="en-US" sz="1600"/>
              <a:t>G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за </a:t>
            </a:r>
            <a:r>
              <a:rPr lang="en-US" sz="1600" i="1"/>
              <a:t>n </a:t>
            </a:r>
            <a:r>
              <a:rPr lang="ru-RU" sz="1600"/>
              <a:t>шагов получить матрицу </a:t>
            </a:r>
            <a:r>
              <a:rPr lang="en-US" sz="1600"/>
              <a:t>G</a:t>
            </a:r>
            <a:r>
              <a:rPr lang="en-US" sz="1600" baseline="30000"/>
              <a:t>(</a:t>
            </a:r>
            <a:r>
              <a:rPr lang="en-US" sz="1600" i="1" baseline="30000"/>
              <a:t>n</a:t>
            </a:r>
            <a:r>
              <a:rPr lang="en-US" sz="1600" baseline="30000"/>
              <a:t>)</a:t>
            </a:r>
            <a:r>
              <a:rPr lang="ru-RU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8" grpId="0"/>
      <p:bldP spid="64599" grpId="0"/>
      <p:bldP spid="64600" grpId="0"/>
      <p:bldP spid="64601" grpId="0"/>
      <p:bldP spid="64602" grpId="0"/>
      <p:bldP spid="64603" grpId="0"/>
      <p:bldP spid="64604" grpId="0"/>
      <p:bldP spid="64605" grpId="0"/>
      <p:bldP spid="64606" grpId="0"/>
      <p:bldP spid="64607" grpId="0"/>
      <p:bldP spid="64608" grpId="0"/>
      <p:bldP spid="64609" grpId="0"/>
      <p:bldP spid="64610" grpId="0"/>
      <p:bldP spid="64611" grpId="0"/>
      <p:bldP spid="64612" grpId="0"/>
      <p:bldP spid="64613" grpId="0"/>
      <p:bldP spid="646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+mj-lt"/>
            </a:endParaRP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956044" y="2558569"/>
            <a:ext cx="4445000" cy="2449513"/>
            <a:chOff x="488" y="1139"/>
            <a:chExt cx="2800" cy="1543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latin typeface="+mj-lt"/>
                </a:rPr>
                <a:t>10</a:t>
              </a:r>
              <a:endParaRPr lang="ru-RU" dirty="0">
                <a:latin typeface="+mj-lt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2</a:t>
              </a: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3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6</a:t>
              </a: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219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1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193" y="1794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8</a:t>
              </a: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167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5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193" y="244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7</a:t>
              </a: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4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+mj-lt"/>
                </a:rPr>
                <a:t>9</a:t>
              </a:r>
            </a:p>
          </p:txBody>
        </p:sp>
        <p:cxnSp>
          <p:nvCxnSpPr>
            <p:cNvPr id="60" name="AutoShape 16"/>
            <p:cNvCxnSpPr>
              <a:cxnSpLocks noChangeShapeType="1"/>
              <a:stCxn id="50" idx="7"/>
              <a:endCxn id="51" idx="3"/>
            </p:cNvCxnSpPr>
            <p:nvPr/>
          </p:nvCxnSpPr>
          <p:spPr bwMode="auto">
            <a:xfrm flipV="1">
              <a:off x="682" y="1356"/>
              <a:ext cx="46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7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715" y="1911"/>
              <a:ext cx="3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8"/>
            <p:cNvCxnSpPr>
              <a:cxnSpLocks noChangeShapeType="1"/>
              <a:stCxn id="50" idx="5"/>
              <a:endCxn id="53" idx="1"/>
            </p:cNvCxnSpPr>
            <p:nvPr/>
          </p:nvCxnSpPr>
          <p:spPr bwMode="auto">
            <a:xfrm>
              <a:off x="682" y="1991"/>
              <a:ext cx="46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" name="AutoShape 19"/>
            <p:cNvCxnSpPr>
              <a:cxnSpLocks noChangeShapeType="1"/>
              <a:stCxn id="53" idx="7"/>
              <a:endCxn id="56" idx="3"/>
            </p:cNvCxnSpPr>
            <p:nvPr/>
          </p:nvCxnSpPr>
          <p:spPr bwMode="auto">
            <a:xfrm flipV="1">
              <a:off x="1305" y="1991"/>
              <a:ext cx="406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20"/>
            <p:cNvCxnSpPr>
              <a:cxnSpLocks noChangeShapeType="1"/>
              <a:stCxn id="53" idx="6"/>
              <a:endCxn id="57" idx="2"/>
            </p:cNvCxnSpPr>
            <p:nvPr/>
          </p:nvCxnSpPr>
          <p:spPr bwMode="auto">
            <a:xfrm flipV="1">
              <a:off x="1338" y="2563"/>
              <a:ext cx="855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" name="AutoShape 21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" name="AutoShape 22"/>
            <p:cNvCxnSpPr>
              <a:cxnSpLocks noChangeShapeType="1"/>
              <a:stCxn id="55" idx="4"/>
              <a:endCxn id="57" idx="0"/>
            </p:cNvCxnSpPr>
            <p:nvPr/>
          </p:nvCxnSpPr>
          <p:spPr bwMode="auto">
            <a:xfrm>
              <a:off x="2307" y="2021"/>
              <a:ext cx="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" name="AutoShape 23"/>
            <p:cNvCxnSpPr>
              <a:cxnSpLocks noChangeShapeType="1"/>
              <a:stCxn id="56" idx="1"/>
              <a:endCxn id="51" idx="5"/>
            </p:cNvCxnSpPr>
            <p:nvPr/>
          </p:nvCxnSpPr>
          <p:spPr bwMode="auto">
            <a:xfrm flipH="1" flipV="1">
              <a:off x="1305" y="1356"/>
              <a:ext cx="40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8" name="AutoShape 24"/>
            <p:cNvCxnSpPr>
              <a:cxnSpLocks noChangeShapeType="1"/>
              <a:stCxn id="54" idx="6"/>
              <a:endCxn id="58" idx="2"/>
            </p:cNvCxnSpPr>
            <p:nvPr/>
          </p:nvCxnSpPr>
          <p:spPr bwMode="auto">
            <a:xfrm>
              <a:off x="2420" y="1276"/>
              <a:ext cx="64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" name="AutoShape 25"/>
            <p:cNvCxnSpPr>
              <a:cxnSpLocks noChangeShapeType="1"/>
              <a:stCxn id="55" idx="1"/>
              <a:endCxn id="51" idx="5"/>
            </p:cNvCxnSpPr>
            <p:nvPr/>
          </p:nvCxnSpPr>
          <p:spPr bwMode="auto">
            <a:xfrm flipH="1" flipV="1">
              <a:off x="1305" y="1356"/>
              <a:ext cx="921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AutoShape 26"/>
            <p:cNvCxnSpPr>
              <a:cxnSpLocks noChangeShapeType="1"/>
              <a:stCxn id="51" idx="6"/>
              <a:endCxn id="54" idx="2"/>
            </p:cNvCxnSpPr>
            <p:nvPr/>
          </p:nvCxnSpPr>
          <p:spPr bwMode="auto">
            <a:xfrm>
              <a:off x="1338" y="1276"/>
              <a:ext cx="8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AutoShape 27"/>
            <p:cNvCxnSpPr>
              <a:cxnSpLocks noChangeShapeType="1"/>
              <a:stCxn id="55" idx="7"/>
              <a:endCxn id="58" idx="3"/>
            </p:cNvCxnSpPr>
            <p:nvPr/>
          </p:nvCxnSpPr>
          <p:spPr bwMode="auto">
            <a:xfrm flipV="1">
              <a:off x="2387" y="1356"/>
              <a:ext cx="707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28"/>
            <p:cNvCxnSpPr>
              <a:cxnSpLocks noChangeShapeType="1"/>
              <a:stCxn id="55" idx="6"/>
              <a:endCxn id="59" idx="2"/>
            </p:cNvCxnSpPr>
            <p:nvPr/>
          </p:nvCxnSpPr>
          <p:spPr bwMode="auto">
            <a:xfrm>
              <a:off x="2420" y="1908"/>
              <a:ext cx="64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29"/>
            <p:cNvCxnSpPr>
              <a:cxnSpLocks noChangeShapeType="1"/>
              <a:stCxn id="58" idx="4"/>
              <a:endCxn id="59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30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1740" y="11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 dirty="0">
                  <a:latin typeface="+mj-lt"/>
                </a:rPr>
                <a:t>1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2760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1088" y="2092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1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1519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2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2420" y="2137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2</a:t>
              </a: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774" y="144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2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692" y="1139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1383" y="211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j-lt"/>
                </a:rPr>
                <a:t>4</a:t>
              </a:r>
              <a:endParaRPr lang="ru-RU" sz="1400">
                <a:latin typeface="+mj-lt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2987" y="152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3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816" y="177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j-lt"/>
                </a:rPr>
                <a:t>3</a:t>
              </a:r>
              <a:endParaRPr lang="ru-RU" sz="1400">
                <a:latin typeface="+mj-lt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879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1814" y="242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4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1088" y="1548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819" y="2115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2602" y="14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400">
                  <a:latin typeface="+mj-lt"/>
                </a:rPr>
                <a:t>5</a:t>
              </a:r>
            </a:p>
          </p:txBody>
        </p:sp>
      </p:grp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5724128" y="1777266"/>
            <a:ext cx="27425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 dirty="0">
                <a:latin typeface="+mj-lt"/>
              </a:rPr>
              <a:t>Кратчайшие пути из вершины 10:</a:t>
            </a:r>
          </a:p>
        </p:txBody>
      </p:sp>
      <p:graphicFrame>
        <p:nvGraphicFramePr>
          <p:cNvPr id="9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583877"/>
              </p:ext>
            </p:extLst>
          </p:nvPr>
        </p:nvGraphicFramePr>
        <p:xfrm>
          <a:off x="5492881" y="2218576"/>
          <a:ext cx="3168352" cy="35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951327"/>
                <a:gridCol w="171296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Длина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Путь через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2, 1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 </a:t>
                      </a:r>
                      <a:endParaRPr kumimoji="0" lang="ru-RU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определения и рёбра отрицательной длины</a:t>
            </a:r>
            <a:endParaRPr lang="ru-RU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Условие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w(e) &gt;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0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можно заменить на менее строгое условие отсутствия циклов отрицательной длины</a:t>
            </a:r>
          </a:p>
          <a:p>
            <a:pPr>
              <a:spcBef>
                <a:spcPct val="0"/>
              </a:spcBef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Если циклов отрицательной длины нет,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то длина кратчайшего пути определена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корректно</a:t>
            </a:r>
          </a:p>
          <a:p>
            <a:pPr lvl="1">
              <a:spcBef>
                <a:spcPct val="0"/>
              </a:spcBef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Кратчайший путь не содержит циклов</a:t>
            </a:r>
          </a:p>
          <a:p>
            <a:pPr lvl="1">
              <a:spcBef>
                <a:spcPct val="0"/>
              </a:spcBef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Путей без циклов конечное число</a:t>
            </a:r>
          </a:p>
          <a:p>
            <a:pPr>
              <a:spcBef>
                <a:spcPct val="0"/>
              </a:spcBef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Если есть цикл отрицательной длины, то для любых 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из такого цикла </a:t>
            </a:r>
            <a:r>
              <a:rPr lang="el-GR" sz="2400" dirty="0" smtClean="0">
                <a:latin typeface="Calibri" pitchFamily="34" charset="0"/>
                <a:cs typeface="Calibri" pitchFamily="34" charset="0"/>
              </a:rPr>
              <a:t>δ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v)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/>
              </a:rPr>
              <a:t>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/>
              </a:rPr>
              <a:t>, но </a:t>
            </a:r>
            <a:r>
              <a:rPr lang="ru-RU" sz="2400" i="1" dirty="0" smtClean="0">
                <a:latin typeface="Calibri" pitchFamily="34" charset="0"/>
                <a:cs typeface="Calibri" pitchFamily="34" charset="0"/>
                <a:sym typeface="Symbol"/>
              </a:rPr>
              <a:t>кратчайшего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/>
              </a:rPr>
              <a:t> пути нет</a:t>
            </a:r>
          </a:p>
          <a:p>
            <a:pPr lvl="1">
              <a:spcBef>
                <a:spcPct val="0"/>
              </a:spcBef>
            </a:pP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длину любого пути из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u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в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v </a:t>
            </a:r>
            <a:r>
              <a:rPr lang="ru-RU" sz="2000" dirty="0" smtClean="0">
                <a:latin typeface="Calibri" pitchFamily="34" charset="0"/>
                <a:cs typeface="Calibri" pitchFamily="34" charset="0"/>
                <a:sym typeface="Symbol"/>
              </a:rPr>
              <a:t>можно уменьшить, обойдя цикл ещё один раз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spcBef>
                <a:spcPct val="0"/>
              </a:spcBef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Дейкстры -- схема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Э́дсгер </a:t>
            </a:r>
            <a:r>
              <a:rPr lang="ru-RU" dirty="0"/>
              <a:t>Ви́бе </a:t>
            </a:r>
            <a:r>
              <a:rPr lang="ru-RU" dirty="0" smtClean="0"/>
              <a:t>Де́йкстра 1930 – 2002</a:t>
            </a:r>
          </a:p>
          <a:p>
            <a:pPr lvl="1"/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</a:t>
            </a:r>
            <a:r>
              <a:rPr lang="en-US" dirty="0" err="1" smtClean="0"/>
              <a:t>Dijkstra</a:t>
            </a:r>
            <a:endParaRPr lang="ru-RU" dirty="0" smtClean="0"/>
          </a:p>
          <a:p>
            <a:r>
              <a:rPr lang="en-US" dirty="0" err="1"/>
              <a:t>Dijkstra</a:t>
            </a:r>
            <a:r>
              <a:rPr lang="en-US" dirty="0"/>
              <a:t>, E. W. (1959). "A note on two problems in </a:t>
            </a:r>
            <a:r>
              <a:rPr lang="en-US" dirty="0" err="1"/>
              <a:t>connexion</a:t>
            </a:r>
            <a:r>
              <a:rPr lang="en-US" dirty="0"/>
              <a:t> with graphs".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 1: 269–271.</a:t>
            </a:r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0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53" y="4305553"/>
            <a:ext cx="1905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Дейкстры -- схема</a:t>
            </a:r>
            <a:endParaRPr lang="ru-RU" dirty="0"/>
          </a:p>
        </p:txBody>
      </p:sp>
      <p:sp>
        <p:nvSpPr>
          <p:cNvPr id="43009" name="Rectangle 3"/>
          <p:cNvSpPr>
            <a:spLocks noGrp="1"/>
          </p:cNvSpPr>
          <p:nvPr>
            <p:ph idx="1"/>
          </p:nvPr>
        </p:nvSpPr>
        <p:spPr>
          <a:xfrm>
            <a:off x="395536" y="1783560"/>
            <a:ext cx="8291264" cy="45720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Вычисляем расстояния от вершины-источника до остальных вершин графа</a:t>
            </a:r>
          </a:p>
          <a:p>
            <a:r>
              <a:rPr lang="ru-RU" sz="2800" dirty="0" smtClean="0"/>
              <a:t>Строим множество </a:t>
            </a:r>
            <a:r>
              <a:rPr lang="en-US" sz="2800" dirty="0" smtClean="0"/>
              <a:t>S</a:t>
            </a:r>
            <a:r>
              <a:rPr lang="ru-RU" sz="2800" dirty="0" smtClean="0"/>
              <a:t> вершин графа, кратчайшие расстояния от которых до источника известны</a:t>
            </a:r>
            <a:endParaRPr lang="en-US" sz="2800" dirty="0" smtClean="0"/>
          </a:p>
          <a:p>
            <a:r>
              <a:rPr lang="ru-RU" sz="2800" dirty="0" smtClean="0"/>
              <a:t>На каждом шаге</a:t>
            </a:r>
          </a:p>
          <a:p>
            <a:pPr lvl="1"/>
            <a:r>
              <a:rPr lang="ru-RU" sz="2400" dirty="0" smtClean="0"/>
              <a:t>добавляем в </a:t>
            </a:r>
            <a:r>
              <a:rPr lang="en-US" sz="2400" dirty="0" smtClean="0"/>
              <a:t>S </a:t>
            </a:r>
            <a:r>
              <a:rPr lang="ru-RU" sz="2400" dirty="0" smtClean="0"/>
              <a:t>вершину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, которая ближе всего </a:t>
            </a:r>
            <a:r>
              <a:rPr lang="ru-RU" sz="2400" dirty="0"/>
              <a:t>к источнику среди </a:t>
            </a:r>
            <a:r>
              <a:rPr lang="ru-RU" sz="2400" dirty="0" smtClean="0"/>
              <a:t>оставшихся вершин </a:t>
            </a:r>
            <a:r>
              <a:rPr lang="en-US" sz="2400" dirty="0" smtClean="0"/>
              <a:t>V \ S</a:t>
            </a:r>
            <a:endParaRPr lang="ru-RU" sz="2400" dirty="0" smtClean="0"/>
          </a:p>
          <a:p>
            <a:pPr lvl="1"/>
            <a:r>
              <a:rPr lang="ru-RU" sz="2400" dirty="0" smtClean="0"/>
              <a:t>обновляем расстояния от источника до соседей </a:t>
            </a:r>
            <a:r>
              <a:rPr lang="en-US" sz="2800" dirty="0" err="1"/>
              <a:t>v</a:t>
            </a:r>
            <a:r>
              <a:rPr lang="en-US" sz="2800" baseline="-25000" dirty="0" err="1"/>
              <a:t>min</a:t>
            </a:r>
            <a:endParaRPr lang="ru-R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44208" y="5631160"/>
            <a:ext cx="2725588" cy="120032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В каком алгоритме используется похожая  идея</a:t>
            </a:r>
            <a:r>
              <a:rPr lang="en-US" sz="2400" dirty="0" smtClean="0">
                <a:solidFill>
                  <a:srgbClr val="FFC000"/>
                </a:solidFill>
                <a:latin typeface="+mn-lt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AAdwMBIgACEQEDEQH/xAAbAAACAgMBAAAAAAAAAAAAAAAEBQMGAQIHAP/EADoQAAIBAwMBBQUFBwQDAAAAAAECAwAEEQUSITETIkFRYQZCcYGhMpGxwdEHFCNSYvDxFSRDgjNy4f/EABkBAAMBAQEAAAAAAAAAAAAAAAECAwQABf/EACYRAAICAgICAQMFAAAAAAAAAAABAhEDIRIxBEEiE2FxBSMyQlH/2gAMAwEAAhEDEQA/AEVvaAeFGLAAKKSLArYrXiMuCGOtClGFajZKUIGyVGyUYyVtFZTTuEjQk4zz0AoBFxWo2Wn6aMI+/dXEOAeY43JY/PaRUU/+k78LE55xhJevoM9adY2dYgZa1K1Y4tDhvFY27zRnwWVQfwx+FKLyzltZCjjocZ8KDjJKwppgBWtGFTsKjYVyCQMKjYVORUbCnTAQOgNYqUivU9gLzs9Kwy0RisMtSaEQNt9K1ZaJ2VgRgv3iFUfaJ8q6ggE6MNqgYLeNYtw8kiZ6LkqmMKo6ZPr1+tESXluy7opMhQQr5xkjrgeQ/vpQLaorOVgAV2ZUGD0QY/v5VVKghN1Lus0tt2wuVY4PKIfP+o45+I8qmOqWNjaxxJbRmdu6Anu+rvyfgB40PNA00EkpyZiQEOep6cfCtLbSV7IBSX2ngnnJ4/8AtBTKLE2LLnVpdr7oIFB6d1Wb8vpSy2v7o3JV5BIOgEhJYenqPmat66IghCQoWc8sSgI+XlUum+ytu1xmZAwJzjGOaopWqC8dFddMgMBjI6ZqBlq2+0ejCwJcYEJAERH83kfLjxqsOmDWaceLFBWFRsKIYVGwrkzgdhXq3YVinsU6FsrBSp9tYK0SZCI6rntBqDdi0ELEL73mCfH4dPvq1Ktc3SeS9vNQDA8fZ+R/RaaMfYTTUL5XZ0RhsVNiADr8Pp91T6OJXDySDc74C+nPP4VLFpkLb5i/O0lYyMZPl8xn5in+n28Ebw5BBIB6Yx16/cKebVUFdhht5IIoH7EswBOB4UTZl5FiSOMhU658TR7TJJ4AYJH0qBVAfukYHPHU1nqmbYO0TxPOBnCgev6VNBM2/ILMxPWJUH1Nb2sA7Mu6jGeWbkD8qll1S1ROzeVdoOFYgYJ9BVo67C2ZvY31C1kgnjdQw95gSD4Hg1zueJo5GRuGUkEeoq/x65HCmJez255KjGarPtJBE1493asGilOWA91sc5pMtNWiM0yustRMtFutQOKgiYKwrNbsOaxVLBR0fFYIqbFYK1WiRCVrnGq2T6V7R3IVd0U7GZBjpuz+YNdN21X/AGmktbK4gvJrKG5dl7Ne1HdAzmipcR8cecqK7ahT2Z3DHPTr1P60Zc3nZELklduCT4eX+fWg7tbDVCXtlksLgc7YH7h9eelQW9rO0LLJebgowBIAxJ6fEClpNdlZw4sfWF1JJjcc46n+/hT2OeOCMSuB6ZpDotqXfsp5mhkzhSAu1h6Ejr6UTrFrdAL2ZNyq4yGTAUf9ajTsutRJdX1h54coTFaBtpZu6rMPXxqm32oK91GUu4ZSOFWMvgenK03l0Y6grR3DssfZ4WOP3T44+fnQT6RZ6bHObWJ5ML/zkb0PkK0QUKtsXk1LSC72ed9OttuV3Nyw90efwrfTLyG40pYYRKxV2DSyAjd8B+tFex0C3LNZXUIkjfvHu5wfA041HSZrOAkqpaIlWYLjKH7JH3UkkuDoOZNFbbb4EnzOMCoZBRTpt4qBxWczArCvVs4r1McdJxXitSYrxHNaSJHgUq9otPjv7IRuT/DbeCPrTjGKnntr59Mjm0VLVrhtwkEwG7GeGUnj0o8eQYupJnK9V066h1eJWVltSBsdM7SCfPp0ojVrZLeYRRsTn388mm0t3d6dEbdlHZTDcY3G5M+IHzqvX8zGVgSgyQRGvRQcDio3ej0HG1Y5s5u0gKsQVLedHaf7QnTxIk38deqluePI0mt48xgAcHr9OameJjGUxwOhz1pHpjpJqh3H+63zu1tIYuO9uOKB1xIbe2WOONu9gZkOCxPXA8vU/dUOj/7N3lc7mAwvpWZlGol5piNn2EyevmR86ZHS4xGPs9cppLS3MjA90KojGMedFazrKahaqsG9cHz6jxFUm40MqweG4btZG7u5s4+NWNNi6VErJ/GU94/zGmk6jSZGc4tAMg4oZ6KkoZz1qBmB3616sP1r1Mjjp1B3OoRQnBOccVpqOoC2Xs4yDIfpSbPaEsTu86fJkrSNHj+MmuUw+71UNCREjBzx0px7Cavvlksbz/yqd0LE5yD1Hx/Wqs/H2eRUaytHKskLlJkOVOfGlx5pRnyNM/Gg8bghx7Xww6ebxbmMmE/xI3X3SeBx5dRXNIgZJ92eW6t6V1qYQ+2mhPbs4ivlXAOercZB9DgY8q5VdWlxp928E0bRSIcMrcFTWjilbXTIQk64S7Q2tZ12Myk7GHXxNSRySbf6ccADoKQyzyWocnJVsNz4GibW8E0YdTnA54xzU5QfaOi/TDb2Ux2ztGSAVz8KVpqt9LCqxWpKAYXDbcURK7TK8auMLwAD1x/ipIhvCiPulN25T1+VNGoraBJ26I7ddWnlDmGOIN1dpCxAz5CrFpyiCCWO6YzEuDu24yPlQkRCbDjbt72POml68Dac7J3ZU5DY8MjgfWklLlqgp7SALpQjd05U8jNBvT3TNJk1jR7qezy09m2ShGN6EeHqCCfWkb8cHrSODXZnyJRm0gcjmvVsa9QEGa3cl0huI7S7lhJ5nELFT65rK3SkExvn0z0Pliu0Q7VhCRqFULgKBwOnhST2h9k9O1lXdYxbXZPFxEm0nj3vMVtl4Oriy2P9Q3U1o5l27lQQe/165z8agF0twGTOyZDgqMitdQsruwu5LK8Uxyx5GQeHA94eYpXevJA63A4ZDh/UVk+l69npKakrRYNCupE1SB45mjdnEZI45PCk/PrVs1+20v2j0SW5vZorC9tVP+4k4CHOMOPEE8Y6g1zuzvltdTtbhhujDrIVPQ4OSKv/ALVaL+9Tf6hZ7ZNOuoc3SM4VeOkgJPXGM/AGtGG1FmHy181JHL3cs7QzoAQcYI4+I9PKvLZFOYicDzp1q8tvqGgL2GJbiz29lKo5KZ7wJ+HOOnFJornIUbuvp0oPrQY/NWRoHR13DuA9eua3gkaJsliOcnHNbRzCecRK2fgeBQOpXy5kt7YHAB3OfE0YxcnVHONB379kpGikHPDE9ann1DdaSp2hJyFYg4xzVRgZi6SMzHYcYzTUtjthnh5t3wyCfzqksCiHFLltnV/2SSj911YklhmMcDno+aXe3Gmiw1gyxKBDcgyLt6bve/I/9qI/Y62LW/cn/lRevU4OBj5/SrJ7TWa6po8ioo7WBe2h/wCvDL934CmlDljoyZn+62cyVe9WalxzmvVjSQDt0ErPHuTGw9D5+H5VE169rJtvsRgnCuOVJ8vTitrVdsTJ1K7hyfI1PKglR0bYUbBwVzkV66tq0Y9CP2q0GLX7PauI71MtBPjyzxny/WuPTowMsFxFsmjJSWM9QfEf38q7Sqvp8ghZnktdxVCesfiKov7TNKRWi1u3UjOI7j1GcK35E+orLmjy2uzf4eVwfB9M52Cf3T7RLQPtJHB8qE1F57iSOSSaaSLaAqNIxRQPdx4D0otlJnnjGAGTd8+n5VBbuvZMGXOOoqcXTtHoSipKpDPR3aKMTWkLPCvEsavueIj06kVBcwRWkss8Dh7aQloyDnZnw+VbWU5sbuK4jJAwA+3xXwP4061jRre/ie6hGwMjM7K2M4GeaW9mR3iYhhkjsrGW6PfkVcqPDefs/Xn5UhiBJ5JJOcnzpp7USbbi3sVxshTeQP5iPyH4ml0CncvzrRCNRv8A06MnN2D268vn4ij3wqAk9dp/GhLVM97x6U4srA6hdWlt0V5e+R4KOT+lGb2Uh8YHS/2c2pstGgd1w1wxlPnjov05+dW6OUieJj0Zz4cYPh+IpNYEKoVcBV49OgIzTScE20LgnO9uT4dDU07VmKTt2UDXrL/TtXurXGFRyU/9TyPpXqsv7QrPK2epoB317KTA6HqPz+6vVnyR4yaBF2i52hxITwCXOc8+Hh91E97s+CchPKgI5WQuY9uMg5Pp1AqaC62yCOVXBDHLNx15/SvQhJdMzNElyFkVo54tykg5GOPCq/q1iL3TrzTT3kmR1QtztbqPrT+USBCQxI2jPPlSm9zG+9Q6hck8/DwzS5Ox8ejg0iy2+pLBOjRyqrK6eIINDQkCdgccdfhVz/abpqw61YapDnbcoY5MjHfXHPzB+lUXftusnBBOMVHievCfKNsLglGxoyctGxXb5j/FWDRNQEUE1jKd0MqkK5HgRjFVJpOy1E7iP4ig8efT8qcxsqxkHlCOCPdP6UmRVsNLKmn6N/bq1Ca8mzaV/dUAx14LdaT20ZEiL5U0wJ2DTNluz2AnnIHT8agVQnaH+hiOfSn+ppIWGLiLLE71PmOasvs3IIblpDnKjNVmAGNlYfAinemvsmBAyGwP80M3R39Gjp2ly/wos+9jw6Y4OKdzuDp8QLAkNn4cGq5pAZ9mc8/5HypxcS4jReoG5seAHjSRfxPPa2Pp7GLWdFFncHCOFOfIgg8V6pNNLLBCoxnZ48k/2K9WrhCSTaIcmnozbtjdnHfJGfHkCpbmIXEZcBt20MCxwM5qvezmvRbv3a7IDK3dfz4xirVGqFVAOQyEDmjjqSA9AEMxj3QXIQDdjOfOob+EAOMZDE9G9KYXQttrPKUXKg5Pxpe91FIzxF0Zd2FJ6jihJVpjR7tFL9tLb980O4GCZIHE6ZH8vB+ma45dHE5P9Vd61CIdq8b7gsilDxkHPWuC6ghhuZIm+0jlSfMg4qeP+RtxS+DRtqWDDazDrkrRdvOQFJOVYYYedCTjfpnQkowP5VpZP3cZJpnG4/gvF1kf3GpUqxAYFDyDmtie45PI2mtEfCDPXGDWHO2B8nP+az+zQ2BScOMUysXCTxEE4dwOB40sY8jA+NG2ph3xLcStFl+4y+frVZq0Rm6izqWk4aJFHAwMgHw9fhR0m559vB6L6A+lV7SrmIgASBj5DofOn9oyx/7iVieO6fBh51BNUYH2WWDONiEqQMDHWvUji1pIjtXPAwMelYqyyxFcJH//2Q=="/>
          <p:cNvSpPr>
            <a:spLocks noChangeAspect="1" noChangeArrowheads="1"/>
          </p:cNvSpPr>
          <p:nvPr/>
        </p:nvSpPr>
        <p:spPr bwMode="auto">
          <a:xfrm>
            <a:off x="0" y="-731838"/>
            <a:ext cx="1133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29892</TotalTime>
  <Words>3391</Words>
  <Application>Microsoft Office PowerPoint</Application>
  <PresentationFormat>On-screen Show (4:3)</PresentationFormat>
  <Paragraphs>957</Paragraphs>
  <Slides>54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Metro</vt:lpstr>
      <vt:lpstr>PowerPoint Presentation</vt:lpstr>
      <vt:lpstr>КРАТЧАЙШИЕ пути в графе, Топологическая сортировка</vt:lpstr>
      <vt:lpstr>План лекции</vt:lpstr>
      <vt:lpstr>Кратчайшие пути</vt:lpstr>
      <vt:lpstr>Кратчайшие пути</vt:lpstr>
      <vt:lpstr>Пример</vt:lpstr>
      <vt:lpstr>Корректность определения и рёбра отрицательной длины</vt:lpstr>
      <vt:lpstr>Алгоритм Дейкстры -- схема</vt:lpstr>
      <vt:lpstr>Алгоритм Дейкстры -- схема</vt:lpstr>
      <vt:lpstr>Пример (Википедия) – шаг 1</vt:lpstr>
      <vt:lpstr>Пример – шаг 2</vt:lpstr>
      <vt:lpstr>Пример – шаг 3</vt:lpstr>
      <vt:lpstr>Пример – шаг 4</vt:lpstr>
      <vt:lpstr>Пример – шаг 5</vt:lpstr>
      <vt:lpstr>Пример – шаг 6</vt:lpstr>
      <vt:lpstr>Алгоритм Дейкстры</vt:lpstr>
      <vt:lpstr>Алгоритм Дейкстры</vt:lpstr>
      <vt:lpstr>Алгоритм Дейкстры С</vt:lpstr>
      <vt:lpstr>Сложность алгоритма Дейкстры по времени</vt:lpstr>
      <vt:lpstr>Алгоритм Беллмана-Форда</vt:lpstr>
      <vt:lpstr>Алгоритм Беллмана-Форда</vt:lpstr>
      <vt:lpstr>Алгоритм Беллмана-Форда -- схема</vt:lpstr>
      <vt:lpstr>Алгоритм Беллмана-Форда C</vt:lpstr>
      <vt:lpstr>Алгоритм Флойда-Уоршелла</vt:lpstr>
      <vt:lpstr>Алгоритм Флойда-Уоршелла -- схема</vt:lpstr>
      <vt:lpstr>Топологическая сортировка</vt:lpstr>
      <vt:lpstr>Алгоритм топологической сортировки</vt:lpstr>
      <vt:lpstr>Топологическая сортировка -- пример</vt:lpstr>
      <vt:lpstr>Топологическая сортировка -- пример</vt:lpstr>
      <vt:lpstr>Топологическая сортировка с матрицей смежности</vt:lpstr>
      <vt:lpstr>Топологическая сортировка с  иерархическими списками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Топологическая сортировка – связь с частичным порядком</vt:lpstr>
      <vt:lpstr>Заключение</vt:lpstr>
      <vt:lpstr>Транзитивное замыкание графа</vt:lpstr>
      <vt:lpstr>Построение транзитивного замыкания графа. Пример</vt:lpstr>
      <vt:lpstr>PowerPoint Presentation</vt:lpstr>
      <vt:lpstr>Алгоритм построения транзитивного замыкания графа</vt:lpstr>
      <vt:lpstr>PowerPoint Presentation</vt:lpstr>
      <vt:lpstr>Техника релаксации</vt:lpstr>
      <vt:lpstr>PowerPoint Presentation</vt:lpstr>
      <vt:lpstr>PowerPoint Presentation</vt:lpstr>
      <vt:lpstr>Алгоритм Дейкстры</vt:lpstr>
      <vt:lpstr>PowerPoint Presentation</vt:lpstr>
      <vt:lpstr>Реализация с дополнительным массивом - O(n2)  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пути, топологическая сортировка</dc:title>
  <dc:creator>Evgueni Petrov</dc:creator>
  <cp:lastModifiedBy>Petrov, Evgueni S</cp:lastModifiedBy>
  <cp:revision>288</cp:revision>
  <dcterms:created xsi:type="dcterms:W3CDTF">2009-09-24T12:02:26Z</dcterms:created>
  <dcterms:modified xsi:type="dcterms:W3CDTF">2013-03-13T13:50:28Z</dcterms:modified>
</cp:coreProperties>
</file>