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66" r:id="rId3"/>
    <p:sldId id="331" r:id="rId4"/>
    <p:sldId id="390" r:id="rId5"/>
    <p:sldId id="354" r:id="rId6"/>
    <p:sldId id="333" r:id="rId7"/>
    <p:sldId id="334" r:id="rId8"/>
    <p:sldId id="335" r:id="rId9"/>
    <p:sldId id="336" r:id="rId10"/>
    <p:sldId id="337" r:id="rId11"/>
    <p:sldId id="338" r:id="rId12"/>
    <p:sldId id="355" r:id="rId13"/>
    <p:sldId id="356" r:id="rId14"/>
    <p:sldId id="341" r:id="rId15"/>
    <p:sldId id="342" r:id="rId16"/>
    <p:sldId id="343" r:id="rId17"/>
    <p:sldId id="357" r:id="rId18"/>
    <p:sldId id="345" r:id="rId19"/>
    <p:sldId id="346" r:id="rId20"/>
    <p:sldId id="347" r:id="rId21"/>
    <p:sldId id="348" r:id="rId22"/>
    <p:sldId id="349" r:id="rId23"/>
    <p:sldId id="350" r:id="rId24"/>
    <p:sldId id="359" r:id="rId25"/>
    <p:sldId id="351" r:id="rId26"/>
    <p:sldId id="352" r:id="rId27"/>
    <p:sldId id="361" r:id="rId28"/>
    <p:sldId id="362" r:id="rId29"/>
    <p:sldId id="363" r:id="rId30"/>
    <p:sldId id="364" r:id="rId31"/>
    <p:sldId id="365" r:id="rId32"/>
    <p:sldId id="367" r:id="rId33"/>
    <p:sldId id="368" r:id="rId34"/>
    <p:sldId id="369" r:id="rId35"/>
    <p:sldId id="370" r:id="rId36"/>
    <p:sldId id="372" r:id="rId37"/>
    <p:sldId id="387" r:id="rId38"/>
    <p:sldId id="373" r:id="rId39"/>
    <p:sldId id="374" r:id="rId40"/>
    <p:sldId id="388" r:id="rId41"/>
    <p:sldId id="375" r:id="rId42"/>
    <p:sldId id="391" r:id="rId43"/>
    <p:sldId id="371" r:id="rId44"/>
    <p:sldId id="376" r:id="rId45"/>
    <p:sldId id="380" r:id="rId46"/>
    <p:sldId id="404" r:id="rId47"/>
    <p:sldId id="392" r:id="rId48"/>
    <p:sldId id="379" r:id="rId4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5" autoAdjust="0"/>
    <p:restoredTop sz="94660"/>
  </p:normalViewPr>
  <p:slideViewPr>
    <p:cSldViewPr>
      <p:cViewPr varScale="1">
        <p:scale>
          <a:sx n="113" d="100"/>
          <a:sy n="113" d="100"/>
        </p:scale>
        <p:origin x="-58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12.12.2013</a:t>
            </a:fld>
            <a:endParaRPr lang="ru-R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ln/>
        </p:spPr>
      </p:sp>
      <p:sp>
        <p:nvSpPr>
          <p:cNvPr id="1341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ln/>
        </p:spPr>
      </p:sp>
      <p:sp>
        <p:nvSpPr>
          <p:cNvPr id="1361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ln/>
        </p:spPr>
      </p:sp>
      <p:sp>
        <p:nvSpPr>
          <p:cNvPr id="1382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ln/>
        </p:spPr>
      </p:sp>
      <p:sp>
        <p:nvSpPr>
          <p:cNvPr id="1402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ln/>
        </p:spPr>
      </p:sp>
      <p:sp>
        <p:nvSpPr>
          <p:cNvPr id="145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ln/>
        </p:spPr>
      </p:sp>
      <p:sp>
        <p:nvSpPr>
          <p:cNvPr id="14745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ln/>
        </p:spPr>
      </p:sp>
      <p:sp>
        <p:nvSpPr>
          <p:cNvPr id="149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ln/>
        </p:spPr>
      </p:sp>
      <p:sp>
        <p:nvSpPr>
          <p:cNvPr id="15155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ln/>
        </p:spPr>
      </p:sp>
      <p:sp>
        <p:nvSpPr>
          <p:cNvPr id="1536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ln/>
        </p:spPr>
      </p:sp>
      <p:sp>
        <p:nvSpPr>
          <p:cNvPr id="15565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ln/>
        </p:spPr>
      </p:sp>
      <p:sp>
        <p:nvSpPr>
          <p:cNvPr id="15769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ln/>
        </p:spPr>
      </p:sp>
      <p:sp>
        <p:nvSpPr>
          <p:cNvPr id="1617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ln/>
        </p:spPr>
      </p:sp>
      <p:sp>
        <p:nvSpPr>
          <p:cNvPr id="1638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ln/>
        </p:spPr>
      </p:sp>
      <p:sp>
        <p:nvSpPr>
          <p:cNvPr id="1658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ln/>
        </p:spPr>
      </p:sp>
      <p:sp>
        <p:nvSpPr>
          <p:cNvPr id="16793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noFill/>
          <a:ln>
            <a:solidFill>
              <a:srgbClr val="000000"/>
            </a:solidFill>
            <a:miter lim="800000"/>
            <a:headEnd/>
            <a:tailEnd/>
          </a:ln>
        </p:spPr>
      </p:sp>
      <p:sp>
        <p:nvSpPr>
          <p:cNvPr id="10957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17" name="Footer Placeholder 16"/>
          <p:cNvSpPr>
            <a:spLocks noGrp="1"/>
          </p:cNvSpPr>
          <p:nvPr>
            <p:ph type="ftr" sz="quarter" idx="11"/>
          </p:nvPr>
        </p:nvSpPr>
        <p:spPr/>
        <p:txBody>
          <a:bodyPr/>
          <a:lstStyle>
            <a:extLst/>
          </a:lstStyle>
          <a:p>
            <a:pPr>
              <a:defRPr/>
            </a:pPr>
            <a:endParaRPr lang="ru-RU"/>
          </a:p>
        </p:txBody>
      </p:sp>
      <p:sp>
        <p:nvSpPr>
          <p:cNvPr id="29" name="Slide Number Placeholder 2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8" name="Footer Placeholder 7"/>
          <p:cNvSpPr>
            <a:spLocks noGrp="1"/>
          </p:cNvSpPr>
          <p:nvPr>
            <p:ph type="ftr" sz="quarter" idx="11"/>
          </p:nvPr>
        </p:nvSpPr>
        <p:spPr/>
        <p:txBody>
          <a:bodyPr/>
          <a:lstStyle>
            <a:extLst/>
          </a:lstStyle>
          <a:p>
            <a:pPr>
              <a:defRPr/>
            </a:pPr>
            <a:endParaRPr lang="ru-RU"/>
          </a:p>
        </p:txBody>
      </p:sp>
      <p:sp>
        <p:nvSpPr>
          <p:cNvPr id="9" name="Slide Number Placeholder 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4" name="Footer Placeholder 3"/>
          <p:cNvSpPr>
            <a:spLocks noGrp="1"/>
          </p:cNvSpPr>
          <p:nvPr>
            <p:ph type="ftr" sz="quarter" idx="11"/>
          </p:nvPr>
        </p:nvSpPr>
        <p:spPr/>
        <p:txBody>
          <a:bodyPr/>
          <a:lstStyle>
            <a:extLst/>
          </a:lstStyle>
          <a:p>
            <a:pPr>
              <a:defRPr/>
            </a:pPr>
            <a:endParaRPr lang="ru-RU"/>
          </a:p>
        </p:txBody>
      </p:sp>
      <p:sp>
        <p:nvSpPr>
          <p:cNvPr id="5" name="Slide Number Placeholder 4"/>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3" name="Footer Placeholder 2"/>
          <p:cNvSpPr>
            <a:spLocks noGrp="1"/>
          </p:cNvSpPr>
          <p:nvPr>
            <p:ph type="ftr" sz="quarter" idx="11"/>
          </p:nvPr>
        </p:nvSpPr>
        <p:spPr/>
        <p:txBody>
          <a:bodyPr/>
          <a:lstStyle>
            <a:extLst/>
          </a:lstStyle>
          <a:p>
            <a:pPr>
              <a:defRPr/>
            </a:pPr>
            <a:endParaRPr lang="ru-RU"/>
          </a:p>
        </p:txBody>
      </p:sp>
      <p:sp>
        <p:nvSpPr>
          <p:cNvPr id="4" name="Slide Number Placeholder 3"/>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12.12.2013</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fld id="{EBFB952E-7D86-4EC9-ACCB-9EAFF6FE934D}" type="datetimeFigureOut">
              <a:rPr lang="ru-RU" smtClean="0"/>
              <a:pPr>
                <a:defRPr/>
              </a:pPr>
              <a:t>12.12.2013</a:t>
            </a:fld>
            <a:endParaRPr lang="ru-RU"/>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ru-RU"/>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fld id="{EBFB952E-7D86-4EC9-ACCB-9EAFF6FE934D}" type="datetimeFigureOut">
              <a:rPr lang="ru-RU" smtClean="0"/>
              <a:pPr>
                <a:defRPr/>
              </a:pPr>
              <a:t>12.12.2013</a:t>
            </a:fld>
            <a:endParaRPr lang="ru-RU"/>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ru-RU"/>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261FD79B-327F-4B49-A6A2-B1A4E0179FC3}" type="slidenum">
              <a:rPr lang="ru-RU" smtClean="0"/>
              <a:pPr>
                <a:defRPr/>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9.bin"/><Relationship Id="rId26" Type="http://schemas.openxmlformats.org/officeDocument/2006/relationships/oleObject" Target="../embeddings/oleObject16.bin"/><Relationship Id="rId3" Type="http://schemas.openxmlformats.org/officeDocument/2006/relationships/notesSlide" Target="../notesSlides/notesSlide18.xml"/><Relationship Id="rId21" Type="http://schemas.openxmlformats.org/officeDocument/2006/relationships/oleObject" Target="../embeddings/oleObject11.bin"/><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1.wmf"/><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24" Type="http://schemas.openxmlformats.org/officeDocument/2006/relationships/oleObject" Target="../embeddings/oleObject14.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oleObject" Target="../embeddings/oleObject13.bin"/><Relationship Id="rId10" Type="http://schemas.openxmlformats.org/officeDocument/2006/relationships/oleObject" Target="../embeddings/oleObject5.bin"/><Relationship Id="rId19"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 Id="rId22" Type="http://schemas.openxmlformats.org/officeDocument/2006/relationships/oleObject" Target="../embeddings/oleObject12.bin"/><Relationship Id="rId27"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eaLnBrk="1" hangingPunct="1">
              <a:defRPr/>
            </a:pPr>
            <a:r>
              <a:rPr lang="ru-RU" sz="3200" b="1" dirty="0" smtClean="0">
                <a:effectLst>
                  <a:outerShdw blurRad="38100" dist="38100" dir="2700000" algn="tl">
                    <a:srgbClr val="000000">
                      <a:alpha val="43137"/>
                    </a:srgbClr>
                  </a:outerShdw>
                </a:effectLst>
                <a:latin typeface="Arial" pitchFamily="34" charset="0"/>
              </a:rPr>
              <a:t>Б и Красно-Черные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fontScale="92500"/>
          </a:bodyPr>
          <a:lstStyle/>
          <a:p>
            <a:r>
              <a:rPr lang="ru-RU" sz="2400" dirty="0" smtClean="0"/>
              <a:t>У таких деревьев, как правило, только корень находится в ОП, остальное дерево – на диске</a:t>
            </a:r>
          </a:p>
          <a:p>
            <a:r>
              <a:rPr lang="ru-RU" sz="2400" dirty="0" smtClean="0"/>
              <a:t>Диск разбит на сектора (дорожки на сектора)</a:t>
            </a:r>
          </a:p>
          <a:p>
            <a:r>
              <a:rPr lang="ru-RU" sz="2400" dirty="0" smtClean="0"/>
              <a:t>Обычно записывают или считывают сектор целиком</a:t>
            </a:r>
          </a:p>
          <a:p>
            <a:r>
              <a:rPr lang="ru-RU" sz="2400" dirty="0" smtClean="0"/>
              <a:t>Время доступа, чтобы подвести головку к нужному месту на</a:t>
            </a:r>
            <a:r>
              <a:rPr lang="en-US" sz="2400" dirty="0" smtClean="0"/>
              <a:t> </a:t>
            </a:r>
            <a:r>
              <a:rPr lang="ru-RU" sz="2400" dirty="0" smtClean="0"/>
              <a:t>диске, может быть достаточно большим</a:t>
            </a:r>
          </a:p>
          <a:p>
            <a:r>
              <a:rPr lang="ru-RU" sz="2400" dirty="0" smtClean="0"/>
              <a:t>Как только головка диска установлена, запись или чтение происходит довольно быстро</a:t>
            </a:r>
          </a:p>
          <a:p>
            <a:r>
              <a:rPr lang="ru-RU" sz="2400" dirty="0" smtClean="0"/>
              <a:t>Часто получа</a:t>
            </a:r>
            <a:r>
              <a:rPr lang="ru-RU" sz="2400" dirty="0"/>
              <a:t>е</a:t>
            </a:r>
            <a:r>
              <a:rPr lang="ru-RU" sz="2400" dirty="0" smtClean="0"/>
              <a:t>тся, что обработка прочитанного занимает меньше времени, чем поиск нужного сектора</a:t>
            </a:r>
          </a:p>
          <a:p>
            <a:r>
              <a:rPr lang="ru-RU" sz="2400" dirty="0" smtClean="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Содержимое 2"/>
          <p:cNvSpPr>
            <a:spLocks noGrp="1"/>
          </p:cNvSpPr>
          <p:nvPr>
            <p:ph idx="1"/>
          </p:nvPr>
        </p:nvSpPr>
        <p:spPr/>
        <p:txBody>
          <a:bodyPr/>
          <a:lstStyle/>
          <a:p>
            <a:pPr>
              <a:buFont typeface="Arial" charset="0"/>
              <a:buNone/>
            </a:pPr>
            <a:r>
              <a:rPr lang="en-US" sz="2000" dirty="0" err="1" smtClean="0">
                <a:latin typeface="Consolas" pitchFamily="49" charset="0"/>
                <a:cs typeface="Consolas" pitchFamily="49" charset="0"/>
              </a:rPr>
              <a:t>typedef</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tree</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n;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количество ключей</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*key;</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key[0]</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&lt;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key[1]</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&lt; … &lt;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key[n-1]</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tree **child; //</a:t>
            </a:r>
            <a:r>
              <a:rPr lang="ru-RU" sz="2000" dirty="0" smtClean="0">
                <a:latin typeface="Consolas" pitchFamily="49" charset="0"/>
                <a:cs typeface="Consolas" pitchFamily="49" charset="0"/>
              </a:rPr>
              <a:t> указатели на дет</a:t>
            </a:r>
            <a:r>
              <a:rPr lang="ru-RU" sz="1800" dirty="0" smtClean="0">
                <a:latin typeface="Consolas" pitchFamily="49" charset="0"/>
                <a:cs typeface="Consolas" pitchFamily="49" charset="0"/>
              </a:rPr>
              <a:t>ей</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endParaRPr lang="en-US" sz="2000" dirty="0" smtClean="0">
              <a:latin typeface="Consolas" pitchFamily="49" charset="0"/>
              <a:cs typeface="Consolas" pitchFamily="49" charset="0"/>
            </a:endParaRPr>
          </a:p>
          <a:p>
            <a:pPr>
              <a:buFont typeface="Arial" charset="0"/>
              <a:buNone/>
            </a:pPr>
            <a:r>
              <a:rPr lang="ru-RU" sz="2400" dirty="0" smtClean="0">
                <a:latin typeface="Consolas" pitchFamily="49" charset="0"/>
                <a:cs typeface="Consolas" pitchFamily="49" charset="0"/>
              </a:rPr>
              <a:t>Обозначим указатели на потомков </a:t>
            </a:r>
            <a:r>
              <a:rPr lang="en-US" sz="2400" dirty="0" smtClean="0">
                <a:latin typeface="Consolas" pitchFamily="49" charset="0"/>
                <a:cs typeface="Consolas" pitchFamily="49" charset="0"/>
              </a:rPr>
              <a:t>C</a:t>
            </a:r>
            <a:r>
              <a:rPr lang="ru-RU" sz="2400" baseline="-25000" dirty="0" smtClean="0">
                <a:latin typeface="Consolas" pitchFamily="49" charset="0"/>
                <a:cs typeface="Consolas" pitchFamily="49" charset="0"/>
              </a:rPr>
              <a:t>i</a:t>
            </a:r>
            <a:r>
              <a:rPr lang="ru-RU" sz="2400" dirty="0" smtClean="0">
                <a:latin typeface="Consolas" pitchFamily="49" charset="0"/>
                <a:cs typeface="Consolas" pitchFamily="49" charset="0"/>
              </a:rPr>
              <a:t>(x</a:t>
            </a:r>
            <a:r>
              <a:rPr lang="ru-RU" sz="2400" dirty="0">
                <a:latin typeface="Consolas" pitchFamily="49" charset="0"/>
                <a:cs typeface="Consolas" pitchFamily="49" charset="0"/>
              </a:rPr>
              <a:t>)</a:t>
            </a:r>
            <a:endParaRPr lang="ru-RU" sz="2400"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a:t>Реализация в ОП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p:txBody>
          <a:bodyPr/>
          <a:lstStyle/>
          <a:p>
            <a:pPr>
              <a:buFont typeface="Arial" charset="0"/>
              <a:buNone/>
            </a:pP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*B</a:t>
            </a:r>
            <a:r>
              <a:rPr lang="ru-RU" sz="2400" dirty="0" smtClean="0">
                <a:latin typeface="Consolas" pitchFamily="49" charset="0"/>
                <a:cs typeface="Consolas" pitchFamily="49" charset="0"/>
              </a:rPr>
              <a:t> =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B));</a:t>
            </a:r>
          </a:p>
          <a:p>
            <a:pPr>
              <a:buNone/>
            </a:pPr>
            <a:r>
              <a:rPr lang="en-US" sz="2400" dirty="0">
                <a:latin typeface="Consolas" pitchFamily="49" charset="0"/>
                <a:cs typeface="Consolas" pitchFamily="49" charset="0"/>
              </a:rPr>
              <a:t>B-&gt;</a:t>
            </a:r>
            <a:r>
              <a:rPr lang="en-US" sz="2400" dirty="0" smtClean="0">
                <a:latin typeface="Consolas" pitchFamily="49" charset="0"/>
                <a:cs typeface="Consolas" pitchFamily="49" charset="0"/>
              </a:rPr>
              <a:t>n = 1</a:t>
            </a:r>
            <a:r>
              <a:rPr lang="en-US" sz="2400" dirty="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 =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(B-&gt;n*</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B-&gt;key[0] = 'M';</a:t>
            </a:r>
          </a:p>
          <a:p>
            <a:pPr>
              <a:buFont typeface="Arial" charset="0"/>
              <a:buNone/>
            </a:pPr>
            <a:r>
              <a:rPr lang="en-US" sz="2400" dirty="0" smtClean="0">
                <a:latin typeface="Consolas" pitchFamily="49" charset="0"/>
                <a:cs typeface="Consolas" pitchFamily="49" charset="0"/>
              </a:rPr>
              <a:t>B-&gt;child = NULL;</a:t>
            </a:r>
            <a:endParaRPr lang="ru-RU" sz="24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a:t>Создание корня </a:t>
            </a:r>
            <a:r>
              <a:rPr lang="ru-RU" dirty="0" smtClean="0"/>
              <a:t>Б дерева </a:t>
            </a:r>
            <a:endParaRPr lang="ru-RU" dirty="0"/>
          </a:p>
        </p:txBody>
      </p:sp>
      <p:grpSp>
        <p:nvGrpSpPr>
          <p:cNvPr id="6" name="Группа 9"/>
          <p:cNvGrpSpPr>
            <a:grpSpLocks/>
          </p:cNvGrpSpPr>
          <p:nvPr/>
        </p:nvGrpSpPr>
        <p:grpSpPr bwMode="auto">
          <a:xfrm>
            <a:off x="5292080" y="188642"/>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a:xfrm>
            <a:off x="468313" y="2276475"/>
            <a:ext cx="8229600" cy="3887788"/>
          </a:xfrm>
        </p:spPr>
        <p:txBody>
          <a:bodyPr>
            <a:normAutofit fontScale="92500" lnSpcReduction="10000"/>
          </a:bodyPr>
          <a:lstStyle/>
          <a:p>
            <a:pPr>
              <a:buFont typeface="Arial" charset="0"/>
              <a:buNone/>
            </a:pPr>
            <a:r>
              <a:rPr lang="en-US" sz="2000" dirty="0" smtClean="0">
                <a:latin typeface="Consolas" pitchFamily="49" charset="0"/>
                <a:cs typeface="Consolas" pitchFamily="49" charset="0"/>
              </a:rPr>
              <a:t>B-&gt;child</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*)*2);</a:t>
            </a:r>
          </a:p>
          <a:p>
            <a:pPr>
              <a:buFont typeface="Arial" charset="0"/>
              <a:buNone/>
            </a:pPr>
            <a:r>
              <a:rPr lang="en-US" sz="2000" dirty="0" smtClean="0">
                <a:latin typeface="Consolas" pitchFamily="49" charset="0"/>
                <a:cs typeface="Consolas" pitchFamily="49" charset="0"/>
              </a:rPr>
              <a:t>B-&gt;child[0]=(</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B-&gt;child[1]=(</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x=B-&gt;child[0];</a:t>
            </a:r>
          </a:p>
          <a:p>
            <a:pPr>
              <a:buFont typeface="Arial" charset="0"/>
              <a:buNone/>
            </a:pPr>
            <a:r>
              <a:rPr lang="en-US" sz="2000" dirty="0" smtClean="0">
                <a:latin typeface="Consolas" pitchFamily="49" charset="0"/>
                <a:cs typeface="Consolas" pitchFamily="49" charset="0"/>
              </a:rPr>
              <a:t>x-&gt;n=2;</a:t>
            </a:r>
          </a:p>
          <a:p>
            <a:pPr>
              <a:buFont typeface="Arial" charset="0"/>
              <a:buNone/>
            </a:pPr>
            <a:r>
              <a:rPr lang="en-US" sz="2000" dirty="0" smtClean="0">
                <a:latin typeface="Consolas" pitchFamily="49" charset="0"/>
                <a:cs typeface="Consolas" pitchFamily="49" charset="0"/>
              </a:rPr>
              <a:t>x-&gt;key=(</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(x-&gt;n*</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x-&gt;key[0]='D';</a:t>
            </a:r>
          </a:p>
          <a:p>
            <a:pPr>
              <a:buFont typeface="Arial" charset="0"/>
              <a:buNone/>
            </a:pPr>
            <a:r>
              <a:rPr lang="en-US" sz="2000" dirty="0" smtClean="0">
                <a:latin typeface="Consolas" pitchFamily="49" charset="0"/>
                <a:cs typeface="Consolas" pitchFamily="49" charset="0"/>
              </a:rPr>
              <a:t>x-&gt;key[1]='H</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X-&gt;child=NULL;</a:t>
            </a:r>
          </a:p>
          <a:p>
            <a:pPr>
              <a:buFont typeface="Arial" charset="0"/>
              <a:buNone/>
            </a:pPr>
            <a:r>
              <a:rPr lang="ru-RU" sz="2000" dirty="0" smtClean="0">
                <a:latin typeface="Consolas" pitchFamily="49" charset="0"/>
                <a:cs typeface="Consolas" pitchFamily="49" charset="0"/>
              </a:rPr>
              <a:t>// Аналогичные действия для вершины</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QTX</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Как это сделать цивилизованно?</a:t>
            </a:r>
            <a:endParaRPr lang="en-US" sz="20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5321175"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ru-RU" dirty="0"/>
              <a:t>Создание  </a:t>
            </a:r>
            <a:r>
              <a:rPr lang="ru-RU" dirty="0" smtClean="0"/>
              <a:t>Б дерева</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a:p>
        </p:txBody>
      </p:sp>
      <p:sp>
        <p:nvSpPr>
          <p:cNvPr id="36865" name="Содержимое 2"/>
          <p:cNvSpPr>
            <a:spLocks noGrp="1"/>
          </p:cNvSpPr>
          <p:nvPr>
            <p:ph idx="1"/>
          </p:nvPr>
        </p:nvSpPr>
        <p:spPr/>
        <p:txBody>
          <a:bodyPr>
            <a:normAutofit lnSpcReduction="10000"/>
          </a:bodyPr>
          <a:lstStyle/>
          <a:p>
            <a:r>
              <a:rPr lang="ru-RU" sz="2800" dirty="0" smtClean="0"/>
              <a:t>Можно выполнить реализацию с использованием файлов,</a:t>
            </a:r>
            <a:r>
              <a:rPr lang="en-US" sz="2800" dirty="0" smtClean="0"/>
              <a:t>  </a:t>
            </a:r>
            <a:r>
              <a:rPr lang="ru-RU" sz="2800" dirty="0" smtClean="0"/>
              <a:t>где каждый ребенок есть отдельный файл</a:t>
            </a:r>
          </a:p>
          <a:p>
            <a:pPr>
              <a:buFont typeface="Arial" charset="0"/>
              <a:buNone/>
            </a:pPr>
            <a:r>
              <a:rPr lang="ru-RU" sz="2800" dirty="0" smtClean="0"/>
              <a:t>	</a:t>
            </a:r>
          </a:p>
          <a:p>
            <a:r>
              <a:rPr lang="ru-RU" sz="2800" dirty="0" smtClean="0"/>
              <a:t>В общем случае имеются операции</a:t>
            </a:r>
          </a:p>
          <a:p>
            <a:pPr lvl="1"/>
            <a:r>
              <a:rPr lang="en-US" sz="2400" dirty="0" err="1" smtClean="0"/>
              <a:t>Disk_READ</a:t>
            </a:r>
            <a:r>
              <a:rPr lang="en-US" sz="2400" dirty="0" smtClean="0"/>
              <a:t>(x) – </a:t>
            </a:r>
            <a:r>
              <a:rPr lang="ru-RU" sz="2400" dirty="0" smtClean="0"/>
              <a:t>чтение с диска</a:t>
            </a:r>
            <a:endParaRPr lang="ru-RU" sz="2400" dirty="0"/>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smtClean="0"/>
          </a:p>
          <a:p>
            <a:pPr>
              <a:buFont typeface="Arial" charset="0"/>
              <a:buNone/>
            </a:pPr>
            <a:r>
              <a:rPr lang="ru-RU" sz="2800" dirty="0" smtClean="0"/>
              <a:t>Учитываем только количество обращений к диску!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Б дерева</a:t>
            </a:r>
            <a:endParaRPr lang="ru-RU" dirty="0"/>
          </a:p>
        </p:txBody>
      </p:sp>
      <p:sp>
        <p:nvSpPr>
          <p:cNvPr id="133125" name="Содержимое 2"/>
          <p:cNvSpPr>
            <a:spLocks noGrp="1"/>
          </p:cNvSpPr>
          <p:nvPr>
            <p:ph idx="1"/>
          </p:nvPr>
        </p:nvSpPr>
        <p:spPr/>
        <p:txBody>
          <a:bodyPr>
            <a:normAutofit fontScale="92500" lnSpcReduction="10000"/>
          </a:bodyPr>
          <a:lstStyle/>
          <a:p>
            <a:r>
              <a:rPr lang="ru-RU" dirty="0" smtClean="0">
                <a:solidFill>
                  <a:schemeClr val="hlink"/>
                </a:solidFill>
              </a:rPr>
              <a:t>Теорема</a:t>
            </a:r>
            <a:r>
              <a:rPr lang="ru-RU" dirty="0" smtClean="0"/>
              <a:t> </a:t>
            </a:r>
            <a:r>
              <a:rPr lang="ru-RU" sz="2400" dirty="0" smtClean="0"/>
              <a:t>Для любого Б дерева высоты </a:t>
            </a:r>
            <a:r>
              <a:rPr lang="en-US" sz="2400" dirty="0" smtClean="0"/>
              <a:t>h </a:t>
            </a:r>
            <a:r>
              <a:rPr lang="ru-RU" sz="2400" dirty="0" smtClean="0"/>
              <a:t>и минимальной степени </a:t>
            </a:r>
            <a:r>
              <a:rPr lang="en-US" sz="2400" dirty="0" smtClean="0"/>
              <a:t>t ≥ 2, </a:t>
            </a:r>
            <a:r>
              <a:rPr lang="ru-RU" sz="2400" dirty="0" smtClean="0"/>
              <a:t>хранящего </a:t>
            </a:r>
            <a:r>
              <a:rPr lang="en-US" sz="2400" dirty="0" smtClean="0"/>
              <a:t>n ≥ </a:t>
            </a:r>
            <a:r>
              <a:rPr lang="ru-RU" sz="2400" dirty="0" smtClean="0"/>
              <a:t>1 ключей, выполнено неравенство</a:t>
            </a:r>
          </a:p>
          <a:p>
            <a:pPr>
              <a:buFont typeface="Arial" charset="0"/>
              <a:buNone/>
            </a:pPr>
            <a:endParaRPr lang="ru-RU" sz="2400" dirty="0" smtClean="0"/>
          </a:p>
          <a:p>
            <a:pPr>
              <a:buFont typeface="Arial" charset="0"/>
              <a:buNone/>
            </a:pPr>
            <a:endParaRPr lang="ru-RU" sz="2400" dirty="0" smtClean="0"/>
          </a:p>
          <a:p>
            <a:pPr>
              <a:buFont typeface="Arial" charset="0"/>
              <a:buNone/>
            </a:pPr>
            <a:r>
              <a:rPr lang="ru-RU" sz="2400" dirty="0" smtClean="0"/>
              <a:t>	</a:t>
            </a:r>
          </a:p>
          <a:p>
            <a:r>
              <a:rPr lang="ru-RU" sz="2400" dirty="0" smtClean="0"/>
              <a:t>Высота Б дерева с </a:t>
            </a:r>
            <a:r>
              <a:rPr lang="en-US" sz="2400" dirty="0" smtClean="0"/>
              <a:t>n-</a:t>
            </a:r>
            <a:r>
              <a:rPr lang="ru-RU" sz="2400" dirty="0" smtClean="0"/>
              <a:t>вершинами есть </a:t>
            </a:r>
            <a:r>
              <a:rPr lang="en-US" sz="2400" dirty="0" smtClean="0"/>
              <a:t>O(log</a:t>
            </a:r>
            <a:r>
              <a:rPr lang="ru-RU" sz="2400" dirty="0" smtClean="0"/>
              <a:t> </a:t>
            </a:r>
            <a:r>
              <a:rPr lang="en-US" sz="2400" dirty="0" smtClean="0"/>
              <a:t>n),</a:t>
            </a:r>
            <a:r>
              <a:rPr lang="ru-RU" sz="2400" dirty="0" smtClean="0"/>
              <a:t> но основание логарифма для Б дерева гораздо больше, что примерно в </a:t>
            </a:r>
            <a:r>
              <a:rPr lang="en-US" sz="2400" dirty="0" smtClean="0"/>
              <a:t>log</a:t>
            </a:r>
            <a:r>
              <a:rPr lang="ru-RU" sz="2400" dirty="0" smtClean="0"/>
              <a:t> </a:t>
            </a:r>
            <a:r>
              <a:rPr lang="en-US" sz="2400" dirty="0" smtClean="0"/>
              <a:t>t</a:t>
            </a:r>
            <a:r>
              <a:rPr lang="ru-RU" sz="2400" dirty="0" smtClean="0"/>
              <a:t> раз сокращает количество обращений к диску</a:t>
            </a:r>
          </a:p>
          <a:p>
            <a:pPr>
              <a:buFont typeface="Arial" charset="0"/>
              <a:buNone/>
            </a:pPr>
            <a:endParaRPr lang="ru-RU" sz="2400" dirty="0" smtClean="0"/>
          </a:p>
          <a:p>
            <a:r>
              <a:rPr lang="ru-RU" sz="2400" dirty="0" smtClean="0"/>
              <a:t>Что такое глубина вершины?</a:t>
            </a:r>
          </a:p>
          <a:p>
            <a:r>
              <a:rPr lang="ru-RU" sz="2400" dirty="0" smtClean="0"/>
              <a:t>Что такое высота (уровень) вершины?</a:t>
            </a:r>
          </a:p>
        </p:txBody>
      </p:sp>
      <p:graphicFrame>
        <p:nvGraphicFramePr>
          <p:cNvPr id="133124" name="Object 4"/>
          <p:cNvGraphicFramePr>
            <a:graphicFrameLocks noChangeAspect="1"/>
          </p:cNvGraphicFramePr>
          <p:nvPr>
            <p:extLst>
              <p:ext uri="{D42A27DB-BD31-4B8C-83A1-F6EECF244321}">
                <p14:modId xmlns:p14="http://schemas.microsoft.com/office/powerpoint/2010/main" val="2826601626"/>
              </p:ext>
            </p:extLst>
          </p:nvPr>
        </p:nvGraphicFramePr>
        <p:xfrm>
          <a:off x="3441551" y="2564904"/>
          <a:ext cx="2714625" cy="1041400"/>
        </p:xfrm>
        <a:graphic>
          <a:graphicData uri="http://schemas.openxmlformats.org/presentationml/2006/ole">
            <mc:AlternateContent xmlns:mc="http://schemas.openxmlformats.org/markup-compatibility/2006">
              <mc:Choice xmlns:v="urn:schemas-microsoft-com:vml" Requires="v">
                <p:oleObj spid="_x0000_s133165"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551" y="2564904"/>
                        <a:ext cx="2714625" cy="10414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Содержимое 2"/>
          <p:cNvSpPr>
            <a:spLocks noGrp="1"/>
          </p:cNvSpPr>
          <p:nvPr>
            <p:ph idx="1"/>
          </p:nvPr>
        </p:nvSpPr>
        <p:spPr/>
        <p:txBody>
          <a:bodyPr>
            <a:normAutofit/>
          </a:bodyPr>
          <a:lstStyle/>
          <a:p>
            <a:r>
              <a:rPr lang="ru-RU" sz="2400" dirty="0" smtClean="0"/>
              <a:t>Поиск в Б дереве похож на поиск в двоичном  дереве</a:t>
            </a:r>
          </a:p>
          <a:p>
            <a:r>
              <a:rPr lang="ru-RU" sz="2400" dirty="0" smtClean="0"/>
              <a:t>Разница в том,  что в вершине </a:t>
            </a:r>
            <a:r>
              <a:rPr lang="en-US" sz="2400" dirty="0" smtClean="0"/>
              <a:t>x</a:t>
            </a:r>
            <a:r>
              <a:rPr lang="ru-RU" sz="2400" dirty="0" smtClean="0"/>
              <a:t> мы  выбираем один вариант из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 а не из двух</a:t>
            </a:r>
          </a:p>
          <a:p>
            <a:r>
              <a:rPr lang="ru-RU" sz="2400" dirty="0" smtClean="0"/>
              <a:t>Процедура поиска получает на вход указатель х на корень поддерева и ключ k, который мы ищем в этом поддереве </a:t>
            </a:r>
          </a:p>
          <a:p>
            <a:r>
              <a:rPr lang="ru-RU" sz="2400" dirty="0" smtClean="0"/>
              <a:t>Если процедура обнаруживает в дереве ключ k, то она возвращает пару</a:t>
            </a:r>
            <a:r>
              <a:rPr lang="en-US" sz="2400" dirty="0" smtClean="0"/>
              <a:t> </a:t>
            </a:r>
            <a:r>
              <a:rPr lang="ru-RU" sz="2400" b="1" dirty="0" smtClean="0"/>
              <a:t> </a:t>
            </a:r>
            <a:r>
              <a:rPr lang="ru-RU" sz="2400" dirty="0" smtClean="0"/>
              <a:t>(y, i), где у - вершина, i - порядковый номер указателя, для которого key</a:t>
            </a:r>
            <a:r>
              <a:rPr lang="ru-RU" sz="2400" baseline="-25000" dirty="0" smtClean="0"/>
              <a:t>i</a:t>
            </a:r>
            <a:r>
              <a:rPr lang="ru-RU" sz="2400" dirty="0" smtClean="0"/>
              <a:t>(y) = k</a:t>
            </a:r>
          </a:p>
          <a:p>
            <a:r>
              <a:rPr lang="ru-RU" sz="2400" dirty="0" smtClean="0"/>
              <a:t>Иначе операция возвращает </a:t>
            </a:r>
            <a:r>
              <a:rPr lang="en-US" sz="2400" dirty="0" smtClean="0"/>
              <a:t>NULL</a:t>
            </a:r>
            <a:endParaRPr lang="ru-RU" sz="2400" dirty="0" smtClean="0"/>
          </a:p>
          <a:p>
            <a:endParaRPr lang="ru-RU" sz="2400" dirty="0" smtClean="0"/>
          </a:p>
        </p:txBody>
      </p:sp>
      <p:sp>
        <p:nvSpPr>
          <p:cNvPr id="3" name="Title 2"/>
          <p:cNvSpPr>
            <a:spLocks noGrp="1"/>
          </p:cNvSpPr>
          <p:nvPr>
            <p:ph type="title"/>
          </p:nvPr>
        </p:nvSpPr>
        <p:spPr/>
        <p:txBody>
          <a:bodyPr/>
          <a:lstStyle/>
          <a:p>
            <a:r>
              <a:rPr lang="ru-RU" dirty="0"/>
              <a:t>Алгоритм поиска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p:cNvSpPr>
          <p:nvPr>
            <p:ph idx="1"/>
          </p:nvPr>
        </p:nvSpPr>
        <p:spPr/>
        <p:txBody>
          <a:bodyPr>
            <a:normAutofit fontScale="92500" lnSpcReduction="10000"/>
          </a:bodyPr>
          <a:lstStyle/>
          <a:p>
            <a:pPr>
              <a:lnSpc>
                <a:spcPct val="90000"/>
              </a:lnSpc>
              <a:buFont typeface="Arial" charset="0"/>
              <a:buNone/>
            </a:pP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x,k</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i = </a:t>
            </a:r>
            <a:r>
              <a:rPr lang="ru-RU" sz="2400" dirty="0" smtClean="0">
                <a:latin typeface="Consolas" pitchFamily="49" charset="0"/>
                <a:cs typeface="Consolas" pitchFamily="49" charset="0"/>
              </a:rPr>
              <a:t>0</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while (i &lt; n(x) &amp;&amp; 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p>
          <a:p>
            <a:pPr>
              <a:lnSpc>
                <a:spcPct val="90000"/>
              </a:lnSpc>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i&lt;n(x)&amp;&amp;k</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return(</a:t>
            </a:r>
            <a:r>
              <a:rPr lang="en-US" sz="2400" dirty="0" err="1" smtClean="0">
                <a:latin typeface="Consolas" pitchFamily="49" charset="0"/>
                <a:cs typeface="Consolas" pitchFamily="49" charset="0"/>
              </a:rPr>
              <a:t>x,i</a:t>
            </a: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	if (leaf</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 return NULL;</a:t>
            </a:r>
            <a:endParaRPr lang="ru-RU" sz="2400" dirty="0" smtClean="0">
              <a:latin typeface="Consolas" pitchFamily="49" charset="0"/>
              <a:cs typeface="Consolas" pitchFamily="49" charset="0"/>
            </a:endParaRPr>
          </a:p>
          <a:p>
            <a:pPr>
              <a:lnSpc>
                <a:spcPct val="90000"/>
              </a:lnSpc>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else</a:t>
            </a:r>
            <a:endParaRPr lang="en-US" sz="2400" dirty="0">
              <a:latin typeface="Consolas" pitchFamily="49" charset="0"/>
              <a:cs typeface="Consolas" pitchFamily="49" charset="0"/>
            </a:endParaRPr>
          </a:p>
          <a:p>
            <a:pPr>
              <a:lnSpc>
                <a:spcPct val="90000"/>
              </a:lnSpc>
              <a:buFont typeface="Arial" charset="0"/>
              <a:buNone/>
            </a:pPr>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a:t>
            </a:r>
            <a:r>
              <a:rPr lang="ru-RU" sz="2000" dirty="0" smtClean="0">
                <a:latin typeface="Consolas" pitchFamily="49" charset="0"/>
                <a:cs typeface="Consolas" pitchFamily="49" charset="0"/>
              </a:rPr>
              <a:t>считать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i</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x</a:t>
            </a:r>
            <a:r>
              <a:rPr lang="ru-RU" sz="2000" dirty="0" smtClean="0">
                <a:latin typeface="Consolas" pitchFamily="49" charset="0"/>
                <a:cs typeface="Consolas" pitchFamily="49" charset="0"/>
              </a:rPr>
              <a:t>)-файл</a:t>
            </a:r>
            <a:endParaRPr lang="en-US" sz="2000" dirty="0" smtClean="0">
              <a:latin typeface="Consolas" pitchFamily="49" charset="0"/>
              <a:cs typeface="Consolas" pitchFamily="49" charset="0"/>
            </a:endParaRPr>
          </a:p>
          <a:p>
            <a:pPr>
              <a:lnSpc>
                <a:spcPct val="90000"/>
              </a:lnSpc>
              <a:buFont typeface="Arial" charset="0"/>
              <a:buNone/>
            </a:pPr>
            <a:r>
              <a:rPr lang="en-US" sz="2000" dirty="0" smtClean="0">
                <a:latin typeface="Consolas" pitchFamily="49" charset="0"/>
                <a:cs typeface="Consolas" pitchFamily="49" charset="0"/>
              </a:rPr>
              <a:t>		</a:t>
            </a:r>
            <a:r>
              <a:rPr lang="en-US" sz="2400" dirty="0" err="1" smtClean="0">
                <a:latin typeface="Consolas" pitchFamily="49" charset="0"/>
                <a:cs typeface="Consolas" pitchFamily="49" charset="0"/>
              </a:rPr>
              <a:t>Disk_READ</a:t>
            </a:r>
            <a:r>
              <a:rPr lang="en-US" sz="2400" dirty="0" smtClean="0">
                <a:latin typeface="Consolas" pitchFamily="49" charset="0"/>
                <a:cs typeface="Consolas" pitchFamily="49" charset="0"/>
              </a:rPr>
              <a:t>(</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lnSpc>
                <a:spcPct val="90000"/>
              </a:lnSpc>
              <a:buFont typeface="Arial" charset="0"/>
              <a:buNone/>
            </a:pPr>
            <a:r>
              <a:rPr lang="en-US" sz="2400" dirty="0" smtClean="0">
                <a:latin typeface="Consolas" pitchFamily="49" charset="0"/>
                <a:cs typeface="Consolas" pitchFamily="49" charset="0"/>
              </a:rPr>
              <a:t>		return </a:t>
            </a: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a:t>
            </a:r>
          </a:p>
          <a:p>
            <a:pPr>
              <a:lnSpc>
                <a:spcPct val="90000"/>
              </a:lnSpc>
              <a:buFont typeface="Arial" charset="0"/>
              <a:buNone/>
            </a:pP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a:t>Реализация поиска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Содержимое 2"/>
          <p:cNvSpPr>
            <a:spLocks noGrp="1"/>
          </p:cNvSpPr>
          <p:nvPr>
            <p:ph idx="1"/>
          </p:nvPr>
        </p:nvSpPr>
        <p:spPr/>
        <p:txBody>
          <a:bodyPr>
            <a:normAutofit/>
          </a:bodyPr>
          <a:lstStyle/>
          <a:p>
            <a:r>
              <a:rPr lang="ru-RU" sz="2400" dirty="0" smtClean="0"/>
              <a:t>Добавление элемента в Б дерево –</a:t>
            </a:r>
            <a:r>
              <a:rPr lang="en-US" sz="2400" dirty="0" smtClean="0"/>
              <a:t> </a:t>
            </a:r>
            <a:r>
              <a:rPr lang="ru-RU" sz="2400" dirty="0" smtClean="0"/>
              <a:t>более сложная</a:t>
            </a:r>
            <a:r>
              <a:rPr lang="en-US" sz="2400" dirty="0" smtClean="0"/>
              <a:t> </a:t>
            </a:r>
            <a:r>
              <a:rPr lang="ru-RU" sz="2400" dirty="0" smtClean="0"/>
              <a:t>операция по сравнению с бинарными деревьями</a:t>
            </a:r>
            <a:endParaRPr lang="en-US" sz="2400" dirty="0" smtClean="0"/>
          </a:p>
          <a:p>
            <a:r>
              <a:rPr lang="ru-RU" sz="2400" dirty="0" smtClean="0"/>
              <a:t>Ключевым местом является разбиение полной (с 2t-1</a:t>
            </a:r>
            <a:r>
              <a:rPr lang="en-US" sz="2400" dirty="0" smtClean="0"/>
              <a:t> </a:t>
            </a:r>
            <a:r>
              <a:rPr lang="ru-RU" sz="2400" dirty="0" smtClean="0"/>
              <a:t>ключами ) вершины</a:t>
            </a:r>
            <a:r>
              <a:rPr lang="en-US" sz="2400" dirty="0" smtClean="0"/>
              <a:t> </a:t>
            </a:r>
            <a:r>
              <a:rPr lang="ru-RU" sz="2400" dirty="0" smtClean="0"/>
              <a:t>на две вершины, имеющие по t-1</a:t>
            </a:r>
            <a:r>
              <a:rPr lang="en-US" sz="2400" dirty="0" smtClean="0"/>
              <a:t> </a:t>
            </a:r>
            <a:r>
              <a:rPr lang="ru-RU" sz="2400" dirty="0" smtClean="0"/>
              <a:t>ключей в каждой</a:t>
            </a:r>
          </a:p>
          <a:p>
            <a:r>
              <a:rPr lang="ru-RU" sz="2400" dirty="0" smtClean="0"/>
              <a:t>При этом ключ-медиана key</a:t>
            </a:r>
            <a:r>
              <a:rPr lang="en-US" sz="2400" baseline="-25000" dirty="0" smtClean="0"/>
              <a:t>t1</a:t>
            </a:r>
            <a:r>
              <a:rPr lang="en-US" sz="2400" dirty="0" smtClean="0"/>
              <a:t>(y)</a:t>
            </a:r>
            <a:r>
              <a:rPr lang="ru-RU" sz="2400" dirty="0" smtClean="0"/>
              <a:t> отправляется к родителю x</a:t>
            </a:r>
            <a:r>
              <a:rPr lang="en-US" sz="2400" dirty="0" smtClean="0"/>
              <a:t> </a:t>
            </a:r>
            <a:r>
              <a:rPr lang="ru-RU" sz="2400" dirty="0" smtClean="0"/>
              <a:t>вершины</a:t>
            </a:r>
            <a:r>
              <a:rPr lang="en-US" sz="2400" dirty="0" smtClean="0"/>
              <a:t> y</a:t>
            </a:r>
            <a:r>
              <a:rPr lang="ru-RU" sz="2400" dirty="0" smtClean="0"/>
              <a:t> и становится разделителем двух полученных</a:t>
            </a:r>
            <a:r>
              <a:rPr lang="en-US" sz="2400" dirty="0" smtClean="0"/>
              <a:t> </a:t>
            </a:r>
            <a:r>
              <a:rPr lang="ru-RU" sz="2400" dirty="0" smtClean="0"/>
              <a:t>вершин</a:t>
            </a:r>
            <a:endParaRPr lang="en-US" sz="2400" dirty="0" smtClean="0"/>
          </a:p>
          <a:p>
            <a:r>
              <a:rPr lang="ru-RU" sz="2400" dirty="0" smtClean="0"/>
              <a:t>Это возможно, если вершина х неполна</a:t>
            </a:r>
          </a:p>
          <a:p>
            <a:r>
              <a:rPr lang="ru-RU" sz="2400" dirty="0" smtClean="0"/>
              <a:t>Если </a:t>
            </a:r>
            <a:r>
              <a:rPr lang="en-US" sz="2400" dirty="0" smtClean="0"/>
              <a:t>y </a:t>
            </a:r>
            <a:r>
              <a:rPr lang="ru-RU" sz="2400" dirty="0" smtClean="0"/>
              <a:t>– корень, то высота дерева увеличивается на 1</a:t>
            </a:r>
          </a:p>
        </p:txBody>
      </p:sp>
      <p:sp>
        <p:nvSpPr>
          <p:cNvPr id="2" name="Title 1"/>
          <p:cNvSpPr>
            <a:spLocks noGrp="1"/>
          </p:cNvSpPr>
          <p:nvPr>
            <p:ph type="title"/>
          </p:nvPr>
        </p:nvSpPr>
        <p:spPr/>
        <p:txBody>
          <a:bodyPr/>
          <a:lstStyle/>
          <a:p>
            <a:r>
              <a:rPr lang="ru-RU" dirty="0"/>
              <a:t>Разбиение вершины </a:t>
            </a:r>
            <a:r>
              <a:rPr lang="ru-RU" dirty="0" smtClean="0"/>
              <a:t>Б дерева </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Разбиение вершины </a:t>
            </a:r>
            <a:r>
              <a:rPr lang="ru-RU" dirty="0" smtClean="0"/>
              <a:t>Б дерева </a:t>
            </a:r>
            <a:endParaRPr lang="ru-RU" dirty="0"/>
          </a:p>
        </p:txBody>
      </p:sp>
      <p:sp>
        <p:nvSpPr>
          <p:cNvPr id="3" name="Content Placeholder 2"/>
          <p:cNvSpPr>
            <a:spLocks noGrp="1"/>
          </p:cNvSpPr>
          <p:nvPr>
            <p:ph idx="1"/>
          </p:nvPr>
        </p:nvSpPr>
        <p:spPr/>
        <p:txBody>
          <a:bodyPr/>
          <a:lstStyle/>
          <a:p>
            <a:endParaRPr lang="ru-RU" dirty="0">
              <a:latin typeface="+mj-lt"/>
            </a:endParaRPr>
          </a:p>
        </p:txBody>
      </p:sp>
      <p:grpSp>
        <p:nvGrpSpPr>
          <p:cNvPr id="135191" name="Группа 41"/>
          <p:cNvGrpSpPr>
            <a:grpSpLocks/>
          </p:cNvGrpSpPr>
          <p:nvPr/>
        </p:nvGrpSpPr>
        <p:grpSpPr bwMode="auto">
          <a:xfrm>
            <a:off x="1159793" y="6123659"/>
            <a:ext cx="1323975" cy="665162"/>
            <a:chOff x="1214414" y="3000372"/>
            <a:chExt cx="1323999" cy="665166"/>
          </a:xfrm>
          <a:solidFill>
            <a:schemeClr val="accent1"/>
          </a:solidFill>
        </p:grpSpPr>
        <p:graphicFrame>
          <p:nvGraphicFramePr>
            <p:cNvPr id="135170" name="Object 2"/>
            <p:cNvGraphicFramePr>
              <a:graphicFrameLocks noChangeAspect="1"/>
            </p:cNvGraphicFramePr>
            <p:nvPr>
              <p:extLst>
                <p:ext uri="{D42A27DB-BD31-4B8C-83A1-F6EECF244321}">
                  <p14:modId xmlns:p14="http://schemas.microsoft.com/office/powerpoint/2010/main" val="3245687925"/>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5846" name="Equation" r:id="rId4" imgW="139680" imgH="228600" progId="">
                    <p:embed/>
                  </p:oleObj>
                </mc:Choice>
                <mc:Fallback>
                  <p:oleObj name="Equation" r:id="rId4" imgW="13968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71" name="Object 3"/>
            <p:cNvGraphicFramePr>
              <a:graphicFrameLocks noChangeAspect="1"/>
            </p:cNvGraphicFramePr>
            <p:nvPr>
              <p:extLst>
                <p:ext uri="{D42A27DB-BD31-4B8C-83A1-F6EECF244321}">
                  <p14:modId xmlns:p14="http://schemas.microsoft.com/office/powerpoint/2010/main" val="2321881321"/>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5847" name="Equation" r:id="rId6" imgW="164880" imgH="228600" progId="">
                    <p:embed/>
                  </p:oleObj>
                </mc:Choice>
                <mc:Fallback>
                  <p:oleObj name="Equation" r:id="rId6" imgW="16488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72" name="Object 4"/>
            <p:cNvGraphicFramePr>
              <a:graphicFrameLocks noChangeAspect="1"/>
            </p:cNvGraphicFramePr>
            <p:nvPr>
              <p:extLst>
                <p:ext uri="{D42A27DB-BD31-4B8C-83A1-F6EECF244321}">
                  <p14:modId xmlns:p14="http://schemas.microsoft.com/office/powerpoint/2010/main" val="3190038598"/>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5848" name="Equation" r:id="rId8" imgW="152280" imgH="228600" progId="">
                    <p:embed/>
                  </p:oleObj>
                </mc:Choice>
                <mc:Fallback>
                  <p:oleObj name="Equation" r:id="rId8" imgW="152280" imgH="2286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73" name="Object 5"/>
            <p:cNvGraphicFramePr>
              <a:graphicFrameLocks noChangeAspect="1"/>
            </p:cNvGraphicFramePr>
            <p:nvPr>
              <p:extLst>
                <p:ext uri="{D42A27DB-BD31-4B8C-83A1-F6EECF244321}">
                  <p14:modId xmlns:p14="http://schemas.microsoft.com/office/powerpoint/2010/main" val="924073505"/>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5849" name="Equation" r:id="rId10" imgW="164880" imgH="228600" progId="">
                    <p:embed/>
                  </p:oleObj>
                </mc:Choice>
                <mc:Fallback>
                  <p:oleObj name="Equation" r:id="rId10" imgW="164880" imgH="2286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cxnSp>
          <p:nvCxnSpPr>
            <p:cNvPr id="11" name="Прямая со стрелкой 10"/>
            <p:cNvCxnSpPr/>
            <p:nvPr/>
          </p:nvCxnSpPr>
          <p:spPr>
            <a:xfrm rot="5400000">
              <a:off x="1285062" y="3215479"/>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 name="Прямая со стрелкой 11"/>
            <p:cNvCxnSpPr/>
            <p:nvPr/>
          </p:nvCxnSpPr>
          <p:spPr>
            <a:xfrm rot="5400000">
              <a:off x="1643843"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p:nvPr/>
          </p:nvCxnSpPr>
          <p:spPr>
            <a:xfrm rot="5400000">
              <a:off x="2286792"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p:nvPr/>
          </p:nvCxnSpPr>
          <p:spPr>
            <a:xfrm rot="5400000">
              <a:off x="2001037"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35199" name="Группа 52"/>
          <p:cNvGrpSpPr>
            <a:grpSpLocks/>
          </p:cNvGrpSpPr>
          <p:nvPr/>
        </p:nvGrpSpPr>
        <p:grpSpPr bwMode="auto">
          <a:xfrm>
            <a:off x="3097610" y="6123659"/>
            <a:ext cx="1325562" cy="665162"/>
            <a:chOff x="2560638" y="3000372"/>
            <a:chExt cx="1325562" cy="665166"/>
          </a:xfrm>
          <a:solidFill>
            <a:schemeClr val="accent1"/>
          </a:solidFill>
        </p:grpSpPr>
        <p:graphicFrame>
          <p:nvGraphicFramePr>
            <p:cNvPr id="135183" name="Object 15"/>
            <p:cNvGraphicFramePr>
              <a:graphicFrameLocks noChangeAspect="1"/>
            </p:cNvGraphicFramePr>
            <p:nvPr>
              <p:extLst>
                <p:ext uri="{D42A27DB-BD31-4B8C-83A1-F6EECF244321}">
                  <p14:modId xmlns:p14="http://schemas.microsoft.com/office/powerpoint/2010/main" val="675810962"/>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5850" name="Equation" r:id="rId12" imgW="152280" imgH="228600" progId="">
                    <p:embed/>
                  </p:oleObj>
                </mc:Choice>
                <mc:Fallback>
                  <p:oleObj name="Equation" r:id="rId12" imgW="152280" imgH="22860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84" name="Object 16"/>
            <p:cNvGraphicFramePr>
              <a:graphicFrameLocks noChangeAspect="1"/>
            </p:cNvGraphicFramePr>
            <p:nvPr>
              <p:extLst>
                <p:ext uri="{D42A27DB-BD31-4B8C-83A1-F6EECF244321}">
                  <p14:modId xmlns:p14="http://schemas.microsoft.com/office/powerpoint/2010/main" val="3453622646"/>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5851" name="Equation" r:id="rId14" imgW="164880" imgH="228600" progId="">
                    <p:embed/>
                  </p:oleObj>
                </mc:Choice>
                <mc:Fallback>
                  <p:oleObj name="Equation" r:id="rId14" imgW="164880" imgH="228600" progId="">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85" name="Object 17"/>
            <p:cNvGraphicFramePr>
              <a:graphicFrameLocks noChangeAspect="1"/>
            </p:cNvGraphicFramePr>
            <p:nvPr>
              <p:extLst>
                <p:ext uri="{D42A27DB-BD31-4B8C-83A1-F6EECF244321}">
                  <p14:modId xmlns:p14="http://schemas.microsoft.com/office/powerpoint/2010/main" val="4007129919"/>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5852" name="Equation" r:id="rId16" imgW="164880" imgH="228600" progId="">
                    <p:embed/>
                  </p:oleObj>
                </mc:Choice>
                <mc:Fallback>
                  <p:oleObj name="Equation" r:id="rId16" imgW="164880" imgH="228600" progId="">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86" name="Object 18"/>
            <p:cNvGraphicFramePr>
              <a:graphicFrameLocks noChangeAspect="1"/>
            </p:cNvGraphicFramePr>
            <p:nvPr>
              <p:extLst>
                <p:ext uri="{D42A27DB-BD31-4B8C-83A1-F6EECF244321}">
                  <p14:modId xmlns:p14="http://schemas.microsoft.com/office/powerpoint/2010/main" val="263343166"/>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5853" name="Equation" r:id="rId18" imgW="152280" imgH="228600" progId="">
                    <p:embed/>
                  </p:oleObj>
                </mc:Choice>
                <mc:Fallback>
                  <p:oleObj name="Equation" r:id="rId18" imgW="152280" imgH="228600" progId="">
                    <p:embed/>
                    <p:pic>
                      <p:nvPicPr>
                        <p:cNvPr id="0" name="Picture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cxnSp>
          <p:nvCxnSpPr>
            <p:cNvPr id="54" name="Прямая со стрелкой 53"/>
            <p:cNvCxnSpPr/>
            <p:nvPr/>
          </p:nvCxnSpPr>
          <p:spPr>
            <a:xfrm rot="5400000">
              <a:off x="3644105"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5" name="Прямая со стрелкой 54"/>
            <p:cNvCxnSpPr/>
            <p:nvPr/>
          </p:nvCxnSpPr>
          <p:spPr>
            <a:xfrm rot="5400000">
              <a:off x="264398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6" name="Прямая со стрелкой 55"/>
            <p:cNvCxnSpPr/>
            <p:nvPr/>
          </p:nvCxnSpPr>
          <p:spPr>
            <a:xfrm rot="5400000">
              <a:off x="292973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7" name="Прямая со стрелкой 56"/>
            <p:cNvCxnSpPr/>
            <p:nvPr/>
          </p:nvCxnSpPr>
          <p:spPr>
            <a:xfrm rot="5400000">
              <a:off x="3286918"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 name="Прямоугольник 3"/>
          <p:cNvSpPr/>
          <p:nvPr/>
        </p:nvSpPr>
        <p:spPr>
          <a:xfrm>
            <a:off x="2183185" y="2051721"/>
            <a:ext cx="1785938" cy="357188"/>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…N W…</a:t>
            </a:r>
            <a:endParaRPr lang="ru-RU" sz="2800" dirty="0">
              <a:latin typeface="+mj-lt"/>
            </a:endParaRPr>
          </a:p>
        </p:txBody>
      </p:sp>
      <p:cxnSp>
        <p:nvCxnSpPr>
          <p:cNvPr id="6" name="Прямая со стрелкой 5"/>
          <p:cNvCxnSpPr>
            <a:stCxn id="4" idx="2"/>
          </p:cNvCxnSpPr>
          <p:nvPr/>
        </p:nvCxnSpPr>
        <p:spPr>
          <a:xfrm rot="16200000" flipH="1">
            <a:off x="2736429" y="2747840"/>
            <a:ext cx="714375" cy="365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 name="Прямоугольник 8"/>
          <p:cNvSpPr/>
          <p:nvPr/>
        </p:nvSpPr>
        <p:spPr>
          <a:xfrm>
            <a:off x="1754560" y="3123284"/>
            <a:ext cx="2643188"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2800" dirty="0">
                <a:latin typeface="+mj-lt"/>
              </a:rPr>
              <a:t>P  Q  </a:t>
            </a:r>
            <a:r>
              <a:rPr lang="en-US" sz="2800" dirty="0" smtClean="0">
                <a:latin typeface="+mj-lt"/>
              </a:rPr>
              <a:t>R </a:t>
            </a:r>
            <a:r>
              <a:rPr lang="en-US" sz="2800" dirty="0">
                <a:latin typeface="+mj-lt"/>
              </a:rPr>
              <a:t>S  </a:t>
            </a:r>
            <a:r>
              <a:rPr lang="en-US" sz="2800" dirty="0" smtClean="0">
                <a:latin typeface="+mj-lt"/>
              </a:rPr>
              <a:t> T U V</a:t>
            </a:r>
            <a:endParaRPr lang="ru-RU" sz="2800" dirty="0">
              <a:latin typeface="+mj-lt"/>
            </a:endParaRPr>
          </a:p>
        </p:txBody>
      </p:sp>
      <p:grpSp>
        <p:nvGrpSpPr>
          <p:cNvPr id="135192" name="Группа 51"/>
          <p:cNvGrpSpPr>
            <a:grpSpLocks/>
          </p:cNvGrpSpPr>
          <p:nvPr/>
        </p:nvGrpSpPr>
        <p:grpSpPr bwMode="auto">
          <a:xfrm>
            <a:off x="3030414" y="3480471"/>
            <a:ext cx="1325562" cy="665163"/>
            <a:chOff x="2560638" y="3000372"/>
            <a:chExt cx="1325562" cy="665166"/>
          </a:xfrm>
          <a:solidFill>
            <a:schemeClr val="accent1"/>
          </a:solidFill>
        </p:grpSpPr>
        <p:cxnSp>
          <p:nvCxnSpPr>
            <p:cNvPr id="13" name="Прямая со стрелкой 12"/>
            <p:cNvCxnSpPr/>
            <p:nvPr/>
          </p:nvCxnSpPr>
          <p:spPr>
            <a:xfrm rot="5400000">
              <a:off x="3644105"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5400000">
              <a:off x="264398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p:nvPr/>
          </p:nvCxnSpPr>
          <p:spPr>
            <a:xfrm rot="5400000">
              <a:off x="292973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8" name="Прямая со стрелкой 17"/>
            <p:cNvCxnSpPr/>
            <p:nvPr/>
          </p:nvCxnSpPr>
          <p:spPr>
            <a:xfrm rot="5400000">
              <a:off x="3286918"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4" name="Object 6"/>
            <p:cNvGraphicFramePr>
              <a:graphicFrameLocks noChangeAspect="1"/>
            </p:cNvGraphicFramePr>
            <p:nvPr>
              <p:extLst>
                <p:ext uri="{D42A27DB-BD31-4B8C-83A1-F6EECF244321}">
                  <p14:modId xmlns:p14="http://schemas.microsoft.com/office/powerpoint/2010/main" val="2606367724"/>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5854" name="Equation" r:id="rId20" imgW="152280" imgH="228600" progId="">
                    <p:embed/>
                  </p:oleObj>
                </mc:Choice>
                <mc:Fallback>
                  <p:oleObj name="Equation" r:id="rId20" imgW="152280" imgH="2286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75" name="Object 7"/>
            <p:cNvGraphicFramePr>
              <a:graphicFrameLocks noChangeAspect="1"/>
            </p:cNvGraphicFramePr>
            <p:nvPr>
              <p:extLst>
                <p:ext uri="{D42A27DB-BD31-4B8C-83A1-F6EECF244321}">
                  <p14:modId xmlns:p14="http://schemas.microsoft.com/office/powerpoint/2010/main" val="1920718098"/>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5855" name="Equation" r:id="rId21" imgW="164880" imgH="228600" progId="">
                    <p:embed/>
                  </p:oleObj>
                </mc:Choice>
                <mc:Fallback>
                  <p:oleObj name="Equation" r:id="rId21" imgW="164880" imgH="2286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76" name="Object 8"/>
            <p:cNvGraphicFramePr>
              <a:graphicFrameLocks noChangeAspect="1"/>
            </p:cNvGraphicFramePr>
            <p:nvPr>
              <p:extLst>
                <p:ext uri="{D42A27DB-BD31-4B8C-83A1-F6EECF244321}">
                  <p14:modId xmlns:p14="http://schemas.microsoft.com/office/powerpoint/2010/main" val="2706614013"/>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5856" name="Equation" r:id="rId22" imgW="164880" imgH="228600" progId="">
                    <p:embed/>
                  </p:oleObj>
                </mc:Choice>
                <mc:Fallback>
                  <p:oleObj name="Equation" r:id="rId22" imgW="164880" imgH="2286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77" name="Object 9"/>
            <p:cNvGraphicFramePr>
              <a:graphicFrameLocks noChangeAspect="1"/>
            </p:cNvGraphicFramePr>
            <p:nvPr>
              <p:extLst>
                <p:ext uri="{D42A27DB-BD31-4B8C-83A1-F6EECF244321}">
                  <p14:modId xmlns:p14="http://schemas.microsoft.com/office/powerpoint/2010/main" val="204148738"/>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5857" name="Equation" r:id="rId23" imgW="152280" imgH="228600" progId="">
                    <p:embed/>
                  </p:oleObj>
                </mc:Choice>
                <mc:Fallback>
                  <p:oleObj name="Equation" r:id="rId23" imgW="152280" imgH="2286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grpSp>
      <p:sp>
        <p:nvSpPr>
          <p:cNvPr id="27" name="Прямоугольник 26"/>
          <p:cNvSpPr/>
          <p:nvPr/>
        </p:nvSpPr>
        <p:spPr>
          <a:xfrm>
            <a:off x="1754560" y="4480596"/>
            <a:ext cx="242887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    N S W   …</a:t>
            </a:r>
            <a:endParaRPr lang="ru-RU" sz="2800" dirty="0">
              <a:latin typeface="+mj-lt"/>
            </a:endParaRPr>
          </a:p>
        </p:txBody>
      </p:sp>
      <p:cxnSp>
        <p:nvCxnSpPr>
          <p:cNvPr id="29" name="Прямая со стрелкой 28"/>
          <p:cNvCxnSpPr/>
          <p:nvPr/>
        </p:nvCxnSpPr>
        <p:spPr>
          <a:xfrm rot="5400000">
            <a:off x="1790279" y="5016377"/>
            <a:ext cx="857250" cy="6429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3" name="Прямоугольник 32"/>
          <p:cNvSpPr/>
          <p:nvPr/>
        </p:nvSpPr>
        <p:spPr>
          <a:xfrm>
            <a:off x="125449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P  Q  R</a:t>
            </a:r>
            <a:endParaRPr lang="ru-RU" sz="2800" dirty="0">
              <a:latin typeface="+mj-lt"/>
            </a:endParaRPr>
          </a:p>
        </p:txBody>
      </p:sp>
      <p:cxnSp>
        <p:nvCxnSpPr>
          <p:cNvPr id="34" name="Прямая со стрелкой 33"/>
          <p:cNvCxnSpPr>
            <a:endCxn id="35" idx="0"/>
          </p:cNvCxnSpPr>
          <p:nvPr/>
        </p:nvCxnSpPr>
        <p:spPr>
          <a:xfrm rot="16200000" flipH="1">
            <a:off x="3236492" y="5141789"/>
            <a:ext cx="857250" cy="3921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325474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T U V</a:t>
            </a:r>
            <a:endParaRPr lang="ru-RU" sz="2800" dirty="0">
              <a:latin typeface="+mj-lt"/>
            </a:endParaRPr>
          </a:p>
        </p:txBody>
      </p:sp>
      <p:grpSp>
        <p:nvGrpSpPr>
          <p:cNvPr id="135198" name="Группа 42"/>
          <p:cNvGrpSpPr>
            <a:grpSpLocks/>
          </p:cNvGrpSpPr>
          <p:nvPr/>
        </p:nvGrpSpPr>
        <p:grpSpPr bwMode="auto">
          <a:xfrm>
            <a:off x="1684214" y="3480471"/>
            <a:ext cx="1323975" cy="665163"/>
            <a:chOff x="1214414" y="3000372"/>
            <a:chExt cx="1323999" cy="665166"/>
          </a:xfrm>
          <a:solidFill>
            <a:schemeClr val="accent1"/>
          </a:solidFill>
        </p:grpSpPr>
        <p:cxnSp>
          <p:nvCxnSpPr>
            <p:cNvPr id="44" name="Прямая со стрелкой 43"/>
            <p:cNvCxnSpPr/>
            <p:nvPr/>
          </p:nvCxnSpPr>
          <p:spPr>
            <a:xfrm rot="5400000">
              <a:off x="1285061" y="3215480"/>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5" name="Прямая со стрелкой 44"/>
            <p:cNvCxnSpPr/>
            <p:nvPr/>
          </p:nvCxnSpPr>
          <p:spPr>
            <a:xfrm rot="5400000">
              <a:off x="1643843"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6" name="Прямая со стрелкой 45"/>
            <p:cNvCxnSpPr/>
            <p:nvPr/>
          </p:nvCxnSpPr>
          <p:spPr>
            <a:xfrm rot="5400000">
              <a:off x="2286792"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rot="5400000">
              <a:off x="2001037"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9" name="Object 11"/>
            <p:cNvGraphicFramePr>
              <a:graphicFrameLocks noChangeAspect="1"/>
            </p:cNvGraphicFramePr>
            <p:nvPr>
              <p:extLst>
                <p:ext uri="{D42A27DB-BD31-4B8C-83A1-F6EECF244321}">
                  <p14:modId xmlns:p14="http://schemas.microsoft.com/office/powerpoint/2010/main" val="3332039782"/>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5858" name="Equation" r:id="rId24" imgW="139680" imgH="228600" progId="">
                    <p:embed/>
                  </p:oleObj>
                </mc:Choice>
                <mc:Fallback>
                  <p:oleObj name="Equation" r:id="rId24" imgW="139680" imgH="22860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80" name="Object 12"/>
            <p:cNvGraphicFramePr>
              <a:graphicFrameLocks noChangeAspect="1"/>
            </p:cNvGraphicFramePr>
            <p:nvPr>
              <p:extLst>
                <p:ext uri="{D42A27DB-BD31-4B8C-83A1-F6EECF244321}">
                  <p14:modId xmlns:p14="http://schemas.microsoft.com/office/powerpoint/2010/main" val="3049323954"/>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5859" name="Equation" r:id="rId25" imgW="164880" imgH="228600" progId="">
                    <p:embed/>
                  </p:oleObj>
                </mc:Choice>
                <mc:Fallback>
                  <p:oleObj name="Equation" r:id="rId25" imgW="164880" imgH="22860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81" name="Object 13"/>
            <p:cNvGraphicFramePr>
              <a:graphicFrameLocks noChangeAspect="1"/>
            </p:cNvGraphicFramePr>
            <p:nvPr>
              <p:extLst>
                <p:ext uri="{D42A27DB-BD31-4B8C-83A1-F6EECF244321}">
                  <p14:modId xmlns:p14="http://schemas.microsoft.com/office/powerpoint/2010/main" val="2321718811"/>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5860" name="Equation" r:id="rId26" imgW="152280" imgH="228600" progId="">
                    <p:embed/>
                  </p:oleObj>
                </mc:Choice>
                <mc:Fallback>
                  <p:oleObj name="Equation" r:id="rId26" imgW="152280" imgH="228600" progId="">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82" name="Object 14"/>
            <p:cNvGraphicFramePr>
              <a:graphicFrameLocks noChangeAspect="1"/>
            </p:cNvGraphicFramePr>
            <p:nvPr>
              <p:extLst>
                <p:ext uri="{D42A27DB-BD31-4B8C-83A1-F6EECF244321}">
                  <p14:modId xmlns:p14="http://schemas.microsoft.com/office/powerpoint/2010/main" val="322705841"/>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5861" name="Equation" r:id="rId27" imgW="164880" imgH="228600" progId="">
                    <p:embed/>
                  </p:oleObj>
                </mc:Choice>
                <mc:Fallback>
                  <p:oleObj name="Equation" r:id="rId27" imgW="164880" imgH="2286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grpSp>
      <p:sp>
        <p:nvSpPr>
          <p:cNvPr id="135200" name="TextBox 61"/>
          <p:cNvSpPr txBox="1">
            <a:spLocks noChangeArrowheads="1"/>
          </p:cNvSpPr>
          <p:nvPr/>
        </p:nvSpPr>
        <p:spPr bwMode="auto">
          <a:xfrm>
            <a:off x="1897435" y="1765971"/>
            <a:ext cx="284052" cy="369332"/>
          </a:xfrm>
          <a:prstGeom prst="rect">
            <a:avLst/>
          </a:prstGeom>
          <a:noFill/>
          <a:ln w="9525">
            <a:noFill/>
            <a:miter lim="800000"/>
            <a:headEnd/>
            <a:tailEnd/>
          </a:ln>
        </p:spPr>
        <p:txBody>
          <a:bodyPr wrap="none">
            <a:spAutoFit/>
          </a:bodyPr>
          <a:lstStyle/>
          <a:p>
            <a:r>
              <a:rPr lang="en-US" dirty="0">
                <a:latin typeface="+mj-lt"/>
              </a:rPr>
              <a:t>x</a:t>
            </a:r>
            <a:endParaRPr lang="ru-RU" dirty="0">
              <a:latin typeface="+mj-lt"/>
            </a:endParaRPr>
          </a:p>
        </p:txBody>
      </p:sp>
      <p:sp>
        <p:nvSpPr>
          <p:cNvPr id="135201" name="TextBox 71"/>
          <p:cNvSpPr txBox="1">
            <a:spLocks noChangeArrowheads="1"/>
          </p:cNvSpPr>
          <p:nvPr/>
        </p:nvSpPr>
        <p:spPr bwMode="auto">
          <a:xfrm>
            <a:off x="1540248" y="2694659"/>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2" name="TextBox 72"/>
          <p:cNvSpPr txBox="1">
            <a:spLocks noChangeArrowheads="1"/>
          </p:cNvSpPr>
          <p:nvPr/>
        </p:nvSpPr>
        <p:spPr bwMode="auto">
          <a:xfrm>
            <a:off x="611560" y="5409284"/>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3" name="TextBox 73"/>
          <p:cNvSpPr txBox="1">
            <a:spLocks noChangeArrowheads="1"/>
          </p:cNvSpPr>
          <p:nvPr/>
        </p:nvSpPr>
        <p:spPr bwMode="auto">
          <a:xfrm>
            <a:off x="4326310" y="5409284"/>
            <a:ext cx="998991" cy="369332"/>
          </a:xfrm>
          <a:prstGeom prst="rect">
            <a:avLst/>
          </a:prstGeom>
          <a:noFill/>
          <a:ln w="9525">
            <a:noFill/>
            <a:miter lim="800000"/>
            <a:headEnd/>
            <a:tailEnd/>
          </a:ln>
        </p:spPr>
        <p:txBody>
          <a:bodyPr wrap="none">
            <a:spAutoFit/>
          </a:bodyPr>
          <a:lstStyle/>
          <a:p>
            <a:r>
              <a:rPr lang="en-US">
                <a:latin typeface="+mj-lt"/>
              </a:rPr>
              <a:t>z= </a:t>
            </a:r>
            <a:r>
              <a:rPr lang="en-US">
                <a:latin typeface="+mj-lt"/>
                <a:cs typeface="Courier New" pitchFamily="49" charset="0"/>
              </a:rPr>
              <a:t>C</a:t>
            </a:r>
            <a:r>
              <a:rPr lang="en-US" baseline="-25000">
                <a:latin typeface="+mj-lt"/>
                <a:cs typeface="Courier New" pitchFamily="49" charset="0"/>
              </a:rPr>
              <a:t>i+1</a:t>
            </a:r>
            <a:r>
              <a:rPr lang="ru-RU">
                <a:latin typeface="+mj-lt"/>
                <a:cs typeface="Courier New" pitchFamily="49" charset="0"/>
              </a:rPr>
              <a:t>(</a:t>
            </a:r>
            <a:r>
              <a:rPr lang="en-US">
                <a:latin typeface="+mj-lt"/>
                <a:cs typeface="Courier New" pitchFamily="49" charset="0"/>
              </a:rPr>
              <a:t>x</a:t>
            </a:r>
            <a:r>
              <a:rPr lang="ru-RU">
                <a:latin typeface="+mj-lt"/>
                <a:cs typeface="Courier New" pitchFamily="49" charset="0"/>
              </a:rPr>
              <a:t>)</a:t>
            </a:r>
            <a:endParaRPr lang="ru-RU">
              <a:latin typeface="+mj-lt"/>
            </a:endParaRPr>
          </a:p>
        </p:txBody>
      </p:sp>
      <p:sp>
        <p:nvSpPr>
          <p:cNvPr id="135204" name="TextBox 75"/>
          <p:cNvSpPr txBox="1">
            <a:spLocks noChangeArrowheads="1"/>
          </p:cNvSpPr>
          <p:nvPr/>
        </p:nvSpPr>
        <p:spPr bwMode="auto">
          <a:xfrm rot="16200000">
            <a:off x="2296692"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i-1</a:t>
            </a:r>
            <a:r>
              <a:rPr lang="en-US" dirty="0">
                <a:latin typeface="+mj-lt"/>
              </a:rPr>
              <a:t>(x)</a:t>
            </a:r>
            <a:endParaRPr lang="ru-RU" dirty="0">
              <a:latin typeface="+mj-lt"/>
            </a:endParaRPr>
          </a:p>
        </p:txBody>
      </p:sp>
      <p:sp>
        <p:nvSpPr>
          <p:cNvPr id="135205" name="TextBox 76"/>
          <p:cNvSpPr txBox="1">
            <a:spLocks noChangeArrowheads="1"/>
          </p:cNvSpPr>
          <p:nvPr/>
        </p:nvSpPr>
        <p:spPr bwMode="auto">
          <a:xfrm rot="16200000">
            <a:off x="2725317"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6" name="TextBox 77"/>
          <p:cNvSpPr txBox="1">
            <a:spLocks noChangeArrowheads="1"/>
          </p:cNvSpPr>
          <p:nvPr/>
        </p:nvSpPr>
        <p:spPr bwMode="auto">
          <a:xfrm rot="16200000">
            <a:off x="2082379" y="5081465"/>
            <a:ext cx="1143000" cy="369888"/>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135207" name="TextBox 78"/>
          <p:cNvSpPr txBox="1">
            <a:spLocks noChangeArrowheads="1"/>
          </p:cNvSpPr>
          <p:nvPr/>
        </p:nvSpPr>
        <p:spPr bwMode="auto">
          <a:xfrm rot="16200000">
            <a:off x="2439567" y="5081465"/>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8" name="TextBox 79"/>
          <p:cNvSpPr txBox="1">
            <a:spLocks noChangeArrowheads="1"/>
          </p:cNvSpPr>
          <p:nvPr/>
        </p:nvSpPr>
        <p:spPr bwMode="auto">
          <a:xfrm rot="16200000">
            <a:off x="2725317" y="5081465"/>
            <a:ext cx="1143000" cy="369887"/>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81" name="TextBox 80"/>
          <p:cNvSpPr txBox="1"/>
          <p:nvPr/>
        </p:nvSpPr>
        <p:spPr>
          <a:xfrm>
            <a:off x="4860603" y="2699628"/>
            <a:ext cx="3539815" cy="369332"/>
          </a:xfrm>
          <a:prstGeom prst="rect">
            <a:avLst/>
          </a:prstGeom>
          <a:noFill/>
        </p:spPr>
        <p:txBody>
          <a:bodyPr wrap="none">
            <a:spAutoFit/>
          </a:bodyPr>
          <a:lstStyle/>
          <a:p>
            <a:pPr>
              <a:defRPr/>
            </a:pP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 </a:t>
            </a:r>
            <a:r>
              <a:rPr lang="ru-RU" dirty="0" smtClean="0">
                <a:latin typeface="+mj-lt"/>
                <a:cs typeface="Courier New" pitchFamily="49" charset="0"/>
              </a:rPr>
              <a:t>указатель </a:t>
            </a:r>
            <a:r>
              <a:rPr lang="ru-RU" dirty="0">
                <a:latin typeface="+mj-lt"/>
                <a:cs typeface="Courier New" pitchFamily="49" charset="0"/>
              </a:rPr>
              <a:t>на</a:t>
            </a:r>
            <a:r>
              <a:rPr lang="en-US" dirty="0">
                <a:latin typeface="+mj-lt"/>
                <a:cs typeface="Courier New" pitchFamily="49" charset="0"/>
              </a:rPr>
              <a:t> </a:t>
            </a:r>
            <a:r>
              <a:rPr lang="en-US" dirty="0" smtClean="0">
                <a:latin typeface="+mj-lt"/>
                <a:cs typeface="Courier New" pitchFamily="49" charset="0"/>
              </a:rPr>
              <a:t>i</a:t>
            </a:r>
            <a:r>
              <a:rPr lang="en-US" dirty="0">
                <a:latin typeface="+mj-lt"/>
                <a:cs typeface="Courier New" pitchFamily="49" charset="0"/>
              </a:rPr>
              <a:t>-</a:t>
            </a:r>
            <a:r>
              <a:rPr lang="ru-RU" dirty="0" smtClean="0">
                <a:latin typeface="+mj-lt"/>
                <a:cs typeface="Courier New" pitchFamily="49" charset="0"/>
              </a:rPr>
              <a:t>го </a:t>
            </a:r>
            <a:r>
              <a:rPr lang="ru-RU" dirty="0">
                <a:latin typeface="+mj-lt"/>
                <a:cs typeface="Courier New" pitchFamily="49" charset="0"/>
              </a:rPr>
              <a:t>ребенка в </a:t>
            </a:r>
            <a:r>
              <a:rPr lang="en-US" dirty="0">
                <a:latin typeface="+mj-lt"/>
                <a:cs typeface="Courier New" pitchFamily="49" charset="0"/>
              </a:rPr>
              <a:t>x</a:t>
            </a:r>
            <a:r>
              <a:rPr lang="ru-RU" dirty="0">
                <a:latin typeface="+mj-lt"/>
                <a:cs typeface="Courier New" pitchFamily="49" charset="0"/>
              </a:rPr>
              <a:t> </a:t>
            </a:r>
            <a:endParaRPr lang="ru-RU" dirty="0">
              <a:latin typeface="+mj-lt"/>
            </a:endParaRPr>
          </a:p>
        </p:txBody>
      </p:sp>
      <p:sp>
        <p:nvSpPr>
          <p:cNvPr id="135210" name="TextBox 81"/>
          <p:cNvSpPr txBox="1">
            <a:spLocks noChangeArrowheads="1"/>
          </p:cNvSpPr>
          <p:nvPr/>
        </p:nvSpPr>
        <p:spPr bwMode="auto">
          <a:xfrm>
            <a:off x="4860603" y="2399301"/>
            <a:ext cx="2898679" cy="369332"/>
          </a:xfrm>
          <a:prstGeom prst="rect">
            <a:avLst/>
          </a:prstGeom>
          <a:noFill/>
          <a:ln w="9525">
            <a:noFill/>
            <a:miter lim="800000"/>
            <a:headEnd/>
            <a:tailEnd/>
          </a:ln>
        </p:spPr>
        <p:txBody>
          <a:bodyPr wrap="none">
            <a:spAutoFit/>
          </a:bodyPr>
          <a:lstStyle/>
          <a:p>
            <a:r>
              <a:rPr lang="ru-RU" dirty="0">
                <a:latin typeface="+mj-lt"/>
              </a:rPr>
              <a:t>Минимальная степень </a:t>
            </a:r>
            <a:r>
              <a:rPr lang="en-US" dirty="0">
                <a:latin typeface="+mj-lt"/>
              </a:rPr>
              <a:t>t</a:t>
            </a:r>
            <a:r>
              <a:rPr lang="ru-RU" dirty="0">
                <a:latin typeface="+mj-lt"/>
              </a:rPr>
              <a:t>=4.</a:t>
            </a:r>
          </a:p>
        </p:txBody>
      </p:sp>
      <p:sp>
        <p:nvSpPr>
          <p:cNvPr id="135211" name="TextBox 82"/>
          <p:cNvSpPr txBox="1">
            <a:spLocks noChangeArrowheads="1"/>
          </p:cNvSpPr>
          <p:nvPr/>
        </p:nvSpPr>
        <p:spPr bwMode="auto">
          <a:xfrm>
            <a:off x="4860603" y="3029521"/>
            <a:ext cx="3887861" cy="1477328"/>
          </a:xfrm>
          <a:prstGeom prst="rect">
            <a:avLst/>
          </a:prstGeom>
          <a:noFill/>
          <a:ln w="9525">
            <a:noFill/>
            <a:miter lim="800000"/>
            <a:headEnd/>
            <a:tailEnd/>
          </a:ln>
        </p:spPr>
        <p:txBody>
          <a:bodyPr wrap="square">
            <a:spAutoFit/>
          </a:bodyPr>
          <a:lstStyle/>
          <a:p>
            <a:pPr marL="285750" indent="-285750">
              <a:buFont typeface="Arial" pitchFamily="34" charset="0"/>
              <a:buChar char="•"/>
            </a:pPr>
            <a:r>
              <a:rPr lang="ru-RU" dirty="0">
                <a:latin typeface="+mj-lt"/>
              </a:rPr>
              <a:t>Делим вершину </a:t>
            </a:r>
            <a:r>
              <a:rPr lang="en-US" dirty="0">
                <a:latin typeface="+mj-lt"/>
              </a:rPr>
              <a:t>y </a:t>
            </a:r>
            <a:r>
              <a:rPr lang="ru-RU" dirty="0">
                <a:latin typeface="+mj-lt"/>
              </a:rPr>
              <a:t>на две: </a:t>
            </a:r>
            <a:r>
              <a:rPr lang="en-US" dirty="0">
                <a:latin typeface="+mj-lt"/>
              </a:rPr>
              <a:t>y </a:t>
            </a:r>
            <a:r>
              <a:rPr lang="ru-RU" dirty="0">
                <a:latin typeface="+mj-lt"/>
              </a:rPr>
              <a:t>и </a:t>
            </a:r>
            <a:r>
              <a:rPr lang="en-US" dirty="0" smtClean="0">
                <a:latin typeface="+mj-lt"/>
              </a:rPr>
              <a:t>z</a:t>
            </a:r>
            <a:r>
              <a:rPr lang="ru-RU" dirty="0" smtClean="0">
                <a:latin typeface="+mj-lt"/>
              </a:rPr>
              <a:t> </a:t>
            </a:r>
            <a:r>
              <a:rPr lang="ru-RU" dirty="0">
                <a:latin typeface="+mj-lt"/>
              </a:rPr>
              <a:t>Ключ </a:t>
            </a:r>
            <a:r>
              <a:rPr lang="ru-RU" dirty="0" smtClean="0">
                <a:latin typeface="+mj-lt"/>
              </a:rPr>
              <a:t>медиана </a:t>
            </a:r>
            <a:r>
              <a:rPr lang="en-US" i="1" dirty="0">
                <a:latin typeface="+mj-lt"/>
              </a:rPr>
              <a:t>S</a:t>
            </a:r>
            <a:r>
              <a:rPr lang="ru-RU" dirty="0">
                <a:latin typeface="+mj-lt"/>
              </a:rPr>
              <a:t> вершины </a:t>
            </a:r>
            <a:r>
              <a:rPr lang="en-US" i="1" dirty="0">
                <a:latin typeface="+mj-lt"/>
              </a:rPr>
              <a:t>y</a:t>
            </a:r>
            <a:r>
              <a:rPr lang="en-US" dirty="0">
                <a:latin typeface="+mj-lt"/>
              </a:rPr>
              <a:t> </a:t>
            </a:r>
            <a:r>
              <a:rPr lang="ru-RU" dirty="0">
                <a:latin typeface="+mj-lt"/>
              </a:rPr>
              <a:t>переходит к </a:t>
            </a:r>
            <a:r>
              <a:rPr lang="ru-RU" dirty="0" smtClean="0">
                <a:latin typeface="+mj-lt"/>
              </a:rPr>
              <a:t>ее</a:t>
            </a:r>
            <a:r>
              <a:rPr lang="en-US" dirty="0" smtClean="0">
                <a:latin typeface="+mj-lt"/>
              </a:rPr>
              <a:t> </a:t>
            </a:r>
            <a:r>
              <a:rPr lang="ru-RU" dirty="0" smtClean="0">
                <a:latin typeface="+mj-lt"/>
              </a:rPr>
              <a:t>родителю </a:t>
            </a:r>
            <a:r>
              <a:rPr lang="en-US" i="1" dirty="0" smtClean="0">
                <a:latin typeface="+mj-lt"/>
              </a:rPr>
              <a:t>x</a:t>
            </a:r>
            <a:endParaRPr lang="en-US" dirty="0" smtClean="0">
              <a:latin typeface="+mj-lt"/>
            </a:endParaRPr>
          </a:p>
          <a:p>
            <a:pPr marL="285750" indent="-285750" algn="just">
              <a:buFont typeface="Arial" pitchFamily="34" charset="0"/>
              <a:buChar char="•"/>
            </a:pPr>
            <a:r>
              <a:rPr lang="ru-RU" dirty="0" smtClean="0">
                <a:latin typeface="+mj-lt"/>
              </a:rPr>
              <a:t>Ключи</a:t>
            </a:r>
            <a:r>
              <a:rPr lang="ru-RU" dirty="0">
                <a:latin typeface="+mj-lt"/>
              </a:rPr>
              <a:t>, больше </a:t>
            </a:r>
            <a:r>
              <a:rPr lang="en-US" i="1" dirty="0">
                <a:latin typeface="+mj-lt"/>
              </a:rPr>
              <a:t>S</a:t>
            </a:r>
            <a:r>
              <a:rPr lang="ru-RU" i="1" dirty="0">
                <a:latin typeface="+mj-lt"/>
              </a:rPr>
              <a:t>, </a:t>
            </a:r>
            <a:r>
              <a:rPr lang="ru-RU" dirty="0" smtClean="0">
                <a:latin typeface="+mj-lt"/>
              </a:rPr>
              <a:t>переписываются </a:t>
            </a:r>
            <a:r>
              <a:rPr lang="ru-RU" dirty="0">
                <a:latin typeface="+mj-lt"/>
              </a:rPr>
              <a:t>в нового ребенка </a:t>
            </a:r>
            <a:r>
              <a:rPr lang="en-US" dirty="0">
                <a:latin typeface="+mj-lt"/>
              </a:rPr>
              <a:t>z </a:t>
            </a:r>
            <a:r>
              <a:rPr lang="ru-RU" dirty="0" smtClean="0">
                <a:latin typeface="+mj-lt"/>
              </a:rPr>
              <a:t>вершины </a:t>
            </a:r>
            <a:r>
              <a:rPr lang="en-US" dirty="0" smtClean="0">
                <a:latin typeface="+mj-lt"/>
              </a:rPr>
              <a:t>x</a:t>
            </a:r>
            <a:endParaRPr lang="ru-RU"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ru-RU" dirty="0" smtClean="0"/>
              <a:t>Б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Б 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4385" name="Содержимое 2"/>
          <p:cNvSpPr>
            <a:spLocks noGrp="1"/>
          </p:cNvSpPr>
          <p:nvPr>
            <p:ph idx="1"/>
          </p:nvPr>
        </p:nvSpPr>
        <p:spPr/>
        <p:txBody>
          <a:bodyPr>
            <a:noAutofit/>
          </a:bodyPr>
          <a:lstStyle/>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Входные данные</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неполная внутренняя вершина х, число </a:t>
            </a:r>
            <a:r>
              <a:rPr lang="en-US" sz="2000" dirty="0" smtClean="0">
                <a:latin typeface="Consolas" pitchFamily="49" charset="0"/>
                <a:cs typeface="Consolas" pitchFamily="49" charset="0"/>
              </a:rPr>
              <a:t>i </a:t>
            </a:r>
            <a:r>
              <a:rPr lang="ru-RU" sz="2000" dirty="0" smtClean="0">
                <a:latin typeface="Consolas" pitchFamily="49" charset="0"/>
                <a:cs typeface="Consolas" pitchFamily="49" charset="0"/>
              </a:rPr>
              <a:t>и</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полная 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y = </a:t>
            </a:r>
            <a:r>
              <a:rPr lang="ru-RU" sz="2000" dirty="0" smtClean="0">
                <a:latin typeface="Consolas" pitchFamily="49" charset="0"/>
                <a:cs typeface="Consolas" pitchFamily="49" charset="0"/>
              </a:rPr>
              <a:t>С</a:t>
            </a:r>
            <a:r>
              <a:rPr lang="en-US" sz="2000" baseline="-25000" dirty="0" smtClean="0">
                <a:latin typeface="Consolas" pitchFamily="49" charset="0"/>
                <a:cs typeface="Consolas" pitchFamily="49" charset="0"/>
              </a:rPr>
              <a:t>i</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x)</a:t>
            </a:r>
            <a:r>
              <a:rPr lang="ru-RU" sz="2000" dirty="0" smtClean="0">
                <a:latin typeface="Consolas" pitchFamily="49" charset="0"/>
                <a:cs typeface="Consolas" pitchFamily="49" charset="0"/>
              </a:rPr>
              <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(c</a:t>
            </a:r>
            <a:r>
              <a:rPr lang="ru-RU" sz="2000" dirty="0" smtClean="0">
                <a:latin typeface="Consolas" pitchFamily="49" charset="0"/>
                <a:cs typeface="Consolas" pitchFamily="49" charset="0"/>
              </a:rPr>
              <a:t>читаем, что </a:t>
            </a:r>
            <a:r>
              <a:rPr lang="en-US" sz="2000" dirty="0" smtClean="0">
                <a:latin typeface="Consolas" pitchFamily="49" charset="0"/>
                <a:cs typeface="Consolas" pitchFamily="49" charset="0"/>
              </a:rPr>
              <a:t>x </a:t>
            </a:r>
            <a:r>
              <a:rPr lang="ru-RU" sz="2000" dirty="0" smtClean="0">
                <a:latin typeface="Consolas" pitchFamily="49" charset="0"/>
                <a:cs typeface="Consolas" pitchFamily="49" charset="0"/>
              </a:rPr>
              <a:t>и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уже в ОП</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(x, i, y)</a:t>
            </a:r>
          </a:p>
          <a:p>
            <a:pPr>
              <a:buFont typeface="Arial" charset="0"/>
              <a:buNone/>
            </a:pP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z – </a:t>
            </a:r>
            <a:r>
              <a:rPr lang="ru-RU" sz="2000" dirty="0" smtClean="0">
                <a:latin typeface="Consolas" pitchFamily="49" charset="0"/>
                <a:cs typeface="Consolas" pitchFamily="49" charset="0"/>
              </a:rPr>
              <a:t>создать узел;</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файл,</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отвести место</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t-1;</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for(j = 0; j &lt; t-1; j++)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(!leaf(y))</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for(j = 0; j &lt; t; j++)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n(y) = t-1;</a:t>
            </a:r>
            <a:br>
              <a:rPr lang="en-US" sz="2000" dirty="0" smtClean="0">
                <a:latin typeface="Consolas" pitchFamily="49" charset="0"/>
                <a:cs typeface="Consolas" pitchFamily="49" charset="0"/>
              </a:rPr>
            </a:b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6433" name="Содержимое 2"/>
          <p:cNvSpPr>
            <a:spLocks noGrp="1"/>
          </p:cNvSpPr>
          <p:nvPr>
            <p:ph idx="1"/>
          </p:nvPr>
        </p:nvSpPr>
        <p:spPr/>
        <p:txBody>
          <a:bodyPr>
            <a:normAutofit/>
          </a:bodyPr>
          <a:lstStyle/>
          <a:p>
            <a:pPr>
              <a:buFont typeface="Arial" charset="0"/>
              <a:buNone/>
            </a:pPr>
            <a:r>
              <a:rPr lang="en-US" sz="2000" dirty="0" smtClean="0">
                <a:latin typeface="Consolas" pitchFamily="49" charset="0"/>
                <a:cs typeface="Consolas" pitchFamily="49" charset="0"/>
              </a:rPr>
              <a:t>	for (j = n(x)+1; j ≤ i; j--) C</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 </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i+1</a:t>
            </a:r>
            <a:r>
              <a:rPr lang="en-US" sz="2000" dirty="0" smtClean="0">
                <a:latin typeface="Consolas" pitchFamily="49" charset="0"/>
                <a:cs typeface="Consolas" pitchFamily="49" charset="0"/>
              </a:rPr>
              <a:t>[x] = z;</a:t>
            </a:r>
          </a:p>
          <a:p>
            <a:pPr>
              <a:buFont typeface="Arial" charset="0"/>
              <a:buNone/>
            </a:pPr>
            <a:r>
              <a:rPr lang="en-US" sz="2000" dirty="0" smtClean="0">
                <a:latin typeface="Consolas" pitchFamily="49" charset="0"/>
                <a:cs typeface="Consolas" pitchFamily="49" charset="0"/>
              </a:rPr>
              <a:t>	for (j = n(x); j ≤ i; j-</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key</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i</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(y);</a:t>
            </a:r>
          </a:p>
          <a:p>
            <a:pPr>
              <a:buFont typeface="Arial" charset="0"/>
              <a:buNone/>
            </a:pPr>
            <a:r>
              <a:rPr lang="en-US" sz="2000" dirty="0" smtClean="0">
                <a:latin typeface="Consolas" pitchFamily="49" charset="0"/>
                <a:cs typeface="Consolas" pitchFamily="49" charset="0"/>
              </a:rPr>
              <a:t>	n(x) = n(x)+1;</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Переписать вершины:</a:t>
            </a:r>
            <a:r>
              <a:rPr lang="en-US" sz="2000" dirty="0" smtClean="0">
                <a:latin typeface="Consolas" pitchFamily="49" charset="0"/>
                <a:cs typeface="Consolas" pitchFamily="49" charset="0"/>
              </a:rPr>
              <a:t> y, z, x</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Disk_Write</a:t>
            </a:r>
            <a:r>
              <a:rPr lang="en-US" sz="2000" dirty="0" smtClean="0">
                <a:latin typeface="Consolas" pitchFamily="49" charset="0"/>
                <a:cs typeface="Consolas" pitchFamily="49" charset="0"/>
              </a:rPr>
              <a:t> [x])</a:t>
            </a:r>
            <a:endParaRPr lang="ru-RU"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a:t>
            </a:r>
          </a:p>
          <a:p>
            <a:pPr marL="68580" indent="0">
              <a:buNone/>
            </a:pP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имела </a:t>
            </a:r>
            <a:r>
              <a:rPr lang="ru-RU" sz="2000" dirty="0">
                <a:latin typeface="Consolas" pitchFamily="49" charset="0"/>
                <a:cs typeface="Consolas" pitchFamily="49" charset="0"/>
              </a:rPr>
              <a:t>2</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ru-RU" sz="2000" dirty="0">
                <a:latin typeface="Consolas" pitchFamily="49" charset="0"/>
                <a:cs typeface="Consolas" pitchFamily="49" charset="0"/>
              </a:rPr>
              <a:t>после разбиения в ней осталось </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Остальные </a:t>
            </a:r>
            <a:r>
              <a:rPr lang="en-US" sz="2000" dirty="0" smtClean="0">
                <a:latin typeface="Consolas" pitchFamily="49" charset="0"/>
                <a:cs typeface="Consolas" pitchFamily="49" charset="0"/>
              </a:rPr>
              <a:t>t</a:t>
            </a:r>
            <a:r>
              <a:rPr lang="ru-RU" sz="2000" dirty="0" smtClean="0">
                <a:latin typeface="Consolas" pitchFamily="49" charset="0"/>
                <a:cs typeface="Consolas" pitchFamily="49" charset="0"/>
              </a:rPr>
              <a:t> детей </a:t>
            </a:r>
            <a:r>
              <a:rPr lang="ru-RU" sz="2000" dirty="0">
                <a:latin typeface="Consolas" pitchFamily="49" charset="0"/>
                <a:cs typeface="Consolas" pitchFamily="49" charset="0"/>
              </a:rPr>
              <a:t>стали детьми новой вершины </a:t>
            </a:r>
            <a:r>
              <a:rPr lang="en-US" sz="2000" dirty="0" smtClean="0">
                <a:latin typeface="Consolas" pitchFamily="49" charset="0"/>
                <a:cs typeface="Consolas" pitchFamily="49" charset="0"/>
              </a:rPr>
              <a:t>z</a:t>
            </a:r>
            <a:endParaRPr lang="ru-RU" sz="2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Содержимое 2"/>
          <p:cNvSpPr>
            <a:spLocks noGrp="1"/>
          </p:cNvSpPr>
          <p:nvPr>
            <p:ph idx="1"/>
          </p:nvPr>
        </p:nvSpPr>
        <p:spPr/>
        <p:txBody>
          <a:bodyPr>
            <a:normAutofit fontScale="92500" lnSpcReduction="10000"/>
          </a:bodyPr>
          <a:lstStyle/>
          <a:p>
            <a:r>
              <a:rPr lang="ru-RU" sz="2400" dirty="0" smtClean="0"/>
              <a:t>Процедура  </a:t>
            </a:r>
            <a:r>
              <a:rPr lang="en-US" sz="2400" dirty="0" err="1" smtClean="0"/>
              <a:t>B_tree_insert</a:t>
            </a:r>
            <a:r>
              <a:rPr lang="en-US" sz="2400" dirty="0" smtClean="0"/>
              <a:t> (T, k)</a:t>
            </a:r>
            <a:r>
              <a:rPr lang="ru-RU" sz="2400" dirty="0" smtClean="0"/>
              <a:t> – добавляет элемент </a:t>
            </a:r>
            <a:r>
              <a:rPr lang="en-US" sz="2400" dirty="0" smtClean="0"/>
              <a:t>k</a:t>
            </a:r>
            <a:r>
              <a:rPr lang="ru-RU" sz="2400" dirty="0" smtClean="0"/>
              <a:t> в Б дерево </a:t>
            </a:r>
            <a:r>
              <a:rPr lang="en-US" sz="2400" dirty="0" smtClean="0"/>
              <a:t>T</a:t>
            </a:r>
            <a:r>
              <a:rPr lang="ru-RU" sz="2400" dirty="0" smtClean="0"/>
              <a:t>, пройдя один раз от корня к листу</a:t>
            </a:r>
          </a:p>
          <a:p>
            <a:endParaRPr lang="en-US" sz="2400" dirty="0" smtClean="0"/>
          </a:p>
          <a:p>
            <a:r>
              <a:rPr lang="ru-RU" sz="2400" dirty="0" smtClean="0"/>
              <a:t>На это требуется время </a:t>
            </a:r>
            <a:r>
              <a:rPr lang="en-US" sz="2400" dirty="0"/>
              <a:t>O</a:t>
            </a:r>
            <a:r>
              <a:rPr lang="ru-RU" sz="2400" dirty="0" smtClean="0"/>
              <a:t>(t log</a:t>
            </a:r>
            <a:r>
              <a:rPr lang="ru-RU" sz="2400" baseline="-25000" dirty="0" smtClean="0"/>
              <a:t>t</a:t>
            </a:r>
            <a:r>
              <a:rPr lang="ru-RU" sz="2400" dirty="0" smtClean="0"/>
              <a:t>n) и </a:t>
            </a:r>
            <a:r>
              <a:rPr lang="en-US" sz="2400" dirty="0" smtClean="0"/>
              <a:t>O</a:t>
            </a:r>
            <a:r>
              <a:rPr lang="ru-RU" sz="2400" dirty="0" smtClean="0"/>
              <a:t>(h)-обращений к диску, если высота дерева равна </a:t>
            </a:r>
            <a:r>
              <a:rPr lang="en-US" sz="2400" dirty="0" smtClean="0"/>
              <a:t>h</a:t>
            </a:r>
            <a:endParaRPr lang="ru-RU" sz="2400" dirty="0" smtClean="0"/>
          </a:p>
          <a:p>
            <a:endParaRPr lang="en-US" sz="2400" dirty="0" smtClean="0"/>
          </a:p>
          <a:p>
            <a:r>
              <a:rPr lang="ru-RU" sz="2400" dirty="0" smtClean="0"/>
              <a:t>По</a:t>
            </a:r>
            <a:r>
              <a:rPr lang="en-US" sz="2400" dirty="0" smtClean="0"/>
              <a:t> </a:t>
            </a:r>
            <a:r>
              <a:rPr lang="ru-RU" sz="2400" dirty="0" smtClean="0"/>
              <a:t>ходу дела с помощью процедуры B_</a:t>
            </a:r>
            <a:r>
              <a:rPr lang="en-US" sz="2400" dirty="0" smtClean="0"/>
              <a:t>t</a:t>
            </a:r>
            <a:r>
              <a:rPr lang="ru-RU" sz="2400" dirty="0" smtClean="0"/>
              <a:t>ree_Split</a:t>
            </a:r>
            <a:r>
              <a:rPr lang="en-US" sz="2400" dirty="0" smtClean="0"/>
              <a:t>_child </a:t>
            </a:r>
            <a:r>
              <a:rPr lang="ru-RU" sz="2400" dirty="0" smtClean="0"/>
              <a:t>разделяются вершины, которые являются полными и которые</a:t>
            </a:r>
            <a:r>
              <a:rPr lang="en-US" sz="2400" dirty="0" smtClean="0"/>
              <a:t> </a:t>
            </a:r>
            <a:r>
              <a:rPr lang="ru-RU" sz="2400" dirty="0" smtClean="0"/>
              <a:t>имеют неполного родителя</a:t>
            </a:r>
          </a:p>
          <a:p>
            <a:endParaRPr lang="en-US" sz="2400" dirty="0" smtClean="0"/>
          </a:p>
          <a:p>
            <a:r>
              <a:rPr lang="ru-RU" sz="2400" dirty="0" smtClean="0"/>
              <a:t>В результате, доходим до неполного листа, куда и добавляем</a:t>
            </a:r>
            <a:r>
              <a:rPr lang="en-US" sz="2400" dirty="0" smtClean="0"/>
              <a:t> </a:t>
            </a:r>
            <a:r>
              <a:rPr lang="ru-RU" sz="2400" dirty="0" smtClean="0"/>
              <a:t>новый элемент</a:t>
            </a:r>
          </a:p>
        </p:txBody>
      </p:sp>
      <p:sp>
        <p:nvSpPr>
          <p:cNvPr id="2" name="Title 1"/>
          <p:cNvSpPr>
            <a:spLocks noGrp="1"/>
          </p:cNvSpPr>
          <p:nvPr>
            <p:ph type="title"/>
          </p:nvPr>
        </p:nvSpPr>
        <p:spPr/>
        <p:txBody>
          <a:bodyPr/>
          <a:lstStyle/>
          <a:p>
            <a:r>
              <a:rPr lang="ru-RU" dirty="0"/>
              <a:t>Добавление элемента в </a:t>
            </a:r>
            <a:r>
              <a:rPr lang="ru-RU" dirty="0" smtClean="0"/>
              <a:t>Б дерево</a:t>
            </a: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0529" name="Содержимое 2"/>
          <p:cNvSpPr>
            <a:spLocks noGrp="1"/>
          </p:cNvSpPr>
          <p:nvPr>
            <p:ph idx="1"/>
          </p:nvPr>
        </p:nvSpPr>
        <p:spPr/>
        <p:txBody>
          <a:bodyPr>
            <a:normAutofit fontScale="85000" lnSpcReduction="20000"/>
          </a:bodyPr>
          <a:lstStyle/>
          <a:p>
            <a:pPr>
              <a:buFont typeface="Arial" charset="0"/>
              <a:buNone/>
            </a:pPr>
            <a:r>
              <a:rPr lang="ru-RU" sz="2000" dirty="0">
                <a:latin typeface="Consolas" pitchFamily="49" charset="0"/>
                <a:cs typeface="Consolas" pitchFamily="49" charset="0"/>
              </a:rPr>
              <a:t>// добавление в дерево с полным корнем</a:t>
            </a:r>
            <a:r>
              <a:rPr lang="en-US" sz="2000" dirty="0">
                <a:latin typeface="Consolas" pitchFamily="49" charset="0"/>
                <a:cs typeface="Consolas" pitchFamily="49" charset="0"/>
              </a:rPr>
              <a:t> </a:t>
            </a:r>
          </a:p>
          <a:p>
            <a:pPr>
              <a:buFont typeface="Arial" charset="0"/>
              <a:buNone/>
            </a:pPr>
            <a:r>
              <a:rPr lang="en-US" sz="2000" dirty="0" err="1" smtClean="0">
                <a:latin typeface="Consolas" pitchFamily="49" charset="0"/>
                <a:cs typeface="Consolas" pitchFamily="49" charset="0"/>
              </a:rPr>
              <a:t>B_tree_insert</a:t>
            </a:r>
            <a:r>
              <a:rPr lang="en-US" sz="2000" dirty="0" smtClean="0">
                <a:latin typeface="Consolas" pitchFamily="49" charset="0"/>
                <a:cs typeface="Consolas" pitchFamily="49" charset="0"/>
              </a:rPr>
              <a:t> (T, k)</a:t>
            </a:r>
          </a:p>
          <a:p>
            <a:pPr>
              <a:buFont typeface="Arial" charset="0"/>
              <a:buNone/>
            </a:pPr>
            <a:r>
              <a:rPr lang="en-US" sz="2000" dirty="0" smtClean="0">
                <a:latin typeface="Consolas" pitchFamily="49" charset="0"/>
                <a:cs typeface="Consolas" pitchFamily="49" charset="0"/>
              </a:rPr>
              <a:t>{	</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r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root(T);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(n(r</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2t-1) { </a:t>
            </a:r>
            <a:endParaRPr lang="ru-RU" sz="2000" dirty="0" smtClean="0">
              <a:latin typeface="Consolas" pitchFamily="49" charset="0"/>
              <a:cs typeface="Consolas" pitchFamily="49" charset="0"/>
            </a:endParaRPr>
          </a:p>
          <a:p>
            <a:pPr>
              <a:buFont typeface="Arial" charset="0"/>
              <a:buNone/>
            </a:pP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s = </a:t>
            </a:r>
            <a:r>
              <a:rPr lang="ru-RU" sz="2000" dirty="0" smtClean="0">
                <a:latin typeface="Consolas" pitchFamily="49" charset="0"/>
                <a:cs typeface="Consolas" pitchFamily="49" charset="0"/>
              </a:rPr>
              <a:t>выделяем память/файл для нового узла</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root(T)=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//он становится корнем</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leaf(s)=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n(s)=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(S, 1, 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(s, k);</a:t>
            </a:r>
            <a:r>
              <a:rPr lang="ru-RU" sz="2000" dirty="0" smtClean="0">
                <a:latin typeface="Consolas" pitchFamily="49" charset="0"/>
                <a:cs typeface="Consolas" pitchFamily="49" charset="0"/>
              </a:rPr>
              <a:t>//добавляет </a:t>
            </a:r>
            <a:endParaRPr lang="en-US"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	} else</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элемент в </a:t>
            </a:r>
            <a:r>
              <a:rPr lang="en-US" sz="2000" dirty="0" smtClean="0">
                <a:latin typeface="Consolas" pitchFamily="49" charset="0"/>
                <a:cs typeface="Consolas" pitchFamily="49" charset="0"/>
              </a:rPr>
              <a:t>k </a:t>
            </a:r>
            <a:r>
              <a:rPr lang="ru-RU" sz="2000" dirty="0" smtClean="0">
                <a:latin typeface="Consolas" pitchFamily="49" charset="0"/>
                <a:cs typeface="Consolas" pitchFamily="49" charset="0"/>
              </a:rPr>
              <a:t>в поддерево с корнем в неполной</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вершине </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(r, k);</a:t>
            </a:r>
          </a:p>
          <a:p>
            <a:pPr>
              <a:buFont typeface="Arial" charset="0"/>
              <a:buNone/>
            </a:pP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p:cNvSpPr>
          <p:nvPr>
            <p:ph idx="1"/>
          </p:nvPr>
        </p:nvSpPr>
        <p:spPr/>
        <p:txBody>
          <a:bodyPr>
            <a:normAutofit/>
          </a:bodyPr>
          <a:lstStyle/>
          <a:p>
            <a:r>
              <a:rPr lang="en-US" sz="2400" dirty="0" err="1" smtClean="0">
                <a:latin typeface="+mj-lt"/>
                <a:cs typeface="Courier New" pitchFamily="49" charset="0"/>
              </a:rPr>
              <a:t>B_tree_insert_nonfull</a:t>
            </a:r>
            <a:r>
              <a:rPr lang="en-US" sz="2400" dirty="0" smtClean="0">
                <a:latin typeface="+mj-lt"/>
                <a:cs typeface="Courier New" pitchFamily="49" charset="0"/>
              </a:rPr>
              <a:t> (r, k) </a:t>
            </a:r>
            <a:r>
              <a:rPr lang="ru-RU" sz="2400" dirty="0" smtClean="0">
                <a:latin typeface="+mj-lt"/>
              </a:rPr>
              <a:t>рекурсивно вызывает себя</a:t>
            </a:r>
            <a:r>
              <a:rPr lang="en-US" sz="2400" dirty="0" smtClean="0">
                <a:latin typeface="+mj-lt"/>
              </a:rPr>
              <a:t>, </a:t>
            </a:r>
            <a:r>
              <a:rPr lang="en-US" sz="2400" dirty="0" err="1" smtClean="0">
                <a:latin typeface="+mj-lt"/>
              </a:rPr>
              <a:t>при</a:t>
            </a:r>
            <a:r>
              <a:rPr lang="en-US" sz="2400" dirty="0" smtClean="0">
                <a:latin typeface="+mj-lt"/>
              </a:rPr>
              <a:t> </a:t>
            </a:r>
            <a:r>
              <a:rPr lang="en-US" sz="2400" dirty="0" err="1" smtClean="0">
                <a:latin typeface="+mj-lt"/>
              </a:rPr>
              <a:t>необходимости</a:t>
            </a:r>
            <a:r>
              <a:rPr lang="en-US" sz="2400" dirty="0" smtClean="0">
                <a:latin typeface="+mj-lt"/>
              </a:rPr>
              <a:t>,</a:t>
            </a:r>
            <a:r>
              <a:rPr lang="ru-RU" sz="2400" dirty="0" smtClean="0">
                <a:latin typeface="+mj-lt"/>
              </a:rPr>
              <a:t> в</a:t>
            </a:r>
            <a:r>
              <a:rPr lang="en-US" sz="2400" dirty="0" err="1" smtClean="0">
                <a:latin typeface="+mj-lt"/>
              </a:rPr>
              <a:t>ыполнив</a:t>
            </a:r>
            <a:r>
              <a:rPr lang="en-US" sz="2400" dirty="0" smtClean="0">
                <a:latin typeface="+mj-lt"/>
              </a:rPr>
              <a:t> </a:t>
            </a:r>
            <a:r>
              <a:rPr lang="ru-RU" sz="2400" dirty="0" smtClean="0">
                <a:latin typeface="+mj-lt"/>
              </a:rPr>
              <a:t>р</a:t>
            </a:r>
            <a:r>
              <a:rPr lang="en-US" sz="2400" dirty="0" err="1" smtClean="0">
                <a:latin typeface="+mj-lt"/>
              </a:rPr>
              <a:t>азделение</a:t>
            </a:r>
            <a:r>
              <a:rPr lang="ru-RU" sz="2400" dirty="0" smtClean="0">
                <a:latin typeface="+mj-lt"/>
              </a:rPr>
              <a:t> </a:t>
            </a:r>
            <a:endParaRPr lang="en-US" sz="2400" dirty="0" smtClean="0">
              <a:latin typeface="+mj-lt"/>
            </a:endParaRPr>
          </a:p>
          <a:p>
            <a:pPr algn="just">
              <a:spcBef>
                <a:spcPct val="0"/>
              </a:spcBef>
            </a:pPr>
            <a:endParaRPr lang="en-US" sz="2400" dirty="0" smtClean="0">
              <a:latin typeface="+mj-lt"/>
            </a:endParaRPr>
          </a:p>
          <a:p>
            <a:pPr algn="just">
              <a:spcBef>
                <a:spcPct val="0"/>
              </a:spcBef>
            </a:pPr>
            <a:r>
              <a:rPr lang="ru-RU" sz="2400" dirty="0" smtClean="0">
                <a:latin typeface="+mj-lt"/>
              </a:rPr>
              <a:t>Если вершина </a:t>
            </a:r>
            <a:r>
              <a:rPr lang="en-US" sz="2400" dirty="0" smtClean="0">
                <a:latin typeface="+mj-lt"/>
              </a:rPr>
              <a:t>x</a:t>
            </a:r>
            <a:r>
              <a:rPr lang="ru-RU" sz="2400" dirty="0" smtClean="0">
                <a:latin typeface="+mj-lt"/>
              </a:rPr>
              <a:t> – лист, то ключ </a:t>
            </a:r>
            <a:r>
              <a:rPr lang="en-US" sz="2400" dirty="0" smtClean="0">
                <a:latin typeface="+mj-lt"/>
              </a:rPr>
              <a:t>k</a:t>
            </a:r>
            <a:r>
              <a:rPr lang="ru-RU" sz="2400" dirty="0" smtClean="0">
                <a:latin typeface="+mj-lt"/>
              </a:rPr>
              <a:t> в него добавляется </a:t>
            </a:r>
          </a:p>
          <a:p>
            <a:pPr algn="just">
              <a:spcBef>
                <a:spcPct val="0"/>
              </a:spcBef>
            </a:pPr>
            <a:endParaRPr lang="en-US" sz="2400" dirty="0" smtClean="0">
              <a:latin typeface="+mj-lt"/>
            </a:endParaRPr>
          </a:p>
          <a:p>
            <a:pPr algn="just">
              <a:spcBef>
                <a:spcPct val="0"/>
              </a:spcBef>
            </a:pPr>
            <a:r>
              <a:rPr lang="ru-RU" sz="2400" dirty="0" smtClean="0">
                <a:latin typeface="+mj-lt"/>
              </a:rPr>
              <a:t>Иначе </a:t>
            </a:r>
            <a:r>
              <a:rPr lang="en-US" sz="2400" dirty="0" smtClean="0">
                <a:latin typeface="+mj-lt"/>
              </a:rPr>
              <a:t>k </a:t>
            </a:r>
            <a:r>
              <a:rPr lang="ru-RU" sz="2400" dirty="0" smtClean="0">
                <a:latin typeface="+mj-lt"/>
              </a:rPr>
              <a:t>добавляется к поддереву, корень которого является</a:t>
            </a:r>
            <a:r>
              <a:rPr lang="en-US" sz="2400" dirty="0" smtClean="0">
                <a:latin typeface="+mj-lt"/>
              </a:rPr>
              <a:t> </a:t>
            </a:r>
            <a:r>
              <a:rPr lang="ru-RU" sz="2400" dirty="0" smtClean="0">
                <a:latin typeface="+mj-lt"/>
              </a:rPr>
              <a:t>ребенком </a:t>
            </a:r>
            <a:r>
              <a:rPr lang="en-US" sz="2400" dirty="0" smtClean="0">
                <a:latin typeface="+mj-lt"/>
              </a:rPr>
              <a:t>x</a:t>
            </a:r>
          </a:p>
          <a:p>
            <a:pPr algn="just">
              <a:spcBef>
                <a:spcPct val="0"/>
              </a:spcBef>
            </a:pPr>
            <a:endParaRPr lang="en-US" sz="2400" dirty="0" smtClean="0">
              <a:latin typeface="+mj-lt"/>
            </a:endParaRPr>
          </a:p>
          <a:p>
            <a:pPr algn="just">
              <a:spcBef>
                <a:spcPct val="0"/>
              </a:spcBef>
            </a:pPr>
            <a:r>
              <a:rPr lang="ru-RU" sz="2400" dirty="0" smtClean="0">
                <a:latin typeface="+mj-lt"/>
              </a:rPr>
              <a:t>Для этого определяется нужный ребенок вершины </a:t>
            </a:r>
            <a:r>
              <a:rPr lang="en-US" sz="2400" dirty="0" smtClean="0">
                <a:latin typeface="+mj-lt"/>
              </a:rPr>
              <a:t>x</a:t>
            </a:r>
            <a:endParaRPr lang="ru-RU" sz="2400" dirty="0" smtClean="0">
              <a:latin typeface="+mj-lt"/>
            </a:endParaRPr>
          </a:p>
          <a:p>
            <a:pPr algn="just">
              <a:spcBef>
                <a:spcPct val="0"/>
              </a:spcBef>
            </a:pPr>
            <a:endParaRPr lang="ru-RU" sz="2400" dirty="0" smtClean="0">
              <a:latin typeface="+mj-lt"/>
            </a:endParaRPr>
          </a:p>
          <a:p>
            <a:pPr algn="just">
              <a:spcBef>
                <a:spcPct val="0"/>
              </a:spcBef>
            </a:pPr>
            <a:r>
              <a:rPr lang="ru-RU" sz="2400" dirty="0" smtClean="0">
                <a:latin typeface="+mj-lt"/>
              </a:rPr>
              <a:t>Если ребенок – полная вершина, то он разделяется</a:t>
            </a:r>
            <a:endParaRPr lang="ru-RU" sz="2400" dirty="0" smtClean="0">
              <a:latin typeface="+mj-lt"/>
              <a:cs typeface="Courier New" pitchFamily="49" charset="0"/>
            </a:endParaRPr>
          </a:p>
        </p:txBody>
      </p:sp>
      <p:sp>
        <p:nvSpPr>
          <p:cNvPr id="2" name="Title 1"/>
          <p:cNvSpPr>
            <a:spLocks noGrp="1"/>
          </p:cNvSpPr>
          <p:nvPr>
            <p:ph type="title"/>
          </p:nvPr>
        </p:nvSpPr>
        <p:spPr/>
        <p:txBody>
          <a:bodyPr/>
          <a:lstStyle/>
          <a:p>
            <a:r>
              <a:rPr lang="ru-RU" dirty="0"/>
              <a:t>Добавление элемента в неполную вершину</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4625" name="Содержимое 2"/>
          <p:cNvSpPr>
            <a:spLocks noGrp="1"/>
          </p:cNvSpPr>
          <p:nvPr>
            <p:ph idx="1"/>
          </p:nvPr>
        </p:nvSpPr>
        <p:spPr/>
        <p:txBody>
          <a:bodyPr>
            <a:normAutofit fontScale="77500" lnSpcReduction="20000"/>
          </a:bodyPr>
          <a:lstStyle/>
          <a:p>
            <a:pPr>
              <a:buFont typeface="Arial" charset="0"/>
              <a:buNone/>
            </a:pPr>
            <a:r>
              <a:rPr lang="en-US" sz="2400" dirty="0" err="1" smtClean="0">
                <a:latin typeface="Consolas" pitchFamily="49" charset="0"/>
                <a:cs typeface="Consolas" pitchFamily="49" charset="0"/>
              </a:rPr>
              <a:t>B_tree_insert_nonfull</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 = n(x);</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if (leaf(x)) { // </a:t>
            </a:r>
            <a:r>
              <a:rPr lang="ru-RU" sz="2000" dirty="0" smtClean="0">
                <a:latin typeface="Consolas" pitchFamily="49" charset="0"/>
                <a:cs typeface="Consolas" pitchFamily="49" charset="0"/>
              </a:rPr>
              <a:t>ключ вставляется в лист</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i--;</a:t>
            </a:r>
          </a:p>
          <a:p>
            <a:pPr>
              <a:buFont typeface="Arial" charset="0"/>
              <a:buNone/>
            </a:pPr>
            <a:r>
              <a:rPr lang="en-US" sz="2400" dirty="0" smtClean="0">
                <a:latin typeface="Consolas" pitchFamily="49" charset="0"/>
                <a:cs typeface="Consolas" pitchFamily="49" charset="0"/>
              </a:rPr>
              <a:t>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 = k; </a:t>
            </a:r>
            <a:r>
              <a:rPr lang="ru-RU" sz="2400" dirty="0" smtClean="0">
                <a:latin typeface="Consolas" pitchFamily="49" charset="0"/>
                <a:cs typeface="Consolas" pitchFamily="49" charset="0"/>
              </a:rPr>
              <a:t/>
            </a:r>
            <a:br>
              <a:rPr lang="ru-RU" sz="2400" dirty="0" smtClean="0">
                <a:latin typeface="Consolas" pitchFamily="49" charset="0"/>
                <a:cs typeface="Consolas" pitchFamily="49" charset="0"/>
              </a:rPr>
            </a:br>
            <a:r>
              <a:rPr lang="en-US" sz="2400" dirty="0" smtClean="0">
                <a:latin typeface="Consolas" pitchFamily="49" charset="0"/>
                <a:cs typeface="Consolas" pitchFamily="49" charset="0"/>
              </a:rPr>
              <a:t>	n(x) = n(x)+1;</a:t>
            </a:r>
          </a:p>
          <a:p>
            <a:pPr>
              <a:buFont typeface="Arial" charset="0"/>
              <a:buNone/>
            </a:pPr>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Disk_WRITE</a:t>
            </a:r>
            <a:r>
              <a:rPr lang="en-US" sz="2400" dirty="0" smtClean="0">
                <a:latin typeface="Consolas" pitchFamily="49" charset="0"/>
                <a:cs typeface="Consolas" pitchFamily="49" charset="0"/>
              </a:rPr>
              <a:t> (x);</a:t>
            </a:r>
            <a:endParaRPr lang="ru-RU" sz="2400" dirty="0" smtClean="0">
              <a:latin typeface="Consolas" pitchFamily="49" charset="0"/>
              <a:cs typeface="Consolas" pitchFamily="49" charset="0"/>
            </a:endParaRPr>
          </a:p>
          <a:p>
            <a:pPr>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 else {</a:t>
            </a:r>
          </a:p>
          <a:p>
            <a:pPr>
              <a:buFont typeface="Arial" charset="0"/>
              <a:buNone/>
            </a:pPr>
            <a:r>
              <a:rPr lang="en-US" sz="2800" dirty="0" smtClean="0">
                <a:latin typeface="Consolas" pitchFamily="49" charset="0"/>
                <a:cs typeface="Consolas" pitchFamily="49" charset="0"/>
              </a:rPr>
              <a:t>		// </a:t>
            </a:r>
            <a:r>
              <a:rPr lang="ru-RU" sz="2400" dirty="0">
                <a:latin typeface="Consolas" pitchFamily="49" charset="0"/>
                <a:cs typeface="Consolas" pitchFamily="49" charset="0"/>
              </a:rPr>
              <a:t>поиск нужного ребенка</a:t>
            </a:r>
            <a:endParaRPr lang="en-US" sz="2400" dirty="0" smtClean="0">
              <a:latin typeface="Consolas" pitchFamily="49" charset="0"/>
              <a:cs typeface="Consolas" pitchFamily="49" charset="0"/>
            </a:endParaRPr>
          </a:p>
          <a:p>
            <a:pPr>
              <a:buFont typeface="Arial" charse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endParaRPr lang="en-US" sz="2000" dirty="0" smtClean="0">
              <a:latin typeface="Consolas" pitchFamily="49" charset="0"/>
              <a:cs typeface="Consolas" pitchFamily="49" charset="0"/>
            </a:endParaRPr>
          </a:p>
          <a:p>
            <a:pPr>
              <a:buFont typeface="Arial" charset="0"/>
              <a:buNone/>
            </a:pPr>
            <a:r>
              <a:rPr lang="en-US" sz="2400" b="1" dirty="0" smtClean="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6673" name="Содержимое 2"/>
          <p:cNvSpPr>
            <a:spLocks noGrp="1"/>
          </p:cNvSpPr>
          <p:nvPr>
            <p:ph idx="1"/>
          </p:nvPr>
        </p:nvSpPr>
        <p:spPr/>
        <p:txBody>
          <a:bodyPr>
            <a:normAutofit/>
          </a:bodyPr>
          <a:lstStyle/>
          <a:p>
            <a:pPr>
              <a:buFont typeface="Arial" charset="0"/>
              <a:buNone/>
            </a:pPr>
            <a:r>
              <a:rPr lang="en-US" sz="2400" b="1" dirty="0" smtClean="0">
                <a:latin typeface="Consolas" pitchFamily="49" charset="0"/>
                <a:cs typeface="Consolas" pitchFamily="49" charset="0"/>
              </a:rPr>
              <a:t>	   </a:t>
            </a:r>
            <a:r>
              <a:rPr lang="en-US" sz="2400" dirty="0" smtClean="0">
                <a:latin typeface="Consolas" pitchFamily="49" charset="0"/>
                <a:cs typeface="Consolas" pitchFamily="49" charset="0"/>
              </a:rPr>
              <a:t>i = i+1;</a:t>
            </a:r>
            <a:endParaRPr lang="ru-RU" sz="2400" dirty="0" smtClean="0">
              <a:latin typeface="Consolas" pitchFamily="49" charset="0"/>
              <a:cs typeface="Consolas" pitchFamily="49" charset="0"/>
            </a:endParaRPr>
          </a:p>
          <a:p>
            <a:pPr>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Disk_READ</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 </a:t>
            </a:r>
            <a:endParaRPr lang="en-US"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if (n(</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a:t>
            </a: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2t-1) {</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если ребенок–полная вершина</a:t>
            </a:r>
            <a:r>
              <a:rPr lang="ru-RU" sz="2400" dirty="0" smtClean="0">
                <a:latin typeface="Consolas" pitchFamily="49" charset="0"/>
                <a:cs typeface="Consolas" pitchFamily="49" charset="0"/>
              </a:rPr>
              <a:t> </a:t>
            </a:r>
            <a:endParaRPr lang="en-US"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B_tree_split_child</a:t>
            </a:r>
            <a:r>
              <a:rPr lang="en-US" sz="2400" dirty="0" smtClean="0">
                <a:latin typeface="Consolas" pitchFamily="49" charset="0"/>
                <a:cs typeface="Consolas" pitchFamily="49" charset="0"/>
              </a:rPr>
              <a:t> (x, i,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разделение</a:t>
            </a:r>
            <a:endParaRPr lang="en-US" sz="20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i = i+1;</a:t>
            </a:r>
          </a:p>
          <a:p>
            <a:pPr marL="857250" lvl="1" indent="-457200">
              <a:buFont typeface="Arial" charset="0"/>
              <a:buNone/>
            </a:pP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_ </a:t>
            </a:r>
            <a:r>
              <a:rPr lang="en-US" sz="2400" dirty="0" err="1" smtClean="0">
                <a:latin typeface="Consolas" pitchFamily="49" charset="0"/>
                <a:cs typeface="Consolas" pitchFamily="49" charset="0"/>
              </a:rPr>
              <a:t>insert_nonfull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 }</a:t>
            </a:r>
          </a:p>
          <a:p>
            <a:pPr>
              <a:buFont typeface="Arial" charset="0"/>
              <a:buNone/>
            </a:pPr>
            <a:endParaRPr lang="ru-RU" sz="2400" dirty="0" smtClean="0">
              <a:latin typeface="Consolas" pitchFamily="49" charset="0"/>
              <a:cs typeface="Consolas" pitchFamily="49" charset="0"/>
            </a:endParaRPr>
          </a:p>
        </p:txBody>
      </p:sp>
      <p:sp>
        <p:nvSpPr>
          <p:cNvPr id="156674" name="TextBox 3"/>
          <p:cNvSpPr txBox="1">
            <a:spLocks noChangeArrowheads="1"/>
          </p:cNvSpPr>
          <p:nvPr/>
        </p:nvSpPr>
        <p:spPr bwMode="auto">
          <a:xfrm>
            <a:off x="0" y="4000500"/>
            <a:ext cx="9144000" cy="457200"/>
          </a:xfrm>
          <a:prstGeom prst="rect">
            <a:avLst/>
          </a:prstGeom>
          <a:noFill/>
          <a:ln w="9525">
            <a:noFill/>
            <a:miter lim="800000"/>
            <a:headEnd/>
            <a:tailEnd/>
          </a:ln>
        </p:spPr>
        <p:txBody>
          <a:bodyPr>
            <a:spAutoFit/>
          </a:bodyPr>
          <a:lstStyle/>
          <a:p>
            <a:pPr algn="just"/>
            <a:endParaRPr lang="ru-RU" sz="240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674885"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674885" y="4091335"/>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ru-RU" dirty="0" smtClean="0"/>
              <a:t>Б дерева</a:t>
            </a: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538163"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611188"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538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a:t>
            </a:r>
            <a:r>
              <a:rPr lang="ru-RU" sz="2000" dirty="0" smtClean="0">
                <a:latin typeface="Calibri" pitchFamily="34" charset="0"/>
              </a:rPr>
              <a:t>внутренней вершины</a:t>
            </a:r>
            <a:r>
              <a:rPr lang="ru-RU" sz="2000" dirty="0">
                <a:latin typeface="Calibri" pitchFamily="34" charset="0"/>
              </a:rPr>
              <a:t>,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538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ru-RU" sz="2000" dirty="0" smtClean="0">
                <a:latin typeface="Calibri" pitchFamily="34" charset="0"/>
              </a:rPr>
              <a:t>,</a:t>
            </a:r>
            <a:r>
              <a:rPr lang="en-US" sz="2000" dirty="0" smtClean="0">
                <a:latin typeface="Calibri" pitchFamily="34" charset="0"/>
              </a:rPr>
              <a:t> </a:t>
            </a:r>
            <a:r>
              <a:rPr lang="ru-RU" sz="2000" dirty="0" smtClean="0">
                <a:latin typeface="Calibri" pitchFamily="34" charset="0"/>
              </a:rPr>
              <a:t>поступаем </a:t>
            </a:r>
            <a:r>
              <a:rPr lang="ru-RU" sz="2000" dirty="0">
                <a:latin typeface="Calibri" pitchFamily="34" charset="0"/>
              </a:rPr>
              <a:t>аналогично (в)</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642938"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959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642938" y="3501008"/>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a:t>
            </a:r>
            <a:r>
              <a:rPr lang="ru-RU" sz="2000" dirty="0" smtClean="0">
                <a:latin typeface="Calibri" pitchFamily="34" charset="0"/>
              </a:rPr>
              <a:t>дети имеют </a:t>
            </a:r>
            <a:r>
              <a:rPr lang="ru-RU" sz="2000" dirty="0">
                <a:latin typeface="Calibri" pitchFamily="34" charset="0"/>
              </a:rPr>
              <a:t>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fontScale="85000" lnSpcReduction="10000"/>
          </a:bodyPr>
          <a:lstStyle/>
          <a:p>
            <a:r>
              <a:rPr lang="ru-RU" sz="2400" dirty="0" smtClean="0">
                <a:solidFill>
                  <a:schemeClr val="hlink"/>
                </a:solidFill>
                <a:latin typeface="+mj-lt"/>
              </a:rPr>
              <a:t>Б деревья</a:t>
            </a:r>
            <a:r>
              <a:rPr lang="ru-RU" sz="2400" dirty="0" smtClean="0">
                <a:latin typeface="+mj-lt"/>
              </a:rPr>
              <a:t> – сбалансированные деревья для</a:t>
            </a:r>
            <a:br>
              <a:rPr lang="ru-RU" sz="2400" dirty="0" smtClean="0">
                <a:latin typeface="+mj-lt"/>
              </a:rPr>
            </a:br>
            <a:r>
              <a:rPr lang="ru-RU" sz="2400" dirty="0" smtClean="0">
                <a:latin typeface="+mj-lt"/>
              </a:rPr>
              <a:t>быстрого доступа к информации на устройствах</a:t>
            </a:r>
            <a:br>
              <a:rPr lang="ru-RU" sz="2400" dirty="0" smtClean="0">
                <a:latin typeface="+mj-lt"/>
              </a:rPr>
            </a:br>
            <a:r>
              <a:rPr lang="ru-RU" sz="2400" dirty="0" smtClean="0">
                <a:latin typeface="+mj-lt"/>
              </a:rPr>
              <a:t>с прямым доступом</a:t>
            </a:r>
          </a:p>
          <a:p>
            <a:pPr lvl="1"/>
            <a:r>
              <a:rPr lang="ru-RU" sz="2000" dirty="0" smtClean="0">
                <a:latin typeface="+mj-lt"/>
              </a:rPr>
              <a:t>Основа </a:t>
            </a:r>
            <a:r>
              <a:rPr lang="en-US" sz="2000" dirty="0" smtClean="0">
                <a:latin typeface="+mj-lt"/>
              </a:rPr>
              <a:t>Windows NTFS</a:t>
            </a:r>
          </a:p>
          <a:p>
            <a:r>
              <a:rPr lang="ru-RU" sz="2400" dirty="0" smtClean="0">
                <a:latin typeface="+mj-lt"/>
              </a:rPr>
              <a:t>Рудольф Бэйер (R. Bayer) и Эдвард МакКрейт (E. McCreight), </a:t>
            </a:r>
            <a:r>
              <a:rPr lang="en-US" sz="2400" dirty="0" smtClean="0">
                <a:latin typeface="+mj-lt"/>
              </a:rPr>
              <a:t>1970</a:t>
            </a:r>
          </a:p>
          <a:p>
            <a:endParaRPr lang="en-US" sz="2400" dirty="0" smtClean="0">
              <a:latin typeface="+mj-lt"/>
            </a:endParaRPr>
          </a:p>
          <a:p>
            <a:r>
              <a:rPr lang="ru-RU" sz="2400" dirty="0" smtClean="0">
                <a:latin typeface="+mj-lt"/>
              </a:rPr>
              <a:t>Каждая вершина </a:t>
            </a:r>
            <a:r>
              <a:rPr lang="en-US" sz="2400" dirty="0" smtClean="0">
                <a:latin typeface="+mj-lt"/>
                <a:cs typeface="Times New Roman" pitchFamily="18" charset="0"/>
              </a:rPr>
              <a:t>x</a:t>
            </a:r>
            <a:r>
              <a:rPr lang="en-US" sz="2400" dirty="0" smtClean="0"/>
              <a:t>, </a:t>
            </a:r>
            <a:r>
              <a:rPr lang="ru-RU" sz="2400" dirty="0"/>
              <a:t>кроме корня</a:t>
            </a:r>
            <a:r>
              <a:rPr lang="en-US" sz="2400" dirty="0"/>
              <a:t>,</a:t>
            </a:r>
            <a:r>
              <a:rPr lang="ru-RU" sz="2400" dirty="0" smtClean="0">
                <a:latin typeface="+mj-lt"/>
              </a:rPr>
              <a:t> хранит </a:t>
            </a:r>
            <a:r>
              <a:rPr lang="en-US" sz="2400" dirty="0" smtClean="0">
                <a:latin typeface="+mj-lt"/>
                <a:cs typeface="Times New Roman" pitchFamily="18" charset="0"/>
              </a:rPr>
              <a:t>n(x)</a:t>
            </a:r>
            <a:r>
              <a:rPr lang="ru-RU" sz="2400" dirty="0" smtClean="0">
                <a:latin typeface="+mj-lt"/>
              </a:rPr>
              <a:t> </a:t>
            </a:r>
            <a:r>
              <a:rPr lang="ru-RU" sz="2400" dirty="0" smtClean="0">
                <a:solidFill>
                  <a:srgbClr val="FFC000"/>
                </a:solidFill>
                <a:latin typeface="+mj-lt"/>
              </a:rPr>
              <a:t>ключей</a:t>
            </a:r>
            <a:r>
              <a:rPr lang="ru-RU" sz="2400" dirty="0" smtClean="0">
                <a:latin typeface="+mj-lt"/>
              </a:rPr>
              <a:t> и имеет </a:t>
            </a:r>
            <a:r>
              <a:rPr lang="en-US" sz="2400" dirty="0" smtClean="0">
                <a:latin typeface="+mj-lt"/>
                <a:cs typeface="Times New Roman" pitchFamily="18" charset="0"/>
              </a:rPr>
              <a:t>n(x)</a:t>
            </a:r>
            <a:r>
              <a:rPr lang="ru-RU" sz="2400" dirty="0" smtClean="0">
                <a:latin typeface="+mj-lt"/>
                <a:cs typeface="Times New Roman" pitchFamily="18" charset="0"/>
              </a:rPr>
              <a:t>+1 потомков, </a:t>
            </a:r>
            <a:r>
              <a:rPr lang="en-US" sz="2400" dirty="0" smtClean="0">
                <a:latin typeface="+mj-lt"/>
                <a:cs typeface="Times New Roman" pitchFamily="18" charset="0"/>
              </a:rPr>
              <a:t>t-1 &lt;= n(x) &lt;= 2*t-1</a:t>
            </a:r>
            <a:endParaRPr lang="ru-RU" sz="2400" dirty="0" smtClean="0">
              <a:latin typeface="+mj-lt"/>
              <a:cs typeface="Times New Roman" pitchFamily="18" charset="0"/>
            </a:endParaRPr>
          </a:p>
          <a:p>
            <a:r>
              <a:rPr lang="ru-RU" sz="2400" dirty="0" smtClean="0">
                <a:latin typeface="+mj-lt"/>
                <a:cs typeface="Times New Roman" pitchFamily="18" charset="0"/>
              </a:rPr>
              <a:t>Ключи вершины разделяют ключи ее потомков на </a:t>
            </a:r>
            <a:r>
              <a:rPr lang="en-US" sz="2400" dirty="0" smtClean="0">
                <a:latin typeface="+mj-lt"/>
                <a:cs typeface="Times New Roman" pitchFamily="18" charset="0"/>
              </a:rPr>
              <a:t>n(x)</a:t>
            </a:r>
            <a:r>
              <a:rPr lang="ru-RU" sz="2400" dirty="0" smtClean="0">
                <a:latin typeface="+mj-lt"/>
                <a:cs typeface="Times New Roman" pitchFamily="18" charset="0"/>
              </a:rPr>
              <a:t>+1 группу</a:t>
            </a:r>
          </a:p>
          <a:p>
            <a:r>
              <a:rPr lang="ru-RU" sz="2400" dirty="0" smtClean="0">
                <a:latin typeface="+mj-lt"/>
                <a:cs typeface="Times New Roman" pitchFamily="18" charset="0"/>
              </a:rPr>
              <a:t>При поиске в Б дереве мы сравниваем искомый</a:t>
            </a:r>
            <a:br>
              <a:rPr lang="ru-RU" sz="2400" dirty="0" smtClean="0">
                <a:latin typeface="+mj-lt"/>
                <a:cs typeface="Times New Roman" pitchFamily="18" charset="0"/>
              </a:rPr>
            </a:br>
            <a:r>
              <a:rPr lang="ru-RU" sz="2400" dirty="0" smtClean="0">
                <a:latin typeface="+mj-lt"/>
                <a:cs typeface="Times New Roman" pitchFamily="18" charset="0"/>
              </a:rPr>
              <a:t>ключ с </a:t>
            </a:r>
            <a:r>
              <a:rPr lang="en-US" sz="2400" dirty="0" smtClean="0">
                <a:latin typeface="+mj-lt"/>
                <a:cs typeface="Times New Roman" pitchFamily="18" charset="0"/>
              </a:rPr>
              <a:t>n(x)</a:t>
            </a:r>
            <a:r>
              <a:rPr lang="ru-RU" sz="2400" dirty="0" smtClean="0">
                <a:latin typeface="+mj-lt"/>
                <a:cs typeface="Times New Roman" pitchFamily="18" charset="0"/>
              </a:rPr>
              <a:t> ключами из </a:t>
            </a:r>
            <a:r>
              <a:rPr lang="en-US" sz="2400" dirty="0" smtClean="0">
                <a:latin typeface="+mj-lt"/>
                <a:cs typeface="Times New Roman" pitchFamily="18" charset="0"/>
              </a:rPr>
              <a:t>x</a:t>
            </a:r>
            <a:r>
              <a:rPr lang="ru-RU" sz="2400" dirty="0" smtClean="0">
                <a:latin typeface="+mj-lt"/>
                <a:cs typeface="Times New Roman" pitchFamily="18" charset="0"/>
              </a:rPr>
              <a:t> и по результатам</a:t>
            </a:r>
            <a:br>
              <a:rPr lang="ru-RU" sz="2400" dirty="0" smtClean="0">
                <a:latin typeface="+mj-lt"/>
                <a:cs typeface="Times New Roman" pitchFamily="18" charset="0"/>
              </a:rPr>
            </a:br>
            <a:r>
              <a:rPr lang="ru-RU" sz="2400" dirty="0" smtClean="0">
                <a:latin typeface="+mj-lt"/>
                <a:cs typeface="Times New Roman" pitchFamily="18" charset="0"/>
              </a:rPr>
              <a:t>сравнения продолжаем поиск в одном из </a:t>
            </a:r>
            <a:r>
              <a:rPr lang="en-US" sz="2400" dirty="0" smtClean="0">
                <a:latin typeface="+mj-lt"/>
                <a:cs typeface="Times New Roman" pitchFamily="18" charset="0"/>
              </a:rPr>
              <a:t>n(x)</a:t>
            </a:r>
            <a:r>
              <a:rPr lang="ru-RU" sz="2400" dirty="0" smtClean="0">
                <a:latin typeface="+mj-lt"/>
                <a:cs typeface="Times New Roman" pitchFamily="18" charset="0"/>
              </a:rPr>
              <a:t>+1</a:t>
            </a:r>
            <a:br>
              <a:rPr lang="ru-RU" sz="2400" dirty="0" smtClean="0">
                <a:latin typeface="+mj-lt"/>
                <a:cs typeface="Times New Roman" pitchFamily="18" charset="0"/>
              </a:rPr>
            </a:br>
            <a:r>
              <a:rPr lang="ru-RU" sz="2400" dirty="0" smtClean="0">
                <a:latin typeface="+mj-lt"/>
                <a:cs typeface="Times New Roman" pitchFamily="18" charset="0"/>
              </a:rPr>
              <a:t>потомков</a:t>
            </a:r>
            <a:endParaRPr lang="ru-RU" dirty="0" smtClean="0">
              <a:solidFill>
                <a:srgbClr val="FF0000"/>
              </a:solidFill>
              <a:latin typeface="+mj-lt"/>
            </a:endParaRPr>
          </a:p>
        </p:txBody>
      </p:sp>
      <p:sp>
        <p:nvSpPr>
          <p:cNvPr id="3" name="Title 2"/>
          <p:cNvSpPr>
            <a:spLocks noGrp="1"/>
          </p:cNvSpPr>
          <p:nvPr>
            <p:ph type="title"/>
          </p:nvPr>
        </p:nvSpPr>
        <p:spPr/>
        <p:txBody>
          <a:bodyPr/>
          <a:lstStyle/>
          <a:p>
            <a:r>
              <a:rPr lang="ru-RU" dirty="0" smtClean="0"/>
              <a:t>Б деревья</a:t>
            </a:r>
            <a:endParaRPr lang="ru-RU" dirty="0"/>
          </a:p>
        </p:txBody>
      </p:sp>
      <p:pic>
        <p:nvPicPr>
          <p:cNvPr id="5" name="Picture 7" descr="http://wikis.gm.fh-koeln.de/wiki_db/img/b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24" y="5096252"/>
            <a:ext cx="160017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0684" y="476672"/>
            <a:ext cx="1629544" cy="248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1000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1538288" y="4437112"/>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1000125" y="3543399"/>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a:t>
            </a:r>
            <a:r>
              <a:rPr lang="ru-RU" sz="2000" dirty="0" smtClean="0">
                <a:latin typeface="Calibri" pitchFamily="34" charset="0"/>
              </a:rPr>
              <a:t>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571500"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636316" cy="369332"/>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714375" y="3357563"/>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
        <p:nvSpPr>
          <p:cNvPr id="166915" name="Text Box 30"/>
          <p:cNvSpPr txBox="1">
            <a:spLocks noChangeArrowheads="1"/>
          </p:cNvSpPr>
          <p:nvPr/>
        </p:nvSpPr>
        <p:spPr bwMode="auto">
          <a:xfrm>
            <a:off x="1239838" y="5751513"/>
            <a:ext cx="3916362" cy="457200"/>
          </a:xfrm>
          <a:prstGeom prst="rect">
            <a:avLst/>
          </a:prstGeom>
          <a:noFill/>
          <a:ln w="9525">
            <a:noFill/>
            <a:miter lim="800000"/>
            <a:headEnd/>
            <a:tailEnd/>
          </a:ln>
        </p:spPr>
        <p:txBody>
          <a:bodyPr wrap="none">
            <a:spAutoFit/>
          </a:bodyPr>
          <a:lstStyle/>
          <a:p>
            <a:r>
              <a:rPr lang="en-US" sz="2400" dirty="0"/>
              <a:t>O(h) – </a:t>
            </a:r>
            <a:r>
              <a:rPr lang="ru-RU" sz="2400" dirty="0"/>
              <a:t>обращений к диску!</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ru-RU" dirty="0" smtClean="0">
                <a:solidFill>
                  <a:schemeClr val="bg1">
                    <a:lumMod val="65000"/>
                    <a:lumOff val="35000"/>
                  </a:schemeClr>
                </a:solidFill>
              </a:rPr>
              <a:t>Б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Б 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idx="1"/>
          </p:nvPr>
        </p:nvSpPr>
        <p:spPr/>
        <p:txBody>
          <a:bodyPr>
            <a:normAutofit lnSpcReduction="10000"/>
          </a:bodyPr>
          <a:lstStyle/>
          <a:p>
            <a:pPr>
              <a:lnSpc>
                <a:spcPct val="80000"/>
              </a:lnSpc>
              <a:buFont typeface="Arial" charset="0"/>
              <a:buNone/>
            </a:pPr>
            <a:r>
              <a:rPr lang="en-US" sz="2400" dirty="0"/>
              <a:t>Rudolf </a:t>
            </a:r>
            <a:r>
              <a:rPr lang="en-US" sz="2400" dirty="0" smtClean="0"/>
              <a:t>Bayer</a:t>
            </a:r>
            <a:r>
              <a:rPr lang="ru-RU" sz="2400" dirty="0" smtClean="0"/>
              <a:t> 1972</a:t>
            </a:r>
            <a:br>
              <a:rPr lang="ru-RU" sz="2400" dirty="0" smtClean="0"/>
            </a:br>
            <a:r>
              <a:rPr lang="ru-RU" sz="2400" dirty="0" smtClean="0"/>
              <a:t>Симметричные двоичные Б деревья</a:t>
            </a:r>
          </a:p>
          <a:p>
            <a:pPr>
              <a:lnSpc>
                <a:spcPct val="80000"/>
              </a:lnSpc>
              <a:buFont typeface="Arial" charset="0"/>
              <a:buNone/>
            </a:pPr>
            <a:r>
              <a:rPr lang="ru-RU" sz="2400" dirty="0" smtClean="0"/>
              <a:t>Леонидас Гибас и Роберт </a:t>
            </a:r>
            <a:r>
              <a:rPr lang="ru-RU" sz="2400" dirty="0"/>
              <a:t>Седжвик </a:t>
            </a:r>
            <a:r>
              <a:rPr lang="ru-RU" sz="2400" dirty="0" smtClean="0"/>
              <a:t>1978</a:t>
            </a:r>
            <a:br>
              <a:rPr lang="ru-RU" sz="2400" dirty="0" smtClean="0"/>
            </a:br>
            <a:r>
              <a:rPr lang="ru-RU" sz="2400" dirty="0" smtClean="0"/>
              <a:t>КЧ деревья</a:t>
            </a:r>
          </a:p>
          <a:p>
            <a:pPr>
              <a:lnSpc>
                <a:spcPct val="80000"/>
              </a:lnSpc>
              <a:buFont typeface="Arial" charset="0"/>
              <a:buNone/>
            </a:pPr>
            <a:endParaRPr lang="ru-RU" sz="2400" dirty="0" smtClean="0"/>
          </a:p>
          <a:p>
            <a:pPr marL="68580" indent="0">
              <a:lnSpc>
                <a:spcPct val="80000"/>
              </a:lnSpc>
              <a:buNone/>
            </a:pPr>
            <a:r>
              <a:rPr lang="ru-RU" sz="2400" dirty="0" smtClean="0">
                <a:solidFill>
                  <a:srgbClr val="FFC000"/>
                </a:solidFill>
              </a:rPr>
              <a:t>Красно-чёрное</a:t>
            </a:r>
            <a:r>
              <a:rPr lang="ru-RU" sz="2400" dirty="0" smtClean="0"/>
              <a:t> дерево – это дерево двоичного</a:t>
            </a:r>
            <a:br>
              <a:rPr lang="ru-RU" sz="2400" dirty="0" smtClean="0"/>
            </a:br>
            <a:r>
              <a:rPr lang="ru-RU" sz="2400" dirty="0" smtClean="0"/>
              <a:t>поиска, обладающее следующими</a:t>
            </a:r>
            <a:br>
              <a:rPr lang="ru-RU" sz="2400" dirty="0" smtClean="0"/>
            </a:br>
            <a:r>
              <a:rPr lang="ru-RU" sz="2400" dirty="0" smtClean="0">
                <a:solidFill>
                  <a:srgbClr val="FFC000"/>
                </a:solidFill>
              </a:rPr>
              <a:t>КЧ свойствами</a:t>
            </a:r>
          </a:p>
          <a:p>
            <a:pPr marL="582930" indent="-514350">
              <a:lnSpc>
                <a:spcPct val="80000"/>
              </a:lnSpc>
              <a:buFont typeface="+mj-lt"/>
              <a:buAutoNum type="arabicPeriod"/>
            </a:pPr>
            <a:endParaRPr lang="ru-RU" sz="2400" dirty="0" smtClean="0"/>
          </a:p>
          <a:p>
            <a:pPr marL="582930" indent="-514350">
              <a:lnSpc>
                <a:spcPct val="80000"/>
              </a:lnSpc>
              <a:buFont typeface="+mj-lt"/>
              <a:buAutoNum type="arabicPeriod"/>
            </a:pPr>
            <a:r>
              <a:rPr lang="ru-RU" sz="2400" dirty="0" smtClean="0"/>
              <a:t>Все листья чёрные и не содержат данных</a:t>
            </a:r>
          </a:p>
          <a:p>
            <a:pPr marL="582930" indent="-514350">
              <a:lnSpc>
                <a:spcPct val="80000"/>
              </a:lnSpc>
              <a:buFont typeface="+mj-lt"/>
              <a:buAutoNum type="arabicPeriod"/>
            </a:pPr>
            <a:r>
              <a:rPr lang="ru-RU" sz="2400" dirty="0" smtClean="0"/>
              <a:t>Все потомки красных узлов чёрные – </a:t>
            </a:r>
            <a:br>
              <a:rPr lang="ru-RU" sz="2400" dirty="0" smtClean="0"/>
            </a:br>
            <a:r>
              <a:rPr lang="ru-RU" sz="2400" dirty="0" smtClean="0"/>
              <a:t>нет двух красных узлов подряд</a:t>
            </a:r>
          </a:p>
          <a:p>
            <a:pPr marL="582930" indent="-514350">
              <a:lnSpc>
                <a:spcPct val="80000"/>
              </a:lnSpc>
              <a:buFont typeface="+mj-lt"/>
              <a:buAutoNum type="arabicPeriod"/>
            </a:pPr>
            <a:r>
              <a:rPr lang="ru-RU" sz="2400" dirty="0" smtClean="0"/>
              <a:t>На всех путях от корня к листьям число </a:t>
            </a:r>
            <a:br>
              <a:rPr lang="ru-RU" sz="2400" dirty="0" smtClean="0"/>
            </a:br>
            <a:r>
              <a:rPr lang="ru-RU" sz="2400" dirty="0" smtClean="0"/>
              <a:t>чёрных узлов одинаково и равно </a:t>
            </a:r>
            <a:r>
              <a:rPr lang="ru-RU" sz="2400" dirty="0" smtClean="0">
                <a:solidFill>
                  <a:srgbClr val="FFC000"/>
                </a:solidFill>
              </a:rPr>
              <a:t>чёрной</a:t>
            </a:r>
            <a:br>
              <a:rPr lang="ru-RU" sz="2400" dirty="0" smtClean="0">
                <a:solidFill>
                  <a:srgbClr val="FFC000"/>
                </a:solidFill>
              </a:rPr>
            </a:br>
            <a:r>
              <a:rPr lang="ru-RU" sz="2400" dirty="0" smtClean="0">
                <a:solidFill>
                  <a:srgbClr val="FFC000"/>
                </a:solidFill>
              </a:rPr>
              <a:t>высоте </a:t>
            </a:r>
            <a:r>
              <a:rPr lang="ru-RU" sz="2400" dirty="0" smtClean="0"/>
              <a:t>дерева</a:t>
            </a:r>
          </a:p>
          <a:p>
            <a:pPr marL="68580" indent="0">
              <a:lnSpc>
                <a:spcPct val="80000"/>
              </a:lnSpc>
              <a:buNone/>
            </a:pPr>
            <a:endParaRPr lang="ru-RU" sz="2400" dirty="0" smtClean="0"/>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857750"/>
            <a:ext cx="1819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201" name="Picture 9" descr="http://www.cs.princeton.edu/~rs/rs.g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318302"/>
            <a:ext cx="1819275" cy="250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anim calcmode="lin" valueType="num">
                                      <p:cBhvr additive="base">
                                        <p:cTn id="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6" end="6"/>
                                            </p:txEl>
                                          </p:spTgt>
                                        </p:tgtEl>
                                        <p:attrNameLst>
                                          <p:attrName>style.visibility</p:attrName>
                                        </p:attrNameLst>
                                      </p:cBhvr>
                                      <p:to>
                                        <p:strVal val="visible"/>
                                      </p:to>
                                    </p:set>
                                    <p:anim calcmode="lin" valueType="num">
                                      <p:cBhvr additive="base">
                                        <p:cTn id="1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59">
                                            <p:txEl>
                                              <p:pRg st="7" end="7"/>
                                            </p:txEl>
                                          </p:spTgt>
                                        </p:tgtEl>
                                        <p:attrNameLst>
                                          <p:attrName>style.visibility</p:attrName>
                                        </p:attrNameLst>
                                      </p:cBhvr>
                                      <p:to>
                                        <p:strVal val="visible"/>
                                      </p:to>
                                    </p:set>
                                    <p:anim calcmode="lin" valueType="num">
                                      <p:cBhvr additive="base">
                                        <p:cTn id="19"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29" y="1811466"/>
            <a:ext cx="7703438" cy="3705354"/>
          </a:xfrm>
          <a:prstGeom prst="rect">
            <a:avLst/>
          </a:prstGeom>
          <a:solidFill>
            <a:schemeClr val="tx1"/>
          </a:solid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a:t>
            </a:r>
            <a:r>
              <a:rPr lang="ru-RU" dirty="0"/>
              <a:t>узлов</a:t>
            </a:r>
            <a:r>
              <a:rPr lang="ru-RU" dirty="0" smtClean="0"/>
              <a:t> в КЧ дереве</a:t>
            </a:r>
            <a:endParaRPr lang="ru-RU" dirty="0"/>
          </a:p>
        </p:txBody>
      </p:sp>
      <p:sp>
        <p:nvSpPr>
          <p:cNvPr id="100355" name="Rectangle 3"/>
          <p:cNvSpPr>
            <a:spLocks noGrp="1"/>
          </p:cNvSpPr>
          <p:nvPr>
            <p:ph idx="1"/>
          </p:nvPr>
        </p:nvSpPr>
        <p:spPr/>
        <p:txBody>
          <a:bodyPr>
            <a:normAutofit fontScale="92500" lnSpcReduction="10000"/>
          </a:bodyPr>
          <a:lstStyle/>
          <a:p>
            <a:pPr marL="582930" indent="-514350">
              <a:buFont typeface="+mj-lt"/>
              <a:buAutoNum type="arabicPeriod"/>
            </a:pPr>
            <a:r>
              <a:rPr lang="ru-RU" dirty="0" smtClean="0"/>
              <a:t>Если h - чёрная высота дерева, то количество узлов не менее 2</a:t>
            </a:r>
            <a:r>
              <a:rPr lang="ru-RU" baseline="30000" dirty="0" smtClean="0"/>
              <a:t>h − 1</a:t>
            </a:r>
          </a:p>
          <a:p>
            <a:pPr marL="854964" lvl="1" indent="-457200"/>
            <a:r>
              <a:rPr lang="ru-RU" dirty="0" smtClean="0"/>
              <a:t>Почему?</a:t>
            </a:r>
          </a:p>
          <a:p>
            <a:pPr marL="854964" lvl="1" indent="-457200"/>
            <a:r>
              <a:rPr lang="ru-RU" dirty="0" smtClean="0"/>
              <a:t>Что останется от КЧ дерева, если красные вершины "втянутся" в черных предков?</a:t>
            </a:r>
          </a:p>
          <a:p>
            <a:pPr marL="854964" lvl="1" indent="-457200"/>
            <a:r>
              <a:rPr lang="ru-RU" dirty="0" smtClean="0"/>
              <a:t>Как выглядит двоичное дерево, у которого все листья находятся на одной глубине?</a:t>
            </a:r>
          </a:p>
          <a:p>
            <a:pPr marL="582930" indent="-514350">
              <a:buFont typeface="+mj-lt"/>
              <a:buAutoNum type="arabicPeriod"/>
            </a:pPr>
            <a:r>
              <a:rPr lang="ru-RU" dirty="0" smtClean="0"/>
              <a:t>Если h - высота дерева, то количество узлов не менее 2</a:t>
            </a:r>
            <a:r>
              <a:rPr lang="ru-RU" baseline="30000" dirty="0" smtClean="0"/>
              <a:t>(h−1)/2</a:t>
            </a:r>
            <a:endParaRPr lang="ru-RU" dirty="0" smtClean="0"/>
          </a:p>
          <a:p>
            <a:pPr marL="582930" indent="-514350">
              <a:buFont typeface="+mj-lt"/>
              <a:buAutoNum type="arabicPeriod"/>
            </a:pPr>
            <a:r>
              <a:rPr lang="ru-RU" dirty="0" smtClean="0"/>
              <a:t>Если количество узлов N, высота дерева не больше 2log</a:t>
            </a:r>
            <a:r>
              <a:rPr lang="ru-RU" baseline="-25000" dirty="0" smtClean="0"/>
              <a:t>2</a:t>
            </a:r>
            <a:r>
              <a:rPr lang="ru-RU" dirty="0" smtClean="0"/>
              <a:t>N + 1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 calcmode="lin" valueType="num">
                                      <p:cBhvr additive="base">
                                        <p:cTn id="25"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355">
                                            <p:txEl>
                                              <p:pRg st="4" end="4"/>
                                            </p:txEl>
                                          </p:spTgt>
                                        </p:tgtEl>
                                        <p:attrNameLst>
                                          <p:attrName>style.visibility</p:attrName>
                                        </p:attrNameLst>
                                      </p:cBhvr>
                                      <p:to>
                                        <p:strVal val="visible"/>
                                      </p:to>
                                    </p:set>
                                    <p:anim calcmode="lin" valueType="num">
                                      <p:cBhvr additive="base">
                                        <p:cTn id="31"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355">
                                            <p:txEl>
                                              <p:pRg st="5" end="5"/>
                                            </p:txEl>
                                          </p:spTgt>
                                        </p:tgtEl>
                                        <p:attrNameLst>
                                          <p:attrName>style.visibility</p:attrName>
                                        </p:attrNameLst>
                                      </p:cBhvr>
                                      <p:to>
                                        <p:strVal val="visible"/>
                                      </p:to>
                                    </p:set>
                                    <p:anim calcmode="lin" valueType="num">
                                      <p:cBhvr additive="base">
                                        <p:cTn id="37"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в КЧ дерево -- схема</a:t>
            </a:r>
            <a:endParaRPr lang="ru-RU" dirty="0"/>
          </a:p>
        </p:txBody>
      </p:sp>
      <p:sp>
        <p:nvSpPr>
          <p:cNvPr id="106499" name="Rectangle 3"/>
          <p:cNvSpPr>
            <a:spLocks noGrp="1"/>
          </p:cNvSpPr>
          <p:nvPr>
            <p:ph idx="1"/>
          </p:nvPr>
        </p:nvSpPr>
        <p:spPr/>
        <p:txBody>
          <a:bodyPr>
            <a:normAutofit/>
          </a:bodyPr>
          <a:lstStyle/>
          <a:p>
            <a:pPr>
              <a:lnSpc>
                <a:spcPct val="80000"/>
              </a:lnSpc>
              <a:buFont typeface="Arial" charset="0"/>
              <a:buNone/>
            </a:pPr>
            <a:r>
              <a:rPr lang="ru-RU" sz="2400" dirty="0" smtClean="0"/>
              <a:t>Чтобы вставить узел</a:t>
            </a:r>
          </a:p>
          <a:p>
            <a:pPr>
              <a:lnSpc>
                <a:spcPct val="80000"/>
              </a:lnSpc>
            </a:pPr>
            <a:endParaRPr lang="ru-RU" sz="2400" dirty="0" smtClean="0"/>
          </a:p>
          <a:p>
            <a:pPr>
              <a:lnSpc>
                <a:spcPct val="80000"/>
              </a:lnSpc>
            </a:pPr>
            <a:r>
              <a:rPr lang="ru-RU" sz="2400" dirty="0" smtClean="0"/>
              <a:t>Находим двоичным поиском место, куда его следует добавить </a:t>
            </a:r>
          </a:p>
          <a:p>
            <a:pPr>
              <a:lnSpc>
                <a:spcPct val="80000"/>
              </a:lnSpc>
            </a:pPr>
            <a:endParaRPr lang="ru-RU" sz="2400" dirty="0" smtClean="0"/>
          </a:p>
          <a:p>
            <a:pPr>
              <a:lnSpc>
                <a:spcPct val="80000"/>
              </a:lnSpc>
            </a:pPr>
            <a:r>
              <a:rPr lang="ru-RU" sz="2400" dirty="0" smtClean="0"/>
              <a:t>Новый узел добавляем как красный узел с </a:t>
            </a:r>
            <a:r>
              <a:rPr lang="ru-RU" sz="2400" dirty="0"/>
              <a:t>двумя чёрными </a:t>
            </a:r>
            <a:r>
              <a:rPr lang="ru-RU" sz="2400" dirty="0" smtClean="0"/>
              <a:t>листьями</a:t>
            </a:r>
          </a:p>
          <a:p>
            <a:pPr>
              <a:lnSpc>
                <a:spcPct val="80000"/>
              </a:lnSpc>
            </a:pPr>
            <a:endParaRPr lang="ru-RU" sz="2400" dirty="0" smtClean="0"/>
          </a:p>
          <a:p>
            <a:pPr>
              <a:lnSpc>
                <a:spcPct val="80000"/>
              </a:lnSpc>
            </a:pPr>
            <a:r>
              <a:rPr lang="ru-RU" sz="2400" dirty="0" smtClean="0"/>
              <a:t>После этого восстанавливаем красно-чёрные свойства </a:t>
            </a:r>
            <a:r>
              <a:rPr lang="ru-RU" sz="2400" dirty="0"/>
              <a:t>-- перекрашиваем </a:t>
            </a:r>
            <a:r>
              <a:rPr lang="ru-RU" sz="2400" dirty="0" smtClean="0"/>
              <a:t>узлы </a:t>
            </a:r>
            <a:r>
              <a:rPr lang="ru-RU" sz="2400" dirty="0"/>
              <a:t>и </a:t>
            </a:r>
            <a:r>
              <a:rPr lang="ru-RU" sz="2400" dirty="0" smtClean="0"/>
              <a:t>поворачиваем поддеревья, если необходимо</a:t>
            </a:r>
          </a:p>
          <a:p>
            <a:pPr marL="68580" indent="0">
              <a:lnSpc>
                <a:spcPct val="80000"/>
              </a:lnSpc>
              <a:buNone/>
            </a:pPr>
            <a:endParaRPr lang="ru-RU" sz="2400" dirty="0" smtClean="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 calcmode="lin" valueType="num">
                                      <p:cBhvr additive="base">
                                        <p:cTn id="13"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 calcmode="lin" valueType="num">
                                      <p:cBhvr additive="base">
                                        <p:cTn id="19"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 лист</a:t>
            </a:r>
            <a:endParaRPr lang="ru-RU" dirty="0"/>
          </a:p>
        </p:txBody>
      </p:sp>
      <p:sp>
        <p:nvSpPr>
          <p:cNvPr id="106499" name="Rectangle 3"/>
          <p:cNvSpPr>
            <a:spLocks noGrp="1"/>
          </p:cNvSpPr>
          <p:nvPr>
            <p:ph idx="1"/>
          </p:nvPr>
        </p:nvSpPr>
        <p:spPr/>
        <p:txBody>
          <a:bodyPr>
            <a:normAutofit/>
          </a:bodyPr>
          <a:lstStyle/>
          <a:p>
            <a:pPr marL="68580" indent="0">
              <a:lnSpc>
                <a:spcPct val="80000"/>
              </a:lnSpc>
              <a:buNone/>
            </a:pPr>
            <a:endParaRPr lang="ru-RU" sz="2400" dirty="0" smtClean="0"/>
          </a:p>
          <a:p>
            <a:pPr marL="68580" indent="0">
              <a:lnSpc>
                <a:spcPct val="80000"/>
              </a:lnSpc>
              <a:buNone/>
            </a:pPr>
            <a:r>
              <a:rPr lang="ru-RU" sz="2400" dirty="0" smtClean="0"/>
              <a:t>Вставка </a:t>
            </a:r>
            <a:r>
              <a:rPr lang="ru-RU" sz="2400" dirty="0"/>
              <a:t>красного узла с двумя черными N</a:t>
            </a:r>
            <a:r>
              <a:rPr lang="en-US" sz="2400" dirty="0"/>
              <a:t>UL</a:t>
            </a:r>
            <a:r>
              <a:rPr lang="ru-RU" sz="2400" dirty="0" smtClean="0"/>
              <a:t>L-потомками</a:t>
            </a:r>
          </a:p>
          <a:p>
            <a:pPr marL="68580" indent="0">
              <a:lnSpc>
                <a:spcPct val="80000"/>
              </a:lnSpc>
              <a:buNone/>
            </a:pPr>
            <a:endParaRPr lang="ru-RU" sz="2400" dirty="0" smtClean="0"/>
          </a:p>
          <a:p>
            <a:pPr marL="582930" indent="-514350">
              <a:lnSpc>
                <a:spcPct val="80000"/>
              </a:lnSpc>
              <a:buFont typeface="+mj-lt"/>
              <a:buAutoNum type="arabicPeriod"/>
            </a:pPr>
            <a:r>
              <a:rPr lang="ru-RU" sz="2400" dirty="0"/>
              <a:t>Все листья чёрные </a:t>
            </a:r>
            <a:r>
              <a:rPr lang="ru-RU" sz="2400" dirty="0" smtClean="0"/>
              <a:t>– сохраняется</a:t>
            </a:r>
            <a:endParaRPr lang="ru-RU" sz="2400" dirty="0"/>
          </a:p>
          <a:p>
            <a:pPr marL="582930" indent="-514350">
              <a:lnSpc>
                <a:spcPct val="80000"/>
              </a:lnSpc>
              <a:buFont typeface="+mj-lt"/>
              <a:buAutoNum type="arabicPeriod"/>
            </a:pPr>
            <a:r>
              <a:rPr lang="ru-RU" sz="2400" dirty="0">
                <a:solidFill>
                  <a:srgbClr val="FFC000"/>
                </a:solidFill>
              </a:rPr>
              <a:t>Все потомки красных узлов чёрные – нет двух красных узлов </a:t>
            </a:r>
            <a:r>
              <a:rPr lang="ru-RU" sz="2400" dirty="0" smtClean="0">
                <a:solidFill>
                  <a:srgbClr val="FFC000"/>
                </a:solidFill>
              </a:rPr>
              <a:t>подряд – может нарушиться</a:t>
            </a:r>
            <a:endParaRPr lang="ru-RU" sz="2400" dirty="0">
              <a:solidFill>
                <a:srgbClr val="FFC000"/>
              </a:solidFill>
            </a:endParaRPr>
          </a:p>
          <a:p>
            <a:pPr marL="582930" indent="-514350">
              <a:lnSpc>
                <a:spcPct val="80000"/>
              </a:lnSpc>
              <a:buFont typeface="+mj-lt"/>
              <a:buAutoNum type="arabicPeriod"/>
            </a:pPr>
            <a:r>
              <a:rPr lang="ru-RU" sz="2400" dirty="0"/>
              <a:t>На всех путях от корня к листьям число чёрных узлов </a:t>
            </a:r>
            <a:r>
              <a:rPr lang="ru-RU" sz="2400" dirty="0" smtClean="0"/>
              <a:t>одинаково – сохраняется</a:t>
            </a:r>
            <a:r>
              <a:rPr lang="ru-RU" sz="2400" dirty="0"/>
              <a:t/>
            </a:r>
            <a:br>
              <a:rPr lang="ru-RU" sz="2400" dirty="0"/>
            </a:br>
            <a:endParaRPr lang="ru-RU" sz="2400" dirty="0" smtClean="0"/>
          </a:p>
        </p:txBody>
      </p:sp>
    </p:spTree>
    <p:extLst>
      <p:ext uri="{BB962C8B-B14F-4D97-AF65-F5344CB8AC3E}">
        <p14:creationId xmlns:p14="http://schemas.microsoft.com/office/powerpoint/2010/main" val="8645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anim calcmode="lin" valueType="num">
                                      <p:cBhvr additive="base">
                                        <p:cTn id="13"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anim calcmode="lin" valueType="num">
                                      <p:cBhvr additive="base">
                                        <p:cTn id="19"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красные отец и дядя</a:t>
            </a:r>
            <a:endParaRPr lang="ru-RU" dirty="0"/>
          </a:p>
        </p:txBody>
      </p:sp>
      <p:sp>
        <p:nvSpPr>
          <p:cNvPr id="118787" name="Rectangle 3"/>
          <p:cNvSpPr>
            <a:spLocks noGrp="1"/>
          </p:cNvSpPr>
          <p:nvPr>
            <p:ph idx="1"/>
          </p:nvPr>
        </p:nvSpPr>
        <p:spPr/>
        <p:txBody>
          <a:bodyPr>
            <a:normAutofit/>
          </a:bodyPr>
          <a:lstStyle/>
          <a:p>
            <a:pPr>
              <a:lnSpc>
                <a:spcPct val="80000"/>
              </a:lnSpc>
            </a:pPr>
            <a:r>
              <a:rPr lang="ru-RU" sz="3200" dirty="0" smtClean="0">
                <a:cs typeface="Times New Roman" pitchFamily="18" charset="0"/>
              </a:rPr>
              <a:t>Цвет отца и дяди меняется на черный</a:t>
            </a:r>
          </a:p>
          <a:p>
            <a:pPr>
              <a:lnSpc>
                <a:spcPct val="80000"/>
              </a:lnSpc>
            </a:pPr>
            <a:r>
              <a:rPr lang="ru-RU" sz="3200" dirty="0" smtClean="0">
                <a:cs typeface="Times New Roman" pitchFamily="18" charset="0"/>
              </a:rPr>
              <a:t>Цвет деда меняется на красный</a:t>
            </a:r>
          </a:p>
          <a:p>
            <a:pPr>
              <a:lnSpc>
                <a:spcPct val="80000"/>
              </a:lnSpc>
            </a:pPr>
            <a:r>
              <a:rPr lang="ru-RU" sz="3200" dirty="0" smtClean="0">
                <a:cs typeface="Times New Roman" pitchFamily="18" charset="0"/>
              </a:rPr>
              <a:t>КЧ свойства (возможно) нарушились на 2 уровня выше -- повторяем уже для деда узла</a:t>
            </a:r>
          </a:p>
          <a:p>
            <a:pPr>
              <a:lnSpc>
                <a:spcPct val="80000"/>
              </a:lnSpc>
            </a:pPr>
            <a:r>
              <a:rPr lang="ru-RU" sz="3200" dirty="0" smtClean="0">
                <a:cs typeface="Times New Roman" pitchFamily="18" charset="0"/>
              </a:rPr>
              <a:t>В самом конце корень красим в черный цвет</a:t>
            </a:r>
          </a:p>
          <a:p>
            <a:pPr lvl="1">
              <a:lnSpc>
                <a:spcPct val="80000"/>
              </a:lnSpc>
            </a:pPr>
            <a:r>
              <a:rPr lang="ru-RU" dirty="0" smtClean="0">
                <a:cs typeface="Times New Roman" pitchFamily="18" charset="0"/>
              </a:rPr>
              <a:t>Если он был красным, то увеличится черная высота дерева</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 calcmode="lin" valueType="num">
                                      <p:cBhvr additive="base">
                                        <p:cTn id="25"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additive="base">
                                        <p:cTn id="31"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683567" y="1772816"/>
            <a:ext cx="3816425" cy="4680372"/>
          </a:xfrm>
        </p:spPr>
        <p:txBody>
          <a:bodyPr/>
          <a:lstStyle/>
          <a:p>
            <a:r>
              <a:rPr lang="ru-RU" sz="2400" dirty="0" smtClean="0"/>
              <a:t>Красно-красный конфликт устраняется перекрашиванием</a:t>
            </a:r>
          </a:p>
          <a:p>
            <a:endParaRPr lang="ru-RU" sz="2400" dirty="0" smtClean="0"/>
          </a:p>
          <a:p>
            <a:r>
              <a:rPr lang="ru-RU" sz="2400" dirty="0" smtClean="0"/>
              <a:t>После перекраски нужно проверить деда нового узла (узел B), поскольку он может оказаться красным </a:t>
            </a:r>
          </a:p>
        </p:txBody>
      </p:sp>
      <p:pic>
        <p:nvPicPr>
          <p:cNvPr id="2" name="Picture 7"/>
          <p:cNvPicPr>
            <a:picLocks noChangeAspect="1" noChangeArrowheads="1"/>
          </p:cNvPicPr>
          <p:nvPr/>
        </p:nvPicPr>
        <p:blipFill>
          <a:blip r:embed="rId3"/>
          <a:srcRect/>
          <a:stretch>
            <a:fillRect/>
          </a:stretch>
        </p:blipFill>
        <p:spPr bwMode="auto">
          <a:xfrm>
            <a:off x="4644008" y="1844824"/>
            <a:ext cx="4248150" cy="4392613"/>
          </a:xfrm>
          <a:prstGeom prst="rect">
            <a:avLst/>
          </a:prstGeom>
          <a:noFill/>
          <a:ln w="9525">
            <a:noFill/>
            <a:miter lim="800000"/>
            <a:headEnd/>
            <a:tailEnd/>
          </a:ln>
        </p:spPr>
      </p:pic>
      <p:sp>
        <p:nvSpPr>
          <p:cNvPr id="3" name="Title 2"/>
          <p:cNvSpPr>
            <a:spLocks noGrp="1"/>
          </p:cNvSpPr>
          <p:nvPr>
            <p:ph type="title"/>
          </p:nvPr>
        </p:nvSpPr>
        <p:spPr/>
        <p:txBody>
          <a:bodyPr/>
          <a:lstStyle/>
          <a:p>
            <a:r>
              <a:rPr lang="ru-RU" dirty="0"/>
              <a:t>Вставка узла – красные отец и дядя</a:t>
            </a:r>
          </a:p>
        </p:txBody>
      </p:sp>
      <p:sp>
        <p:nvSpPr>
          <p:cNvPr id="6" name="Oval 5"/>
          <p:cNvSpPr/>
          <p:nvPr/>
        </p:nvSpPr>
        <p:spPr>
          <a:xfrm>
            <a:off x="6948264" y="1988840"/>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6"/>
          <p:cNvSpPr/>
          <p:nvPr/>
        </p:nvSpPr>
        <p:spPr>
          <a:xfrm>
            <a:off x="5076056" y="3429000"/>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602263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781236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7847796" y="50131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6040348" y="5021148"/>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5076056" y="5733381"/>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Oval 15"/>
          <p:cNvSpPr/>
          <p:nvPr/>
        </p:nvSpPr>
        <p:spPr>
          <a:xfrm>
            <a:off x="6912828" y="429309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004540" y="3235836"/>
            <a:ext cx="781618"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отец</a:t>
            </a:r>
            <a:endParaRPr lang="ru-RU" sz="1400" dirty="0">
              <a:solidFill>
                <a:schemeClr val="bg1"/>
              </a:solidFill>
            </a:endParaRPr>
          </a:p>
        </p:txBody>
      </p:sp>
      <p:sp>
        <p:nvSpPr>
          <p:cNvPr id="18" name="TextBox 17"/>
          <p:cNvSpPr txBox="1"/>
          <p:nvPr/>
        </p:nvSpPr>
        <p:spPr>
          <a:xfrm>
            <a:off x="7721862" y="3249454"/>
            <a:ext cx="827931"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0" name="Rectangle 19"/>
          <p:cNvSpPr/>
          <p:nvPr/>
        </p:nvSpPr>
        <p:spPr>
          <a:xfrm>
            <a:off x="5969462" y="3272902"/>
            <a:ext cx="7209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8243844" y="3212976"/>
            <a:ext cx="18030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4594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fontScale="775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
        <p:nvSpPr>
          <p:cNvPr id="3" name="Title 2"/>
          <p:cNvSpPr>
            <a:spLocks noGrp="1"/>
          </p:cNvSpPr>
          <p:nvPr>
            <p:ph type="title"/>
          </p:nvPr>
        </p:nvSpPr>
        <p:spPr/>
        <p:txBody>
          <a:bodyPr/>
          <a:lstStyle/>
          <a:p>
            <a:r>
              <a:rPr lang="ru-RU" dirty="0" smtClean="0"/>
              <a:t>Б деревья</a:t>
            </a:r>
            <a:endParaRPr lang="ru-RU" dirty="0"/>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отец красный, дядя черный</a:t>
            </a:r>
            <a:endParaRPr lang="ru-RU" dirty="0"/>
          </a:p>
        </p:txBody>
      </p:sp>
      <p:sp>
        <p:nvSpPr>
          <p:cNvPr id="118787" name="Rectangle 3"/>
          <p:cNvSpPr>
            <a:spLocks noGrp="1"/>
          </p:cNvSpPr>
          <p:nvPr>
            <p:ph idx="1"/>
          </p:nvPr>
        </p:nvSpPr>
        <p:spPr/>
        <p:txBody>
          <a:bodyPr>
            <a:normAutofit/>
          </a:bodyPr>
          <a:lstStyle/>
          <a:p>
            <a:pPr>
              <a:lnSpc>
                <a:spcPct val="80000"/>
              </a:lnSpc>
            </a:pPr>
            <a:endParaRPr lang="ru-RU" sz="2800" dirty="0" smtClean="0">
              <a:cs typeface="Times New Roman" pitchFamily="18" charset="0"/>
            </a:endParaRPr>
          </a:p>
          <a:p>
            <a:pPr>
              <a:lnSpc>
                <a:spcPct val="80000"/>
              </a:lnSpc>
            </a:pPr>
            <a:r>
              <a:rPr lang="ru-RU" sz="2800" dirty="0" smtClean="0">
                <a:cs typeface="Times New Roman" pitchFamily="18" charset="0"/>
              </a:rPr>
              <a:t>Новый узел -- левый сын своего отца</a:t>
            </a:r>
          </a:p>
          <a:p>
            <a:pPr lvl="1">
              <a:lnSpc>
                <a:spcPct val="80000"/>
              </a:lnSpc>
            </a:pPr>
            <a:r>
              <a:rPr lang="ru-RU" dirty="0" smtClean="0">
                <a:cs typeface="Times New Roman" pitchFamily="18" charset="0"/>
              </a:rPr>
              <a:t>Цвет отца меняется на черный</a:t>
            </a:r>
          </a:p>
          <a:p>
            <a:pPr lvl="1">
              <a:lnSpc>
                <a:spcPct val="80000"/>
              </a:lnSpc>
            </a:pPr>
            <a:r>
              <a:rPr lang="ru-RU" dirty="0" smtClean="0">
                <a:cs typeface="Times New Roman" pitchFamily="18" charset="0"/>
              </a:rPr>
              <a:t>Цвет деда меняется на красный</a:t>
            </a:r>
          </a:p>
          <a:p>
            <a:pPr lvl="1">
              <a:lnSpc>
                <a:spcPct val="80000"/>
              </a:lnSpc>
            </a:pPr>
            <a:r>
              <a:rPr lang="ru-RU" dirty="0" smtClean="0">
                <a:cs typeface="Times New Roman" pitchFamily="18" charset="0"/>
              </a:rPr>
              <a:t>Дерево поворачивается направо вокруг отца нового узла</a:t>
            </a:r>
          </a:p>
          <a:p>
            <a:pPr lvl="1">
              <a:lnSpc>
                <a:spcPct val="80000"/>
              </a:lnSpc>
            </a:pPr>
            <a:r>
              <a:rPr lang="ru-RU" dirty="0" smtClean="0">
                <a:cs typeface="Times New Roman" pitchFamily="18" charset="0"/>
              </a:rPr>
              <a:t>КЧ свойство восстановлено, вставка закончена</a:t>
            </a:r>
            <a:endParaRPr lang="ru-RU" u="sng" dirty="0" smtClean="0">
              <a:cs typeface="Times New Roman" pitchFamily="18" charset="0"/>
            </a:endParaRPr>
          </a:p>
          <a:p>
            <a:pPr>
              <a:lnSpc>
                <a:spcPct val="80000"/>
              </a:lnSpc>
            </a:pPr>
            <a:r>
              <a:rPr lang="ru-RU" sz="2800" dirty="0" smtClean="0">
                <a:cs typeface="Times New Roman" pitchFamily="18" charset="0"/>
              </a:rPr>
              <a:t>Новый узел -- правый сын своего отца</a:t>
            </a:r>
          </a:p>
          <a:p>
            <a:pPr lvl="1">
              <a:lnSpc>
                <a:spcPct val="80000"/>
              </a:lnSpc>
            </a:pPr>
            <a:r>
              <a:rPr lang="ru-RU" dirty="0" smtClean="0">
                <a:cs typeface="Times New Roman" pitchFamily="18" charset="0"/>
              </a:rPr>
              <a:t>Дерево поворачивается налево вокруг отца нового узла</a:t>
            </a:r>
          </a:p>
          <a:p>
            <a:pPr lvl="1">
              <a:lnSpc>
                <a:spcPct val="80000"/>
              </a:lnSpc>
            </a:pPr>
            <a:r>
              <a:rPr lang="ru-RU" dirty="0" smtClean="0">
                <a:cs typeface="Times New Roman" pitchFamily="18" charset="0"/>
              </a:rPr>
              <a:t>Далее см. пред. случай</a:t>
            </a:r>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 calcmode="lin" valueType="num">
                                      <p:cBhvr additive="base">
                                        <p:cTn id="7"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 calcmode="lin" valueType="num">
                                      <p:cBhvr additive="base">
                                        <p:cTn id="13"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anim calcmode="lin" valueType="num">
                                      <p:cBhvr additive="base">
                                        <p:cTn id="19"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4" end="4"/>
                                            </p:txEl>
                                          </p:spTgt>
                                        </p:tgtEl>
                                        <p:attrNameLst>
                                          <p:attrName>style.visibility</p:attrName>
                                        </p:attrNameLst>
                                      </p:cBhvr>
                                      <p:to>
                                        <p:strVal val="visible"/>
                                      </p:to>
                                    </p:set>
                                    <p:anim calcmode="lin" valueType="num">
                                      <p:cBhvr additive="base">
                                        <p:cTn id="25"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8787">
                                            <p:txEl>
                                              <p:pRg st="6" end="6"/>
                                            </p:txEl>
                                          </p:spTgt>
                                        </p:tgtEl>
                                        <p:attrNameLst>
                                          <p:attrName>style.visibility</p:attrName>
                                        </p:attrNameLst>
                                      </p:cBhvr>
                                      <p:to>
                                        <p:strVal val="visible"/>
                                      </p:to>
                                    </p:set>
                                    <p:anim calcmode="lin" valueType="num">
                                      <p:cBhvr additive="base">
                                        <p:cTn id="37"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8787">
                                            <p:txEl>
                                              <p:pRg st="7" end="7"/>
                                            </p:txEl>
                                          </p:spTgt>
                                        </p:tgtEl>
                                        <p:attrNameLst>
                                          <p:attrName>style.visibility</p:attrName>
                                        </p:attrNameLst>
                                      </p:cBhvr>
                                      <p:to>
                                        <p:strVal val="visible"/>
                                      </p:to>
                                    </p:set>
                                    <p:anim calcmode="lin" valueType="num">
                                      <p:cBhvr additive="base">
                                        <p:cTn id="43"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8787">
                                            <p:txEl>
                                              <p:pRg st="8" end="8"/>
                                            </p:txEl>
                                          </p:spTgt>
                                        </p:tgtEl>
                                        <p:attrNameLst>
                                          <p:attrName>style.visibility</p:attrName>
                                        </p:attrNameLst>
                                      </p:cBhvr>
                                      <p:to>
                                        <p:strVal val="visible"/>
                                      </p:to>
                                    </p:set>
                                    <p:anim calcmode="lin" valueType="num">
                                      <p:cBhvr additive="base">
                                        <p:cTn id="49" dur="500" fill="hold"/>
                                        <p:tgtEl>
                                          <p:spTgt spid="11878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87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p:cNvPicPr>
            <a:picLocks noGrp="1" noChangeAspect="1" noChangeArrowheads="1"/>
          </p:cNvPicPr>
          <p:nvPr>
            <p:ph idx="1"/>
          </p:nvPr>
        </p:nvPicPr>
        <p:blipFill>
          <a:blip r:embed="rId3"/>
          <a:srcRect/>
          <a:stretch>
            <a:fillRect/>
          </a:stretch>
        </p:blipFill>
        <p:spPr>
          <a:xfrm>
            <a:off x="3130748" y="1196230"/>
            <a:ext cx="5473700" cy="5545138"/>
          </a:xfrm>
        </p:spPr>
      </p:pic>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левый</a:t>
            </a:r>
            <a:br>
              <a:rPr lang="ru-RU" dirty="0" smtClean="0"/>
            </a:br>
            <a:r>
              <a:rPr lang="ru-RU" dirty="0" smtClean="0"/>
              <a:t>сын</a:t>
            </a:r>
            <a:endParaRPr lang="ru-RU" dirty="0"/>
          </a:p>
        </p:txBody>
      </p:sp>
      <p:sp>
        <p:nvSpPr>
          <p:cNvPr id="4" name="Oval 3"/>
          <p:cNvSpPr/>
          <p:nvPr/>
        </p:nvSpPr>
        <p:spPr>
          <a:xfrm>
            <a:off x="5652120" y="14127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4"/>
          <p:cNvSpPr/>
          <p:nvPr/>
        </p:nvSpPr>
        <p:spPr>
          <a:xfrm>
            <a:off x="3707904" y="2939118"/>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4716016" y="213285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693156" y="2679020"/>
            <a:ext cx="612000" cy="180000"/>
          </a:xfrm>
          <a:prstGeom prst="rect">
            <a:avLst/>
          </a:prstGeom>
          <a:solidFill>
            <a:schemeClr val="lt1"/>
          </a:solid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8" name="TextBox 7"/>
          <p:cNvSpPr txBox="1"/>
          <p:nvPr/>
        </p:nvSpPr>
        <p:spPr>
          <a:xfrm>
            <a:off x="6565412" y="2659772"/>
            <a:ext cx="468000" cy="144000"/>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9" name="Oval 8"/>
          <p:cNvSpPr/>
          <p:nvPr/>
        </p:nvSpPr>
        <p:spPr>
          <a:xfrm>
            <a:off x="6498126" y="213285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7433830" y="5805264"/>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5639710" y="429309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6498312"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4715066"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6823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правый</a:t>
            </a:r>
            <a:br>
              <a:rPr lang="ru-RU" dirty="0" smtClean="0"/>
            </a:br>
            <a:r>
              <a:rPr lang="ru-RU" dirty="0" smtClean="0"/>
              <a:t>сын</a:t>
            </a:r>
            <a:endParaRPr lang="ru-RU" dirty="0"/>
          </a:p>
        </p:txBody>
      </p:sp>
      <p:sp>
        <p:nvSpPr>
          <p:cNvPr id="68" name="Content Placeholder 67"/>
          <p:cNvSpPr>
            <a:spLocks noGrp="1"/>
          </p:cNvSpPr>
          <p:nvPr>
            <p:ph idx="1"/>
          </p:nvPr>
        </p:nvSpPr>
        <p:spPr>
          <a:xfrm>
            <a:off x="914400" y="1783560"/>
            <a:ext cx="2217440" cy="4572000"/>
          </a:xfrm>
        </p:spPr>
        <p:txBody>
          <a:bodyPr/>
          <a:lstStyle/>
          <a:p>
            <a:pPr marL="68580" indent="0">
              <a:buNone/>
            </a:pPr>
            <a:endParaRPr lang="ru-RU" dirty="0" smtClean="0"/>
          </a:p>
          <a:p>
            <a:pPr marL="68580" indent="0">
              <a:buNone/>
            </a:pPr>
            <a:endParaRPr lang="ru-RU" dirty="0"/>
          </a:p>
          <a:p>
            <a:pPr marL="68580" indent="0">
              <a:buNone/>
            </a:pPr>
            <a:endParaRPr lang="ru-RU" dirty="0" smtClean="0"/>
          </a:p>
          <a:p>
            <a:pPr marL="68580" indent="0">
              <a:buNone/>
            </a:pPr>
            <a:r>
              <a:rPr lang="ru-RU" dirty="0" smtClean="0"/>
              <a:t>Далее как на пред. слайде</a:t>
            </a:r>
          </a:p>
        </p:txBody>
      </p:sp>
      <p:grpSp>
        <p:nvGrpSpPr>
          <p:cNvPr id="132" name="Group 131"/>
          <p:cNvGrpSpPr/>
          <p:nvPr/>
        </p:nvGrpSpPr>
        <p:grpSpPr>
          <a:xfrm>
            <a:off x="3059832" y="1201827"/>
            <a:ext cx="5616624" cy="5611549"/>
            <a:chOff x="2987824" y="942999"/>
            <a:chExt cx="5616624" cy="5611549"/>
          </a:xfrm>
        </p:grpSpPr>
        <p:sp>
          <p:nvSpPr>
            <p:cNvPr id="15" name="Rectangle 14"/>
            <p:cNvSpPr/>
            <p:nvPr/>
          </p:nvSpPr>
          <p:spPr>
            <a:xfrm>
              <a:off x="2987824" y="942999"/>
              <a:ext cx="5616624" cy="56115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 name="Elbow Connector 31"/>
            <p:cNvCxnSpPr>
              <a:stCxn id="19" idx="5"/>
              <a:endCxn id="18" idx="1"/>
            </p:cNvCxnSpPr>
            <p:nvPr/>
          </p:nvCxnSpPr>
          <p:spPr>
            <a:xfrm>
              <a:off x="4227647" y="2419079"/>
              <a:ext cx="439679"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60032" y="105167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4593517" y="2735302"/>
              <a:ext cx="504000"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Oval 18"/>
            <p:cNvSpPr/>
            <p:nvPr/>
          </p:nvSpPr>
          <p:spPr>
            <a:xfrm>
              <a:off x="3797456" y="198884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3685044" y="2535004"/>
              <a:ext cx="612000" cy="180000"/>
            </a:xfrm>
            <a:prstGeom prst="rect">
              <a:avLst/>
            </a:prstGeom>
            <a:no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21" name="TextBox 20"/>
            <p:cNvSpPr txBox="1"/>
            <p:nvPr/>
          </p:nvSpPr>
          <p:spPr>
            <a:xfrm>
              <a:off x="6030126" y="2607195"/>
              <a:ext cx="468000" cy="144000"/>
            </a:xfrm>
            <a:prstGeom prst="rect">
              <a:avLst/>
            </a:prstGeom>
            <a:no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2" name="Oval 21"/>
            <p:cNvSpPr/>
            <p:nvPr/>
          </p:nvSpPr>
          <p:spPr>
            <a:xfrm>
              <a:off x="5922062" y="198777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4067944" y="35730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1" name="Rectangle 30"/>
            <p:cNvSpPr/>
            <p:nvPr/>
          </p:nvSpPr>
          <p:spPr>
            <a:xfrm>
              <a:off x="5220104" y="350100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3" name="Rectangle 32"/>
            <p:cNvSpPr/>
            <p:nvPr/>
          </p:nvSpPr>
          <p:spPr>
            <a:xfrm>
              <a:off x="3059832" y="299698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32" name="Elbow Connector 31"/>
            <p:cNvCxnSpPr>
              <a:stCxn id="19" idx="3"/>
              <a:endCxn id="33" idx="0"/>
            </p:cNvCxnSpPr>
            <p:nvPr/>
          </p:nvCxnSpPr>
          <p:spPr>
            <a:xfrm flipH="1">
              <a:off x="3203832" y="2419079"/>
              <a:ext cx="667433" cy="57790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18" idx="3"/>
              <a:endCxn id="30" idx="0"/>
            </p:cNvCxnSpPr>
            <p:nvPr/>
          </p:nvCxnSpPr>
          <p:spPr>
            <a:xfrm flipH="1">
              <a:off x="4211944" y="3165541"/>
              <a:ext cx="455382" cy="40750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31"/>
            <p:cNvCxnSpPr>
              <a:stCxn id="18" idx="5"/>
              <a:endCxn id="31" idx="0"/>
            </p:cNvCxnSpPr>
            <p:nvPr/>
          </p:nvCxnSpPr>
          <p:spPr>
            <a:xfrm>
              <a:off x="5023708" y="3165541"/>
              <a:ext cx="340396" cy="33546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7" name="Elbow Connector 31"/>
            <p:cNvCxnSpPr>
              <a:stCxn id="17" idx="3"/>
              <a:endCxn id="19" idx="7"/>
            </p:cNvCxnSpPr>
            <p:nvPr/>
          </p:nvCxnSpPr>
          <p:spPr>
            <a:xfrm flipH="1">
              <a:off x="4227647" y="1481909"/>
              <a:ext cx="706194"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31"/>
            <p:cNvCxnSpPr>
              <a:stCxn id="17" idx="5"/>
              <a:endCxn id="22" idx="1"/>
            </p:cNvCxnSpPr>
            <p:nvPr/>
          </p:nvCxnSpPr>
          <p:spPr>
            <a:xfrm>
              <a:off x="5290223" y="148190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31"/>
            <p:cNvCxnSpPr>
              <a:stCxn id="22" idx="3"/>
              <a:endCxn id="71" idx="0"/>
            </p:cNvCxnSpPr>
            <p:nvPr/>
          </p:nvCxnSpPr>
          <p:spPr>
            <a:xfrm flipH="1">
              <a:off x="5580096" y="241801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31"/>
            <p:cNvCxnSpPr>
              <a:stCxn id="22" idx="5"/>
              <a:endCxn id="70" idx="0"/>
            </p:cNvCxnSpPr>
            <p:nvPr/>
          </p:nvCxnSpPr>
          <p:spPr>
            <a:xfrm>
              <a:off x="6352253" y="241801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660264" y="278092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71" name="Rectangle 70"/>
            <p:cNvSpPr/>
            <p:nvPr/>
          </p:nvSpPr>
          <p:spPr>
            <a:xfrm>
              <a:off x="5436096" y="278096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85" name="Oval 84"/>
            <p:cNvSpPr/>
            <p:nvPr/>
          </p:nvSpPr>
          <p:spPr>
            <a:xfrm>
              <a:off x="6234783" y="381721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Oval 86"/>
            <p:cNvSpPr/>
            <p:nvPr/>
          </p:nvSpPr>
          <p:spPr>
            <a:xfrm>
              <a:off x="5220128" y="475438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Oval 89"/>
            <p:cNvSpPr/>
            <p:nvPr/>
          </p:nvSpPr>
          <p:spPr>
            <a:xfrm>
              <a:off x="7296813" y="475331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4" name="Elbow Connector 31"/>
            <p:cNvCxnSpPr>
              <a:stCxn id="87" idx="3"/>
              <a:endCxn id="125" idx="7"/>
            </p:cNvCxnSpPr>
            <p:nvPr/>
          </p:nvCxnSpPr>
          <p:spPr>
            <a:xfrm flipH="1">
              <a:off x="4812563" y="5184619"/>
              <a:ext cx="481374" cy="40643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31"/>
            <p:cNvCxnSpPr>
              <a:stCxn id="85" idx="3"/>
              <a:endCxn id="87" idx="7"/>
            </p:cNvCxnSpPr>
            <p:nvPr/>
          </p:nvCxnSpPr>
          <p:spPr>
            <a:xfrm flipH="1">
              <a:off x="5650319" y="4247449"/>
              <a:ext cx="658273"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035015" y="554646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97" name="Rectangle 96"/>
            <p:cNvSpPr/>
            <p:nvPr/>
          </p:nvSpPr>
          <p:spPr>
            <a:xfrm>
              <a:off x="6810847" y="554650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98" name="Elbow Connector 31"/>
            <p:cNvCxnSpPr>
              <a:stCxn id="87" idx="5"/>
              <a:endCxn id="123" idx="0"/>
            </p:cNvCxnSpPr>
            <p:nvPr/>
          </p:nvCxnSpPr>
          <p:spPr>
            <a:xfrm>
              <a:off x="5650319" y="5184619"/>
              <a:ext cx="449176"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1" name="Elbow Connector 31"/>
            <p:cNvCxnSpPr>
              <a:stCxn id="85" idx="5"/>
              <a:endCxn id="90" idx="1"/>
            </p:cNvCxnSpPr>
            <p:nvPr/>
          </p:nvCxnSpPr>
          <p:spPr>
            <a:xfrm>
              <a:off x="6664974" y="424744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2" name="Elbow Connector 31"/>
            <p:cNvCxnSpPr>
              <a:stCxn id="90" idx="3"/>
              <a:endCxn id="97" idx="0"/>
            </p:cNvCxnSpPr>
            <p:nvPr/>
          </p:nvCxnSpPr>
          <p:spPr>
            <a:xfrm flipH="1">
              <a:off x="6954847" y="518355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3" name="Elbow Connector 31"/>
            <p:cNvCxnSpPr>
              <a:stCxn id="90" idx="5"/>
              <a:endCxn id="96" idx="0"/>
            </p:cNvCxnSpPr>
            <p:nvPr/>
          </p:nvCxnSpPr>
          <p:spPr>
            <a:xfrm>
              <a:off x="7727004" y="518355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9" name="Elbow Connector 31"/>
            <p:cNvCxnSpPr>
              <a:stCxn id="125" idx="3"/>
              <a:endCxn id="128" idx="0"/>
            </p:cNvCxnSpPr>
            <p:nvPr/>
          </p:nvCxnSpPr>
          <p:spPr>
            <a:xfrm flipH="1">
              <a:off x="4139968" y="5947471"/>
              <a:ext cx="316213"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20" name="Elbow Connector 31"/>
            <p:cNvCxnSpPr>
              <a:stCxn id="125" idx="5"/>
            </p:cNvCxnSpPr>
            <p:nvPr/>
          </p:nvCxnSpPr>
          <p:spPr>
            <a:xfrm>
              <a:off x="4812563" y="5947471"/>
              <a:ext cx="385159"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932072"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3" name="Rectangle 122"/>
            <p:cNvSpPr/>
            <p:nvPr/>
          </p:nvSpPr>
          <p:spPr>
            <a:xfrm>
              <a:off x="5955495" y="5574659"/>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5" name="Oval 124"/>
            <p:cNvSpPr/>
            <p:nvPr/>
          </p:nvSpPr>
          <p:spPr>
            <a:xfrm>
              <a:off x="4382372" y="5517232"/>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p:nvSpPr>
          <p:spPr>
            <a:xfrm>
              <a:off x="3995968"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grpSp>
      <p:sp>
        <p:nvSpPr>
          <p:cNvPr id="133" name="TextBox 132"/>
          <p:cNvSpPr txBox="1"/>
          <p:nvPr/>
        </p:nvSpPr>
        <p:spPr>
          <a:xfrm>
            <a:off x="4777518" y="2617196"/>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39" name="TextBox 138"/>
          <p:cNvSpPr txBox="1"/>
          <p:nvPr/>
        </p:nvSpPr>
        <p:spPr>
          <a:xfrm>
            <a:off x="5549432" y="1311526"/>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0" name="TextBox 139"/>
          <p:cNvSpPr txBox="1"/>
          <p:nvPr/>
        </p:nvSpPr>
        <p:spPr>
          <a:xfrm>
            <a:off x="3874368" y="1811927"/>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1" name="TextBox 140"/>
          <p:cNvSpPr txBox="1"/>
          <p:nvPr/>
        </p:nvSpPr>
        <p:spPr>
          <a:xfrm>
            <a:off x="6581487" y="2031111"/>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sp>
        <p:nvSpPr>
          <p:cNvPr id="142" name="TextBox 141"/>
          <p:cNvSpPr txBox="1"/>
          <p:nvPr/>
        </p:nvSpPr>
        <p:spPr>
          <a:xfrm>
            <a:off x="5873037" y="5022702"/>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43" name="TextBox 142"/>
          <p:cNvSpPr txBox="1"/>
          <p:nvPr/>
        </p:nvSpPr>
        <p:spPr>
          <a:xfrm>
            <a:off x="6644951" y="3717032"/>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4" name="TextBox 143"/>
          <p:cNvSpPr txBox="1"/>
          <p:nvPr/>
        </p:nvSpPr>
        <p:spPr>
          <a:xfrm>
            <a:off x="4511643" y="5376319"/>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5" name="TextBox 144"/>
          <p:cNvSpPr txBox="1"/>
          <p:nvPr/>
        </p:nvSpPr>
        <p:spPr>
          <a:xfrm>
            <a:off x="7677006" y="4436617"/>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cxnSp>
        <p:nvCxnSpPr>
          <p:cNvPr id="135" name="Straight Arrow Connector 134"/>
          <p:cNvCxnSpPr/>
          <p:nvPr/>
        </p:nvCxnSpPr>
        <p:spPr>
          <a:xfrm>
            <a:off x="7703417" y="2966859"/>
            <a:ext cx="0" cy="119045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0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smtClean="0"/>
              <a:t>Обозначим N(h) = минимальное число узлов в дереве высоты </a:t>
            </a:r>
            <a:r>
              <a:rPr lang="en-US" sz="2400" dirty="0" smtClean="0"/>
              <a:t>h</a:t>
            </a:r>
            <a:endParaRPr lang="ru-RU" sz="2400" dirty="0" smtClean="0"/>
          </a:p>
          <a:p>
            <a:pPr>
              <a:lnSpc>
                <a:spcPct val="90000"/>
              </a:lnSpc>
            </a:pPr>
            <a:r>
              <a:rPr lang="ru-RU" sz="2400" dirty="0"/>
              <a:t>N(h) </a:t>
            </a:r>
            <a:r>
              <a:rPr lang="ru-RU" sz="2400" dirty="0" smtClean="0"/>
              <a:t>для АВЛ дерева</a:t>
            </a:r>
          </a:p>
          <a:p>
            <a:pPr lvl="1">
              <a:lnSpc>
                <a:spcPct val="90000"/>
              </a:lnSpc>
            </a:pPr>
            <a:r>
              <a:rPr lang="ru-RU" sz="2000" dirty="0" smtClean="0"/>
              <a:t>N(h) = N(h − 1) + N(h − 2) + 1, N(0) = </a:t>
            </a:r>
            <a:r>
              <a:rPr lang="ru-RU" sz="2000" dirty="0"/>
              <a:t>1</a:t>
            </a:r>
            <a:r>
              <a:rPr lang="ru-RU" sz="2000" dirty="0" smtClean="0"/>
              <a:t>, N(1) = </a:t>
            </a:r>
            <a:r>
              <a:rPr lang="ru-RU" sz="2000" dirty="0"/>
              <a:t>2</a:t>
            </a:r>
            <a:endParaRPr lang="ru-RU" sz="2000" dirty="0" smtClean="0"/>
          </a:p>
          <a:p>
            <a:pPr lvl="1">
              <a:lnSpc>
                <a:spcPct val="90000"/>
              </a:lnSpc>
            </a:pPr>
            <a:r>
              <a:rPr lang="ru-RU" sz="2000" dirty="0"/>
              <a:t>N(h) растёт </a:t>
            </a:r>
            <a:r>
              <a:rPr lang="ru-RU" sz="2000" dirty="0" smtClean="0"/>
              <a:t>как последовательность Фибоначчи – почему?</a:t>
            </a:r>
          </a:p>
          <a:p>
            <a:pPr lvl="1">
              <a:lnSpc>
                <a:spcPct val="90000"/>
              </a:lnSpc>
            </a:pPr>
            <a:r>
              <a:rPr lang="ru-RU" sz="2000" dirty="0" smtClean="0"/>
              <a:t>Следовательно, N(h) = Θ(λ</a:t>
            </a:r>
            <a:r>
              <a:rPr lang="ru-RU" sz="2000" baseline="30000" dirty="0" smtClean="0"/>
              <a:t>h</a:t>
            </a:r>
            <a:r>
              <a:rPr lang="ru-RU" sz="2000" dirty="0" smtClean="0"/>
              <a:t>), где </a:t>
            </a:r>
          </a:p>
          <a:p>
            <a:pPr>
              <a:lnSpc>
                <a:spcPct val="90000"/>
              </a:lnSpc>
            </a:pPr>
            <a:endParaRPr lang="ru-RU" sz="2400" dirty="0" smtClean="0"/>
          </a:p>
          <a:p>
            <a:pPr>
              <a:lnSpc>
                <a:spcPct val="90000"/>
              </a:lnSpc>
            </a:pPr>
            <a:r>
              <a:rPr lang="ru-RU" sz="2400" dirty="0" smtClean="0"/>
              <a:t>N(h</a:t>
            </a:r>
            <a:r>
              <a:rPr lang="ru-RU" sz="2400" dirty="0"/>
              <a:t>) для </a:t>
            </a:r>
            <a:r>
              <a:rPr lang="ru-RU" sz="2400" dirty="0" smtClean="0"/>
              <a:t>красно-чёрного дерева</a:t>
            </a:r>
          </a:p>
          <a:p>
            <a:pPr lvl="1">
              <a:lnSpc>
                <a:spcPct val="90000"/>
              </a:lnSpc>
            </a:pPr>
            <a:r>
              <a:rPr lang="ru-RU" sz="2000" dirty="0" smtClean="0"/>
              <a:t>Свойство 3 красно-чёрных деревьев </a:t>
            </a:r>
            <a:r>
              <a:rPr lang="en-US" sz="2000" dirty="0" smtClean="0"/>
              <a:t> </a:t>
            </a:r>
            <a:r>
              <a:rPr lang="ru-RU" sz="2000" dirty="0" smtClean="0"/>
              <a:t>=</a:t>
            </a:r>
            <a:r>
              <a:rPr lang="en-US" sz="2000" dirty="0" smtClean="0"/>
              <a:t>=&gt; </a:t>
            </a:r>
            <a:endParaRPr lang="ru-RU" sz="2000" dirty="0" smtClean="0"/>
          </a:p>
          <a:p>
            <a:pPr>
              <a:lnSpc>
                <a:spcPct val="90000"/>
              </a:lnSpc>
              <a:buFont typeface="Arial" charset="0"/>
              <a:buNone/>
            </a:pPr>
            <a:endParaRPr lang="ru-RU" sz="2400" dirty="0" smtClean="0"/>
          </a:p>
          <a:p>
            <a:pPr>
              <a:lnSpc>
                <a:spcPct val="90000"/>
              </a:lnSpc>
            </a:pPr>
            <a:r>
              <a:rPr lang="ru-RU" sz="2400" dirty="0" smtClean="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292080" y="3634606"/>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3059832" y="5137820"/>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5509567" y="5929374"/>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 calcmode="lin" valueType="num">
                                      <p:cBhvr additive="base">
                                        <p:cTn id="1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 calcmode="lin" valueType="num">
                                      <p:cBhvr additive="base">
                                        <p:cTn id="2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04"/>
                                        </p:tgtEl>
                                        <p:attrNameLst>
                                          <p:attrName>style.visibility</p:attrName>
                                        </p:attrNameLst>
                                      </p:cBhvr>
                                      <p:to>
                                        <p:strVal val="visible"/>
                                      </p:to>
                                    </p:set>
                                    <p:anim calcmode="lin" valueType="num">
                                      <p:cBhvr additive="base">
                                        <p:cTn id="31" dur="500" fill="hold"/>
                                        <p:tgtEl>
                                          <p:spTgt spid="102404"/>
                                        </p:tgtEl>
                                        <p:attrNameLst>
                                          <p:attrName>ppt_x</p:attrName>
                                        </p:attrNameLst>
                                      </p:cBhvr>
                                      <p:tavLst>
                                        <p:tav tm="0">
                                          <p:val>
                                            <p:strVal val="#ppt_x"/>
                                          </p:val>
                                        </p:tav>
                                        <p:tav tm="100000">
                                          <p:val>
                                            <p:strVal val="#ppt_x"/>
                                          </p:val>
                                        </p:tav>
                                      </p:tavLst>
                                    </p:anim>
                                    <p:anim calcmode="lin" valueType="num">
                                      <p:cBhvr additive="base">
                                        <p:cTn id="32"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03">
                                            <p:txEl>
                                              <p:pRg st="6" end="6"/>
                                            </p:txEl>
                                          </p:spTgt>
                                        </p:tgtEl>
                                        <p:attrNameLst>
                                          <p:attrName>style.visibility</p:attrName>
                                        </p:attrNameLst>
                                      </p:cBhvr>
                                      <p:to>
                                        <p:strVal val="visible"/>
                                      </p:to>
                                    </p:set>
                                    <p:anim calcmode="lin" valueType="num">
                                      <p:cBhvr additive="base">
                                        <p:cTn id="37"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03">
                                            <p:txEl>
                                              <p:pRg st="7" end="7"/>
                                            </p:txEl>
                                          </p:spTgt>
                                        </p:tgtEl>
                                        <p:attrNameLst>
                                          <p:attrName>style.visibility</p:attrName>
                                        </p:attrNameLst>
                                      </p:cBhvr>
                                      <p:to>
                                        <p:strVal val="visible"/>
                                      </p:to>
                                    </p:set>
                                    <p:anim calcmode="lin" valueType="num">
                                      <p:cBhvr additive="base">
                                        <p:cTn id="43"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05"/>
                                        </p:tgtEl>
                                        <p:attrNameLst>
                                          <p:attrName>style.visibility</p:attrName>
                                        </p:attrNameLst>
                                      </p:cBhvr>
                                      <p:to>
                                        <p:strVal val="visible"/>
                                      </p:to>
                                    </p:set>
                                    <p:anim calcmode="lin" valueType="num">
                                      <p:cBhvr additive="base">
                                        <p:cTn id="47" dur="500" fill="hold"/>
                                        <p:tgtEl>
                                          <p:spTgt spid="102405"/>
                                        </p:tgtEl>
                                        <p:attrNameLst>
                                          <p:attrName>ppt_x</p:attrName>
                                        </p:attrNameLst>
                                      </p:cBhvr>
                                      <p:tavLst>
                                        <p:tav tm="0">
                                          <p:val>
                                            <p:strVal val="#ppt_x"/>
                                          </p:val>
                                        </p:tav>
                                        <p:tav tm="100000">
                                          <p:val>
                                            <p:strVal val="#ppt_x"/>
                                          </p:val>
                                        </p:tav>
                                      </p:tavLst>
                                    </p:anim>
                                    <p:anim calcmode="lin" valueType="num">
                                      <p:cBhvr additive="base">
                                        <p:cTn id="48"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2403">
                                            <p:txEl>
                                              <p:pRg st="9" end="9"/>
                                            </p:txEl>
                                          </p:spTgt>
                                        </p:tgtEl>
                                        <p:attrNameLst>
                                          <p:attrName>style.visibility</p:attrName>
                                        </p:attrNameLst>
                                      </p:cBhvr>
                                      <p:to>
                                        <p:strVal val="visible"/>
                                      </p:to>
                                    </p:set>
                                    <p:anim calcmode="lin" valueType="num">
                                      <p:cBhvr additive="base">
                                        <p:cTn id="53"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240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2406"/>
                                        </p:tgtEl>
                                        <p:attrNameLst>
                                          <p:attrName>style.visibility</p:attrName>
                                        </p:attrNameLst>
                                      </p:cBhvr>
                                      <p:to>
                                        <p:strVal val="visible"/>
                                      </p:to>
                                    </p:set>
                                    <p:anim calcmode="lin" valueType="num">
                                      <p:cBhvr additive="base">
                                        <p:cTn id="57" dur="500" fill="hold"/>
                                        <p:tgtEl>
                                          <p:spTgt spid="102406"/>
                                        </p:tgtEl>
                                        <p:attrNameLst>
                                          <p:attrName>ppt_x</p:attrName>
                                        </p:attrNameLst>
                                      </p:cBhvr>
                                      <p:tavLst>
                                        <p:tav tm="0">
                                          <p:val>
                                            <p:strVal val="#ppt_x"/>
                                          </p:val>
                                        </p:tav>
                                        <p:tav tm="100000">
                                          <p:val>
                                            <p:strVal val="#ppt_x"/>
                                          </p:val>
                                        </p:tav>
                                      </p:tavLst>
                                    </p:anim>
                                    <p:anim calcmode="lin" valueType="num">
                                      <p:cBhvr additive="base">
                                        <p:cTn id="58"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sz="2400" dirty="0" smtClean="0"/>
              <a:t>Поиск и </a:t>
            </a:r>
            <a:r>
              <a:rPr lang="ru-RU" sz="2400" dirty="0"/>
              <a:t>вставка для АВЛ </a:t>
            </a:r>
            <a:r>
              <a:rPr lang="ru-RU" sz="2400" dirty="0" smtClean="0"/>
              <a:t>дерева м.б. быстрее, чем для КЧ дерева</a:t>
            </a:r>
            <a:endParaRPr lang="en-US" sz="2400" dirty="0" smtClean="0"/>
          </a:p>
          <a:p>
            <a:pPr lvl="1">
              <a:lnSpc>
                <a:spcPct val="80000"/>
              </a:lnSpc>
            </a:pPr>
            <a:r>
              <a:rPr lang="ru-RU" sz="2000" dirty="0" smtClean="0"/>
              <a:t>Высота КЧ дерева </a:t>
            </a:r>
            <a:r>
              <a:rPr lang="ru-RU" sz="2000" dirty="0"/>
              <a:t>м. б. </a:t>
            </a:r>
            <a:r>
              <a:rPr lang="ru-RU" sz="2000" dirty="0" smtClean="0"/>
              <a:t>на 40% больше высоты АВЛ дерева при одинаковом числе узлов</a:t>
            </a:r>
          </a:p>
          <a:p>
            <a:pPr>
              <a:lnSpc>
                <a:spcPct val="80000"/>
              </a:lnSpc>
            </a:pPr>
            <a:endParaRPr lang="en-US" sz="2400" dirty="0" smtClean="0"/>
          </a:p>
          <a:p>
            <a:pPr>
              <a:lnSpc>
                <a:spcPct val="80000"/>
              </a:lnSpc>
            </a:pPr>
            <a:r>
              <a:rPr lang="ru-RU" sz="2400" dirty="0"/>
              <a:t>Удаление </a:t>
            </a:r>
            <a:r>
              <a:rPr lang="ru-RU" sz="2400" dirty="0" smtClean="0"/>
              <a:t>из КЧ дерева </a:t>
            </a:r>
            <a:r>
              <a:rPr lang="ru-RU" sz="2400" dirty="0"/>
              <a:t>м. б. быстрее, чем </a:t>
            </a:r>
            <a:r>
              <a:rPr lang="ru-RU" sz="2400" dirty="0" smtClean="0"/>
              <a:t>из АВЛ дерева</a:t>
            </a:r>
            <a:endParaRPr lang="en-US" sz="2400" dirty="0" smtClean="0"/>
          </a:p>
          <a:p>
            <a:pPr lvl="1">
              <a:lnSpc>
                <a:spcPct val="80000"/>
              </a:lnSpc>
            </a:pPr>
            <a:r>
              <a:rPr lang="ru-RU" sz="2000" dirty="0" smtClean="0"/>
              <a:t>КЧ дерево – достаточно 3 или менее поворотов</a:t>
            </a:r>
          </a:p>
          <a:p>
            <a:pPr lvl="1">
              <a:lnSpc>
                <a:spcPct val="80000"/>
              </a:lnSpc>
            </a:pPr>
            <a:r>
              <a:rPr lang="ru-RU" sz="2000" dirty="0" smtClean="0"/>
              <a:t>АВЛ дерево – возможно понадобится поворот в каждом узле на пути от удаляемого листа до корня</a:t>
            </a:r>
          </a:p>
          <a:p>
            <a:pPr lvl="1">
              <a:lnSpc>
                <a:spcPct val="80000"/>
              </a:lnSpc>
            </a:pPr>
            <a:endParaRPr lang="ru-RU" sz="2000" dirty="0" smtClean="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additive="base">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pRg st="4" end="4"/>
                                            </p:txEl>
                                          </p:spTgt>
                                        </p:tgtEl>
                                        <p:attrNameLst>
                                          <p:attrName>style.visibility</p:attrName>
                                        </p:attrNameLst>
                                      </p:cBhvr>
                                      <p:to>
                                        <p:strVal val="visible"/>
                                      </p:to>
                                    </p:set>
                                    <p:anim calcmode="lin" valueType="num">
                                      <p:cBhvr additive="base">
                                        <p:cTn id="25"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p:cNvSpPr>
          <p:nvPr>
            <p:ph idx="1"/>
          </p:nvPr>
        </p:nvSpPr>
        <p:spPr/>
        <p:txBody>
          <a:bodyPr>
            <a:normAutofit/>
          </a:bodyPr>
          <a:lstStyle/>
          <a:p>
            <a:pPr marL="285750" indent="-285750">
              <a:lnSpc>
                <a:spcPct val="80000"/>
              </a:lnSpc>
            </a:pPr>
            <a:r>
              <a:rPr lang="ru-RU" sz="2400" dirty="0" smtClean="0">
                <a:latin typeface="+mj-lt"/>
                <a:cs typeface="Times New Roman" pitchFamily="18" charset="0"/>
              </a:rPr>
              <a:t>Б деревья с </a:t>
            </a:r>
            <a:r>
              <a:rPr lang="en-US" sz="2400" dirty="0" smtClean="0">
                <a:latin typeface="+mj-lt"/>
                <a:cs typeface="Times New Roman" pitchFamily="18" charset="0"/>
              </a:rPr>
              <a:t>t=2 </a:t>
            </a:r>
            <a:r>
              <a:rPr lang="ru-RU" sz="2400" dirty="0" smtClean="0">
                <a:latin typeface="+mj-lt"/>
                <a:cs typeface="Times New Roman" pitchFamily="18" charset="0"/>
              </a:rPr>
              <a:t>можно перестроить в КЧ деревья так </a:t>
            </a:r>
          </a:p>
          <a:p>
            <a:pPr marL="614934" lvl="1">
              <a:lnSpc>
                <a:spcPct val="80000"/>
              </a:lnSpc>
            </a:pPr>
            <a:r>
              <a:rPr lang="ru-RU" sz="1800" dirty="0" smtClean="0">
                <a:latin typeface="+mj-lt"/>
                <a:cs typeface="Times New Roman" pitchFamily="18" charset="0"/>
              </a:rPr>
              <a:t>Каждый узел окрашен либо в красный, либо в чёрный цвет</a:t>
            </a:r>
          </a:p>
          <a:p>
            <a:pPr marL="614934" lvl="1">
              <a:lnSpc>
                <a:spcPct val="80000"/>
              </a:lnSpc>
            </a:pPr>
            <a:r>
              <a:rPr lang="ru-RU" sz="1800" dirty="0" smtClean="0">
                <a:latin typeface="+mj-lt"/>
                <a:cs typeface="Times New Roman" pitchFamily="18" charset="0"/>
              </a:rPr>
              <a:t>Вершина с одним или двумя потомками черная и переносится в КЧ дерево без изменений</a:t>
            </a:r>
          </a:p>
          <a:p>
            <a:pPr marL="614934" lvl="1">
              <a:lnSpc>
                <a:spcPct val="80000"/>
              </a:lnSpc>
            </a:pPr>
            <a:r>
              <a:rPr lang="ru-RU" sz="1800" dirty="0" smtClean="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smtClean="0">
                <a:latin typeface="+mj-lt"/>
                <a:cs typeface="Times New Roman" pitchFamily="18" charset="0"/>
              </a:rPr>
              <a:t> </a:t>
            </a:r>
            <a:r>
              <a:rPr lang="ru-RU" sz="1800" dirty="0" smtClean="0">
                <a:latin typeface="+mj-lt"/>
                <a:cs typeface="Times New Roman" pitchFamily="18" charset="0"/>
              </a:rPr>
              <a:t>а другие два -- через соединительный красный узел</a:t>
            </a:r>
            <a:endParaRPr lang="en-US" sz="1800" dirty="0" smtClean="0">
              <a:latin typeface="+mj-lt"/>
              <a:cs typeface="Times New Roman" pitchFamily="18" charset="0"/>
            </a:endParaRPr>
          </a:p>
          <a:p>
            <a:pPr marL="614934" lvl="1">
              <a:lnSpc>
                <a:spcPct val="80000"/>
              </a:lnSpc>
            </a:pPr>
            <a:r>
              <a:rPr lang="ru-RU" sz="1800" dirty="0" smtClean="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smtClean="0">
              <a:latin typeface="+mj-lt"/>
              <a:cs typeface="Times New Roman" pitchFamily="18" charset="0"/>
            </a:endParaRPr>
          </a:p>
          <a:p>
            <a:pPr marL="285750" indent="-285750">
              <a:lnSpc>
                <a:spcPct val="80000"/>
              </a:lnSpc>
            </a:pPr>
            <a:r>
              <a:rPr lang="ru-RU" sz="2400" dirty="0" smtClean="0">
                <a:latin typeface="+mj-lt"/>
                <a:cs typeface="Times New Roman" pitchFamily="18" charset="0"/>
              </a:rPr>
              <a:t>В исходном Б дереве (так как оно сбалансировано) все пути от корня до любого листа имеют одинаковую длину</a:t>
            </a:r>
          </a:p>
          <a:p>
            <a:pPr marL="285750" indent="-285750">
              <a:lnSpc>
                <a:spcPct val="80000"/>
              </a:lnSpc>
            </a:pPr>
            <a:r>
              <a:rPr lang="ru-RU" sz="2400" dirty="0" smtClean="0">
                <a:latin typeface="+mj-lt"/>
                <a:cs typeface="Times New Roman" pitchFamily="18" charset="0"/>
              </a:rPr>
              <a:t>По построению очевидно, что длина любого пути в КЧ дереве возрастает не более чем в два раза</a:t>
            </a:r>
          </a:p>
        </p:txBody>
      </p:sp>
      <p:sp>
        <p:nvSpPr>
          <p:cNvPr id="2" name="Title 1"/>
          <p:cNvSpPr>
            <a:spLocks noGrp="1"/>
          </p:cNvSpPr>
          <p:nvPr>
            <p:ph type="title"/>
          </p:nvPr>
        </p:nvSpPr>
        <p:spPr/>
        <p:txBody>
          <a:bodyPr/>
          <a:lstStyle/>
          <a:p>
            <a:r>
              <a:rPr lang="ru-RU" dirty="0"/>
              <a:t>Связь </a:t>
            </a:r>
            <a:r>
              <a:rPr lang="ru-RU" dirty="0" smtClean="0"/>
              <a:t>КЧ и Б</a:t>
            </a:r>
            <a:r>
              <a:rPr lang="ru-RU" dirty="0"/>
              <a:t> </a:t>
            </a:r>
            <a:r>
              <a:rPr lang="ru-RU" dirty="0" smtClean="0"/>
              <a:t>деревьев</a:t>
            </a:r>
            <a:endParaRPr lang="ru-RU" dirty="0"/>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idx="1"/>
          </p:nvPr>
        </p:nvSpPr>
        <p:spPr/>
        <p:txBody>
          <a:bodyPr>
            <a:normAutofit/>
          </a:bodyPr>
          <a:lstStyle/>
          <a:p>
            <a:pPr>
              <a:lnSpc>
                <a:spcPct val="90000"/>
              </a:lnSpc>
            </a:pPr>
            <a:r>
              <a:rPr lang="ru-RU" sz="2800" dirty="0">
                <a:cs typeface="Times New Roman" pitchFamily="18" charset="0"/>
              </a:rPr>
              <a:t>АВЛ-деревья 1961 -- </a:t>
            </a:r>
            <a:r>
              <a:rPr lang="ru-RU" sz="2800" dirty="0" smtClean="0">
                <a:cs typeface="Times New Roman" pitchFamily="18" charset="0"/>
              </a:rPr>
              <a:t>первые сбалансированные деревья</a:t>
            </a:r>
            <a:endParaRPr lang="ru-RU" sz="2800" dirty="0" smtClean="0">
              <a:cs typeface="Times New Roman" pitchFamily="18" charset="0"/>
            </a:endParaRP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Красно-чёрные деревья 197</a:t>
            </a:r>
            <a:r>
              <a:rPr lang="en-US" sz="2800" dirty="0" smtClean="0">
                <a:cs typeface="Times New Roman" pitchFamily="18" charset="0"/>
              </a:rPr>
              <a:t>8</a:t>
            </a:r>
            <a:endParaRPr lang="ru-RU" sz="2800" dirty="0" smtClean="0">
              <a:cs typeface="Times New Roman" pitchFamily="18" charset="0"/>
            </a:endParaRP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Библиотека стандартных шаблонов</a:t>
            </a:r>
            <a:r>
              <a:rPr lang="en-US" sz="2800" dirty="0">
                <a:cs typeface="Times New Roman" pitchFamily="18" charset="0"/>
              </a:rPr>
              <a:t> STL </a:t>
            </a:r>
            <a:r>
              <a:rPr lang="ru-RU" sz="2800" dirty="0" smtClean="0">
                <a:cs typeface="Times New Roman" pitchFamily="18" charset="0"/>
              </a:rPr>
              <a:t/>
            </a:r>
            <a:br>
              <a:rPr lang="ru-RU" sz="2800" dirty="0" smtClean="0">
                <a:cs typeface="Times New Roman" pitchFamily="18" charset="0"/>
              </a:rPr>
            </a:br>
            <a:r>
              <a:rPr lang="ru-RU" sz="2800" dirty="0" smtClean="0">
                <a:cs typeface="Times New Roman" pitchFamily="18" charset="0"/>
              </a:rPr>
              <a:t>языка </a:t>
            </a:r>
            <a:r>
              <a:rPr lang="ru-RU" sz="2800" dirty="0">
                <a:cs typeface="Times New Roman" pitchFamily="18" charset="0"/>
              </a:rPr>
              <a:t>C++ </a:t>
            </a:r>
            <a:r>
              <a:rPr lang="ru-RU" sz="2800" dirty="0" smtClean="0">
                <a:cs typeface="Times New Roman" pitchFamily="18" charset="0"/>
              </a:rPr>
              <a:t>использует сбалансированные </a:t>
            </a:r>
            <a:r>
              <a:rPr lang="ru-RU" sz="2800" dirty="0">
                <a:cs typeface="Times New Roman" pitchFamily="18" charset="0"/>
              </a:rPr>
              <a:t>деревья для </a:t>
            </a:r>
            <a:r>
              <a:rPr lang="ru-RU" sz="2800" dirty="0" smtClean="0">
                <a:cs typeface="Times New Roman" pitchFamily="18" charset="0"/>
              </a:rPr>
              <a:t>реализации множества и ассоциативного </a:t>
            </a:r>
            <a:r>
              <a:rPr lang="ru-RU" sz="2800" dirty="0" smtClean="0">
                <a:cs typeface="Times New Roman" pitchFamily="18" charset="0"/>
              </a:rPr>
              <a:t>массива</a:t>
            </a:r>
            <a:endParaRPr lang="en-US" sz="2800" dirty="0" smtClean="0">
              <a:cs typeface="Times New Roman" pitchFamily="18" charset="0"/>
            </a:endParaRPr>
          </a:p>
        </p:txBody>
      </p:sp>
      <p:sp>
        <p:nvSpPr>
          <p:cNvPr id="5" name="TextBox 4"/>
          <p:cNvSpPr txBox="1"/>
          <p:nvPr/>
        </p:nvSpPr>
        <p:spPr>
          <a:xfrm>
            <a:off x="467544" y="6218148"/>
            <a:ext cx="8576495" cy="523220"/>
          </a:xfrm>
          <a:prstGeom prst="rect">
            <a:avLst/>
          </a:prstGeom>
          <a:noFill/>
          <a:ln w="76200">
            <a:solidFill>
              <a:srgbClr val="FFC000"/>
            </a:solidFill>
          </a:ln>
        </p:spPr>
        <p:txBody>
          <a:bodyPr wrap="square" rtlCol="0">
            <a:spAutoFit/>
          </a:bodyPr>
          <a:lstStyle/>
          <a:p>
            <a:pPr marL="0" indent="0">
              <a:buNone/>
              <a:defRPr/>
            </a:pPr>
            <a:r>
              <a:rPr lang="ru-RU" sz="2800" dirty="0" smtClean="0">
                <a:solidFill>
                  <a:srgbClr val="FFC000"/>
                </a:solidFill>
                <a:cs typeface="Times New Roman" pitchFamily="18" charset="0"/>
              </a:rPr>
              <a:t>Кто автор </a:t>
            </a:r>
            <a:r>
              <a:rPr lang="en-US" sz="2800" dirty="0" smtClean="0">
                <a:solidFill>
                  <a:srgbClr val="FFC000"/>
                </a:solidFill>
                <a:cs typeface="Times New Roman" pitchFamily="18" charset="0"/>
              </a:rPr>
              <a:t>STL </a:t>
            </a:r>
            <a:r>
              <a:rPr lang="ru-RU" sz="2800" dirty="0" smtClean="0">
                <a:solidFill>
                  <a:srgbClr val="FFC000"/>
                </a:solidFill>
                <a:cs typeface="Times New Roman" pitchFamily="18" charset="0"/>
              </a:rPr>
              <a:t>и в </a:t>
            </a:r>
            <a:r>
              <a:rPr lang="ru-RU" sz="2800" dirty="0" smtClean="0">
                <a:solidFill>
                  <a:srgbClr val="FFC000"/>
                </a:solidFill>
                <a:cs typeface="Times New Roman" pitchFamily="18" charset="0"/>
              </a:rPr>
              <a:t>какой стране </a:t>
            </a:r>
            <a:r>
              <a:rPr lang="ru-RU" sz="2800" dirty="0" smtClean="0">
                <a:solidFill>
                  <a:srgbClr val="FFC000"/>
                </a:solidFill>
                <a:cs typeface="Times New Roman" pitchFamily="18" charset="0"/>
              </a:rPr>
              <a:t>он родился</a:t>
            </a:r>
            <a:r>
              <a:rPr lang="en-US" sz="2800" dirty="0" smtClean="0">
                <a:solidFill>
                  <a:srgbClr val="FFC000"/>
                </a:solidFill>
                <a:cs typeface="Times New Roman" pitchFamily="18" charset="0"/>
              </a:rPr>
              <a:t>?</a:t>
            </a:r>
            <a:endParaRPr lang="ru-RU" sz="2800" dirty="0" smtClean="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320" y="1844824"/>
            <a:ext cx="1524000" cy="203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ru-RU" dirty="0" smtClean="0"/>
              <a:t>Б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Б </a:t>
            </a:r>
            <a:r>
              <a:rPr lang="ru-RU" dirty="0" smtClean="0"/>
              <a:t>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smtClean="0">
                <a:cs typeface="Times New Roman" pitchFamily="18" charset="0"/>
              </a:rPr>
              <a:t>Если удаляемый узел красный все правила сохраняются и все прекрасно</a:t>
            </a:r>
          </a:p>
          <a:p>
            <a:pPr>
              <a:lnSpc>
                <a:spcPct val="90000"/>
              </a:lnSpc>
            </a:pPr>
            <a:r>
              <a:rPr lang="ru-RU" sz="2400" dirty="0" smtClean="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smtClean="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Чему равно </a:t>
            </a:r>
            <a:r>
              <a:rPr lang="en-US" dirty="0" smtClean="0">
                <a:latin typeface="+mj-lt"/>
              </a:rPr>
              <a:t>t?</a:t>
            </a:r>
            <a:endParaRPr lang="ru-RU" dirty="0">
              <a:latin typeface="+mj-lt"/>
            </a:endParaRPr>
          </a:p>
        </p:txBody>
      </p:sp>
      <p:sp>
        <p:nvSpPr>
          <p:cNvPr id="4" name="Прямоугольник 3"/>
          <p:cNvSpPr>
            <a:spLocks noChangeArrowheads="1"/>
          </p:cNvSpPr>
          <p:nvPr/>
        </p:nvSpPr>
        <p:spPr bwMode="auto">
          <a:xfrm>
            <a:off x="3894709" y="1943452"/>
            <a:ext cx="642937" cy="500063"/>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1823021" y="308645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5537771" y="3157890"/>
            <a:ext cx="1000125" cy="428625"/>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835571" y="5088607"/>
            <a:ext cx="1000125" cy="42862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1907704" y="508670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4355976" y="508670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3108896" y="5086702"/>
            <a:ext cx="1000125" cy="428625"/>
          </a:xfrm>
          <a:prstGeom prst="rect">
            <a:avLst/>
          </a:prstGeom>
          <a:solidFill>
            <a:schemeClr val="accent1"/>
          </a:solidFill>
          <a:ln w="25400" algn="ctr">
            <a:solidFill>
              <a:schemeClr val="accent1"/>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5498976" y="5086702"/>
            <a:ext cx="1000125" cy="428625"/>
          </a:xfrm>
          <a:prstGeom prst="rect">
            <a:avLst/>
          </a:prstGeom>
          <a:solidFill>
            <a:schemeClr val="accent1"/>
          </a:solidFill>
          <a:ln w="19050"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6784851" y="508670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7968083" y="5072341"/>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2323084" y="2192690"/>
            <a:ext cx="1571625" cy="8937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4537646" y="2157765"/>
            <a:ext cx="1500188" cy="10001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1335634" y="3515077"/>
            <a:ext cx="716086" cy="157353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2323084" y="3515077"/>
            <a:ext cx="84683" cy="15716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rot="16200000" flipH="1">
            <a:off x="2430240" y="3907983"/>
            <a:ext cx="1571625" cy="7858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4856039" y="3586515"/>
            <a:ext cx="796081" cy="1500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5999039" y="3586515"/>
            <a:ext cx="38795" cy="1500187"/>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38" name="Прямая со стрелкой 37"/>
          <p:cNvCxnSpPr>
            <a:endCxn id="12" idx="0"/>
          </p:cNvCxnSpPr>
          <p:nvPr/>
        </p:nvCxnSpPr>
        <p:spPr>
          <a:xfrm>
            <a:off x="6156178" y="3586517"/>
            <a:ext cx="1128736" cy="150018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6444208" y="3586515"/>
            <a:ext cx="2023938" cy="148582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ru-RU" dirty="0"/>
              <a:t>Пример </a:t>
            </a:r>
            <a:r>
              <a:rPr lang="ru-RU" dirty="0" smtClean="0"/>
              <a:t>Б дерева</a:t>
            </a:r>
            <a:r>
              <a:rPr lang="ru-RU" dirty="0"/>
              <a:t/>
            </a:r>
            <a:br>
              <a:rPr lang="ru-RU" dirty="0"/>
            </a:b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fontScale="85000" lnSpcReduction="20000"/>
          </a:bodyPr>
          <a:lstStyle/>
          <a:p>
            <a:r>
              <a:rPr lang="ru-RU" sz="2400" dirty="0" smtClean="0"/>
              <a:t>В каждой вершине </a:t>
            </a:r>
            <a:r>
              <a:rPr lang="en-US" sz="2400" dirty="0" smtClean="0"/>
              <a:t>x</a:t>
            </a:r>
            <a:r>
              <a:rPr lang="ru-RU" sz="2400" dirty="0" smtClean="0"/>
              <a:t> хранятся</a:t>
            </a:r>
          </a:p>
          <a:p>
            <a:pPr lvl="1"/>
            <a:r>
              <a:rPr lang="ru-RU" sz="2000" dirty="0" smtClean="0"/>
              <a:t>n - количество ключей, в данной вершине</a:t>
            </a:r>
          </a:p>
          <a:p>
            <a:pPr lvl="1"/>
            <a:r>
              <a:rPr lang="ru-RU" sz="2000" dirty="0" smtClean="0"/>
              <a:t>сами ключи k</a:t>
            </a:r>
            <a:r>
              <a:rPr lang="ru-RU" sz="2000" baseline="-25000" dirty="0" smtClean="0"/>
              <a:t>0</a:t>
            </a:r>
            <a:r>
              <a:rPr lang="ru-RU" sz="2000" dirty="0" smtClean="0"/>
              <a:t> ≤ k</a:t>
            </a:r>
            <a:r>
              <a:rPr lang="en-US" sz="2000" baseline="-25000" dirty="0" smtClean="0"/>
              <a:t>1</a:t>
            </a:r>
            <a:r>
              <a:rPr lang="ru-RU" sz="2000" dirty="0" smtClean="0"/>
              <a:t> ≤ </a:t>
            </a:r>
            <a:r>
              <a:rPr lang="en-US" sz="2000" dirty="0" smtClean="0"/>
              <a:t>…</a:t>
            </a:r>
            <a:r>
              <a:rPr lang="ru-RU" sz="2000" dirty="0" smtClean="0"/>
              <a:t> ≤ </a:t>
            </a:r>
            <a:r>
              <a:rPr lang="ru-RU" sz="2000" dirty="0" err="1" smtClean="0"/>
              <a:t>k</a:t>
            </a:r>
            <a:r>
              <a:rPr lang="en-US" sz="2000" baseline="-25000" dirty="0" smtClean="0"/>
              <a:t>n-1</a:t>
            </a:r>
            <a:r>
              <a:rPr lang="ru-RU" sz="2000" dirty="0" smtClean="0"/>
              <a:t> в неубывающем порядке</a:t>
            </a:r>
          </a:p>
          <a:p>
            <a:pPr lvl="1"/>
            <a:r>
              <a:rPr lang="ru-RU" sz="2000" dirty="0" smtClean="0"/>
              <a:t>булевское значение leaf[x], истинное, если вершина </a:t>
            </a:r>
            <a:r>
              <a:rPr lang="en-US" sz="2000" dirty="0" smtClean="0"/>
              <a:t>x</a:t>
            </a:r>
            <a:r>
              <a:rPr lang="ru-RU" sz="2000" dirty="0" smtClean="0"/>
              <a:t> - лист</a:t>
            </a:r>
          </a:p>
          <a:p>
            <a:r>
              <a:rPr lang="ru-RU" sz="2400" dirty="0" smtClean="0"/>
              <a:t>Если </a:t>
            </a:r>
            <a:r>
              <a:rPr lang="en-US" sz="2400" dirty="0" smtClean="0"/>
              <a:t>x</a:t>
            </a:r>
            <a:r>
              <a:rPr lang="ru-RU" sz="2400" dirty="0" smtClean="0"/>
              <a:t> – внутренняя вершина, то она также содержит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указателей: </a:t>
            </a:r>
            <a:r>
              <a:rPr lang="en-US" sz="2400" dirty="0" smtClean="0"/>
              <a:t>C</a:t>
            </a:r>
            <a:r>
              <a:rPr lang="ru-RU" sz="2400" baseline="-25000" dirty="0" smtClean="0"/>
              <a:t>0</a:t>
            </a:r>
            <a:r>
              <a:rPr lang="ru-RU" sz="2400" dirty="0" smtClean="0"/>
              <a:t>,</a:t>
            </a:r>
            <a:r>
              <a:rPr lang="en-US" sz="2400" dirty="0" smtClean="0"/>
              <a:t> C</a:t>
            </a:r>
            <a:r>
              <a:rPr lang="ru-RU" sz="2400" baseline="-25000" dirty="0" smtClean="0"/>
              <a:t>1</a:t>
            </a:r>
            <a:r>
              <a:rPr lang="ru-RU" sz="2400" dirty="0" smtClean="0"/>
              <a:t>,…,</a:t>
            </a:r>
            <a:r>
              <a:rPr lang="en-US" sz="2400" dirty="0" smtClean="0"/>
              <a:t> </a:t>
            </a:r>
            <a:r>
              <a:rPr lang="en-US" sz="2400" dirty="0" err="1" smtClean="0"/>
              <a:t>C</a:t>
            </a:r>
            <a:r>
              <a:rPr lang="en-US" sz="2400" baseline="-25000" dirty="0" err="1" smtClean="0"/>
              <a:t>n</a:t>
            </a:r>
            <a:r>
              <a:rPr lang="en-US" sz="2400" baseline="-25000" dirty="0" smtClean="0"/>
              <a:t>(x)</a:t>
            </a:r>
            <a:r>
              <a:rPr lang="ru-RU" sz="2400" dirty="0" smtClean="0"/>
              <a:t> на ее детей</a:t>
            </a:r>
          </a:p>
          <a:p>
            <a:endParaRPr lang="ru-RU" dirty="0" smtClean="0"/>
          </a:p>
          <a:p>
            <a:r>
              <a:rPr lang="ru-RU" sz="2400" dirty="0" smtClean="0"/>
              <a:t>Для простоты считаем, что эта служебная информация хранится в той же вершине дерева (на практике это не всегда так)</a:t>
            </a:r>
          </a:p>
          <a:p>
            <a:endParaRPr lang="ru-RU" sz="2400" dirty="0" smtClean="0"/>
          </a:p>
          <a:p>
            <a:r>
              <a:rPr lang="ru-RU" sz="2400" dirty="0" smtClean="0"/>
              <a:t>Каждому узлу Б дерева соответствует блок внешней памяти (страница или кластер диска)</a:t>
            </a:r>
          </a:p>
          <a:p>
            <a:r>
              <a:rPr lang="ru-RU" sz="2400" dirty="0" smtClean="0"/>
              <a:t>Ключи являются логическими номерами страниц/кластеров</a:t>
            </a:r>
          </a:p>
          <a:p>
            <a:r>
              <a:rPr lang="ru-RU" sz="2400" dirty="0" smtClean="0"/>
              <a:t>Указатели на потомков являются физическими номерами страниц/кластеров</a:t>
            </a:r>
          </a:p>
        </p:txBody>
      </p:sp>
      <p:sp>
        <p:nvSpPr>
          <p:cNvPr id="3" name="Title 2"/>
          <p:cNvSpPr>
            <a:spLocks noGrp="1"/>
          </p:cNvSpPr>
          <p:nvPr>
            <p:ph type="title"/>
          </p:nvPr>
        </p:nvSpPr>
        <p:spPr/>
        <p:txBody>
          <a:bodyPr/>
          <a:lstStyle/>
          <a:p>
            <a:r>
              <a:rPr lang="ru-RU" dirty="0"/>
              <a:t>Определение </a:t>
            </a:r>
            <a:r>
              <a:rPr lang="ru-RU" dirty="0" smtClean="0"/>
              <a:t>Б дерева 1/3</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Содержимое 2"/>
          <p:cNvSpPr>
            <a:spLocks noGrp="1"/>
          </p:cNvSpPr>
          <p:nvPr>
            <p:ph idx="1"/>
          </p:nvPr>
        </p:nvSpPr>
        <p:spPr/>
        <p:txBody>
          <a:bodyPr>
            <a:normAutofit lnSpcReduction="10000"/>
          </a:bodyPr>
          <a:lstStyle/>
          <a:p>
            <a:r>
              <a:rPr lang="ru-RU" sz="2400" dirty="0" smtClean="0"/>
              <a:t>Ключи key</a:t>
            </a:r>
            <a:r>
              <a:rPr lang="en-US" sz="2400" baseline="-25000" dirty="0" smtClean="0"/>
              <a:t>i</a:t>
            </a:r>
            <a:r>
              <a:rPr lang="ru-RU" sz="2400" dirty="0" smtClean="0"/>
              <a:t>[x] служат границами, разделяющими значения ключей в поддеревьях:</a:t>
            </a:r>
            <a:r>
              <a:rPr lang="ru-RU" sz="2400" dirty="0"/>
              <a:t> </a:t>
            </a:r>
            <a:r>
              <a:rPr lang="ru-RU" sz="2400" dirty="0" smtClean="0"/>
              <a:t/>
            </a:r>
            <a:br>
              <a:rPr lang="ru-RU" sz="2400" dirty="0" smtClean="0"/>
            </a:br>
            <a:r>
              <a:rPr lang="ru-RU" sz="2400" dirty="0" smtClean="0"/>
              <a:t>	</a:t>
            </a:r>
            <a:r>
              <a:rPr lang="en-US" sz="2400" dirty="0" smtClean="0"/>
              <a:t>k</a:t>
            </a:r>
            <a:r>
              <a:rPr lang="en-US" sz="2400" baseline="-25000" dirty="0" smtClean="0"/>
              <a:t>0</a:t>
            </a:r>
            <a:r>
              <a:rPr lang="ru-RU" sz="2400" dirty="0" smtClean="0"/>
              <a:t> ≤ key</a:t>
            </a:r>
            <a:r>
              <a:rPr lang="en-US" sz="2400" baseline="-25000" dirty="0" smtClean="0"/>
              <a:t>0</a:t>
            </a:r>
            <a:r>
              <a:rPr lang="ru-RU" sz="2400" dirty="0" smtClean="0"/>
              <a:t>[x] ≤ </a:t>
            </a:r>
            <a:r>
              <a:rPr lang="en-US" sz="2400" dirty="0" smtClean="0"/>
              <a:t>k</a:t>
            </a:r>
            <a:r>
              <a:rPr lang="en-US" sz="2400" baseline="-25000" dirty="0" smtClean="0"/>
              <a:t>1</a:t>
            </a:r>
            <a:r>
              <a:rPr lang="ru-RU" sz="2400" dirty="0" smtClean="0"/>
              <a:t> ≤ key</a:t>
            </a:r>
            <a:r>
              <a:rPr lang="ru-RU" sz="2400" baseline="-25000" dirty="0" smtClean="0"/>
              <a:t>2</a:t>
            </a:r>
            <a:r>
              <a:rPr lang="ru-RU" sz="2400" dirty="0" smtClean="0"/>
              <a:t>[x] ≤... ≤ key</a:t>
            </a:r>
            <a:r>
              <a:rPr lang="ru-RU" sz="2400" baseline="-25000" dirty="0" smtClean="0"/>
              <a:t>n[x]</a:t>
            </a:r>
            <a:r>
              <a:rPr lang="en-US" sz="2400" baseline="-25000" dirty="0" smtClean="0"/>
              <a:t>-1</a:t>
            </a:r>
            <a:r>
              <a:rPr lang="ru-RU" sz="2400" dirty="0" smtClean="0"/>
              <a:t>[x] ≤ K</a:t>
            </a:r>
            <a:r>
              <a:rPr lang="ru-RU" sz="2400" baseline="-25000" dirty="0" smtClean="0"/>
              <a:t>n[x]</a:t>
            </a:r>
            <a:r>
              <a:rPr lang="ru-RU" sz="2400" dirty="0" smtClean="0"/>
              <a:t>,</a:t>
            </a:r>
            <a:br>
              <a:rPr lang="ru-RU" sz="2400" dirty="0" smtClean="0"/>
            </a:br>
            <a:r>
              <a:rPr lang="ru-RU" sz="2400" dirty="0" smtClean="0"/>
              <a:t>где </a:t>
            </a:r>
            <a:r>
              <a:rPr lang="en-US" sz="2400" dirty="0" smtClean="0"/>
              <a:t>k</a:t>
            </a:r>
            <a:r>
              <a:rPr lang="ru-RU" sz="2400" baseline="-25000" dirty="0" smtClean="0"/>
              <a:t>i</a:t>
            </a:r>
            <a:r>
              <a:rPr lang="ru-RU" sz="2400" dirty="0" smtClean="0"/>
              <a:t> - множество</a:t>
            </a:r>
            <a:r>
              <a:rPr lang="en-US" sz="2400" dirty="0" smtClean="0"/>
              <a:t> </a:t>
            </a:r>
            <a:r>
              <a:rPr lang="ru-RU" sz="2400" dirty="0" smtClean="0"/>
              <a:t>ключей, хранящихся в поддереве с корнем </a:t>
            </a:r>
            <a:r>
              <a:rPr lang="en-US" sz="2400" dirty="0" smtClean="0"/>
              <a:t>C</a:t>
            </a:r>
            <a:r>
              <a:rPr lang="ru-RU" sz="2400" baseline="-25000" dirty="0" smtClean="0"/>
              <a:t>i</a:t>
            </a:r>
            <a:r>
              <a:rPr lang="ru-RU" sz="2400" dirty="0" smtClean="0"/>
              <a:t>[x]</a:t>
            </a:r>
          </a:p>
          <a:p>
            <a:pPr lvl="1"/>
            <a:endParaRPr lang="ru-RU" sz="2000" dirty="0" smtClean="0"/>
          </a:p>
          <a:p>
            <a:r>
              <a:rPr lang="ru-RU" sz="2400" dirty="0" smtClean="0"/>
              <a:t>Все листья находятся на одной и той же глубине, равной высоте дерева</a:t>
            </a:r>
          </a:p>
          <a:p>
            <a:pPr lvl="1"/>
            <a:endParaRPr lang="ru-RU" sz="2000" dirty="0" smtClean="0"/>
          </a:p>
          <a:p>
            <a:r>
              <a:rPr lang="ru-RU" sz="2400" dirty="0" smtClean="0"/>
              <a:t>Число ключей, хранящихся в одной вершине, ограничено сверху и снизу единым для Б дерева числом t ≥ 2, которое называется - </a:t>
            </a:r>
            <a:r>
              <a:rPr lang="ru-RU" sz="2400" dirty="0" smtClean="0">
                <a:solidFill>
                  <a:schemeClr val="hlink"/>
                </a:solidFill>
              </a:rPr>
              <a:t>минимальной степенью Б дерева</a:t>
            </a:r>
            <a:endParaRPr lang="ru-RU" sz="2400" dirty="0" smtClean="0"/>
          </a:p>
          <a:p>
            <a:endParaRPr lang="ru-RU" dirty="0" smtClean="0"/>
          </a:p>
        </p:txBody>
      </p:sp>
      <p:sp>
        <p:nvSpPr>
          <p:cNvPr id="3" name="Title 2"/>
          <p:cNvSpPr>
            <a:spLocks noGrp="1"/>
          </p:cNvSpPr>
          <p:nvPr>
            <p:ph type="title"/>
          </p:nvPr>
        </p:nvSpPr>
        <p:spPr/>
        <p:txBody>
          <a:bodyPr/>
          <a:lstStyle/>
          <a:p>
            <a:r>
              <a:rPr lang="ru-RU" dirty="0"/>
              <a:t>Определение </a:t>
            </a:r>
            <a:r>
              <a:rPr lang="ru-RU" dirty="0" smtClean="0"/>
              <a:t>Б дерева 2/3</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Содержимое 2"/>
          <p:cNvSpPr>
            <a:spLocks noGrp="1"/>
          </p:cNvSpPr>
          <p:nvPr>
            <p:ph idx="1"/>
          </p:nvPr>
        </p:nvSpPr>
        <p:spPr/>
        <p:txBody>
          <a:bodyPr>
            <a:normAutofit fontScale="92500" lnSpcReduction="20000"/>
          </a:bodyPr>
          <a:lstStyle/>
          <a:p>
            <a:r>
              <a:rPr lang="ru-RU" sz="2400" dirty="0" smtClean="0"/>
              <a:t>Каждая вершина, не являющаяся корнем, содержит от t-1 до 2</a:t>
            </a:r>
            <a:r>
              <a:rPr lang="en-US" sz="2400" dirty="0" smtClean="0"/>
              <a:t>t-1 </a:t>
            </a:r>
            <a:r>
              <a:rPr lang="ru-RU" sz="2400" dirty="0" smtClean="0"/>
              <a:t>ключей</a:t>
            </a:r>
          </a:p>
          <a:p>
            <a:pPr lvl="1"/>
            <a:endParaRPr lang="en-US" sz="2000" dirty="0" smtClean="0"/>
          </a:p>
          <a:p>
            <a:r>
              <a:rPr lang="ru-RU" sz="2400" dirty="0"/>
              <a:t>Каждая вершина, не являющаяся </a:t>
            </a:r>
            <a:r>
              <a:rPr lang="ru-RU" sz="2400" dirty="0" smtClean="0"/>
              <a:t>листом, имеет </a:t>
            </a:r>
            <a:r>
              <a:rPr lang="ru-RU" sz="2400" dirty="0"/>
              <a:t>от t</a:t>
            </a:r>
            <a:r>
              <a:rPr lang="en-US" sz="2400" dirty="0"/>
              <a:t> </a:t>
            </a:r>
            <a:r>
              <a:rPr lang="ru-RU" sz="2400" dirty="0"/>
              <a:t>до </a:t>
            </a:r>
            <a:r>
              <a:rPr lang="en-US" sz="2400" dirty="0"/>
              <a:t>2t</a:t>
            </a:r>
            <a:r>
              <a:rPr lang="ru-RU" sz="2400" dirty="0"/>
              <a:t> детей</a:t>
            </a:r>
          </a:p>
          <a:p>
            <a:pPr lvl="1"/>
            <a:endParaRPr lang="en-US" sz="2000" dirty="0"/>
          </a:p>
          <a:p>
            <a:r>
              <a:rPr lang="ru-RU" sz="2400" dirty="0" smtClean="0"/>
              <a:t>Если дерево не пусто, то в корне хранится хотя бы один ключ</a:t>
            </a:r>
          </a:p>
          <a:p>
            <a:pPr lvl="1"/>
            <a:endParaRPr lang="ru-RU" sz="2000" dirty="0" smtClean="0"/>
          </a:p>
          <a:p>
            <a:r>
              <a:rPr lang="ru-RU" sz="2400" dirty="0" smtClean="0"/>
              <a:t>Вершину, хранящую 2t-1 ключей, называют </a:t>
            </a:r>
            <a:r>
              <a:rPr lang="ru-RU" sz="2400" dirty="0" smtClean="0">
                <a:solidFill>
                  <a:schemeClr val="hlink"/>
                </a:solidFill>
              </a:rPr>
              <a:t>полной</a:t>
            </a:r>
            <a:endParaRPr lang="ru-RU" sz="2400" dirty="0" smtClean="0"/>
          </a:p>
          <a:p>
            <a:pPr lvl="1"/>
            <a:endParaRPr lang="ru-RU" sz="2000" dirty="0" smtClean="0"/>
          </a:p>
          <a:p>
            <a:r>
              <a:rPr lang="ru-RU" sz="2400" dirty="0" smtClean="0"/>
              <a:t>Например, t = 2, то у  каждой  вершины 2, 3 или 4 ребенка</a:t>
            </a:r>
          </a:p>
          <a:p>
            <a:r>
              <a:rPr lang="ru-RU" sz="2400" dirty="0" smtClean="0"/>
              <a:t>Такое дерево называется </a:t>
            </a:r>
            <a:r>
              <a:rPr lang="ru-RU" sz="2400" dirty="0" smtClean="0">
                <a:solidFill>
                  <a:schemeClr val="hlink"/>
                </a:solidFill>
              </a:rPr>
              <a:t>2-3-4 деревом</a:t>
            </a:r>
            <a:endParaRPr lang="ru-RU" sz="2400" dirty="0" smtClean="0"/>
          </a:p>
          <a:p>
            <a:r>
              <a:rPr lang="ru-RU" sz="2400" dirty="0" smtClean="0"/>
              <a:t>Для эффективной работы </a:t>
            </a:r>
            <a:r>
              <a:rPr lang="en-US" sz="2400" dirty="0" smtClean="0"/>
              <a:t>t</a:t>
            </a:r>
            <a:r>
              <a:rPr lang="ru-RU" sz="2400" dirty="0" smtClean="0"/>
              <a:t> надо брать гораздо большим</a:t>
            </a:r>
          </a:p>
          <a:p>
            <a:endParaRPr lang="ru-RU" dirty="0" smtClean="0"/>
          </a:p>
        </p:txBody>
      </p:sp>
      <p:sp>
        <p:nvSpPr>
          <p:cNvPr id="3" name="Title 2"/>
          <p:cNvSpPr>
            <a:spLocks noGrp="1"/>
          </p:cNvSpPr>
          <p:nvPr>
            <p:ph type="title"/>
          </p:nvPr>
        </p:nvSpPr>
        <p:spPr/>
        <p:txBody>
          <a:bodyPr/>
          <a:lstStyle/>
          <a:p>
            <a:r>
              <a:rPr lang="ru-RU" dirty="0"/>
              <a:t>Определение </a:t>
            </a:r>
            <a:r>
              <a:rPr lang="ru-RU" dirty="0" smtClean="0"/>
              <a:t>Б дерева 3/3</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24390"/>
            <a:ext cx="7772400" cy="914400"/>
          </a:xfrm>
        </p:spPr>
        <p:txBody>
          <a:bodyPr/>
          <a:lstStyle/>
          <a:p>
            <a:endParaRPr lang="ru-RU" dirty="0"/>
          </a:p>
        </p:txBody>
      </p:sp>
      <p:sp>
        <p:nvSpPr>
          <p:cNvPr id="3" name="Content Placeholder 2"/>
          <p:cNvSpPr>
            <a:spLocks noGrp="1"/>
          </p:cNvSpPr>
          <p:nvPr>
            <p:ph idx="1"/>
          </p:nvPr>
        </p:nvSpPr>
        <p:spPr/>
        <p:txBody>
          <a:bodyPr>
            <a:normAutofit fontScale="85000" lnSpcReduction="20000"/>
          </a:bodyPr>
          <a:lstStyle/>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smtClean="0">
              <a:latin typeface="Calibri" pitchFamily="34" charset="0"/>
            </a:endParaRPr>
          </a:p>
          <a:p>
            <a:pPr marL="68580" indent="0">
              <a:buNone/>
            </a:pPr>
            <a:r>
              <a:rPr lang="ru-RU" sz="3200" dirty="0" smtClean="0">
                <a:latin typeface="Calibri" pitchFamily="34" charset="0"/>
              </a:rPr>
              <a:t>При высоте 2 и размере страницы 8Кб это дерево содержит </a:t>
            </a:r>
            <a:r>
              <a:rPr lang="en-US" sz="3200" dirty="0" smtClean="0">
                <a:latin typeface="Calibri" pitchFamily="34" charset="0"/>
              </a:rPr>
              <a:t>&gt; </a:t>
            </a:r>
            <a:r>
              <a:rPr lang="ru-RU" sz="3200" dirty="0" smtClean="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3214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1226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2655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5148064"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2655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5084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1155551"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1762770" y="1659953"/>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3191520" y="1659953"/>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3750469" y="1659953"/>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1691333" y="2945828"/>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3191520" y="2945828"/>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3191520"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3085951" y="2945828"/>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1300014" y="3017265"/>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3430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5435402" y="3017265"/>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4067175" y="2504503"/>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4140140" y="4297825"/>
            <a:ext cx="800219" cy="461665"/>
          </a:xfrm>
          <a:prstGeom prst="rect">
            <a:avLst/>
          </a:prstGeom>
          <a:noFill/>
          <a:ln w="9525">
            <a:noFill/>
            <a:miter lim="800000"/>
            <a:headEnd/>
            <a:tailEnd/>
          </a:ln>
        </p:spPr>
        <p:txBody>
          <a:bodyPr wrap="none">
            <a:spAutoFit/>
          </a:bodyPr>
          <a:lstStyle/>
          <a:p>
            <a:r>
              <a:rPr lang="ru-RU" sz="2400" b="1" dirty="0" smtClean="0"/>
              <a:t>……</a:t>
            </a:r>
            <a:endParaRPr lang="ru-RU" sz="2400" b="1" dirty="0"/>
          </a:p>
        </p:txBody>
      </p:sp>
      <p:sp>
        <p:nvSpPr>
          <p:cNvPr id="26644" name="TextBox 40"/>
          <p:cNvSpPr txBox="1">
            <a:spLocks noChangeArrowheads="1"/>
          </p:cNvSpPr>
          <p:nvPr/>
        </p:nvSpPr>
        <p:spPr bwMode="auto">
          <a:xfrm>
            <a:off x="6444208" y="1159890"/>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6444208" y="2449258"/>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6444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3672</TotalTime>
  <Words>2155</Words>
  <Application>Microsoft Office PowerPoint</Application>
  <PresentationFormat>On-screen Show (4:3)</PresentationFormat>
  <Paragraphs>504</Paragraphs>
  <Slides>48</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Metro</vt:lpstr>
      <vt:lpstr>Equation</vt:lpstr>
      <vt:lpstr>Б и Красно-Черные деревья</vt:lpstr>
      <vt:lpstr>План лекции</vt:lpstr>
      <vt:lpstr>Б деревья</vt:lpstr>
      <vt:lpstr>Б деревья</vt:lpstr>
      <vt:lpstr>Пример Б дерева </vt:lpstr>
      <vt:lpstr>Определение Б дерева 1/3</vt:lpstr>
      <vt:lpstr>Определение Б дерева 2/3</vt:lpstr>
      <vt:lpstr>Определение Б дерева 3/3</vt:lpstr>
      <vt:lpstr>PowerPoint Presentation</vt:lpstr>
      <vt:lpstr>PowerPoint Presentation</vt:lpstr>
      <vt:lpstr>Реализация в ОП</vt:lpstr>
      <vt:lpstr>Создание корня Б дерева </vt:lpstr>
      <vt:lpstr>Создание  Б дерева</vt:lpstr>
      <vt:lpstr>PowerPoint Presentation</vt:lpstr>
      <vt:lpstr>Теорема о высоте Б дерева</vt:lpstr>
      <vt:lpstr>Алгоритм поиска</vt:lpstr>
      <vt:lpstr>Реализация поиска</vt:lpstr>
      <vt:lpstr>Разбиение вершины Б дерева </vt:lpstr>
      <vt:lpstr>Разбиение вершины Б дерева </vt:lpstr>
      <vt:lpstr>PowerPoint Presentation</vt:lpstr>
      <vt:lpstr>PowerPoint Presentation</vt:lpstr>
      <vt:lpstr>Добавление элемента в Б дерево</vt:lpstr>
      <vt:lpstr>PowerPoint Presentation</vt:lpstr>
      <vt:lpstr>Добавление элемента в неполную вершину</vt:lpstr>
      <vt:lpstr>PowerPoint Presentation</vt:lpstr>
      <vt:lpstr>PowerPoint Presentation</vt:lpstr>
      <vt:lpstr>Удаление элемента из Б дерева</vt:lpstr>
      <vt:lpstr>PowerPoint Presentation</vt:lpstr>
      <vt:lpstr>PowerPoint Presentation</vt:lpstr>
      <vt:lpstr>PowerPoint Presentation</vt:lpstr>
      <vt:lpstr>PowerPoint Presentation</vt:lpstr>
      <vt:lpstr>PowerPoint Presentation</vt:lpstr>
      <vt:lpstr>Красно-чёрное дерево</vt:lpstr>
      <vt:lpstr>Пример КЧ дерева (Википедия)</vt:lpstr>
      <vt:lpstr>Высота и число узлов в КЧ дереве</vt:lpstr>
      <vt:lpstr>Вставка узла в КЧ дерево -- схема</vt:lpstr>
      <vt:lpstr>Вставка узла -- лист</vt:lpstr>
      <vt:lpstr>Вставка узла – красные отец и дядя</vt:lpstr>
      <vt:lpstr>Вставка узла – красные отец и дядя</vt:lpstr>
      <vt:lpstr>Вставка узла – отец красный, дядя черный</vt:lpstr>
      <vt:lpstr>Вставка узла – отец красный, дядя черный, левый сын</vt:lpstr>
      <vt:lpstr>Вставка узла – отец красный, дядя черный, правый сын</vt:lpstr>
      <vt:lpstr>Сравнение с АВЛ деревом</vt:lpstr>
      <vt:lpstr>Сравнение с АВЛ деревом</vt:lpstr>
      <vt:lpstr>Связь КЧ и Б деревьев</vt:lpstr>
      <vt:lpstr>Использование в библиотеке стандартных шаблонов С++ (STL)</vt:lpstr>
      <vt:lpstr>Заключение</vt:lpstr>
      <vt:lpstr>Удаление узла из КЧ дерева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lastModifiedBy>Petrov, Evgueni S</cp:lastModifiedBy>
  <cp:revision>332</cp:revision>
  <dcterms:created xsi:type="dcterms:W3CDTF">2009-09-24T12:02:26Z</dcterms:created>
  <dcterms:modified xsi:type="dcterms:W3CDTF">2013-12-11T17:23:01Z</dcterms:modified>
</cp:coreProperties>
</file>