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66" r:id="rId3"/>
    <p:sldId id="405" r:id="rId4"/>
    <p:sldId id="331" r:id="rId5"/>
    <p:sldId id="354" r:id="rId6"/>
    <p:sldId id="333" r:id="rId7"/>
    <p:sldId id="408" r:id="rId8"/>
    <p:sldId id="335" r:id="rId9"/>
    <p:sldId id="342" r:id="rId10"/>
    <p:sldId id="338" r:id="rId11"/>
    <p:sldId id="406" r:id="rId12"/>
    <p:sldId id="343" r:id="rId13"/>
    <p:sldId id="357" r:id="rId14"/>
    <p:sldId id="349" r:id="rId15"/>
    <p:sldId id="345" r:id="rId16"/>
    <p:sldId id="346" r:id="rId17"/>
    <p:sldId id="347" r:id="rId18"/>
    <p:sldId id="348" r:id="rId19"/>
    <p:sldId id="350" r:id="rId20"/>
    <p:sldId id="359" r:id="rId21"/>
    <p:sldId id="351" r:id="rId22"/>
    <p:sldId id="352" r:id="rId23"/>
    <p:sldId id="361" r:id="rId24"/>
    <p:sldId id="362" r:id="rId25"/>
    <p:sldId id="363" r:id="rId26"/>
    <p:sldId id="364" r:id="rId27"/>
    <p:sldId id="365" r:id="rId28"/>
    <p:sldId id="367" r:id="rId29"/>
    <p:sldId id="368" r:id="rId30"/>
    <p:sldId id="369" r:id="rId31"/>
    <p:sldId id="370" r:id="rId32"/>
    <p:sldId id="372" r:id="rId33"/>
    <p:sldId id="387" r:id="rId34"/>
    <p:sldId id="373" r:id="rId35"/>
    <p:sldId id="374" r:id="rId36"/>
    <p:sldId id="388" r:id="rId37"/>
    <p:sldId id="375" r:id="rId38"/>
    <p:sldId id="391" r:id="rId39"/>
    <p:sldId id="371" r:id="rId40"/>
    <p:sldId id="376" r:id="rId41"/>
    <p:sldId id="380" r:id="rId42"/>
    <p:sldId id="404" r:id="rId43"/>
    <p:sldId id="392" r:id="rId44"/>
    <p:sldId id="379" r:id="rId45"/>
    <p:sldId id="336" r:id="rId46"/>
    <p:sldId id="390" r:id="rId47"/>
    <p:sldId id="337" r:id="rId48"/>
    <p:sldId id="407" r:id="rId49"/>
    <p:sldId id="334" r:id="rId50"/>
    <p:sldId id="355" r:id="rId51"/>
    <p:sldId id="356" r:id="rId52"/>
    <p:sldId id="341" r:id="rId5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A3C4FF"/>
    <a:srgbClr val="EC5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5" autoAdjust="0"/>
    <p:restoredTop sz="94660"/>
  </p:normalViewPr>
  <p:slideViewPr>
    <p:cSldViewPr>
      <p:cViewPr varScale="1">
        <p:scale>
          <a:sx n="69" d="100"/>
          <a:sy n="69" d="100"/>
        </p:scale>
        <p:origin x="-1027"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ru-RU"/>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BA1C98EC-C796-461C-A465-3BC005E36484}" type="datetimeFigureOut">
              <a:rPr lang="ru-RU"/>
              <a:pPr>
                <a:defRPr/>
              </a:pPr>
              <a:t>03.04.2014</a:t>
            </a:fld>
            <a:endParaRPr lang="ru-R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ru-RU"/>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60090B0-65FC-42A5-8BAF-C55B89D9B350}" type="slidenum">
              <a:rPr lang="ru-RU"/>
              <a:pPr>
                <a:defRPr/>
              </a:pPr>
              <a:t>‹#›</a:t>
            </a:fld>
            <a:endParaRPr lang="ru-RU"/>
          </a:p>
        </p:txBody>
      </p:sp>
    </p:spTree>
    <p:extLst>
      <p:ext uri="{BB962C8B-B14F-4D97-AF65-F5344CB8AC3E}">
        <p14:creationId xmlns:p14="http://schemas.microsoft.com/office/powerpoint/2010/main" val="2023702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ln/>
        </p:spPr>
      </p:sp>
      <p:sp>
        <p:nvSpPr>
          <p:cNvPr id="13619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ln/>
        </p:spPr>
      </p:sp>
      <p:sp>
        <p:nvSpPr>
          <p:cNvPr id="13824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ln/>
        </p:spPr>
      </p:sp>
      <p:sp>
        <p:nvSpPr>
          <p:cNvPr id="14950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ln/>
        </p:spPr>
      </p:sp>
      <p:sp>
        <p:nvSpPr>
          <p:cNvPr id="14029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ln/>
        </p:spPr>
      </p:sp>
      <p:sp>
        <p:nvSpPr>
          <p:cNvPr id="14336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ln/>
        </p:spPr>
      </p:sp>
      <p:sp>
        <p:nvSpPr>
          <p:cNvPr id="14541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ln/>
        </p:spPr>
      </p:sp>
      <p:sp>
        <p:nvSpPr>
          <p:cNvPr id="14745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ln/>
        </p:spPr>
      </p:sp>
      <p:sp>
        <p:nvSpPr>
          <p:cNvPr id="15155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ln/>
        </p:spPr>
      </p:sp>
      <p:sp>
        <p:nvSpPr>
          <p:cNvPr id="15360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ChangeArrowheads="1" noTextEdit="1"/>
          </p:cNvSpPr>
          <p:nvPr>
            <p:ph type="sldImg"/>
          </p:nvPr>
        </p:nvSpPr>
        <p:spPr>
          <a:ln/>
        </p:spPr>
      </p:sp>
      <p:sp>
        <p:nvSpPr>
          <p:cNvPr id="15565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ChangeArrowheads="1" noTextEdit="1"/>
          </p:cNvSpPr>
          <p:nvPr>
            <p:ph type="sldImg"/>
          </p:nvPr>
        </p:nvSpPr>
        <p:spPr>
          <a:ln/>
        </p:spPr>
      </p:sp>
      <p:sp>
        <p:nvSpPr>
          <p:cNvPr id="15769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ln/>
        </p:spPr>
      </p:sp>
      <p:sp>
        <p:nvSpPr>
          <p:cNvPr id="15974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a:ln/>
        </p:spPr>
      </p:sp>
      <p:sp>
        <p:nvSpPr>
          <p:cNvPr id="16179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a:ln/>
        </p:spPr>
      </p:sp>
      <p:sp>
        <p:nvSpPr>
          <p:cNvPr id="16384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Rot="1" noChangeAspect="1" noChangeArrowheads="1" noTextEdit="1"/>
          </p:cNvSpPr>
          <p:nvPr>
            <p:ph type="sldImg"/>
          </p:nvPr>
        </p:nvSpPr>
        <p:spPr>
          <a:ln/>
        </p:spPr>
      </p:sp>
      <p:sp>
        <p:nvSpPr>
          <p:cNvPr id="16589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ln/>
        </p:spPr>
      </p:sp>
      <p:sp>
        <p:nvSpPr>
          <p:cNvPr id="16793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noFill/>
          <a:ln>
            <a:solidFill>
              <a:srgbClr val="000000"/>
            </a:solidFill>
            <a:miter lim="800000"/>
            <a:headEnd/>
            <a:tailEnd/>
          </a:ln>
        </p:spPr>
      </p:sp>
      <p:sp>
        <p:nvSpPr>
          <p:cNvPr id="9728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noFill/>
          <a:ln>
            <a:solidFill>
              <a:srgbClr val="000000"/>
            </a:solidFill>
            <a:miter lim="800000"/>
            <a:headEnd/>
            <a:tailEnd/>
          </a:ln>
        </p:spPr>
      </p:sp>
      <p:sp>
        <p:nvSpPr>
          <p:cNvPr id="9933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TextEdit="1"/>
          </p:cNvSpPr>
          <p:nvPr>
            <p:ph type="sldImg"/>
          </p:nvPr>
        </p:nvSpPr>
        <p:spPr bwMode="auto">
          <a:noFill/>
          <a:ln>
            <a:solidFill>
              <a:srgbClr val="000000"/>
            </a:solidFill>
            <a:miter lim="800000"/>
            <a:headEnd/>
            <a:tailEnd/>
          </a:ln>
        </p:spPr>
      </p:sp>
      <p:sp>
        <p:nvSpPr>
          <p:cNvPr id="10957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TextEdit="1"/>
          </p:cNvSpPr>
          <p:nvPr>
            <p:ph type="sldImg"/>
          </p:nvPr>
        </p:nvSpPr>
        <p:spPr bwMode="auto">
          <a:noFill/>
          <a:ln>
            <a:solidFill>
              <a:srgbClr val="000000"/>
            </a:solidFill>
            <a:miter lim="800000"/>
            <a:headEnd/>
            <a:tailEnd/>
          </a:ln>
        </p:spPr>
      </p:sp>
      <p:sp>
        <p:nvSpPr>
          <p:cNvPr id="11161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TextEdit="1"/>
          </p:cNvSpPr>
          <p:nvPr>
            <p:ph type="sldImg"/>
          </p:nvPr>
        </p:nvSpPr>
        <p:spPr bwMode="auto">
          <a:noFill/>
          <a:ln>
            <a:solidFill>
              <a:srgbClr val="000000"/>
            </a:solidFill>
            <a:miter lim="800000"/>
            <a:headEnd/>
            <a:tailEnd/>
          </a:ln>
        </p:spPr>
      </p:sp>
      <p:sp>
        <p:nvSpPr>
          <p:cNvPr id="11161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noFill/>
          <a:ln>
            <a:solidFill>
              <a:srgbClr val="000000"/>
            </a:solidFill>
            <a:miter lim="800000"/>
            <a:headEnd/>
            <a:tailEnd/>
          </a:ln>
        </p:spPr>
      </p:sp>
      <p:sp>
        <p:nvSpPr>
          <p:cNvPr id="11571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TextEdit="1"/>
          </p:cNvSpPr>
          <p:nvPr>
            <p:ph type="sldImg"/>
          </p:nvPr>
        </p:nvSpPr>
        <p:spPr bwMode="auto">
          <a:noFill/>
          <a:ln>
            <a:solidFill>
              <a:srgbClr val="000000"/>
            </a:solidFill>
            <a:miter lim="800000"/>
            <a:headEnd/>
            <a:tailEnd/>
          </a:ln>
        </p:spPr>
      </p:sp>
      <p:sp>
        <p:nvSpPr>
          <p:cNvPr id="11366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ln/>
        </p:spPr>
      </p:sp>
      <p:sp>
        <p:nvSpPr>
          <p:cNvPr id="13414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pPr>
              <a:defRPr/>
            </a:pPr>
            <a:fld id="{EBFB952E-7D86-4EC9-ACCB-9EAFF6FE934D}" type="datetimeFigureOut">
              <a:rPr lang="ru-RU" smtClean="0"/>
              <a:pPr>
                <a:defRPr/>
              </a:pPr>
              <a:t>03.04.2014</a:t>
            </a:fld>
            <a:endParaRPr lang="ru-RU"/>
          </a:p>
        </p:txBody>
      </p:sp>
      <p:sp>
        <p:nvSpPr>
          <p:cNvPr id="17" name="Footer Placeholder 16"/>
          <p:cNvSpPr>
            <a:spLocks noGrp="1"/>
          </p:cNvSpPr>
          <p:nvPr>
            <p:ph type="ftr" sz="quarter" idx="11"/>
          </p:nvPr>
        </p:nvSpPr>
        <p:spPr/>
        <p:txBody>
          <a:bodyPr/>
          <a:lstStyle>
            <a:extLst/>
          </a:lstStyle>
          <a:p>
            <a:pPr>
              <a:defRPr/>
            </a:pPr>
            <a:endParaRPr lang="ru-RU"/>
          </a:p>
        </p:txBody>
      </p:sp>
      <p:sp>
        <p:nvSpPr>
          <p:cNvPr id="29" name="Slide Number Placeholder 28"/>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03.04.2014</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03.04.2014</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03.04.2014</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EBFB952E-7D86-4EC9-ACCB-9EAFF6FE934D}" type="datetimeFigureOut">
              <a:rPr lang="ru-RU" smtClean="0"/>
              <a:pPr>
                <a:defRPr/>
              </a:pPr>
              <a:t>03.04.2014</a:t>
            </a:fld>
            <a:endParaRPr lang="ru-RU"/>
          </a:p>
        </p:txBody>
      </p:sp>
      <p:sp>
        <p:nvSpPr>
          <p:cNvPr id="5" name="Footer Placeholder 4"/>
          <p:cNvSpPr>
            <a:spLocks noGrp="1"/>
          </p:cNvSpPr>
          <p:nvPr>
            <p:ph type="ftr" sz="quarter" idx="11"/>
          </p:nvPr>
        </p:nvSpPr>
        <p:spPr/>
        <p:txBody>
          <a:bodyPr/>
          <a:lstStyle>
            <a:extLst/>
          </a:lstStyle>
          <a:p>
            <a:pPr>
              <a:defRPr/>
            </a:pPr>
            <a:endParaRPr lang="ru-RU"/>
          </a:p>
        </p:txBody>
      </p:sp>
      <p:sp>
        <p:nvSpPr>
          <p:cNvPr id="6" name="Slide Number Placeholder 5"/>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BFB952E-7D86-4EC9-ACCB-9EAFF6FE934D}" type="datetimeFigureOut">
              <a:rPr lang="ru-RU" smtClean="0"/>
              <a:pPr>
                <a:defRPr/>
              </a:pPr>
              <a:t>03.04.2014</a:t>
            </a:fld>
            <a:endParaRPr lang="ru-RU"/>
          </a:p>
        </p:txBody>
      </p:sp>
      <p:sp>
        <p:nvSpPr>
          <p:cNvPr id="6" name="Footer Placeholder 5"/>
          <p:cNvSpPr>
            <a:spLocks noGrp="1"/>
          </p:cNvSpPr>
          <p:nvPr>
            <p:ph type="ftr" sz="quarter" idx="11"/>
          </p:nvPr>
        </p:nvSpPr>
        <p:spPr/>
        <p:txBody>
          <a:bodyPr/>
          <a:lstStyle>
            <a:extLst/>
          </a:lstStyle>
          <a:p>
            <a:pPr>
              <a:defRPr/>
            </a:pPr>
            <a:endParaRPr lang="ru-RU"/>
          </a:p>
        </p:txBody>
      </p:sp>
      <p:sp>
        <p:nvSpPr>
          <p:cNvPr id="7" name="Slide Number Placeholder 6"/>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EBFB952E-7D86-4EC9-ACCB-9EAFF6FE934D}" type="datetimeFigureOut">
              <a:rPr lang="ru-RU" smtClean="0"/>
              <a:pPr>
                <a:defRPr/>
              </a:pPr>
              <a:t>03.04.2014</a:t>
            </a:fld>
            <a:endParaRPr lang="ru-RU"/>
          </a:p>
        </p:txBody>
      </p:sp>
      <p:sp>
        <p:nvSpPr>
          <p:cNvPr id="8" name="Footer Placeholder 7"/>
          <p:cNvSpPr>
            <a:spLocks noGrp="1"/>
          </p:cNvSpPr>
          <p:nvPr>
            <p:ph type="ftr" sz="quarter" idx="11"/>
          </p:nvPr>
        </p:nvSpPr>
        <p:spPr/>
        <p:txBody>
          <a:bodyPr/>
          <a:lstStyle>
            <a:extLst/>
          </a:lstStyle>
          <a:p>
            <a:pPr>
              <a:defRPr/>
            </a:pPr>
            <a:endParaRPr lang="ru-RU"/>
          </a:p>
        </p:txBody>
      </p:sp>
      <p:sp>
        <p:nvSpPr>
          <p:cNvPr id="9" name="Slide Number Placeholder 8"/>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EBFB952E-7D86-4EC9-ACCB-9EAFF6FE934D}" type="datetimeFigureOut">
              <a:rPr lang="ru-RU" smtClean="0"/>
              <a:pPr>
                <a:defRPr/>
              </a:pPr>
              <a:t>03.04.2014</a:t>
            </a:fld>
            <a:endParaRPr lang="ru-RU"/>
          </a:p>
        </p:txBody>
      </p:sp>
      <p:sp>
        <p:nvSpPr>
          <p:cNvPr id="4" name="Footer Placeholder 3"/>
          <p:cNvSpPr>
            <a:spLocks noGrp="1"/>
          </p:cNvSpPr>
          <p:nvPr>
            <p:ph type="ftr" sz="quarter" idx="11"/>
          </p:nvPr>
        </p:nvSpPr>
        <p:spPr/>
        <p:txBody>
          <a:bodyPr/>
          <a:lstStyle>
            <a:extLst/>
          </a:lstStyle>
          <a:p>
            <a:pPr>
              <a:defRPr/>
            </a:pPr>
            <a:endParaRPr lang="ru-RU"/>
          </a:p>
        </p:txBody>
      </p:sp>
      <p:sp>
        <p:nvSpPr>
          <p:cNvPr id="5" name="Slide Number Placeholder 4"/>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EBFB952E-7D86-4EC9-ACCB-9EAFF6FE934D}" type="datetimeFigureOut">
              <a:rPr lang="ru-RU" smtClean="0"/>
              <a:pPr>
                <a:defRPr/>
              </a:pPr>
              <a:t>03.04.2014</a:t>
            </a:fld>
            <a:endParaRPr lang="ru-RU"/>
          </a:p>
        </p:txBody>
      </p:sp>
      <p:sp>
        <p:nvSpPr>
          <p:cNvPr id="3" name="Footer Placeholder 2"/>
          <p:cNvSpPr>
            <a:spLocks noGrp="1"/>
          </p:cNvSpPr>
          <p:nvPr>
            <p:ph type="ftr" sz="quarter" idx="11"/>
          </p:nvPr>
        </p:nvSpPr>
        <p:spPr/>
        <p:txBody>
          <a:bodyPr/>
          <a:lstStyle>
            <a:extLst/>
          </a:lstStyle>
          <a:p>
            <a:pPr>
              <a:defRPr/>
            </a:pPr>
            <a:endParaRPr lang="ru-RU"/>
          </a:p>
        </p:txBody>
      </p:sp>
      <p:sp>
        <p:nvSpPr>
          <p:cNvPr id="4" name="Slide Number Placeholder 3"/>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BFB952E-7D86-4EC9-ACCB-9EAFF6FE934D}" type="datetimeFigureOut">
              <a:rPr lang="ru-RU" smtClean="0"/>
              <a:pPr>
                <a:defRPr/>
              </a:pPr>
              <a:t>03.04.2014</a:t>
            </a:fld>
            <a:endParaRPr lang="ru-RU"/>
          </a:p>
        </p:txBody>
      </p:sp>
      <p:sp>
        <p:nvSpPr>
          <p:cNvPr id="6" name="Footer Placeholder 5"/>
          <p:cNvSpPr>
            <a:spLocks noGrp="1"/>
          </p:cNvSpPr>
          <p:nvPr>
            <p:ph type="ftr" sz="quarter" idx="11"/>
          </p:nvPr>
        </p:nvSpPr>
        <p:spPr/>
        <p:txBody>
          <a:bodyPr/>
          <a:lstStyle>
            <a:extLst/>
          </a:lstStyle>
          <a:p>
            <a:pPr>
              <a:defRPr/>
            </a:pPr>
            <a:endParaRPr lang="ru-RU"/>
          </a:p>
        </p:txBody>
      </p:sp>
      <p:sp>
        <p:nvSpPr>
          <p:cNvPr id="7" name="Slide Number Placeholder 6"/>
          <p:cNvSpPr>
            <a:spLocks noGrp="1"/>
          </p:cNvSpPr>
          <p:nvPr>
            <p:ph type="sldNum" sz="quarter" idx="12"/>
          </p:nvPr>
        </p:nvSpPr>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pPr>
              <a:defRPr/>
            </a:pPr>
            <a:fld id="{EBFB952E-7D86-4EC9-ACCB-9EAFF6FE934D}" type="datetimeFigureOut">
              <a:rPr lang="ru-RU" smtClean="0"/>
              <a:pPr>
                <a:defRPr/>
              </a:pPr>
              <a:t>03.04.2014</a:t>
            </a:fld>
            <a:endParaRPr lang="ru-RU"/>
          </a:p>
        </p:txBody>
      </p:sp>
      <p:sp>
        <p:nvSpPr>
          <p:cNvPr id="6" name="Footer Placeholder 5"/>
          <p:cNvSpPr>
            <a:spLocks noGrp="1"/>
          </p:cNvSpPr>
          <p:nvPr>
            <p:ph type="ftr" sz="quarter" idx="11"/>
          </p:nvPr>
        </p:nvSpPr>
        <p:spPr>
          <a:xfrm>
            <a:off x="914400" y="55499"/>
            <a:ext cx="5562600" cy="365125"/>
          </a:xfrm>
        </p:spPr>
        <p:txBody>
          <a:bodyPr/>
          <a:lstStyle>
            <a:extLst/>
          </a:lstStyle>
          <a:p>
            <a:pPr>
              <a:defRPr/>
            </a:pPr>
            <a:endParaRPr lang="ru-RU"/>
          </a:p>
        </p:txBody>
      </p:sp>
      <p:sp>
        <p:nvSpPr>
          <p:cNvPr id="7" name="Slide Number Placeholder 6"/>
          <p:cNvSpPr>
            <a:spLocks noGrp="1"/>
          </p:cNvSpPr>
          <p:nvPr>
            <p:ph type="sldNum" sz="quarter" idx="12"/>
          </p:nvPr>
        </p:nvSpPr>
        <p:spPr>
          <a:xfrm>
            <a:off x="8610600" y="55499"/>
            <a:ext cx="457200" cy="365125"/>
          </a:xfrm>
        </p:spPr>
        <p:txBody>
          <a:bodyPr/>
          <a:lstStyle>
            <a:extLst/>
          </a:lstStyle>
          <a:p>
            <a:pPr>
              <a:defRPr/>
            </a:pPr>
            <a:fld id="{261FD79B-327F-4B49-A6A2-B1A4E0179FC3}" type="slidenum">
              <a:rPr lang="ru-RU" smtClean="0"/>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fld id="{EBFB952E-7D86-4EC9-ACCB-9EAFF6FE934D}" type="datetimeFigureOut">
              <a:rPr lang="ru-RU" smtClean="0"/>
              <a:pPr>
                <a:defRPr/>
              </a:pPr>
              <a:t>03.04.2014</a:t>
            </a:fld>
            <a:endParaRPr lang="ru-RU"/>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ru-RU"/>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defRPr/>
            </a:pPr>
            <a:fld id="{261FD79B-327F-4B49-A6A2-B1A4E0179FC3}" type="slidenum">
              <a:rPr lang="ru-RU" smtClean="0"/>
              <a:pPr>
                <a:defRPr/>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18" Type="http://schemas.openxmlformats.org/officeDocument/2006/relationships/oleObject" Target="../embeddings/oleObject9.bin"/><Relationship Id="rId26" Type="http://schemas.openxmlformats.org/officeDocument/2006/relationships/oleObject" Target="../embeddings/oleObject16.bin"/><Relationship Id="rId3" Type="http://schemas.openxmlformats.org/officeDocument/2006/relationships/notesSlide" Target="../notesSlides/notesSlide14.xml"/><Relationship Id="rId21" Type="http://schemas.openxmlformats.org/officeDocument/2006/relationships/oleObject" Target="../embeddings/oleObject11.bin"/><Relationship Id="rId7" Type="http://schemas.openxmlformats.org/officeDocument/2006/relationships/image" Target="../media/image6.wmf"/><Relationship Id="rId12" Type="http://schemas.openxmlformats.org/officeDocument/2006/relationships/oleObject" Target="../embeddings/oleObject6.bin"/><Relationship Id="rId17" Type="http://schemas.openxmlformats.org/officeDocument/2006/relationships/image" Target="../media/image11.wmf"/><Relationship Id="rId25"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24" Type="http://schemas.openxmlformats.org/officeDocument/2006/relationships/oleObject" Target="../embeddings/oleObject14.bin"/><Relationship Id="rId5" Type="http://schemas.openxmlformats.org/officeDocument/2006/relationships/image" Target="../media/image5.wmf"/><Relationship Id="rId15" Type="http://schemas.openxmlformats.org/officeDocument/2006/relationships/image" Target="../media/image10.wmf"/><Relationship Id="rId23" Type="http://schemas.openxmlformats.org/officeDocument/2006/relationships/oleObject" Target="../embeddings/oleObject13.bin"/><Relationship Id="rId10" Type="http://schemas.openxmlformats.org/officeDocument/2006/relationships/oleObject" Target="../embeddings/oleObject5.bin"/><Relationship Id="rId19" Type="http://schemas.openxmlformats.org/officeDocument/2006/relationships/image" Target="../media/image12.wmf"/><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oleObject" Target="../embeddings/oleObject7.bin"/><Relationship Id="rId22" Type="http://schemas.openxmlformats.org/officeDocument/2006/relationships/oleObject" Target="../embeddings/oleObject12.bin"/><Relationship Id="rId27"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en.wikipedia.org/wiki/B-Tree"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en.wikipedia.org/wiki/AVL%20Tree"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Заголовок 1"/>
          <p:cNvSpPr>
            <a:spLocks noGrp="1"/>
          </p:cNvSpPr>
          <p:nvPr>
            <p:ph type="ctrTitle"/>
          </p:nvPr>
        </p:nvSpPr>
        <p:spPr/>
        <p:txBody>
          <a:bodyPr/>
          <a:lstStyle/>
          <a:p>
            <a:pPr eaLnBrk="1" hangingPunct="1">
              <a:defRPr/>
            </a:pPr>
            <a:r>
              <a:rPr lang="en-US" sz="3200" b="1" dirty="0" smtClean="0">
                <a:effectLst>
                  <a:outerShdw blurRad="38100" dist="38100" dir="2700000" algn="tl">
                    <a:srgbClr val="000000">
                      <a:alpha val="43137"/>
                    </a:srgbClr>
                  </a:outerShdw>
                </a:effectLst>
                <a:latin typeface="Arial" pitchFamily="34" charset="0"/>
              </a:rPr>
              <a:t>B</a:t>
            </a:r>
            <a:r>
              <a:rPr lang="ru-RU" sz="3200" b="1" dirty="0" smtClean="0">
                <a:effectLst>
                  <a:outerShdw blurRad="38100" dist="38100" dir="2700000" algn="tl">
                    <a:srgbClr val="000000">
                      <a:alpha val="43137"/>
                    </a:srgbClr>
                  </a:outerShdw>
                </a:effectLst>
                <a:latin typeface="Arial" pitchFamily="34" charset="0"/>
              </a:rPr>
              <a:t> </a:t>
            </a:r>
            <a:r>
              <a:rPr lang="ru-RU" sz="3200" b="1" dirty="0" smtClean="0">
                <a:effectLst>
                  <a:outerShdw blurRad="38100" dist="38100" dir="2700000" algn="tl">
                    <a:srgbClr val="000000">
                      <a:alpha val="43137"/>
                    </a:srgbClr>
                  </a:outerShdw>
                </a:effectLst>
                <a:latin typeface="Arial" pitchFamily="34" charset="0"/>
              </a:rPr>
              <a:t>и Красно-Черные деревья</a:t>
            </a:r>
          </a:p>
        </p:txBody>
      </p:sp>
      <p:sp>
        <p:nvSpPr>
          <p:cNvPr id="14338" name="Подзаголовок 2"/>
          <p:cNvSpPr>
            <a:spLocks noGrp="1"/>
          </p:cNvSpPr>
          <p:nvPr>
            <p:ph type="subTitle" idx="1"/>
          </p:nvPr>
        </p:nvSpPr>
        <p:spPr/>
        <p:txBody>
          <a:bodyPr/>
          <a:lstStyle/>
          <a:p>
            <a:pPr eaLnBrk="1" hangingPunct="1"/>
            <a:r>
              <a:rPr lang="ru-RU" dirty="0" smtClean="0">
                <a:solidFill>
                  <a:srgbClr val="898989"/>
                </a:solidFill>
              </a:rPr>
              <a:t>Лекция</a:t>
            </a:r>
            <a:r>
              <a:rPr lang="en-US" dirty="0" smtClean="0">
                <a:solidFill>
                  <a:srgbClr val="898989"/>
                </a:solidFill>
              </a:rPr>
              <a:t> </a:t>
            </a:r>
            <a:r>
              <a:rPr lang="ru-RU" dirty="0" smtClean="0">
                <a:solidFill>
                  <a:srgbClr val="898989"/>
                </a:solidFill>
              </a:rPr>
              <a:t>19</a:t>
            </a:r>
            <a:endParaRPr lang="ru-RU" dirty="0" smtClean="0">
              <a:solidFill>
                <a:srgbClr val="89898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Содержимое 2"/>
          <p:cNvSpPr>
            <a:spLocks noGrp="1"/>
          </p:cNvSpPr>
          <p:nvPr>
            <p:ph idx="1"/>
          </p:nvPr>
        </p:nvSpPr>
        <p:spPr/>
        <p:txBody>
          <a:bodyPr/>
          <a:lstStyle/>
          <a:p>
            <a:pPr>
              <a:buFont typeface="Arial" charset="0"/>
              <a:buNone/>
            </a:pPr>
            <a:r>
              <a:rPr lang="en-US" sz="2000" dirty="0" err="1" smtClean="0">
                <a:latin typeface="Consolas" pitchFamily="49" charset="0"/>
                <a:cs typeface="Consolas" pitchFamily="49" charset="0"/>
              </a:rPr>
              <a:t>typedef</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struct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a:t>
            </a:r>
            <a:r>
              <a:rPr lang="ru-RU" sz="2000" dirty="0" smtClean="0">
                <a:latin typeface="Consolas" pitchFamily="49" charset="0"/>
                <a:cs typeface="Consolas" pitchFamily="49" charset="0"/>
              </a:rPr>
              <a:t>_</a:t>
            </a:r>
            <a:r>
              <a:rPr lang="en-US" sz="2000" dirty="0" smtClean="0">
                <a:latin typeface="Consolas" pitchFamily="49" charset="0"/>
                <a:cs typeface="Consolas" pitchFamily="49" charset="0"/>
              </a:rPr>
              <a:t>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n</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ru-RU" sz="2000" dirty="0" smtClean="0">
                <a:latin typeface="Consolas" pitchFamily="49" charset="0"/>
                <a:cs typeface="Consolas" pitchFamily="49" charset="0"/>
              </a:rPr>
              <a:t>количество ключей</a:t>
            </a:r>
          </a:p>
          <a:p>
            <a:pPr>
              <a:buFont typeface="Arial" charset="0"/>
              <a:buNone/>
            </a:pPr>
            <a:r>
              <a:rPr lang="ru-RU"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*key;</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1900" dirty="0" smtClean="0">
                <a:latin typeface="Consolas" pitchFamily="49" charset="0"/>
                <a:cs typeface="Consolas" pitchFamily="49" charset="0"/>
              </a:rPr>
              <a:t>key[0</a:t>
            </a:r>
            <a:r>
              <a:rPr lang="en-US" sz="1900" dirty="0" smtClean="0">
                <a:latin typeface="Consolas" pitchFamily="49" charset="0"/>
                <a:cs typeface="Consolas" pitchFamily="49" charset="0"/>
              </a:rPr>
              <a:t>]&lt;key[1]&lt;…&lt;key[n-1</a:t>
            </a:r>
            <a:r>
              <a:rPr lang="en-US" sz="19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struct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b_tree_t</a:t>
            </a: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**child; //</a:t>
            </a:r>
            <a:r>
              <a:rPr lang="ru-RU" sz="2000" dirty="0" smtClean="0">
                <a:latin typeface="Consolas" pitchFamily="49" charset="0"/>
                <a:cs typeface="Consolas" pitchFamily="49" charset="0"/>
              </a:rPr>
              <a:t> </a:t>
            </a:r>
            <a:r>
              <a:rPr lang="ru-RU" sz="2000" dirty="0" smtClean="0">
                <a:latin typeface="Consolas" pitchFamily="49" charset="0"/>
                <a:cs typeface="Consolas" pitchFamily="49" charset="0"/>
              </a:rPr>
              <a:t>непосредств. потомки</a:t>
            </a:r>
            <a:endParaRPr lang="ru-RU" sz="1800" dirty="0" smtClean="0">
              <a:latin typeface="Consolas" pitchFamily="49" charset="0"/>
              <a:cs typeface="Consolas" pitchFamily="49" charset="0"/>
            </a:endParaRP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endParaRPr lang="ru-RU" sz="2000" dirty="0" smtClean="0">
              <a:latin typeface="Consolas" pitchFamily="49" charset="0"/>
              <a:cs typeface="Consolas" pitchFamily="49" charset="0"/>
            </a:endParaRPr>
          </a:p>
          <a:p>
            <a:pPr>
              <a:buFont typeface="Arial" charset="0"/>
              <a:buNone/>
            </a:pPr>
            <a:endParaRPr lang="en-US" sz="2000" dirty="0" smtClean="0">
              <a:latin typeface="Consolas" pitchFamily="49" charset="0"/>
              <a:cs typeface="Consolas" pitchFamily="49" charset="0"/>
            </a:endParaRPr>
          </a:p>
          <a:p>
            <a:pPr>
              <a:buFont typeface="Arial" charset="0"/>
              <a:buNone/>
            </a:pPr>
            <a:r>
              <a:rPr lang="ru-RU" sz="2400" dirty="0" smtClean="0">
                <a:latin typeface="Consolas" pitchFamily="49" charset="0"/>
                <a:cs typeface="Consolas" pitchFamily="49" charset="0"/>
              </a:rPr>
              <a:t>Обозначим </a:t>
            </a:r>
            <a:r>
              <a:rPr lang="en-US" sz="2400" dirty="0" smtClean="0">
                <a:latin typeface="Consolas" pitchFamily="49" charset="0"/>
                <a:cs typeface="Consolas" pitchFamily="49" charset="0"/>
              </a:rPr>
              <a:t>x-&gt;child[i] </a:t>
            </a:r>
            <a:r>
              <a:rPr lang="ru-RU" sz="2400" dirty="0" smtClean="0">
                <a:latin typeface="Consolas" pitchFamily="49" charset="0"/>
                <a:cs typeface="Consolas" pitchFamily="49" charset="0"/>
              </a:rPr>
              <a:t>через </a:t>
            </a:r>
            <a:r>
              <a:rPr lang="en-US" sz="2400" dirty="0" smtClean="0">
                <a:latin typeface="Consolas" pitchFamily="49" charset="0"/>
                <a:cs typeface="Consolas" pitchFamily="49" charset="0"/>
              </a:rPr>
              <a:t>C</a:t>
            </a:r>
            <a:r>
              <a:rPr lang="ru-RU" sz="2400" baseline="-25000" dirty="0" smtClean="0">
                <a:latin typeface="Consolas" pitchFamily="49" charset="0"/>
                <a:cs typeface="Consolas" pitchFamily="49" charset="0"/>
              </a:rPr>
              <a:t>i</a:t>
            </a:r>
            <a:r>
              <a:rPr lang="ru-RU" sz="2400" dirty="0" smtClean="0">
                <a:latin typeface="Consolas" pitchFamily="49" charset="0"/>
                <a:cs typeface="Consolas" pitchFamily="49" charset="0"/>
              </a:rPr>
              <a:t>(x</a:t>
            </a:r>
            <a:r>
              <a:rPr lang="ru-RU" sz="2400" dirty="0">
                <a:latin typeface="Consolas" pitchFamily="49" charset="0"/>
                <a:cs typeface="Consolas" pitchFamily="49" charset="0"/>
              </a:rPr>
              <a:t>)</a:t>
            </a:r>
            <a:endParaRPr lang="ru-RU" sz="2400" dirty="0" smtClean="0">
              <a:latin typeface="Consolas" pitchFamily="49" charset="0"/>
              <a:cs typeface="Consolas" pitchFamily="49" charset="0"/>
            </a:endParaRPr>
          </a:p>
        </p:txBody>
      </p:sp>
      <p:sp>
        <p:nvSpPr>
          <p:cNvPr id="2" name="Title 1"/>
          <p:cNvSpPr>
            <a:spLocks noGrp="1"/>
          </p:cNvSpPr>
          <p:nvPr>
            <p:ph type="title"/>
          </p:nvPr>
        </p:nvSpPr>
        <p:spPr/>
        <p:txBody>
          <a:bodyPr/>
          <a:lstStyle/>
          <a:p>
            <a:r>
              <a:rPr lang="ru-RU" dirty="0" smtClean="0"/>
              <a:t>Пример определения на Си</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В дереве</a:t>
            </a:r>
            <a:endParaRPr lang="ru-RU" dirty="0"/>
          </a:p>
        </p:txBody>
      </p:sp>
      <p:sp>
        <p:nvSpPr>
          <p:cNvPr id="3" name="Content Placeholder 2"/>
          <p:cNvSpPr>
            <a:spLocks noGrp="1"/>
          </p:cNvSpPr>
          <p:nvPr>
            <p:ph idx="1"/>
          </p:nvPr>
        </p:nvSpPr>
        <p:spPr/>
        <p:txBody>
          <a:bodyPr/>
          <a:lstStyle/>
          <a:p>
            <a:r>
              <a:rPr lang="ru-RU" sz="3200" dirty="0" smtClean="0">
                <a:cs typeface="Times New Roman" pitchFamily="18" charset="0"/>
              </a:rPr>
              <a:t>Дано В дерево и ключ К</a:t>
            </a:r>
          </a:p>
          <a:p>
            <a:r>
              <a:rPr lang="ru-RU" sz="3200" dirty="0" smtClean="0">
                <a:cs typeface="Times New Roman" pitchFamily="18" charset="0"/>
              </a:rPr>
              <a:t>Найти вершину, содержащую К</a:t>
            </a:r>
          </a:p>
          <a:p>
            <a:endParaRPr lang="ru-RU" sz="3200" dirty="0" smtClean="0">
              <a:cs typeface="Times New Roman" pitchFamily="18" charset="0"/>
            </a:endParaRPr>
          </a:p>
          <a:p>
            <a:r>
              <a:rPr lang="ru-RU" sz="3200" dirty="0" smtClean="0">
                <a:cs typeface="Times New Roman" pitchFamily="18" charset="0"/>
              </a:rPr>
              <a:t>В каждой вершине х сравниваем К с </a:t>
            </a:r>
            <a:r>
              <a:rPr lang="en-US" sz="3200" dirty="0">
                <a:cs typeface="Times New Roman" pitchFamily="18" charset="0"/>
              </a:rPr>
              <a:t>n(x)</a:t>
            </a:r>
            <a:r>
              <a:rPr lang="ru-RU" sz="3200" dirty="0">
                <a:cs typeface="Times New Roman" pitchFamily="18" charset="0"/>
              </a:rPr>
              <a:t> ключами из </a:t>
            </a:r>
            <a:r>
              <a:rPr lang="en-US" sz="3200" dirty="0">
                <a:cs typeface="Times New Roman" pitchFamily="18" charset="0"/>
              </a:rPr>
              <a:t>x</a:t>
            </a:r>
            <a:r>
              <a:rPr lang="ru-RU" sz="3200" dirty="0">
                <a:cs typeface="Times New Roman" pitchFamily="18" charset="0"/>
              </a:rPr>
              <a:t> и </a:t>
            </a:r>
            <a:r>
              <a:rPr lang="ru-RU" sz="3200" dirty="0" smtClean="0">
                <a:cs typeface="Times New Roman" pitchFamily="18" charset="0"/>
              </a:rPr>
              <a:t>продолжаем </a:t>
            </a:r>
            <a:r>
              <a:rPr lang="ru-RU" sz="3200" dirty="0">
                <a:cs typeface="Times New Roman" pitchFamily="18" charset="0"/>
              </a:rPr>
              <a:t>поиск в </a:t>
            </a:r>
            <a:r>
              <a:rPr lang="ru-RU" sz="3200" dirty="0" smtClean="0">
                <a:cs typeface="Times New Roman" pitchFamily="18" charset="0"/>
              </a:rPr>
              <a:t>соотв. </a:t>
            </a:r>
            <a:r>
              <a:rPr lang="en-US" sz="3200" dirty="0" smtClean="0">
                <a:cs typeface="Times New Roman" pitchFamily="18" charset="0"/>
              </a:rPr>
              <a:t>n(x</a:t>
            </a:r>
            <a:r>
              <a:rPr lang="en-US" sz="3200" dirty="0">
                <a:cs typeface="Times New Roman" pitchFamily="18" charset="0"/>
              </a:rPr>
              <a:t>)</a:t>
            </a:r>
            <a:r>
              <a:rPr lang="ru-RU" sz="3200" dirty="0">
                <a:cs typeface="Times New Roman" pitchFamily="18" charset="0"/>
              </a:rPr>
              <a:t>+</a:t>
            </a:r>
            <a:r>
              <a:rPr lang="ru-RU" sz="3200" dirty="0" smtClean="0">
                <a:cs typeface="Times New Roman" pitchFamily="18" charset="0"/>
              </a:rPr>
              <a:t>1 потомков</a:t>
            </a:r>
            <a:endParaRPr lang="ru-RU" sz="4000" dirty="0">
              <a:solidFill>
                <a:srgbClr val="FF0000"/>
              </a:solidFill>
            </a:endParaRPr>
          </a:p>
          <a:p>
            <a:endParaRPr lang="ru-RU" dirty="0"/>
          </a:p>
        </p:txBody>
      </p:sp>
    </p:spTree>
    <p:extLst>
      <p:ext uri="{BB962C8B-B14F-4D97-AF65-F5344CB8AC3E}">
        <p14:creationId xmlns:p14="http://schemas.microsoft.com/office/powerpoint/2010/main" val="1339147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Содержимое 2"/>
          <p:cNvSpPr>
            <a:spLocks noGrp="1"/>
          </p:cNvSpPr>
          <p:nvPr>
            <p:ph idx="1"/>
          </p:nvPr>
        </p:nvSpPr>
        <p:spPr/>
        <p:txBody>
          <a:bodyPr>
            <a:normAutofit/>
          </a:bodyPr>
          <a:lstStyle/>
          <a:p>
            <a:r>
              <a:rPr lang="ru-RU" sz="2400" dirty="0" smtClean="0"/>
              <a:t>Поиск в </a:t>
            </a:r>
            <a:r>
              <a:rPr lang="en-US" sz="2400" dirty="0" smtClean="0"/>
              <a:t>B</a:t>
            </a:r>
            <a:r>
              <a:rPr lang="ru-RU" sz="2400" dirty="0" smtClean="0"/>
              <a:t> </a:t>
            </a:r>
            <a:r>
              <a:rPr lang="ru-RU" sz="2400" dirty="0" smtClean="0"/>
              <a:t>дереве похож на поиск в двоичном  дереве</a:t>
            </a:r>
          </a:p>
          <a:p>
            <a:r>
              <a:rPr lang="ru-RU" sz="2400" dirty="0" smtClean="0"/>
              <a:t>Разница в том,  что в вершине </a:t>
            </a:r>
            <a:r>
              <a:rPr lang="en-US" sz="2400" dirty="0" smtClean="0"/>
              <a:t>x</a:t>
            </a:r>
            <a:r>
              <a:rPr lang="ru-RU" sz="2400" dirty="0" smtClean="0"/>
              <a:t> мы  выбираем один вариант из </a:t>
            </a:r>
            <a:r>
              <a:rPr lang="en-US" sz="2400" dirty="0" smtClean="0"/>
              <a:t>n</a:t>
            </a:r>
            <a:r>
              <a:rPr lang="ru-RU" sz="2400" dirty="0" smtClean="0"/>
              <a:t>(</a:t>
            </a:r>
            <a:r>
              <a:rPr lang="en-US" sz="2400" dirty="0" smtClean="0"/>
              <a:t>x</a:t>
            </a:r>
            <a:r>
              <a:rPr lang="ru-RU" sz="2400" dirty="0" smtClean="0"/>
              <a:t>)</a:t>
            </a:r>
            <a:r>
              <a:rPr lang="en-US" sz="2400" dirty="0" smtClean="0"/>
              <a:t>+1</a:t>
            </a:r>
            <a:r>
              <a:rPr lang="ru-RU" sz="2400" dirty="0" smtClean="0"/>
              <a:t>, а не из двух</a:t>
            </a:r>
          </a:p>
          <a:p>
            <a:r>
              <a:rPr lang="ru-RU" sz="2400" dirty="0" smtClean="0"/>
              <a:t>Процедура поиска получает на вход указатель х на корень поддерева и ключ k, который мы ищем в этом поддереве </a:t>
            </a:r>
          </a:p>
          <a:p>
            <a:r>
              <a:rPr lang="ru-RU" sz="2400" dirty="0" smtClean="0"/>
              <a:t>Если процедура обнаруживает в дереве ключ k, то она возвращает пару</a:t>
            </a:r>
            <a:r>
              <a:rPr lang="en-US" sz="2400" dirty="0" smtClean="0"/>
              <a:t> </a:t>
            </a:r>
            <a:r>
              <a:rPr lang="ru-RU" sz="2400" b="1" dirty="0" smtClean="0"/>
              <a:t> </a:t>
            </a:r>
            <a:r>
              <a:rPr lang="ru-RU" sz="2400" dirty="0" smtClean="0"/>
              <a:t>(y, i), где у - вершина, i - порядковый номер указателя, для которого key</a:t>
            </a:r>
            <a:r>
              <a:rPr lang="ru-RU" sz="2400" baseline="-25000" dirty="0" smtClean="0"/>
              <a:t>i</a:t>
            </a:r>
            <a:r>
              <a:rPr lang="ru-RU" sz="2400" dirty="0" smtClean="0"/>
              <a:t>(y) = k</a:t>
            </a:r>
          </a:p>
          <a:p>
            <a:r>
              <a:rPr lang="ru-RU" sz="2400" dirty="0" smtClean="0"/>
              <a:t>Иначе операция возвращает </a:t>
            </a:r>
            <a:r>
              <a:rPr lang="en-US" sz="2400" dirty="0" smtClean="0"/>
              <a:t>NULL</a:t>
            </a:r>
            <a:endParaRPr lang="ru-RU" sz="2400" dirty="0" smtClean="0"/>
          </a:p>
          <a:p>
            <a:endParaRPr lang="ru-RU" sz="2400" dirty="0" smtClean="0"/>
          </a:p>
        </p:txBody>
      </p:sp>
      <p:sp>
        <p:nvSpPr>
          <p:cNvPr id="3" name="Title 2"/>
          <p:cNvSpPr>
            <a:spLocks noGrp="1"/>
          </p:cNvSpPr>
          <p:nvPr>
            <p:ph type="title"/>
          </p:nvPr>
        </p:nvSpPr>
        <p:spPr/>
        <p:txBody>
          <a:bodyPr/>
          <a:lstStyle/>
          <a:p>
            <a:r>
              <a:rPr lang="ru-RU" dirty="0"/>
              <a:t>Алгоритм поиска</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p:cNvSpPr>
          <p:nvPr>
            <p:ph idx="1"/>
          </p:nvPr>
        </p:nvSpPr>
        <p:spPr/>
        <p:txBody>
          <a:bodyPr>
            <a:normAutofit lnSpcReduction="10000"/>
          </a:bodyPr>
          <a:lstStyle/>
          <a:p>
            <a:pPr>
              <a:lnSpc>
                <a:spcPct val="90000"/>
              </a:lnSpc>
              <a:buFont typeface="Arial" charset="0"/>
              <a:buNone/>
            </a:pPr>
            <a:r>
              <a:rPr lang="en-US" sz="2400" dirty="0" err="1" smtClean="0">
                <a:latin typeface="Consolas" pitchFamily="49" charset="0"/>
                <a:cs typeface="Consolas" pitchFamily="49" charset="0"/>
              </a:rPr>
              <a:t>B_tree_search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x,k</a:t>
            </a:r>
            <a:r>
              <a:rPr lang="en-US" sz="2400" dirty="0" smtClean="0">
                <a:latin typeface="Consolas" pitchFamily="49" charset="0"/>
                <a:cs typeface="Consolas" pitchFamily="49" charset="0"/>
              </a:rPr>
              <a:t>)</a:t>
            </a:r>
          </a:p>
          <a:p>
            <a:pPr>
              <a:lnSpc>
                <a:spcPct val="90000"/>
              </a:lnSpc>
              <a:buFont typeface="Arial" charset="0"/>
              <a:buNone/>
            </a:pPr>
            <a:r>
              <a:rPr lang="en-US" sz="2400" dirty="0" smtClean="0">
                <a:latin typeface="Consolas" pitchFamily="49" charset="0"/>
                <a:cs typeface="Consolas" pitchFamily="49" charset="0"/>
              </a:rPr>
              <a:t>{</a:t>
            </a:r>
          </a:p>
          <a:p>
            <a:pPr>
              <a:lnSpc>
                <a:spcPct val="90000"/>
              </a:lnSpc>
              <a:buFont typeface="Arial" charset="0"/>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 i = </a:t>
            </a:r>
            <a:r>
              <a:rPr lang="ru-RU" sz="2400" dirty="0" smtClean="0">
                <a:latin typeface="Consolas" pitchFamily="49" charset="0"/>
                <a:cs typeface="Consolas" pitchFamily="49" charset="0"/>
              </a:rPr>
              <a:t>0</a:t>
            </a:r>
            <a:r>
              <a:rPr lang="en-US" sz="2400" dirty="0" smtClean="0">
                <a:latin typeface="Consolas" pitchFamily="49" charset="0"/>
                <a:cs typeface="Consolas" pitchFamily="49" charset="0"/>
              </a:rPr>
              <a:t>;</a:t>
            </a:r>
          </a:p>
          <a:p>
            <a:pPr>
              <a:lnSpc>
                <a:spcPct val="90000"/>
              </a:lnSpc>
              <a:buFont typeface="Arial" charset="0"/>
              <a:buNone/>
            </a:pPr>
            <a:r>
              <a:rPr lang="en-US" sz="2400" dirty="0" smtClean="0">
                <a:latin typeface="Consolas" pitchFamily="49" charset="0"/>
                <a:cs typeface="Consolas" pitchFamily="49" charset="0"/>
              </a:rPr>
              <a:t>	while (i &lt; n(x) &amp;&amp; k &gt;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i++;</a:t>
            </a:r>
          </a:p>
          <a:p>
            <a:pPr>
              <a:lnSpc>
                <a:spcPct val="90000"/>
              </a:lnSpc>
              <a:buFont typeface="Arial" charset="0"/>
              <a:buNone/>
            </a:pPr>
            <a:r>
              <a:rPr lang="en-US" sz="2400" dirty="0" smtClean="0">
                <a:latin typeface="Consolas" pitchFamily="49" charset="0"/>
                <a:cs typeface="Consolas" pitchFamily="49" charset="0"/>
              </a:rPr>
              <a:t>	if </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i&lt;n(x)&amp;&amp;k</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 return(</a:t>
            </a:r>
            <a:r>
              <a:rPr lang="en-US" sz="2400" dirty="0" err="1" smtClean="0">
                <a:latin typeface="Consolas" pitchFamily="49" charset="0"/>
                <a:cs typeface="Consolas" pitchFamily="49" charset="0"/>
              </a:rPr>
              <a:t>x,i</a:t>
            </a:r>
            <a:r>
              <a:rPr lang="en-US" sz="2400" dirty="0" smtClean="0">
                <a:latin typeface="Consolas" pitchFamily="49" charset="0"/>
                <a:cs typeface="Consolas" pitchFamily="49" charset="0"/>
              </a:rPr>
              <a:t>); </a:t>
            </a:r>
          </a:p>
          <a:p>
            <a:pPr>
              <a:lnSpc>
                <a:spcPct val="90000"/>
              </a:lnSpc>
              <a:buFont typeface="Arial" charset="0"/>
              <a:buNone/>
            </a:pPr>
            <a:r>
              <a:rPr lang="en-US" sz="2400" dirty="0" smtClean="0">
                <a:latin typeface="Consolas" pitchFamily="49" charset="0"/>
                <a:cs typeface="Consolas" pitchFamily="49" charset="0"/>
              </a:rPr>
              <a:t>	if (leaf</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x)) return NULL;</a:t>
            </a:r>
            <a:endParaRPr lang="ru-RU" sz="2400" dirty="0" smtClean="0">
              <a:latin typeface="Consolas" pitchFamily="49" charset="0"/>
              <a:cs typeface="Consolas" pitchFamily="49" charset="0"/>
            </a:endParaRPr>
          </a:p>
          <a:p>
            <a:pPr>
              <a:lnSpc>
                <a:spcPct val="90000"/>
              </a:lnSpc>
              <a:buFont typeface="Arial" charset="0"/>
              <a:buNone/>
            </a:pPr>
            <a:r>
              <a:rPr lang="ru-RU" sz="2400" dirty="0" smtClean="0">
                <a:latin typeface="Consolas" pitchFamily="49" charset="0"/>
                <a:cs typeface="Consolas" pitchFamily="49" charset="0"/>
              </a:rPr>
              <a:t>	</a:t>
            </a:r>
            <a:r>
              <a:rPr lang="en-US" sz="2400" dirty="0" smtClean="0">
                <a:latin typeface="Consolas" pitchFamily="49" charset="0"/>
                <a:cs typeface="Consolas" pitchFamily="49" charset="0"/>
              </a:rPr>
              <a:t>else</a:t>
            </a:r>
            <a:endParaRPr lang="en-US" sz="2400" dirty="0">
              <a:latin typeface="Consolas" pitchFamily="49" charset="0"/>
              <a:cs typeface="Consolas" pitchFamily="49" charset="0"/>
            </a:endParaRPr>
          </a:p>
          <a:p>
            <a:pPr>
              <a:lnSpc>
                <a:spcPct val="90000"/>
              </a:lnSpc>
              <a:buFont typeface="Arial" charset="0"/>
              <a:buNone/>
            </a:pPr>
            <a:r>
              <a:rPr lang="en-US" sz="2400" dirty="0" smtClean="0">
                <a:latin typeface="Consolas" pitchFamily="49" charset="0"/>
                <a:cs typeface="Consolas" pitchFamily="49" charset="0"/>
              </a:rPr>
              <a:t>  {</a:t>
            </a:r>
            <a:r>
              <a:rPr lang="en-US" sz="2400" dirty="0">
                <a:latin typeface="Consolas" pitchFamily="49" charset="0"/>
                <a:cs typeface="Consolas" pitchFamily="49" charset="0"/>
              </a:rPr>
              <a:t>	</a:t>
            </a:r>
            <a:endParaRPr lang="en-US" sz="2000" dirty="0" smtClean="0">
              <a:latin typeface="Consolas" pitchFamily="49" charset="0"/>
              <a:cs typeface="Consolas" pitchFamily="49" charset="0"/>
            </a:endParaRPr>
          </a:p>
          <a:p>
            <a:pPr>
              <a:lnSpc>
                <a:spcPct val="90000"/>
              </a:lnSpc>
              <a:buFont typeface="Arial" charset="0"/>
              <a:buNone/>
            </a:pPr>
            <a:r>
              <a:rPr lang="en-US" sz="2400" dirty="0" smtClean="0">
                <a:latin typeface="Consolas" pitchFamily="49" charset="0"/>
                <a:cs typeface="Consolas" pitchFamily="49" charset="0"/>
              </a:rPr>
              <a:t>		return </a:t>
            </a:r>
            <a:r>
              <a:rPr lang="en-US" sz="2400" dirty="0" err="1" smtClean="0">
                <a:latin typeface="Consolas" pitchFamily="49" charset="0"/>
                <a:cs typeface="Consolas" pitchFamily="49" charset="0"/>
              </a:rPr>
              <a:t>B_tree_search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x</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,k);</a:t>
            </a:r>
          </a:p>
          <a:p>
            <a:pPr>
              <a:lnSpc>
                <a:spcPct val="90000"/>
              </a:lnSpc>
              <a:buFont typeface="Arial" charset="0"/>
              <a:buNone/>
            </a:pPr>
            <a:r>
              <a:rPr lang="en-US" sz="2400" dirty="0" smtClean="0">
                <a:latin typeface="Consolas" pitchFamily="49" charset="0"/>
                <a:cs typeface="Consolas" pitchFamily="49" charset="0"/>
              </a:rPr>
              <a:t>	}</a:t>
            </a:r>
          </a:p>
          <a:p>
            <a:pPr>
              <a:lnSpc>
                <a:spcPct val="90000"/>
              </a:lnSpc>
              <a:buFont typeface="Arial" charset="0"/>
              <a:buNone/>
            </a:pPr>
            <a:r>
              <a:rPr lang="en-US" sz="2400" dirty="0" smtClean="0">
                <a:latin typeface="Consolas" pitchFamily="49" charset="0"/>
                <a:cs typeface="Consolas" pitchFamily="49" charset="0"/>
              </a:rPr>
              <a:t>}</a:t>
            </a:r>
          </a:p>
          <a:p>
            <a:pPr>
              <a:lnSpc>
                <a:spcPct val="90000"/>
              </a:lnSpc>
              <a:buFont typeface="Arial" charset="0"/>
              <a:buNone/>
            </a:pPr>
            <a:endParaRPr lang="ru-RU" dirty="0" smtClean="0">
              <a:latin typeface="Consolas" pitchFamily="49" charset="0"/>
              <a:cs typeface="Consolas" pitchFamily="49" charset="0"/>
            </a:endParaRPr>
          </a:p>
        </p:txBody>
      </p:sp>
      <p:sp>
        <p:nvSpPr>
          <p:cNvPr id="2" name="Title 1"/>
          <p:cNvSpPr>
            <a:spLocks noGrp="1"/>
          </p:cNvSpPr>
          <p:nvPr>
            <p:ph type="title"/>
          </p:nvPr>
        </p:nvSpPr>
        <p:spPr/>
        <p:txBody>
          <a:bodyPr/>
          <a:lstStyle/>
          <a:p>
            <a:r>
              <a:rPr lang="ru-RU" dirty="0" smtClean="0"/>
              <a:t>Поиск в В дереве</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Содержимое 2"/>
          <p:cNvSpPr>
            <a:spLocks noGrp="1"/>
          </p:cNvSpPr>
          <p:nvPr>
            <p:ph idx="1"/>
          </p:nvPr>
        </p:nvSpPr>
        <p:spPr/>
        <p:txBody>
          <a:bodyPr>
            <a:normAutofit fontScale="92500"/>
          </a:bodyPr>
          <a:lstStyle/>
          <a:p>
            <a:r>
              <a:rPr lang="ru-RU" sz="2400" dirty="0" smtClean="0"/>
              <a:t>Процедура  </a:t>
            </a:r>
            <a:r>
              <a:rPr lang="en-US" sz="2400" dirty="0" err="1" smtClean="0"/>
              <a:t>B_tree_insert</a:t>
            </a:r>
            <a:r>
              <a:rPr lang="en-US" sz="2400" dirty="0" smtClean="0"/>
              <a:t> (T, k)</a:t>
            </a:r>
            <a:r>
              <a:rPr lang="ru-RU" sz="2400" dirty="0" smtClean="0"/>
              <a:t> – добавляет элемент </a:t>
            </a:r>
            <a:r>
              <a:rPr lang="en-US" sz="2400" dirty="0" smtClean="0"/>
              <a:t>k</a:t>
            </a:r>
            <a:r>
              <a:rPr lang="ru-RU" sz="2400" dirty="0" smtClean="0"/>
              <a:t> в </a:t>
            </a:r>
            <a:r>
              <a:rPr lang="en-US" sz="2400" dirty="0" smtClean="0"/>
              <a:t>B</a:t>
            </a:r>
            <a:r>
              <a:rPr lang="ru-RU" sz="2400" dirty="0" smtClean="0"/>
              <a:t> </a:t>
            </a:r>
            <a:r>
              <a:rPr lang="ru-RU" sz="2400" dirty="0" smtClean="0"/>
              <a:t>дерево </a:t>
            </a:r>
            <a:r>
              <a:rPr lang="en-US" sz="2400" dirty="0" smtClean="0"/>
              <a:t>T</a:t>
            </a:r>
            <a:r>
              <a:rPr lang="ru-RU" sz="2400" dirty="0" smtClean="0"/>
              <a:t>, пройдя один раз от корня к листу</a:t>
            </a:r>
          </a:p>
          <a:p>
            <a:endParaRPr lang="en-US" sz="2400" dirty="0" smtClean="0"/>
          </a:p>
          <a:p>
            <a:r>
              <a:rPr lang="ru-RU" sz="2400" dirty="0" smtClean="0"/>
              <a:t>На это требуется время </a:t>
            </a:r>
            <a:r>
              <a:rPr lang="en-US" sz="2400" dirty="0" smtClean="0"/>
              <a:t>O</a:t>
            </a:r>
            <a:r>
              <a:rPr lang="ru-RU" sz="2400" dirty="0" smtClean="0"/>
              <a:t>(h</a:t>
            </a:r>
            <a:r>
              <a:rPr lang="ru-RU" sz="2400" dirty="0" smtClean="0"/>
              <a:t>), </a:t>
            </a:r>
            <a:r>
              <a:rPr lang="ru-RU" sz="2400" dirty="0" smtClean="0"/>
              <a:t>если высота дерева равна </a:t>
            </a:r>
            <a:r>
              <a:rPr lang="en-US" sz="2400" dirty="0" smtClean="0"/>
              <a:t>h</a:t>
            </a:r>
            <a:endParaRPr lang="ru-RU" sz="2400" dirty="0" smtClean="0"/>
          </a:p>
          <a:p>
            <a:endParaRPr lang="en-US" sz="2400" dirty="0" smtClean="0"/>
          </a:p>
          <a:p>
            <a:r>
              <a:rPr lang="ru-RU" sz="2400" dirty="0" smtClean="0"/>
              <a:t>По</a:t>
            </a:r>
            <a:r>
              <a:rPr lang="en-US" sz="2400" dirty="0" smtClean="0"/>
              <a:t> </a:t>
            </a:r>
            <a:r>
              <a:rPr lang="ru-RU" sz="2400" dirty="0" smtClean="0"/>
              <a:t>ходу дела с помощью процедуры B_</a:t>
            </a:r>
            <a:r>
              <a:rPr lang="en-US" sz="2400" dirty="0" smtClean="0"/>
              <a:t>t</a:t>
            </a:r>
            <a:r>
              <a:rPr lang="ru-RU" sz="2400" dirty="0" smtClean="0"/>
              <a:t>ree_Split</a:t>
            </a:r>
            <a:r>
              <a:rPr lang="en-US" sz="2400" dirty="0" smtClean="0"/>
              <a:t>_child </a:t>
            </a:r>
            <a:r>
              <a:rPr lang="ru-RU" sz="2400" dirty="0" smtClean="0"/>
              <a:t>разделяются вершины, которые являются полными и которые</a:t>
            </a:r>
            <a:r>
              <a:rPr lang="en-US" sz="2400" dirty="0" smtClean="0"/>
              <a:t> </a:t>
            </a:r>
            <a:r>
              <a:rPr lang="ru-RU" sz="2400" dirty="0" smtClean="0"/>
              <a:t>имеют неполного родителя</a:t>
            </a:r>
          </a:p>
          <a:p>
            <a:endParaRPr lang="en-US" sz="2400" dirty="0" smtClean="0"/>
          </a:p>
          <a:p>
            <a:r>
              <a:rPr lang="ru-RU" sz="2400" dirty="0" smtClean="0"/>
              <a:t>В результате, доходим до неполного листа, куда и добавляем</a:t>
            </a:r>
            <a:r>
              <a:rPr lang="en-US" sz="2400" dirty="0" smtClean="0"/>
              <a:t> </a:t>
            </a:r>
            <a:r>
              <a:rPr lang="ru-RU" sz="2400" dirty="0" smtClean="0"/>
              <a:t>новый элемент</a:t>
            </a:r>
          </a:p>
        </p:txBody>
      </p:sp>
      <p:sp>
        <p:nvSpPr>
          <p:cNvPr id="2" name="Title 1"/>
          <p:cNvSpPr>
            <a:spLocks noGrp="1"/>
          </p:cNvSpPr>
          <p:nvPr>
            <p:ph type="title"/>
          </p:nvPr>
        </p:nvSpPr>
        <p:spPr/>
        <p:txBody>
          <a:bodyPr/>
          <a:lstStyle/>
          <a:p>
            <a:r>
              <a:rPr lang="ru-RU" dirty="0"/>
              <a:t>Добавление элемента в </a:t>
            </a:r>
            <a:r>
              <a:rPr lang="en-US" dirty="0" smtClean="0"/>
              <a:t>B</a:t>
            </a:r>
            <a:r>
              <a:rPr lang="ru-RU" dirty="0" smtClean="0"/>
              <a:t> </a:t>
            </a:r>
            <a:r>
              <a:rPr lang="ru-RU" dirty="0" smtClean="0"/>
              <a:t>дерево</a:t>
            </a:r>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Содержимое 2"/>
          <p:cNvSpPr>
            <a:spLocks noGrp="1"/>
          </p:cNvSpPr>
          <p:nvPr>
            <p:ph idx="1"/>
          </p:nvPr>
        </p:nvSpPr>
        <p:spPr/>
        <p:txBody>
          <a:bodyPr>
            <a:normAutofit/>
          </a:bodyPr>
          <a:lstStyle/>
          <a:p>
            <a:r>
              <a:rPr lang="ru-RU" sz="2400" dirty="0" smtClean="0"/>
              <a:t>Добавление элемента в </a:t>
            </a:r>
            <a:r>
              <a:rPr lang="en-US" sz="2400" dirty="0" smtClean="0"/>
              <a:t>B</a:t>
            </a:r>
            <a:r>
              <a:rPr lang="ru-RU" sz="2400" dirty="0" smtClean="0"/>
              <a:t> </a:t>
            </a:r>
            <a:r>
              <a:rPr lang="ru-RU" sz="2400" dirty="0" smtClean="0"/>
              <a:t>дерево –</a:t>
            </a:r>
            <a:r>
              <a:rPr lang="en-US" sz="2400" dirty="0" smtClean="0"/>
              <a:t> </a:t>
            </a:r>
            <a:r>
              <a:rPr lang="ru-RU" sz="2400" dirty="0" smtClean="0"/>
              <a:t>более сложная</a:t>
            </a:r>
            <a:r>
              <a:rPr lang="en-US" sz="2400" dirty="0" smtClean="0"/>
              <a:t> </a:t>
            </a:r>
            <a:r>
              <a:rPr lang="ru-RU" sz="2400" dirty="0" smtClean="0"/>
              <a:t>операция по сравнению с бинарными деревьями</a:t>
            </a:r>
            <a:endParaRPr lang="en-US" sz="2400" dirty="0" smtClean="0"/>
          </a:p>
          <a:p>
            <a:r>
              <a:rPr lang="ru-RU" sz="2400" dirty="0" smtClean="0"/>
              <a:t>Ключевым местом является разбиение полной (с 2t-1</a:t>
            </a:r>
            <a:r>
              <a:rPr lang="en-US" sz="2400" dirty="0" smtClean="0"/>
              <a:t> </a:t>
            </a:r>
            <a:r>
              <a:rPr lang="ru-RU" sz="2400" dirty="0" smtClean="0"/>
              <a:t>ключами ) вершины</a:t>
            </a:r>
            <a:r>
              <a:rPr lang="en-US" sz="2400" dirty="0" smtClean="0"/>
              <a:t> </a:t>
            </a:r>
            <a:r>
              <a:rPr lang="ru-RU" sz="2400" dirty="0" smtClean="0"/>
              <a:t>на две вершины, имеющие по t-1</a:t>
            </a:r>
            <a:r>
              <a:rPr lang="en-US" sz="2400" dirty="0" smtClean="0"/>
              <a:t> </a:t>
            </a:r>
            <a:r>
              <a:rPr lang="ru-RU" sz="2400" dirty="0" smtClean="0"/>
              <a:t>ключей в каждой</a:t>
            </a:r>
          </a:p>
          <a:p>
            <a:r>
              <a:rPr lang="ru-RU" sz="2400" dirty="0" smtClean="0"/>
              <a:t>При этом ключ-медиана key</a:t>
            </a:r>
            <a:r>
              <a:rPr lang="en-US" sz="2400" baseline="-25000" dirty="0" smtClean="0"/>
              <a:t>t1</a:t>
            </a:r>
            <a:r>
              <a:rPr lang="en-US" sz="2400" dirty="0" smtClean="0"/>
              <a:t>(y)</a:t>
            </a:r>
            <a:r>
              <a:rPr lang="ru-RU" sz="2400" dirty="0" smtClean="0"/>
              <a:t> отправляется к родителю x</a:t>
            </a:r>
            <a:r>
              <a:rPr lang="en-US" sz="2400" dirty="0" smtClean="0"/>
              <a:t> </a:t>
            </a:r>
            <a:r>
              <a:rPr lang="ru-RU" sz="2400" dirty="0" smtClean="0"/>
              <a:t>вершины</a:t>
            </a:r>
            <a:r>
              <a:rPr lang="en-US" sz="2400" dirty="0" smtClean="0"/>
              <a:t> y</a:t>
            </a:r>
            <a:r>
              <a:rPr lang="ru-RU" sz="2400" dirty="0" smtClean="0"/>
              <a:t> и становится разделителем двух полученных</a:t>
            </a:r>
            <a:r>
              <a:rPr lang="en-US" sz="2400" dirty="0" smtClean="0"/>
              <a:t> </a:t>
            </a:r>
            <a:r>
              <a:rPr lang="ru-RU" sz="2400" dirty="0" smtClean="0"/>
              <a:t>вершин</a:t>
            </a:r>
            <a:endParaRPr lang="en-US" sz="2400" dirty="0" smtClean="0"/>
          </a:p>
          <a:p>
            <a:r>
              <a:rPr lang="ru-RU" sz="2400" dirty="0" smtClean="0"/>
              <a:t>Это возможно, если вершина х неполна</a:t>
            </a:r>
          </a:p>
          <a:p>
            <a:r>
              <a:rPr lang="ru-RU" sz="2400" dirty="0" smtClean="0"/>
              <a:t>Если </a:t>
            </a:r>
            <a:r>
              <a:rPr lang="en-US" sz="2400" dirty="0" smtClean="0"/>
              <a:t>y </a:t>
            </a:r>
            <a:r>
              <a:rPr lang="ru-RU" sz="2400" dirty="0" smtClean="0"/>
              <a:t>– корень, то высота дерева увеличивается на 1</a:t>
            </a:r>
          </a:p>
        </p:txBody>
      </p:sp>
      <p:sp>
        <p:nvSpPr>
          <p:cNvPr id="2" name="Title 1"/>
          <p:cNvSpPr>
            <a:spLocks noGrp="1"/>
          </p:cNvSpPr>
          <p:nvPr>
            <p:ph type="title"/>
          </p:nvPr>
        </p:nvSpPr>
        <p:spPr/>
        <p:txBody>
          <a:bodyPr/>
          <a:lstStyle/>
          <a:p>
            <a:r>
              <a:rPr lang="ru-RU" dirty="0"/>
              <a:t>Разбиение вершины </a:t>
            </a:r>
            <a:r>
              <a:rPr lang="en-US" dirty="0" smtClean="0"/>
              <a:t>B</a:t>
            </a:r>
            <a:r>
              <a:rPr lang="ru-RU" dirty="0" smtClean="0"/>
              <a:t> </a:t>
            </a:r>
            <a:r>
              <a:rPr lang="ru-RU" dirty="0" smtClean="0"/>
              <a:t>дерева </a:t>
            </a:r>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a:t>Разбиение вершины </a:t>
            </a:r>
            <a:r>
              <a:rPr lang="en-US" dirty="0" smtClean="0"/>
              <a:t>B</a:t>
            </a:r>
            <a:r>
              <a:rPr lang="ru-RU" dirty="0" smtClean="0"/>
              <a:t> </a:t>
            </a:r>
            <a:r>
              <a:rPr lang="ru-RU" dirty="0" smtClean="0"/>
              <a:t>дерева </a:t>
            </a:r>
            <a:endParaRPr lang="ru-RU" dirty="0"/>
          </a:p>
        </p:txBody>
      </p:sp>
      <p:sp>
        <p:nvSpPr>
          <p:cNvPr id="3" name="Content Placeholder 2"/>
          <p:cNvSpPr>
            <a:spLocks noGrp="1"/>
          </p:cNvSpPr>
          <p:nvPr>
            <p:ph idx="1"/>
          </p:nvPr>
        </p:nvSpPr>
        <p:spPr/>
        <p:txBody>
          <a:bodyPr/>
          <a:lstStyle/>
          <a:p>
            <a:endParaRPr lang="ru-RU" dirty="0">
              <a:latin typeface="+mj-lt"/>
            </a:endParaRPr>
          </a:p>
        </p:txBody>
      </p:sp>
      <p:grpSp>
        <p:nvGrpSpPr>
          <p:cNvPr id="135191" name="Группа 41"/>
          <p:cNvGrpSpPr>
            <a:grpSpLocks/>
          </p:cNvGrpSpPr>
          <p:nvPr/>
        </p:nvGrpSpPr>
        <p:grpSpPr bwMode="auto">
          <a:xfrm>
            <a:off x="1159793" y="6123659"/>
            <a:ext cx="1323975" cy="665162"/>
            <a:chOff x="1214414" y="3000372"/>
            <a:chExt cx="1323999" cy="665166"/>
          </a:xfrm>
          <a:solidFill>
            <a:schemeClr val="accent1"/>
          </a:solidFill>
        </p:grpSpPr>
        <p:graphicFrame>
          <p:nvGraphicFramePr>
            <p:cNvPr id="135170" name="Object 2"/>
            <p:cNvGraphicFramePr>
              <a:graphicFrameLocks noChangeAspect="1"/>
            </p:cNvGraphicFramePr>
            <p:nvPr>
              <p:extLst>
                <p:ext uri="{D42A27DB-BD31-4B8C-83A1-F6EECF244321}">
                  <p14:modId xmlns:p14="http://schemas.microsoft.com/office/powerpoint/2010/main" val="3245687925"/>
                </p:ext>
              </p:extLst>
            </p:nvPr>
          </p:nvGraphicFramePr>
          <p:xfrm>
            <a:off x="1214414" y="3286124"/>
            <a:ext cx="231861" cy="379408"/>
          </p:xfrm>
          <a:graphic>
            <a:graphicData uri="http://schemas.openxmlformats.org/presentationml/2006/ole">
              <mc:AlternateContent xmlns:mc="http://schemas.openxmlformats.org/markup-compatibility/2006">
                <mc:Choice xmlns:v="urn:schemas-microsoft-com:vml" Requires="v">
                  <p:oleObj spid="_x0000_s136118" name="Equation" r:id="rId4" imgW="139680" imgH="228600" progId="">
                    <p:embed/>
                  </p:oleObj>
                </mc:Choice>
                <mc:Fallback>
                  <p:oleObj name="Equation" r:id="rId4" imgW="139680" imgH="228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14" y="3286124"/>
                          <a:ext cx="231861" cy="379408"/>
                        </a:xfrm>
                        <a:prstGeom prst="rect">
                          <a:avLst/>
                        </a:prstGeom>
                        <a:solidFill>
                          <a:schemeClr val="accent1"/>
                        </a:solidFill>
                      </p:spPr>
                    </p:pic>
                  </p:oleObj>
                </mc:Fallback>
              </mc:AlternateContent>
            </a:graphicData>
          </a:graphic>
        </p:graphicFrame>
        <p:graphicFrame>
          <p:nvGraphicFramePr>
            <p:cNvPr id="135171" name="Object 3"/>
            <p:cNvGraphicFramePr>
              <a:graphicFrameLocks noChangeAspect="1"/>
            </p:cNvGraphicFramePr>
            <p:nvPr>
              <p:extLst>
                <p:ext uri="{D42A27DB-BD31-4B8C-83A1-F6EECF244321}">
                  <p14:modId xmlns:p14="http://schemas.microsoft.com/office/powerpoint/2010/main" val="2321881321"/>
                </p:ext>
              </p:extLst>
            </p:nvPr>
          </p:nvGraphicFramePr>
          <p:xfrm>
            <a:off x="1550988" y="3286125"/>
            <a:ext cx="274637" cy="379413"/>
          </p:xfrm>
          <a:graphic>
            <a:graphicData uri="http://schemas.openxmlformats.org/presentationml/2006/ole">
              <mc:AlternateContent xmlns:mc="http://schemas.openxmlformats.org/markup-compatibility/2006">
                <mc:Choice xmlns:v="urn:schemas-microsoft-com:vml" Requires="v">
                  <p:oleObj spid="_x0000_s136119" name="Equation" r:id="rId6" imgW="164880" imgH="228600" progId="">
                    <p:embed/>
                  </p:oleObj>
                </mc:Choice>
                <mc:Fallback>
                  <p:oleObj name="Equation" r:id="rId6" imgW="164880" imgH="2286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286125"/>
                          <a:ext cx="274637" cy="379413"/>
                        </a:xfrm>
                        <a:prstGeom prst="rect">
                          <a:avLst/>
                        </a:prstGeom>
                        <a:solidFill>
                          <a:schemeClr val="accent1"/>
                        </a:solidFill>
                      </p:spPr>
                    </p:pic>
                  </p:oleObj>
                </mc:Fallback>
              </mc:AlternateContent>
            </a:graphicData>
          </a:graphic>
        </p:graphicFrame>
        <p:graphicFrame>
          <p:nvGraphicFramePr>
            <p:cNvPr id="135172" name="Object 4"/>
            <p:cNvGraphicFramePr>
              <a:graphicFrameLocks noChangeAspect="1"/>
            </p:cNvGraphicFramePr>
            <p:nvPr>
              <p:extLst>
                <p:ext uri="{D42A27DB-BD31-4B8C-83A1-F6EECF244321}">
                  <p14:modId xmlns:p14="http://schemas.microsoft.com/office/powerpoint/2010/main" val="3190038598"/>
                </p:ext>
              </p:extLst>
            </p:nvPr>
          </p:nvGraphicFramePr>
          <p:xfrm>
            <a:off x="1917700" y="3286125"/>
            <a:ext cx="254000" cy="379413"/>
          </p:xfrm>
          <a:graphic>
            <a:graphicData uri="http://schemas.openxmlformats.org/presentationml/2006/ole">
              <mc:AlternateContent xmlns:mc="http://schemas.openxmlformats.org/markup-compatibility/2006">
                <mc:Choice xmlns:v="urn:schemas-microsoft-com:vml" Requires="v">
                  <p:oleObj spid="_x0000_s136120" name="Equation" r:id="rId8" imgW="152280" imgH="228600" progId="">
                    <p:embed/>
                  </p:oleObj>
                </mc:Choice>
                <mc:Fallback>
                  <p:oleObj name="Equation" r:id="rId8" imgW="152280" imgH="2286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7700" y="3286125"/>
                          <a:ext cx="254000" cy="379413"/>
                        </a:xfrm>
                        <a:prstGeom prst="rect">
                          <a:avLst/>
                        </a:prstGeom>
                        <a:solidFill>
                          <a:schemeClr val="accent1"/>
                        </a:solidFill>
                      </p:spPr>
                    </p:pic>
                  </p:oleObj>
                </mc:Fallback>
              </mc:AlternateContent>
            </a:graphicData>
          </a:graphic>
        </p:graphicFrame>
        <p:graphicFrame>
          <p:nvGraphicFramePr>
            <p:cNvPr id="135173" name="Object 5"/>
            <p:cNvGraphicFramePr>
              <a:graphicFrameLocks noChangeAspect="1"/>
            </p:cNvGraphicFramePr>
            <p:nvPr>
              <p:extLst>
                <p:ext uri="{D42A27DB-BD31-4B8C-83A1-F6EECF244321}">
                  <p14:modId xmlns:p14="http://schemas.microsoft.com/office/powerpoint/2010/main" val="924073505"/>
                </p:ext>
              </p:extLst>
            </p:nvPr>
          </p:nvGraphicFramePr>
          <p:xfrm>
            <a:off x="2265363" y="3286125"/>
            <a:ext cx="273050" cy="379413"/>
          </p:xfrm>
          <a:graphic>
            <a:graphicData uri="http://schemas.openxmlformats.org/presentationml/2006/ole">
              <mc:AlternateContent xmlns:mc="http://schemas.openxmlformats.org/markup-compatibility/2006">
                <mc:Choice xmlns:v="urn:schemas-microsoft-com:vml" Requires="v">
                  <p:oleObj spid="_x0000_s136121" name="Equation" r:id="rId10" imgW="164880" imgH="228600" progId="">
                    <p:embed/>
                  </p:oleObj>
                </mc:Choice>
                <mc:Fallback>
                  <p:oleObj name="Equation" r:id="rId10" imgW="164880" imgH="2286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5363" y="3286125"/>
                          <a:ext cx="273050" cy="379413"/>
                        </a:xfrm>
                        <a:prstGeom prst="rect">
                          <a:avLst/>
                        </a:prstGeom>
                        <a:solidFill>
                          <a:schemeClr val="accent1"/>
                        </a:solidFill>
                      </p:spPr>
                    </p:pic>
                  </p:oleObj>
                </mc:Fallback>
              </mc:AlternateContent>
            </a:graphicData>
          </a:graphic>
        </p:graphicFrame>
        <p:cxnSp>
          <p:nvCxnSpPr>
            <p:cNvPr id="11" name="Прямая со стрелкой 10"/>
            <p:cNvCxnSpPr/>
            <p:nvPr/>
          </p:nvCxnSpPr>
          <p:spPr>
            <a:xfrm rot="5400000">
              <a:off x="1285062" y="3215479"/>
              <a:ext cx="428628"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 name="Прямая со стрелкой 11"/>
            <p:cNvCxnSpPr/>
            <p:nvPr/>
          </p:nvCxnSpPr>
          <p:spPr>
            <a:xfrm rot="5400000">
              <a:off x="1643843" y="3213892"/>
              <a:ext cx="428628"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4" name="Прямая со стрелкой 13"/>
            <p:cNvCxnSpPr/>
            <p:nvPr/>
          </p:nvCxnSpPr>
          <p:spPr>
            <a:xfrm rot="5400000">
              <a:off x="2286792"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p:nvPr/>
          </p:nvCxnSpPr>
          <p:spPr>
            <a:xfrm rot="5400000">
              <a:off x="2001037"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35199" name="Группа 52"/>
          <p:cNvGrpSpPr>
            <a:grpSpLocks/>
          </p:cNvGrpSpPr>
          <p:nvPr/>
        </p:nvGrpSpPr>
        <p:grpSpPr bwMode="auto">
          <a:xfrm>
            <a:off x="3097610" y="6123659"/>
            <a:ext cx="1325562" cy="665162"/>
            <a:chOff x="2560638" y="3000372"/>
            <a:chExt cx="1325562" cy="665166"/>
          </a:xfrm>
          <a:solidFill>
            <a:schemeClr val="accent1"/>
          </a:solidFill>
        </p:grpSpPr>
        <p:graphicFrame>
          <p:nvGraphicFramePr>
            <p:cNvPr id="135183" name="Object 15"/>
            <p:cNvGraphicFramePr>
              <a:graphicFrameLocks noChangeAspect="1"/>
            </p:cNvGraphicFramePr>
            <p:nvPr>
              <p:extLst>
                <p:ext uri="{D42A27DB-BD31-4B8C-83A1-F6EECF244321}">
                  <p14:modId xmlns:p14="http://schemas.microsoft.com/office/powerpoint/2010/main" val="675810962"/>
                </p:ext>
              </p:extLst>
            </p:nvPr>
          </p:nvGraphicFramePr>
          <p:xfrm>
            <a:off x="2560638" y="3286125"/>
            <a:ext cx="254000" cy="379413"/>
          </p:xfrm>
          <a:graphic>
            <a:graphicData uri="http://schemas.openxmlformats.org/presentationml/2006/ole">
              <mc:AlternateContent xmlns:mc="http://schemas.openxmlformats.org/markup-compatibility/2006">
                <mc:Choice xmlns:v="urn:schemas-microsoft-com:vml" Requires="v">
                  <p:oleObj spid="_x0000_s136122" name="Equation" r:id="rId12" imgW="152280" imgH="228600" progId="">
                    <p:embed/>
                  </p:oleObj>
                </mc:Choice>
                <mc:Fallback>
                  <p:oleObj name="Equation" r:id="rId12" imgW="152280" imgH="228600" progId="">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0638" y="3286125"/>
                          <a:ext cx="254000" cy="379413"/>
                        </a:xfrm>
                        <a:prstGeom prst="rect">
                          <a:avLst/>
                        </a:prstGeom>
                        <a:solidFill>
                          <a:schemeClr val="accent1"/>
                        </a:solidFill>
                      </p:spPr>
                    </p:pic>
                  </p:oleObj>
                </mc:Fallback>
              </mc:AlternateContent>
            </a:graphicData>
          </a:graphic>
        </p:graphicFrame>
        <p:graphicFrame>
          <p:nvGraphicFramePr>
            <p:cNvPr id="135184" name="Object 16"/>
            <p:cNvGraphicFramePr>
              <a:graphicFrameLocks noChangeAspect="1"/>
            </p:cNvGraphicFramePr>
            <p:nvPr>
              <p:extLst>
                <p:ext uri="{D42A27DB-BD31-4B8C-83A1-F6EECF244321}">
                  <p14:modId xmlns:p14="http://schemas.microsoft.com/office/powerpoint/2010/main" val="3453622646"/>
                </p:ext>
              </p:extLst>
            </p:nvPr>
          </p:nvGraphicFramePr>
          <p:xfrm>
            <a:off x="2908300" y="3286125"/>
            <a:ext cx="274638" cy="379413"/>
          </p:xfrm>
          <a:graphic>
            <a:graphicData uri="http://schemas.openxmlformats.org/presentationml/2006/ole">
              <mc:AlternateContent xmlns:mc="http://schemas.openxmlformats.org/markup-compatibility/2006">
                <mc:Choice xmlns:v="urn:schemas-microsoft-com:vml" Requires="v">
                  <p:oleObj spid="_x0000_s136123" name="Equation" r:id="rId14" imgW="164880" imgH="228600" progId="">
                    <p:embed/>
                  </p:oleObj>
                </mc:Choice>
                <mc:Fallback>
                  <p:oleObj name="Equation" r:id="rId14" imgW="164880" imgH="228600" progId="">
                    <p:embed/>
                    <p:pic>
                      <p:nvPicPr>
                        <p:cNvPr id="0"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8300" y="3286125"/>
                          <a:ext cx="274638" cy="379413"/>
                        </a:xfrm>
                        <a:prstGeom prst="rect">
                          <a:avLst/>
                        </a:prstGeom>
                        <a:solidFill>
                          <a:schemeClr val="accent1"/>
                        </a:solidFill>
                      </p:spPr>
                    </p:pic>
                  </p:oleObj>
                </mc:Fallback>
              </mc:AlternateContent>
            </a:graphicData>
          </a:graphic>
        </p:graphicFrame>
        <p:graphicFrame>
          <p:nvGraphicFramePr>
            <p:cNvPr id="135185" name="Object 17"/>
            <p:cNvGraphicFramePr>
              <a:graphicFrameLocks noChangeAspect="1"/>
            </p:cNvGraphicFramePr>
            <p:nvPr>
              <p:extLst>
                <p:ext uri="{D42A27DB-BD31-4B8C-83A1-F6EECF244321}">
                  <p14:modId xmlns:p14="http://schemas.microsoft.com/office/powerpoint/2010/main" val="4007129919"/>
                </p:ext>
              </p:extLst>
            </p:nvPr>
          </p:nvGraphicFramePr>
          <p:xfrm>
            <a:off x="3265488" y="3286125"/>
            <a:ext cx="274637" cy="379413"/>
          </p:xfrm>
          <a:graphic>
            <a:graphicData uri="http://schemas.openxmlformats.org/presentationml/2006/ole">
              <mc:AlternateContent xmlns:mc="http://schemas.openxmlformats.org/markup-compatibility/2006">
                <mc:Choice xmlns:v="urn:schemas-microsoft-com:vml" Requires="v">
                  <p:oleObj spid="_x0000_s136124" name="Equation" r:id="rId16" imgW="164880" imgH="228600" progId="">
                    <p:embed/>
                  </p:oleObj>
                </mc:Choice>
                <mc:Fallback>
                  <p:oleObj name="Equation" r:id="rId16" imgW="164880" imgH="228600" progId="">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5488" y="3286125"/>
                          <a:ext cx="274637" cy="379413"/>
                        </a:xfrm>
                        <a:prstGeom prst="rect">
                          <a:avLst/>
                        </a:prstGeom>
                        <a:solidFill>
                          <a:schemeClr val="accent1"/>
                        </a:solidFill>
                      </p:spPr>
                    </p:pic>
                  </p:oleObj>
                </mc:Fallback>
              </mc:AlternateContent>
            </a:graphicData>
          </a:graphic>
        </p:graphicFrame>
        <p:graphicFrame>
          <p:nvGraphicFramePr>
            <p:cNvPr id="135186" name="Object 18"/>
            <p:cNvGraphicFramePr>
              <a:graphicFrameLocks noChangeAspect="1"/>
            </p:cNvGraphicFramePr>
            <p:nvPr>
              <p:extLst>
                <p:ext uri="{D42A27DB-BD31-4B8C-83A1-F6EECF244321}">
                  <p14:modId xmlns:p14="http://schemas.microsoft.com/office/powerpoint/2010/main" val="263343166"/>
                </p:ext>
              </p:extLst>
            </p:nvPr>
          </p:nvGraphicFramePr>
          <p:xfrm>
            <a:off x="3633788" y="3286125"/>
            <a:ext cx="252412" cy="379413"/>
          </p:xfrm>
          <a:graphic>
            <a:graphicData uri="http://schemas.openxmlformats.org/presentationml/2006/ole">
              <mc:AlternateContent xmlns:mc="http://schemas.openxmlformats.org/markup-compatibility/2006">
                <mc:Choice xmlns:v="urn:schemas-microsoft-com:vml" Requires="v">
                  <p:oleObj spid="_x0000_s136125" name="Equation" r:id="rId18" imgW="152280" imgH="228600" progId="">
                    <p:embed/>
                  </p:oleObj>
                </mc:Choice>
                <mc:Fallback>
                  <p:oleObj name="Equation" r:id="rId18" imgW="152280" imgH="228600" progId="">
                    <p:embed/>
                    <p:pic>
                      <p:nvPicPr>
                        <p:cNvPr id="0" name="Picture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33788" y="3286125"/>
                          <a:ext cx="252412" cy="379413"/>
                        </a:xfrm>
                        <a:prstGeom prst="rect">
                          <a:avLst/>
                        </a:prstGeom>
                        <a:solidFill>
                          <a:schemeClr val="accent1"/>
                        </a:solidFill>
                      </p:spPr>
                    </p:pic>
                  </p:oleObj>
                </mc:Fallback>
              </mc:AlternateContent>
            </a:graphicData>
          </a:graphic>
        </p:graphicFrame>
        <p:cxnSp>
          <p:nvCxnSpPr>
            <p:cNvPr id="54" name="Прямая со стрелкой 53"/>
            <p:cNvCxnSpPr/>
            <p:nvPr/>
          </p:nvCxnSpPr>
          <p:spPr>
            <a:xfrm rot="5400000">
              <a:off x="3644105"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5" name="Прямая со стрелкой 54"/>
            <p:cNvCxnSpPr/>
            <p:nvPr/>
          </p:nvCxnSpPr>
          <p:spPr>
            <a:xfrm rot="5400000">
              <a:off x="2643980"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6" name="Прямая со стрелкой 55"/>
            <p:cNvCxnSpPr/>
            <p:nvPr/>
          </p:nvCxnSpPr>
          <p:spPr>
            <a:xfrm rot="5400000">
              <a:off x="2929730" y="3213892"/>
              <a:ext cx="428628"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7" name="Прямая со стрелкой 56"/>
            <p:cNvCxnSpPr/>
            <p:nvPr/>
          </p:nvCxnSpPr>
          <p:spPr>
            <a:xfrm rot="5400000">
              <a:off x="3286918" y="3213892"/>
              <a:ext cx="428628"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4" name="Прямоугольник 3"/>
          <p:cNvSpPr/>
          <p:nvPr/>
        </p:nvSpPr>
        <p:spPr>
          <a:xfrm>
            <a:off x="2183185" y="2051721"/>
            <a:ext cx="1785938" cy="357188"/>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…N W…</a:t>
            </a:r>
            <a:endParaRPr lang="ru-RU" sz="2800" dirty="0">
              <a:latin typeface="+mj-lt"/>
            </a:endParaRPr>
          </a:p>
        </p:txBody>
      </p:sp>
      <p:cxnSp>
        <p:nvCxnSpPr>
          <p:cNvPr id="6" name="Прямая со стрелкой 5"/>
          <p:cNvCxnSpPr>
            <a:stCxn id="4" idx="2"/>
          </p:cNvCxnSpPr>
          <p:nvPr/>
        </p:nvCxnSpPr>
        <p:spPr>
          <a:xfrm rot="16200000" flipH="1">
            <a:off x="2736429" y="2747840"/>
            <a:ext cx="714375" cy="3651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9" name="Прямоугольник 8"/>
          <p:cNvSpPr/>
          <p:nvPr/>
        </p:nvSpPr>
        <p:spPr>
          <a:xfrm>
            <a:off x="1754560" y="3123284"/>
            <a:ext cx="2643188"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defRPr/>
            </a:pPr>
            <a:r>
              <a:rPr lang="en-US" sz="2800" dirty="0">
                <a:latin typeface="+mj-lt"/>
              </a:rPr>
              <a:t>P  Q  </a:t>
            </a:r>
            <a:r>
              <a:rPr lang="en-US" sz="2800" dirty="0" smtClean="0">
                <a:latin typeface="+mj-lt"/>
              </a:rPr>
              <a:t>R </a:t>
            </a:r>
            <a:r>
              <a:rPr lang="en-US" sz="2800" dirty="0">
                <a:latin typeface="+mj-lt"/>
              </a:rPr>
              <a:t>S  </a:t>
            </a:r>
            <a:r>
              <a:rPr lang="en-US" sz="2800" dirty="0" smtClean="0">
                <a:latin typeface="+mj-lt"/>
              </a:rPr>
              <a:t> T U V</a:t>
            </a:r>
            <a:endParaRPr lang="ru-RU" sz="2800" dirty="0">
              <a:latin typeface="+mj-lt"/>
            </a:endParaRPr>
          </a:p>
        </p:txBody>
      </p:sp>
      <p:grpSp>
        <p:nvGrpSpPr>
          <p:cNvPr id="135192" name="Группа 51"/>
          <p:cNvGrpSpPr>
            <a:grpSpLocks/>
          </p:cNvGrpSpPr>
          <p:nvPr/>
        </p:nvGrpSpPr>
        <p:grpSpPr bwMode="auto">
          <a:xfrm>
            <a:off x="3030414" y="3480471"/>
            <a:ext cx="1325562" cy="665163"/>
            <a:chOff x="2560638" y="3000372"/>
            <a:chExt cx="1325562" cy="665166"/>
          </a:xfrm>
          <a:solidFill>
            <a:schemeClr val="accent1"/>
          </a:solidFill>
        </p:grpSpPr>
        <p:cxnSp>
          <p:nvCxnSpPr>
            <p:cNvPr id="13" name="Прямая со стрелкой 12"/>
            <p:cNvCxnSpPr/>
            <p:nvPr/>
          </p:nvCxnSpPr>
          <p:spPr>
            <a:xfrm rot="5400000">
              <a:off x="3644105"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5400000">
              <a:off x="2643980"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p:nvPr/>
          </p:nvCxnSpPr>
          <p:spPr>
            <a:xfrm rot="5400000">
              <a:off x="2929730"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8" name="Прямая со стрелкой 17"/>
            <p:cNvCxnSpPr/>
            <p:nvPr/>
          </p:nvCxnSpPr>
          <p:spPr>
            <a:xfrm rot="5400000">
              <a:off x="3286918" y="3213892"/>
              <a:ext cx="428627"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aphicFrame>
          <p:nvGraphicFramePr>
            <p:cNvPr id="135174" name="Object 6"/>
            <p:cNvGraphicFramePr>
              <a:graphicFrameLocks noChangeAspect="1"/>
            </p:cNvGraphicFramePr>
            <p:nvPr>
              <p:extLst>
                <p:ext uri="{D42A27DB-BD31-4B8C-83A1-F6EECF244321}">
                  <p14:modId xmlns:p14="http://schemas.microsoft.com/office/powerpoint/2010/main" val="2606367724"/>
                </p:ext>
              </p:extLst>
            </p:nvPr>
          </p:nvGraphicFramePr>
          <p:xfrm>
            <a:off x="2560638" y="3286125"/>
            <a:ext cx="254000" cy="379413"/>
          </p:xfrm>
          <a:graphic>
            <a:graphicData uri="http://schemas.openxmlformats.org/presentationml/2006/ole">
              <mc:AlternateContent xmlns:mc="http://schemas.openxmlformats.org/markup-compatibility/2006">
                <mc:Choice xmlns:v="urn:schemas-microsoft-com:vml" Requires="v">
                  <p:oleObj spid="_x0000_s136126" name="Equation" r:id="rId20" imgW="152280" imgH="228600" progId="">
                    <p:embed/>
                  </p:oleObj>
                </mc:Choice>
                <mc:Fallback>
                  <p:oleObj name="Equation" r:id="rId20" imgW="152280" imgH="2286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0638" y="3286125"/>
                          <a:ext cx="254000" cy="379413"/>
                        </a:xfrm>
                        <a:prstGeom prst="rect">
                          <a:avLst/>
                        </a:prstGeom>
                        <a:solidFill>
                          <a:schemeClr val="accent1"/>
                        </a:solidFill>
                      </p:spPr>
                    </p:pic>
                  </p:oleObj>
                </mc:Fallback>
              </mc:AlternateContent>
            </a:graphicData>
          </a:graphic>
        </p:graphicFrame>
        <p:graphicFrame>
          <p:nvGraphicFramePr>
            <p:cNvPr id="135175" name="Object 7"/>
            <p:cNvGraphicFramePr>
              <a:graphicFrameLocks noChangeAspect="1"/>
            </p:cNvGraphicFramePr>
            <p:nvPr>
              <p:extLst>
                <p:ext uri="{D42A27DB-BD31-4B8C-83A1-F6EECF244321}">
                  <p14:modId xmlns:p14="http://schemas.microsoft.com/office/powerpoint/2010/main" val="1920718098"/>
                </p:ext>
              </p:extLst>
            </p:nvPr>
          </p:nvGraphicFramePr>
          <p:xfrm>
            <a:off x="2908300" y="3286125"/>
            <a:ext cx="274638" cy="379413"/>
          </p:xfrm>
          <a:graphic>
            <a:graphicData uri="http://schemas.openxmlformats.org/presentationml/2006/ole">
              <mc:AlternateContent xmlns:mc="http://schemas.openxmlformats.org/markup-compatibility/2006">
                <mc:Choice xmlns:v="urn:schemas-microsoft-com:vml" Requires="v">
                  <p:oleObj spid="_x0000_s136127" name="Equation" r:id="rId21" imgW="164880" imgH="228600" progId="">
                    <p:embed/>
                  </p:oleObj>
                </mc:Choice>
                <mc:Fallback>
                  <p:oleObj name="Equation" r:id="rId21" imgW="164880" imgH="22860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8300" y="3286125"/>
                          <a:ext cx="274638" cy="379413"/>
                        </a:xfrm>
                        <a:prstGeom prst="rect">
                          <a:avLst/>
                        </a:prstGeom>
                        <a:solidFill>
                          <a:schemeClr val="accent1"/>
                        </a:solidFill>
                      </p:spPr>
                    </p:pic>
                  </p:oleObj>
                </mc:Fallback>
              </mc:AlternateContent>
            </a:graphicData>
          </a:graphic>
        </p:graphicFrame>
        <p:graphicFrame>
          <p:nvGraphicFramePr>
            <p:cNvPr id="135176" name="Object 8"/>
            <p:cNvGraphicFramePr>
              <a:graphicFrameLocks noChangeAspect="1"/>
            </p:cNvGraphicFramePr>
            <p:nvPr>
              <p:extLst>
                <p:ext uri="{D42A27DB-BD31-4B8C-83A1-F6EECF244321}">
                  <p14:modId xmlns:p14="http://schemas.microsoft.com/office/powerpoint/2010/main" val="2706614013"/>
                </p:ext>
              </p:extLst>
            </p:nvPr>
          </p:nvGraphicFramePr>
          <p:xfrm>
            <a:off x="3265488" y="3286125"/>
            <a:ext cx="274637" cy="379413"/>
          </p:xfrm>
          <a:graphic>
            <a:graphicData uri="http://schemas.openxmlformats.org/presentationml/2006/ole">
              <mc:AlternateContent xmlns:mc="http://schemas.openxmlformats.org/markup-compatibility/2006">
                <mc:Choice xmlns:v="urn:schemas-microsoft-com:vml" Requires="v">
                  <p:oleObj spid="_x0000_s136128" name="Equation" r:id="rId22" imgW="164880" imgH="228600" progId="">
                    <p:embed/>
                  </p:oleObj>
                </mc:Choice>
                <mc:Fallback>
                  <p:oleObj name="Equation" r:id="rId22" imgW="164880" imgH="2286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5488" y="3286125"/>
                          <a:ext cx="274637" cy="379413"/>
                        </a:xfrm>
                        <a:prstGeom prst="rect">
                          <a:avLst/>
                        </a:prstGeom>
                        <a:solidFill>
                          <a:schemeClr val="accent1"/>
                        </a:solidFill>
                      </p:spPr>
                    </p:pic>
                  </p:oleObj>
                </mc:Fallback>
              </mc:AlternateContent>
            </a:graphicData>
          </a:graphic>
        </p:graphicFrame>
        <p:graphicFrame>
          <p:nvGraphicFramePr>
            <p:cNvPr id="135177" name="Object 9"/>
            <p:cNvGraphicFramePr>
              <a:graphicFrameLocks noChangeAspect="1"/>
            </p:cNvGraphicFramePr>
            <p:nvPr>
              <p:extLst>
                <p:ext uri="{D42A27DB-BD31-4B8C-83A1-F6EECF244321}">
                  <p14:modId xmlns:p14="http://schemas.microsoft.com/office/powerpoint/2010/main" val="204148738"/>
                </p:ext>
              </p:extLst>
            </p:nvPr>
          </p:nvGraphicFramePr>
          <p:xfrm>
            <a:off x="3633788" y="3286125"/>
            <a:ext cx="252412" cy="379413"/>
          </p:xfrm>
          <a:graphic>
            <a:graphicData uri="http://schemas.openxmlformats.org/presentationml/2006/ole">
              <mc:AlternateContent xmlns:mc="http://schemas.openxmlformats.org/markup-compatibility/2006">
                <mc:Choice xmlns:v="urn:schemas-microsoft-com:vml" Requires="v">
                  <p:oleObj spid="_x0000_s136129" name="Equation" r:id="rId23" imgW="152280" imgH="228600" progId="">
                    <p:embed/>
                  </p:oleObj>
                </mc:Choice>
                <mc:Fallback>
                  <p:oleObj name="Equation" r:id="rId23" imgW="152280" imgH="228600" progId="">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33788" y="3286125"/>
                          <a:ext cx="252412" cy="379413"/>
                        </a:xfrm>
                        <a:prstGeom prst="rect">
                          <a:avLst/>
                        </a:prstGeom>
                        <a:solidFill>
                          <a:schemeClr val="accent1"/>
                        </a:solidFill>
                      </p:spPr>
                    </p:pic>
                  </p:oleObj>
                </mc:Fallback>
              </mc:AlternateContent>
            </a:graphicData>
          </a:graphic>
        </p:graphicFrame>
      </p:grpSp>
      <p:sp>
        <p:nvSpPr>
          <p:cNvPr id="27" name="Прямоугольник 26"/>
          <p:cNvSpPr/>
          <p:nvPr/>
        </p:nvSpPr>
        <p:spPr>
          <a:xfrm>
            <a:off x="1754560" y="4480596"/>
            <a:ext cx="242887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    N S W   …</a:t>
            </a:r>
            <a:endParaRPr lang="ru-RU" sz="2800" dirty="0">
              <a:latin typeface="+mj-lt"/>
            </a:endParaRPr>
          </a:p>
        </p:txBody>
      </p:sp>
      <p:cxnSp>
        <p:nvCxnSpPr>
          <p:cNvPr id="29" name="Прямая со стрелкой 28"/>
          <p:cNvCxnSpPr/>
          <p:nvPr/>
        </p:nvCxnSpPr>
        <p:spPr>
          <a:xfrm rot="5400000">
            <a:off x="1790279" y="5016377"/>
            <a:ext cx="857250" cy="64293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3" name="Прямоугольник 32"/>
          <p:cNvSpPr/>
          <p:nvPr/>
        </p:nvSpPr>
        <p:spPr>
          <a:xfrm>
            <a:off x="1254498" y="5766471"/>
            <a:ext cx="1214437" cy="500063"/>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P  Q  R</a:t>
            </a:r>
            <a:endParaRPr lang="ru-RU" sz="2800" dirty="0">
              <a:latin typeface="+mj-lt"/>
            </a:endParaRPr>
          </a:p>
        </p:txBody>
      </p:sp>
      <p:cxnSp>
        <p:nvCxnSpPr>
          <p:cNvPr id="34" name="Прямая со стрелкой 33"/>
          <p:cNvCxnSpPr>
            <a:endCxn id="35" idx="0"/>
          </p:cNvCxnSpPr>
          <p:nvPr/>
        </p:nvCxnSpPr>
        <p:spPr>
          <a:xfrm rot="16200000" flipH="1">
            <a:off x="3236492" y="5141789"/>
            <a:ext cx="857250" cy="39211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5" name="Прямоугольник 34"/>
          <p:cNvSpPr/>
          <p:nvPr/>
        </p:nvSpPr>
        <p:spPr>
          <a:xfrm>
            <a:off x="3254748" y="5766471"/>
            <a:ext cx="1214437" cy="500063"/>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800" dirty="0">
                <a:latin typeface="+mj-lt"/>
              </a:rPr>
              <a:t>T U V</a:t>
            </a:r>
            <a:endParaRPr lang="ru-RU" sz="2800" dirty="0">
              <a:latin typeface="+mj-lt"/>
            </a:endParaRPr>
          </a:p>
        </p:txBody>
      </p:sp>
      <p:grpSp>
        <p:nvGrpSpPr>
          <p:cNvPr id="135198" name="Группа 42"/>
          <p:cNvGrpSpPr>
            <a:grpSpLocks/>
          </p:cNvGrpSpPr>
          <p:nvPr/>
        </p:nvGrpSpPr>
        <p:grpSpPr bwMode="auto">
          <a:xfrm>
            <a:off x="1684214" y="3480471"/>
            <a:ext cx="1323975" cy="665163"/>
            <a:chOff x="1214414" y="3000372"/>
            <a:chExt cx="1323999" cy="665166"/>
          </a:xfrm>
          <a:solidFill>
            <a:schemeClr val="accent1"/>
          </a:solidFill>
        </p:grpSpPr>
        <p:cxnSp>
          <p:nvCxnSpPr>
            <p:cNvPr id="44" name="Прямая со стрелкой 43"/>
            <p:cNvCxnSpPr/>
            <p:nvPr/>
          </p:nvCxnSpPr>
          <p:spPr>
            <a:xfrm rot="5400000">
              <a:off x="1285061" y="3215480"/>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5" name="Прямая со стрелкой 44"/>
            <p:cNvCxnSpPr/>
            <p:nvPr/>
          </p:nvCxnSpPr>
          <p:spPr>
            <a:xfrm rot="5400000">
              <a:off x="1643843" y="3213892"/>
              <a:ext cx="428627"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6" name="Прямая со стрелкой 45"/>
            <p:cNvCxnSpPr/>
            <p:nvPr/>
          </p:nvCxnSpPr>
          <p:spPr>
            <a:xfrm rot="5400000">
              <a:off x="2286792" y="3213892"/>
              <a:ext cx="428627"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p:nvPr/>
          </p:nvCxnSpPr>
          <p:spPr>
            <a:xfrm rot="5400000">
              <a:off x="2001037" y="3213892"/>
              <a:ext cx="428627" cy="158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aphicFrame>
          <p:nvGraphicFramePr>
            <p:cNvPr id="135179" name="Object 11"/>
            <p:cNvGraphicFramePr>
              <a:graphicFrameLocks noChangeAspect="1"/>
            </p:cNvGraphicFramePr>
            <p:nvPr>
              <p:extLst>
                <p:ext uri="{D42A27DB-BD31-4B8C-83A1-F6EECF244321}">
                  <p14:modId xmlns:p14="http://schemas.microsoft.com/office/powerpoint/2010/main" val="3332039782"/>
                </p:ext>
              </p:extLst>
            </p:nvPr>
          </p:nvGraphicFramePr>
          <p:xfrm>
            <a:off x="1214414" y="3286124"/>
            <a:ext cx="231861" cy="379408"/>
          </p:xfrm>
          <a:graphic>
            <a:graphicData uri="http://schemas.openxmlformats.org/presentationml/2006/ole">
              <mc:AlternateContent xmlns:mc="http://schemas.openxmlformats.org/markup-compatibility/2006">
                <mc:Choice xmlns:v="urn:schemas-microsoft-com:vml" Requires="v">
                  <p:oleObj spid="_x0000_s136130" name="Equation" r:id="rId24" imgW="139680" imgH="228600" progId="">
                    <p:embed/>
                  </p:oleObj>
                </mc:Choice>
                <mc:Fallback>
                  <p:oleObj name="Equation" r:id="rId24" imgW="139680" imgH="228600" progId="">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14" y="3286124"/>
                          <a:ext cx="231861" cy="379408"/>
                        </a:xfrm>
                        <a:prstGeom prst="rect">
                          <a:avLst/>
                        </a:prstGeom>
                        <a:solidFill>
                          <a:schemeClr val="accent1"/>
                        </a:solidFill>
                      </p:spPr>
                    </p:pic>
                  </p:oleObj>
                </mc:Fallback>
              </mc:AlternateContent>
            </a:graphicData>
          </a:graphic>
        </p:graphicFrame>
        <p:graphicFrame>
          <p:nvGraphicFramePr>
            <p:cNvPr id="135180" name="Object 12"/>
            <p:cNvGraphicFramePr>
              <a:graphicFrameLocks noChangeAspect="1"/>
            </p:cNvGraphicFramePr>
            <p:nvPr>
              <p:extLst>
                <p:ext uri="{D42A27DB-BD31-4B8C-83A1-F6EECF244321}">
                  <p14:modId xmlns:p14="http://schemas.microsoft.com/office/powerpoint/2010/main" val="3049323954"/>
                </p:ext>
              </p:extLst>
            </p:nvPr>
          </p:nvGraphicFramePr>
          <p:xfrm>
            <a:off x="1550988" y="3286125"/>
            <a:ext cx="274637" cy="379413"/>
          </p:xfrm>
          <a:graphic>
            <a:graphicData uri="http://schemas.openxmlformats.org/presentationml/2006/ole">
              <mc:AlternateContent xmlns:mc="http://schemas.openxmlformats.org/markup-compatibility/2006">
                <mc:Choice xmlns:v="urn:schemas-microsoft-com:vml" Requires="v">
                  <p:oleObj spid="_x0000_s136131" name="Equation" r:id="rId25" imgW="164880" imgH="228600" progId="">
                    <p:embed/>
                  </p:oleObj>
                </mc:Choice>
                <mc:Fallback>
                  <p:oleObj name="Equation" r:id="rId25" imgW="164880" imgH="22860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286125"/>
                          <a:ext cx="274637" cy="379413"/>
                        </a:xfrm>
                        <a:prstGeom prst="rect">
                          <a:avLst/>
                        </a:prstGeom>
                        <a:solidFill>
                          <a:schemeClr val="accent1"/>
                        </a:solidFill>
                      </p:spPr>
                    </p:pic>
                  </p:oleObj>
                </mc:Fallback>
              </mc:AlternateContent>
            </a:graphicData>
          </a:graphic>
        </p:graphicFrame>
        <p:graphicFrame>
          <p:nvGraphicFramePr>
            <p:cNvPr id="135181" name="Object 13"/>
            <p:cNvGraphicFramePr>
              <a:graphicFrameLocks noChangeAspect="1"/>
            </p:cNvGraphicFramePr>
            <p:nvPr>
              <p:extLst>
                <p:ext uri="{D42A27DB-BD31-4B8C-83A1-F6EECF244321}">
                  <p14:modId xmlns:p14="http://schemas.microsoft.com/office/powerpoint/2010/main" val="2321718811"/>
                </p:ext>
              </p:extLst>
            </p:nvPr>
          </p:nvGraphicFramePr>
          <p:xfrm>
            <a:off x="1917700" y="3286125"/>
            <a:ext cx="254000" cy="379413"/>
          </p:xfrm>
          <a:graphic>
            <a:graphicData uri="http://schemas.openxmlformats.org/presentationml/2006/ole">
              <mc:AlternateContent xmlns:mc="http://schemas.openxmlformats.org/markup-compatibility/2006">
                <mc:Choice xmlns:v="urn:schemas-microsoft-com:vml" Requires="v">
                  <p:oleObj spid="_x0000_s136132" name="Equation" r:id="rId26" imgW="152280" imgH="228600" progId="">
                    <p:embed/>
                  </p:oleObj>
                </mc:Choice>
                <mc:Fallback>
                  <p:oleObj name="Equation" r:id="rId26" imgW="152280" imgH="228600" progId="">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7700" y="3286125"/>
                          <a:ext cx="254000" cy="379413"/>
                        </a:xfrm>
                        <a:prstGeom prst="rect">
                          <a:avLst/>
                        </a:prstGeom>
                        <a:solidFill>
                          <a:schemeClr val="accent1"/>
                        </a:solidFill>
                      </p:spPr>
                    </p:pic>
                  </p:oleObj>
                </mc:Fallback>
              </mc:AlternateContent>
            </a:graphicData>
          </a:graphic>
        </p:graphicFrame>
        <p:graphicFrame>
          <p:nvGraphicFramePr>
            <p:cNvPr id="135182" name="Object 14"/>
            <p:cNvGraphicFramePr>
              <a:graphicFrameLocks noChangeAspect="1"/>
            </p:cNvGraphicFramePr>
            <p:nvPr>
              <p:extLst>
                <p:ext uri="{D42A27DB-BD31-4B8C-83A1-F6EECF244321}">
                  <p14:modId xmlns:p14="http://schemas.microsoft.com/office/powerpoint/2010/main" val="322705841"/>
                </p:ext>
              </p:extLst>
            </p:nvPr>
          </p:nvGraphicFramePr>
          <p:xfrm>
            <a:off x="2265363" y="3286125"/>
            <a:ext cx="273050" cy="379413"/>
          </p:xfrm>
          <a:graphic>
            <a:graphicData uri="http://schemas.openxmlformats.org/presentationml/2006/ole">
              <mc:AlternateContent xmlns:mc="http://schemas.openxmlformats.org/markup-compatibility/2006">
                <mc:Choice xmlns:v="urn:schemas-microsoft-com:vml" Requires="v">
                  <p:oleObj spid="_x0000_s136133" name="Equation" r:id="rId27" imgW="164880" imgH="228600" progId="">
                    <p:embed/>
                  </p:oleObj>
                </mc:Choice>
                <mc:Fallback>
                  <p:oleObj name="Equation" r:id="rId27" imgW="164880" imgH="228600" progId="">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5363" y="3286125"/>
                          <a:ext cx="273050" cy="379413"/>
                        </a:xfrm>
                        <a:prstGeom prst="rect">
                          <a:avLst/>
                        </a:prstGeom>
                        <a:solidFill>
                          <a:schemeClr val="accent1"/>
                        </a:solidFill>
                      </p:spPr>
                    </p:pic>
                  </p:oleObj>
                </mc:Fallback>
              </mc:AlternateContent>
            </a:graphicData>
          </a:graphic>
        </p:graphicFrame>
      </p:grpSp>
      <p:sp>
        <p:nvSpPr>
          <p:cNvPr id="135200" name="TextBox 61"/>
          <p:cNvSpPr txBox="1">
            <a:spLocks noChangeArrowheads="1"/>
          </p:cNvSpPr>
          <p:nvPr/>
        </p:nvSpPr>
        <p:spPr bwMode="auto">
          <a:xfrm>
            <a:off x="1897435" y="1765971"/>
            <a:ext cx="284052" cy="369332"/>
          </a:xfrm>
          <a:prstGeom prst="rect">
            <a:avLst/>
          </a:prstGeom>
          <a:noFill/>
          <a:ln w="9525">
            <a:noFill/>
            <a:miter lim="800000"/>
            <a:headEnd/>
            <a:tailEnd/>
          </a:ln>
        </p:spPr>
        <p:txBody>
          <a:bodyPr wrap="none">
            <a:spAutoFit/>
          </a:bodyPr>
          <a:lstStyle/>
          <a:p>
            <a:r>
              <a:rPr lang="en-US" dirty="0">
                <a:latin typeface="+mj-lt"/>
              </a:rPr>
              <a:t>x</a:t>
            </a:r>
            <a:endParaRPr lang="ru-RU" dirty="0">
              <a:latin typeface="+mj-lt"/>
            </a:endParaRPr>
          </a:p>
        </p:txBody>
      </p:sp>
      <p:sp>
        <p:nvSpPr>
          <p:cNvPr id="135201" name="TextBox 71"/>
          <p:cNvSpPr txBox="1">
            <a:spLocks noChangeArrowheads="1"/>
          </p:cNvSpPr>
          <p:nvPr/>
        </p:nvSpPr>
        <p:spPr bwMode="auto">
          <a:xfrm>
            <a:off x="1540248" y="2694659"/>
            <a:ext cx="856325" cy="369332"/>
          </a:xfrm>
          <a:prstGeom prst="rect">
            <a:avLst/>
          </a:prstGeom>
          <a:noFill/>
          <a:ln w="9525">
            <a:noFill/>
            <a:miter lim="800000"/>
            <a:headEnd/>
            <a:tailEnd/>
          </a:ln>
        </p:spPr>
        <p:txBody>
          <a:bodyPr wrap="none">
            <a:spAutoFit/>
          </a:bodyPr>
          <a:lstStyle/>
          <a:p>
            <a:r>
              <a:rPr lang="en-US" dirty="0">
                <a:latin typeface="+mj-lt"/>
              </a:rPr>
              <a:t>y= </a:t>
            </a:r>
            <a:r>
              <a:rPr lang="en-US" dirty="0" err="1">
                <a:latin typeface="+mj-lt"/>
                <a:cs typeface="Courier New" pitchFamily="49" charset="0"/>
              </a:rPr>
              <a:t>C</a:t>
            </a:r>
            <a:r>
              <a:rPr lang="en-US" baseline="-25000" dirty="0" err="1">
                <a:latin typeface="+mj-lt"/>
                <a:cs typeface="Courier New" pitchFamily="49" charset="0"/>
              </a:rPr>
              <a:t>i</a:t>
            </a:r>
            <a:r>
              <a:rPr lang="ru-RU" dirty="0">
                <a:latin typeface="+mj-lt"/>
                <a:cs typeface="Courier New" pitchFamily="49" charset="0"/>
              </a:rPr>
              <a:t>(</a:t>
            </a:r>
            <a:r>
              <a:rPr lang="en-US" dirty="0">
                <a:latin typeface="+mj-lt"/>
                <a:cs typeface="Courier New" pitchFamily="49" charset="0"/>
              </a:rPr>
              <a:t>x</a:t>
            </a:r>
            <a:r>
              <a:rPr lang="ru-RU" dirty="0">
                <a:latin typeface="+mj-lt"/>
                <a:cs typeface="Courier New" pitchFamily="49" charset="0"/>
              </a:rPr>
              <a:t>)</a:t>
            </a:r>
            <a:endParaRPr lang="ru-RU" dirty="0">
              <a:latin typeface="+mj-lt"/>
            </a:endParaRPr>
          </a:p>
        </p:txBody>
      </p:sp>
      <p:sp>
        <p:nvSpPr>
          <p:cNvPr id="135202" name="TextBox 72"/>
          <p:cNvSpPr txBox="1">
            <a:spLocks noChangeArrowheads="1"/>
          </p:cNvSpPr>
          <p:nvPr/>
        </p:nvSpPr>
        <p:spPr bwMode="auto">
          <a:xfrm>
            <a:off x="611560" y="5409284"/>
            <a:ext cx="856325" cy="369332"/>
          </a:xfrm>
          <a:prstGeom prst="rect">
            <a:avLst/>
          </a:prstGeom>
          <a:noFill/>
          <a:ln w="9525">
            <a:noFill/>
            <a:miter lim="800000"/>
            <a:headEnd/>
            <a:tailEnd/>
          </a:ln>
        </p:spPr>
        <p:txBody>
          <a:bodyPr wrap="none">
            <a:spAutoFit/>
          </a:bodyPr>
          <a:lstStyle/>
          <a:p>
            <a:r>
              <a:rPr lang="en-US" dirty="0">
                <a:latin typeface="+mj-lt"/>
              </a:rPr>
              <a:t>y= </a:t>
            </a:r>
            <a:r>
              <a:rPr lang="en-US" dirty="0" err="1">
                <a:latin typeface="+mj-lt"/>
                <a:cs typeface="Courier New" pitchFamily="49" charset="0"/>
              </a:rPr>
              <a:t>C</a:t>
            </a:r>
            <a:r>
              <a:rPr lang="en-US" baseline="-25000" dirty="0" err="1">
                <a:latin typeface="+mj-lt"/>
                <a:cs typeface="Courier New" pitchFamily="49" charset="0"/>
              </a:rPr>
              <a:t>i</a:t>
            </a:r>
            <a:r>
              <a:rPr lang="ru-RU" dirty="0">
                <a:latin typeface="+mj-lt"/>
                <a:cs typeface="Courier New" pitchFamily="49" charset="0"/>
              </a:rPr>
              <a:t>(</a:t>
            </a:r>
            <a:r>
              <a:rPr lang="en-US" dirty="0">
                <a:latin typeface="+mj-lt"/>
                <a:cs typeface="Courier New" pitchFamily="49" charset="0"/>
              </a:rPr>
              <a:t>x</a:t>
            </a:r>
            <a:r>
              <a:rPr lang="ru-RU" dirty="0">
                <a:latin typeface="+mj-lt"/>
                <a:cs typeface="Courier New" pitchFamily="49" charset="0"/>
              </a:rPr>
              <a:t>)</a:t>
            </a:r>
            <a:endParaRPr lang="ru-RU" dirty="0">
              <a:latin typeface="+mj-lt"/>
            </a:endParaRPr>
          </a:p>
        </p:txBody>
      </p:sp>
      <p:sp>
        <p:nvSpPr>
          <p:cNvPr id="135203" name="TextBox 73"/>
          <p:cNvSpPr txBox="1">
            <a:spLocks noChangeArrowheads="1"/>
          </p:cNvSpPr>
          <p:nvPr/>
        </p:nvSpPr>
        <p:spPr bwMode="auto">
          <a:xfrm>
            <a:off x="4326310" y="5409284"/>
            <a:ext cx="998991" cy="369332"/>
          </a:xfrm>
          <a:prstGeom prst="rect">
            <a:avLst/>
          </a:prstGeom>
          <a:noFill/>
          <a:ln w="9525">
            <a:noFill/>
            <a:miter lim="800000"/>
            <a:headEnd/>
            <a:tailEnd/>
          </a:ln>
        </p:spPr>
        <p:txBody>
          <a:bodyPr wrap="none">
            <a:spAutoFit/>
          </a:bodyPr>
          <a:lstStyle/>
          <a:p>
            <a:r>
              <a:rPr lang="en-US">
                <a:latin typeface="+mj-lt"/>
              </a:rPr>
              <a:t>z= </a:t>
            </a:r>
            <a:r>
              <a:rPr lang="en-US">
                <a:latin typeface="+mj-lt"/>
                <a:cs typeface="Courier New" pitchFamily="49" charset="0"/>
              </a:rPr>
              <a:t>C</a:t>
            </a:r>
            <a:r>
              <a:rPr lang="en-US" baseline="-25000">
                <a:latin typeface="+mj-lt"/>
                <a:cs typeface="Courier New" pitchFamily="49" charset="0"/>
              </a:rPr>
              <a:t>i+1</a:t>
            </a:r>
            <a:r>
              <a:rPr lang="ru-RU">
                <a:latin typeface="+mj-lt"/>
                <a:cs typeface="Courier New" pitchFamily="49" charset="0"/>
              </a:rPr>
              <a:t>(</a:t>
            </a:r>
            <a:r>
              <a:rPr lang="en-US">
                <a:latin typeface="+mj-lt"/>
                <a:cs typeface="Courier New" pitchFamily="49" charset="0"/>
              </a:rPr>
              <a:t>x</a:t>
            </a:r>
            <a:r>
              <a:rPr lang="ru-RU">
                <a:latin typeface="+mj-lt"/>
                <a:cs typeface="Courier New" pitchFamily="49" charset="0"/>
              </a:rPr>
              <a:t>)</a:t>
            </a:r>
            <a:endParaRPr lang="ru-RU">
              <a:latin typeface="+mj-lt"/>
            </a:endParaRPr>
          </a:p>
        </p:txBody>
      </p:sp>
      <p:sp>
        <p:nvSpPr>
          <p:cNvPr id="135204" name="TextBox 75"/>
          <p:cNvSpPr txBox="1">
            <a:spLocks noChangeArrowheads="1"/>
          </p:cNvSpPr>
          <p:nvPr/>
        </p:nvSpPr>
        <p:spPr bwMode="auto">
          <a:xfrm rot="16200000">
            <a:off x="2296692" y="1295277"/>
            <a:ext cx="1143000" cy="369887"/>
          </a:xfrm>
          <a:prstGeom prst="rect">
            <a:avLst/>
          </a:prstGeom>
          <a:noFill/>
          <a:ln w="9525">
            <a:noFill/>
            <a:miter lim="800000"/>
            <a:headEnd/>
            <a:tailEnd/>
          </a:ln>
        </p:spPr>
        <p:txBody>
          <a:bodyPr>
            <a:spAutoFit/>
          </a:bodyPr>
          <a:lstStyle/>
          <a:p>
            <a:r>
              <a:rPr lang="en-US" dirty="0">
                <a:latin typeface="+mj-lt"/>
              </a:rPr>
              <a:t>K</a:t>
            </a:r>
            <a:r>
              <a:rPr lang="ru-RU" dirty="0">
                <a:latin typeface="+mj-lt"/>
              </a:rPr>
              <a:t>ey</a:t>
            </a:r>
            <a:r>
              <a:rPr lang="en-US" baseline="-25000" dirty="0">
                <a:latin typeface="+mj-lt"/>
              </a:rPr>
              <a:t>i-1</a:t>
            </a:r>
            <a:r>
              <a:rPr lang="en-US" dirty="0">
                <a:latin typeface="+mj-lt"/>
              </a:rPr>
              <a:t>(x)</a:t>
            </a:r>
            <a:endParaRPr lang="ru-RU" dirty="0">
              <a:latin typeface="+mj-lt"/>
            </a:endParaRPr>
          </a:p>
        </p:txBody>
      </p:sp>
      <p:sp>
        <p:nvSpPr>
          <p:cNvPr id="135205" name="TextBox 76"/>
          <p:cNvSpPr txBox="1">
            <a:spLocks noChangeArrowheads="1"/>
          </p:cNvSpPr>
          <p:nvPr/>
        </p:nvSpPr>
        <p:spPr bwMode="auto">
          <a:xfrm rot="16200000">
            <a:off x="2725317" y="1295277"/>
            <a:ext cx="1143000" cy="369887"/>
          </a:xfrm>
          <a:prstGeom prst="rect">
            <a:avLst/>
          </a:prstGeom>
          <a:noFill/>
          <a:ln w="9525">
            <a:noFill/>
            <a:miter lim="800000"/>
            <a:headEnd/>
            <a:tailEnd/>
          </a:ln>
        </p:spPr>
        <p:txBody>
          <a:bodyPr>
            <a:spAutoFit/>
          </a:bodyPr>
          <a:lstStyle/>
          <a:p>
            <a:r>
              <a:rPr lang="en-US" dirty="0">
                <a:latin typeface="+mj-lt"/>
              </a:rPr>
              <a:t>K</a:t>
            </a:r>
            <a:r>
              <a:rPr lang="ru-RU" dirty="0">
                <a:latin typeface="+mj-lt"/>
              </a:rPr>
              <a:t>ey</a:t>
            </a:r>
            <a:r>
              <a:rPr lang="en-US" baseline="-25000" dirty="0">
                <a:latin typeface="+mj-lt"/>
              </a:rPr>
              <a:t>i</a:t>
            </a:r>
            <a:r>
              <a:rPr lang="en-US" dirty="0">
                <a:latin typeface="+mj-lt"/>
              </a:rPr>
              <a:t>(x)</a:t>
            </a:r>
            <a:endParaRPr lang="ru-RU" dirty="0">
              <a:latin typeface="+mj-lt"/>
            </a:endParaRPr>
          </a:p>
        </p:txBody>
      </p:sp>
      <p:sp>
        <p:nvSpPr>
          <p:cNvPr id="135206" name="TextBox 77"/>
          <p:cNvSpPr txBox="1">
            <a:spLocks noChangeArrowheads="1"/>
          </p:cNvSpPr>
          <p:nvPr/>
        </p:nvSpPr>
        <p:spPr bwMode="auto">
          <a:xfrm rot="16200000">
            <a:off x="2082379" y="5081465"/>
            <a:ext cx="1143000" cy="369888"/>
          </a:xfrm>
          <a:prstGeom prst="rect">
            <a:avLst/>
          </a:prstGeom>
          <a:noFill/>
          <a:ln w="9525">
            <a:noFill/>
            <a:miter lim="800000"/>
            <a:headEnd/>
            <a:tailEnd/>
          </a:ln>
        </p:spPr>
        <p:txBody>
          <a:bodyPr>
            <a:spAutoFit/>
          </a:bodyPr>
          <a:lstStyle/>
          <a:p>
            <a:r>
              <a:rPr lang="en-US">
                <a:latin typeface="+mj-lt"/>
              </a:rPr>
              <a:t>K</a:t>
            </a:r>
            <a:r>
              <a:rPr lang="ru-RU">
                <a:latin typeface="+mj-lt"/>
              </a:rPr>
              <a:t>ey</a:t>
            </a:r>
            <a:r>
              <a:rPr lang="en-US" baseline="-25000">
                <a:latin typeface="+mj-lt"/>
              </a:rPr>
              <a:t>i-1</a:t>
            </a:r>
            <a:r>
              <a:rPr lang="en-US">
                <a:latin typeface="+mj-lt"/>
              </a:rPr>
              <a:t>(x)</a:t>
            </a:r>
            <a:endParaRPr lang="ru-RU">
              <a:latin typeface="+mj-lt"/>
            </a:endParaRPr>
          </a:p>
        </p:txBody>
      </p:sp>
      <p:sp>
        <p:nvSpPr>
          <p:cNvPr id="135207" name="TextBox 78"/>
          <p:cNvSpPr txBox="1">
            <a:spLocks noChangeArrowheads="1"/>
          </p:cNvSpPr>
          <p:nvPr/>
        </p:nvSpPr>
        <p:spPr bwMode="auto">
          <a:xfrm rot="16200000">
            <a:off x="2439567" y="5081465"/>
            <a:ext cx="1143000" cy="369887"/>
          </a:xfrm>
          <a:prstGeom prst="rect">
            <a:avLst/>
          </a:prstGeom>
          <a:noFill/>
          <a:ln w="9525">
            <a:noFill/>
            <a:miter lim="800000"/>
            <a:headEnd/>
            <a:tailEnd/>
          </a:ln>
        </p:spPr>
        <p:txBody>
          <a:bodyPr>
            <a:spAutoFit/>
          </a:bodyPr>
          <a:lstStyle/>
          <a:p>
            <a:r>
              <a:rPr lang="en-US" dirty="0">
                <a:latin typeface="+mj-lt"/>
              </a:rPr>
              <a:t>K</a:t>
            </a:r>
            <a:r>
              <a:rPr lang="ru-RU" dirty="0">
                <a:latin typeface="+mj-lt"/>
              </a:rPr>
              <a:t>ey</a:t>
            </a:r>
            <a:r>
              <a:rPr lang="en-US" baseline="-25000" dirty="0">
                <a:latin typeface="+mj-lt"/>
              </a:rPr>
              <a:t>i</a:t>
            </a:r>
            <a:r>
              <a:rPr lang="en-US" dirty="0">
                <a:latin typeface="+mj-lt"/>
              </a:rPr>
              <a:t>(x)</a:t>
            </a:r>
            <a:endParaRPr lang="ru-RU" dirty="0">
              <a:latin typeface="+mj-lt"/>
            </a:endParaRPr>
          </a:p>
        </p:txBody>
      </p:sp>
      <p:sp>
        <p:nvSpPr>
          <p:cNvPr id="135208" name="TextBox 79"/>
          <p:cNvSpPr txBox="1">
            <a:spLocks noChangeArrowheads="1"/>
          </p:cNvSpPr>
          <p:nvPr/>
        </p:nvSpPr>
        <p:spPr bwMode="auto">
          <a:xfrm rot="16200000">
            <a:off x="2725317" y="5081465"/>
            <a:ext cx="1143000" cy="369887"/>
          </a:xfrm>
          <a:prstGeom prst="rect">
            <a:avLst/>
          </a:prstGeom>
          <a:noFill/>
          <a:ln w="9525">
            <a:noFill/>
            <a:miter lim="800000"/>
            <a:headEnd/>
            <a:tailEnd/>
          </a:ln>
        </p:spPr>
        <p:txBody>
          <a:bodyPr>
            <a:spAutoFit/>
          </a:bodyPr>
          <a:lstStyle/>
          <a:p>
            <a:r>
              <a:rPr lang="en-US">
                <a:latin typeface="+mj-lt"/>
              </a:rPr>
              <a:t>K</a:t>
            </a:r>
            <a:r>
              <a:rPr lang="ru-RU">
                <a:latin typeface="+mj-lt"/>
              </a:rPr>
              <a:t>ey</a:t>
            </a:r>
            <a:r>
              <a:rPr lang="en-US" baseline="-25000">
                <a:latin typeface="+mj-lt"/>
              </a:rPr>
              <a:t>i+1</a:t>
            </a:r>
            <a:r>
              <a:rPr lang="en-US">
                <a:latin typeface="+mj-lt"/>
              </a:rPr>
              <a:t>(x)</a:t>
            </a:r>
            <a:endParaRPr lang="ru-RU">
              <a:latin typeface="+mj-lt"/>
            </a:endParaRPr>
          </a:p>
        </p:txBody>
      </p:sp>
      <p:sp>
        <p:nvSpPr>
          <p:cNvPr id="81" name="TextBox 80"/>
          <p:cNvSpPr txBox="1"/>
          <p:nvPr/>
        </p:nvSpPr>
        <p:spPr>
          <a:xfrm>
            <a:off x="4860603" y="2699628"/>
            <a:ext cx="3539815" cy="369332"/>
          </a:xfrm>
          <a:prstGeom prst="rect">
            <a:avLst/>
          </a:prstGeom>
          <a:noFill/>
        </p:spPr>
        <p:txBody>
          <a:bodyPr wrap="none">
            <a:spAutoFit/>
          </a:bodyPr>
          <a:lstStyle/>
          <a:p>
            <a:pPr>
              <a:defRPr/>
            </a:pPr>
            <a:r>
              <a:rPr lang="en-US" dirty="0" err="1">
                <a:latin typeface="+mj-lt"/>
                <a:cs typeface="Courier New" pitchFamily="49" charset="0"/>
              </a:rPr>
              <a:t>C</a:t>
            </a:r>
            <a:r>
              <a:rPr lang="en-US" baseline="-25000" dirty="0" err="1">
                <a:latin typeface="+mj-lt"/>
                <a:cs typeface="Courier New" pitchFamily="49" charset="0"/>
              </a:rPr>
              <a:t>i</a:t>
            </a:r>
            <a:r>
              <a:rPr lang="ru-RU" dirty="0">
                <a:latin typeface="+mj-lt"/>
                <a:cs typeface="Courier New" pitchFamily="49" charset="0"/>
              </a:rPr>
              <a:t>(</a:t>
            </a:r>
            <a:r>
              <a:rPr lang="en-US" dirty="0">
                <a:latin typeface="+mj-lt"/>
                <a:cs typeface="Courier New" pitchFamily="49" charset="0"/>
              </a:rPr>
              <a:t>x</a:t>
            </a:r>
            <a:r>
              <a:rPr lang="ru-RU" dirty="0">
                <a:latin typeface="+mj-lt"/>
                <a:cs typeface="Courier New" pitchFamily="49" charset="0"/>
              </a:rPr>
              <a:t>)- </a:t>
            </a:r>
            <a:r>
              <a:rPr lang="ru-RU" dirty="0" smtClean="0">
                <a:latin typeface="+mj-lt"/>
                <a:cs typeface="Courier New" pitchFamily="49" charset="0"/>
              </a:rPr>
              <a:t>указатель </a:t>
            </a:r>
            <a:r>
              <a:rPr lang="ru-RU" dirty="0">
                <a:latin typeface="+mj-lt"/>
                <a:cs typeface="Courier New" pitchFamily="49" charset="0"/>
              </a:rPr>
              <a:t>на</a:t>
            </a:r>
            <a:r>
              <a:rPr lang="en-US" dirty="0">
                <a:latin typeface="+mj-lt"/>
                <a:cs typeface="Courier New" pitchFamily="49" charset="0"/>
              </a:rPr>
              <a:t> </a:t>
            </a:r>
            <a:r>
              <a:rPr lang="en-US" dirty="0" smtClean="0">
                <a:latin typeface="+mj-lt"/>
                <a:cs typeface="Courier New" pitchFamily="49" charset="0"/>
              </a:rPr>
              <a:t>i</a:t>
            </a:r>
            <a:r>
              <a:rPr lang="en-US" dirty="0">
                <a:latin typeface="+mj-lt"/>
                <a:cs typeface="Courier New" pitchFamily="49" charset="0"/>
              </a:rPr>
              <a:t>-</a:t>
            </a:r>
            <a:r>
              <a:rPr lang="ru-RU" dirty="0" smtClean="0">
                <a:latin typeface="+mj-lt"/>
                <a:cs typeface="Courier New" pitchFamily="49" charset="0"/>
              </a:rPr>
              <a:t>го </a:t>
            </a:r>
            <a:r>
              <a:rPr lang="ru-RU" dirty="0">
                <a:latin typeface="+mj-lt"/>
                <a:cs typeface="Courier New" pitchFamily="49" charset="0"/>
              </a:rPr>
              <a:t>ребенка в </a:t>
            </a:r>
            <a:r>
              <a:rPr lang="en-US" dirty="0">
                <a:latin typeface="+mj-lt"/>
                <a:cs typeface="Courier New" pitchFamily="49" charset="0"/>
              </a:rPr>
              <a:t>x</a:t>
            </a:r>
            <a:r>
              <a:rPr lang="ru-RU" dirty="0">
                <a:latin typeface="+mj-lt"/>
                <a:cs typeface="Courier New" pitchFamily="49" charset="0"/>
              </a:rPr>
              <a:t> </a:t>
            </a:r>
            <a:endParaRPr lang="ru-RU" dirty="0">
              <a:latin typeface="+mj-lt"/>
            </a:endParaRPr>
          </a:p>
        </p:txBody>
      </p:sp>
      <p:sp>
        <p:nvSpPr>
          <p:cNvPr id="135210" name="TextBox 81"/>
          <p:cNvSpPr txBox="1">
            <a:spLocks noChangeArrowheads="1"/>
          </p:cNvSpPr>
          <p:nvPr/>
        </p:nvSpPr>
        <p:spPr bwMode="auto">
          <a:xfrm>
            <a:off x="4860603" y="2399301"/>
            <a:ext cx="2898679" cy="369332"/>
          </a:xfrm>
          <a:prstGeom prst="rect">
            <a:avLst/>
          </a:prstGeom>
          <a:noFill/>
          <a:ln w="9525">
            <a:noFill/>
            <a:miter lim="800000"/>
            <a:headEnd/>
            <a:tailEnd/>
          </a:ln>
        </p:spPr>
        <p:txBody>
          <a:bodyPr wrap="none">
            <a:spAutoFit/>
          </a:bodyPr>
          <a:lstStyle/>
          <a:p>
            <a:r>
              <a:rPr lang="ru-RU" dirty="0">
                <a:latin typeface="+mj-lt"/>
              </a:rPr>
              <a:t>Минимальная степень </a:t>
            </a:r>
            <a:r>
              <a:rPr lang="en-US" dirty="0">
                <a:latin typeface="+mj-lt"/>
              </a:rPr>
              <a:t>t</a:t>
            </a:r>
            <a:r>
              <a:rPr lang="ru-RU" dirty="0">
                <a:latin typeface="+mj-lt"/>
              </a:rPr>
              <a:t>=4.</a:t>
            </a:r>
          </a:p>
        </p:txBody>
      </p:sp>
      <p:sp>
        <p:nvSpPr>
          <p:cNvPr id="135211" name="TextBox 82"/>
          <p:cNvSpPr txBox="1">
            <a:spLocks noChangeArrowheads="1"/>
          </p:cNvSpPr>
          <p:nvPr/>
        </p:nvSpPr>
        <p:spPr bwMode="auto">
          <a:xfrm>
            <a:off x="4860603" y="3029521"/>
            <a:ext cx="3887861" cy="1477328"/>
          </a:xfrm>
          <a:prstGeom prst="rect">
            <a:avLst/>
          </a:prstGeom>
          <a:noFill/>
          <a:ln w="9525">
            <a:noFill/>
            <a:miter lim="800000"/>
            <a:headEnd/>
            <a:tailEnd/>
          </a:ln>
        </p:spPr>
        <p:txBody>
          <a:bodyPr wrap="square">
            <a:spAutoFit/>
          </a:bodyPr>
          <a:lstStyle/>
          <a:p>
            <a:pPr marL="285750" indent="-285750">
              <a:buFont typeface="Arial" pitchFamily="34" charset="0"/>
              <a:buChar char="•"/>
            </a:pPr>
            <a:r>
              <a:rPr lang="ru-RU" dirty="0">
                <a:latin typeface="+mj-lt"/>
              </a:rPr>
              <a:t>Делим вершину </a:t>
            </a:r>
            <a:r>
              <a:rPr lang="en-US" dirty="0">
                <a:latin typeface="+mj-lt"/>
              </a:rPr>
              <a:t>y </a:t>
            </a:r>
            <a:r>
              <a:rPr lang="ru-RU" dirty="0">
                <a:latin typeface="+mj-lt"/>
              </a:rPr>
              <a:t>на две: </a:t>
            </a:r>
            <a:r>
              <a:rPr lang="en-US" dirty="0">
                <a:latin typeface="+mj-lt"/>
              </a:rPr>
              <a:t>y </a:t>
            </a:r>
            <a:r>
              <a:rPr lang="ru-RU" dirty="0">
                <a:latin typeface="+mj-lt"/>
              </a:rPr>
              <a:t>и </a:t>
            </a:r>
            <a:r>
              <a:rPr lang="en-US" dirty="0" smtClean="0">
                <a:latin typeface="+mj-lt"/>
              </a:rPr>
              <a:t>z</a:t>
            </a:r>
            <a:r>
              <a:rPr lang="ru-RU" dirty="0" smtClean="0">
                <a:latin typeface="+mj-lt"/>
              </a:rPr>
              <a:t> </a:t>
            </a:r>
            <a:r>
              <a:rPr lang="ru-RU" dirty="0">
                <a:latin typeface="+mj-lt"/>
              </a:rPr>
              <a:t>Ключ </a:t>
            </a:r>
            <a:r>
              <a:rPr lang="ru-RU" dirty="0" smtClean="0">
                <a:latin typeface="+mj-lt"/>
              </a:rPr>
              <a:t>медиана </a:t>
            </a:r>
            <a:r>
              <a:rPr lang="en-US" i="1" dirty="0">
                <a:latin typeface="+mj-lt"/>
              </a:rPr>
              <a:t>S</a:t>
            </a:r>
            <a:r>
              <a:rPr lang="ru-RU" dirty="0">
                <a:latin typeface="+mj-lt"/>
              </a:rPr>
              <a:t> вершины </a:t>
            </a:r>
            <a:r>
              <a:rPr lang="en-US" i="1" dirty="0">
                <a:latin typeface="+mj-lt"/>
              </a:rPr>
              <a:t>y</a:t>
            </a:r>
            <a:r>
              <a:rPr lang="en-US" dirty="0">
                <a:latin typeface="+mj-lt"/>
              </a:rPr>
              <a:t> </a:t>
            </a:r>
            <a:r>
              <a:rPr lang="ru-RU" dirty="0">
                <a:latin typeface="+mj-lt"/>
              </a:rPr>
              <a:t>переходит к </a:t>
            </a:r>
            <a:r>
              <a:rPr lang="ru-RU" dirty="0" smtClean="0">
                <a:latin typeface="+mj-lt"/>
              </a:rPr>
              <a:t>ее</a:t>
            </a:r>
            <a:r>
              <a:rPr lang="en-US" dirty="0" smtClean="0">
                <a:latin typeface="+mj-lt"/>
              </a:rPr>
              <a:t> </a:t>
            </a:r>
            <a:r>
              <a:rPr lang="ru-RU" dirty="0" smtClean="0">
                <a:latin typeface="+mj-lt"/>
              </a:rPr>
              <a:t>родителю </a:t>
            </a:r>
            <a:r>
              <a:rPr lang="en-US" i="1" dirty="0" smtClean="0">
                <a:latin typeface="+mj-lt"/>
              </a:rPr>
              <a:t>x</a:t>
            </a:r>
            <a:endParaRPr lang="en-US" dirty="0" smtClean="0">
              <a:latin typeface="+mj-lt"/>
            </a:endParaRPr>
          </a:p>
          <a:p>
            <a:pPr marL="285750" indent="-285750" algn="just">
              <a:buFont typeface="Arial" pitchFamily="34" charset="0"/>
              <a:buChar char="•"/>
            </a:pPr>
            <a:r>
              <a:rPr lang="ru-RU" dirty="0" smtClean="0">
                <a:latin typeface="+mj-lt"/>
              </a:rPr>
              <a:t>Ключи</a:t>
            </a:r>
            <a:r>
              <a:rPr lang="ru-RU" dirty="0">
                <a:latin typeface="+mj-lt"/>
              </a:rPr>
              <a:t>, больше </a:t>
            </a:r>
            <a:r>
              <a:rPr lang="en-US" i="1" dirty="0">
                <a:latin typeface="+mj-lt"/>
              </a:rPr>
              <a:t>S</a:t>
            </a:r>
            <a:r>
              <a:rPr lang="ru-RU" i="1" dirty="0">
                <a:latin typeface="+mj-lt"/>
              </a:rPr>
              <a:t>, </a:t>
            </a:r>
            <a:r>
              <a:rPr lang="ru-RU" dirty="0" smtClean="0">
                <a:latin typeface="+mj-lt"/>
              </a:rPr>
              <a:t>переписываются </a:t>
            </a:r>
            <a:r>
              <a:rPr lang="ru-RU" dirty="0">
                <a:latin typeface="+mj-lt"/>
              </a:rPr>
              <a:t>в нового ребенка </a:t>
            </a:r>
            <a:r>
              <a:rPr lang="en-US" dirty="0">
                <a:latin typeface="+mj-lt"/>
              </a:rPr>
              <a:t>z </a:t>
            </a:r>
            <a:r>
              <a:rPr lang="ru-RU" dirty="0" smtClean="0">
                <a:latin typeface="+mj-lt"/>
              </a:rPr>
              <a:t>вершины </a:t>
            </a:r>
            <a:r>
              <a:rPr lang="en-US" dirty="0" smtClean="0">
                <a:latin typeface="+mj-lt"/>
              </a:rPr>
              <a:t>x</a:t>
            </a:r>
            <a:endParaRPr lang="ru-RU"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44385" name="Содержимое 2"/>
          <p:cNvSpPr>
            <a:spLocks noGrp="1"/>
          </p:cNvSpPr>
          <p:nvPr>
            <p:ph idx="1"/>
          </p:nvPr>
        </p:nvSpPr>
        <p:spPr/>
        <p:txBody>
          <a:bodyPr>
            <a:noAutofit/>
          </a:bodyPr>
          <a:lstStyle/>
          <a:p>
            <a:pPr marL="68580" inden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Входные данные</a:t>
            </a:r>
            <a:br>
              <a:rPr lang="ru-RU"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неполная внутренняя вершина х, число </a:t>
            </a:r>
            <a:r>
              <a:rPr lang="en-US" sz="2000" dirty="0" smtClean="0">
                <a:latin typeface="Consolas" pitchFamily="49" charset="0"/>
                <a:cs typeface="Consolas" pitchFamily="49" charset="0"/>
              </a:rPr>
              <a:t>i </a:t>
            </a:r>
            <a:r>
              <a:rPr lang="ru-RU" sz="2000" dirty="0" smtClean="0">
                <a:latin typeface="Consolas" pitchFamily="49" charset="0"/>
                <a:cs typeface="Consolas" pitchFamily="49" charset="0"/>
              </a:rPr>
              <a:t>и</a:t>
            </a:r>
            <a:br>
              <a:rPr lang="ru-RU"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полная вершина </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y = </a:t>
            </a:r>
            <a:r>
              <a:rPr lang="ru-RU" sz="2000" dirty="0" smtClean="0">
                <a:latin typeface="Consolas" pitchFamily="49" charset="0"/>
                <a:cs typeface="Consolas" pitchFamily="49" charset="0"/>
              </a:rPr>
              <a:t>С</a:t>
            </a:r>
            <a:r>
              <a:rPr lang="en-US" sz="2000" baseline="-25000" dirty="0" smtClean="0">
                <a:latin typeface="Consolas" pitchFamily="49" charset="0"/>
                <a:cs typeface="Consolas" pitchFamily="49" charset="0"/>
              </a:rPr>
              <a:t>i</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x)</a:t>
            </a:r>
            <a:r>
              <a:rPr lang="ru-RU" sz="2000" dirty="0" smtClean="0">
                <a:latin typeface="Consolas" pitchFamily="49" charset="0"/>
                <a:cs typeface="Consolas" pitchFamily="49" charset="0"/>
              </a:rPr>
              <a:t/>
            </a:r>
            <a:br>
              <a:rPr lang="ru-RU" sz="2000" dirty="0" smtClean="0">
                <a:latin typeface="Consolas" pitchFamily="49" charset="0"/>
                <a:cs typeface="Consolas" pitchFamily="49" charset="0"/>
              </a:rPr>
            </a:br>
            <a:r>
              <a:rPr lang="en-US" sz="2000" dirty="0" smtClean="0">
                <a:latin typeface="Consolas" pitchFamily="49" charset="0"/>
                <a:cs typeface="Consolas" pitchFamily="49" charset="0"/>
              </a:rPr>
              <a:t>// (c</a:t>
            </a:r>
            <a:r>
              <a:rPr lang="ru-RU" sz="2000" dirty="0" smtClean="0">
                <a:latin typeface="Consolas" pitchFamily="49" charset="0"/>
                <a:cs typeface="Consolas" pitchFamily="49" charset="0"/>
              </a:rPr>
              <a:t>читаем, что </a:t>
            </a:r>
            <a:r>
              <a:rPr lang="en-US" sz="2000" dirty="0" smtClean="0">
                <a:latin typeface="Consolas" pitchFamily="49" charset="0"/>
                <a:cs typeface="Consolas" pitchFamily="49" charset="0"/>
              </a:rPr>
              <a:t>x </a:t>
            </a:r>
            <a:r>
              <a:rPr lang="ru-RU" sz="2000" dirty="0" smtClean="0">
                <a:latin typeface="Consolas" pitchFamily="49" charset="0"/>
                <a:cs typeface="Consolas" pitchFamily="49" charset="0"/>
              </a:rPr>
              <a:t>и </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 уже в ОП</a:t>
            </a:r>
            <a:r>
              <a:rPr lang="en-US" sz="2000" dirty="0" smtClean="0">
                <a:latin typeface="Consolas" pitchFamily="49" charset="0"/>
                <a:cs typeface="Consolas" pitchFamily="49" charset="0"/>
              </a:rPr>
              <a:t>)</a:t>
            </a:r>
            <a:endParaRPr lang="ru-RU" sz="2000" dirty="0" smtClean="0">
              <a:latin typeface="Consolas" pitchFamily="49" charset="0"/>
              <a:cs typeface="Consolas" pitchFamily="49" charset="0"/>
            </a:endParaRPr>
          </a:p>
          <a:p>
            <a:pPr>
              <a:buFont typeface="Arial" charset="0"/>
              <a:buNone/>
            </a:pPr>
            <a:r>
              <a:rPr lang="en-US" sz="2000" dirty="0" err="1" smtClean="0">
                <a:latin typeface="Consolas" pitchFamily="49" charset="0"/>
                <a:cs typeface="Consolas" pitchFamily="49" charset="0"/>
              </a:rPr>
              <a:t>B_tree_SPLIT_Child</a:t>
            </a:r>
            <a:r>
              <a:rPr lang="en-US" sz="2000" dirty="0" smtClean="0">
                <a:latin typeface="Consolas" pitchFamily="49" charset="0"/>
                <a:cs typeface="Consolas" pitchFamily="49" charset="0"/>
              </a:rPr>
              <a:t> (x, i, y)</a:t>
            </a:r>
          </a:p>
          <a:p>
            <a:pPr>
              <a:buFont typeface="Arial" charset="0"/>
              <a:buNone/>
            </a:pP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z – </a:t>
            </a:r>
            <a:r>
              <a:rPr lang="ru-RU" sz="2000" dirty="0" smtClean="0">
                <a:latin typeface="Consolas" pitchFamily="49" charset="0"/>
                <a:cs typeface="Consolas" pitchFamily="49" charset="0"/>
              </a:rPr>
              <a:t>создать узел;</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файл,</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отвести место</a:t>
            </a:r>
            <a:r>
              <a:rPr lang="en-US" sz="2000" dirty="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leaf</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z</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leaf</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n</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z</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t-1;</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for(j = 0; j &lt; t-1; j++)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(z) =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j+t</a:t>
            </a:r>
            <a:r>
              <a:rPr lang="en-US" sz="2000" dirty="0" smtClean="0">
                <a:latin typeface="Consolas" pitchFamily="49" charset="0"/>
                <a:cs typeface="Consolas" pitchFamily="49" charset="0"/>
              </a:rPr>
              <a:t>(y);</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if (!leaf(y))</a:t>
            </a:r>
          </a:p>
          <a:p>
            <a:pPr>
              <a:buFont typeface="Arial" charse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for(j = 0; j &lt; t; j++) </a:t>
            </a:r>
            <a:r>
              <a:rPr lang="en-US" sz="2000" dirty="0" err="1" smtClean="0">
                <a:latin typeface="Consolas" pitchFamily="49" charset="0"/>
                <a:cs typeface="Consolas" pitchFamily="49" charset="0"/>
              </a:rPr>
              <a:t>C</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(z) = </a:t>
            </a:r>
            <a:r>
              <a:rPr lang="en-US" sz="2000" dirty="0" err="1" smtClean="0">
                <a:latin typeface="Consolas" pitchFamily="49" charset="0"/>
                <a:cs typeface="Consolas" pitchFamily="49" charset="0"/>
              </a:rPr>
              <a:t>C</a:t>
            </a:r>
            <a:r>
              <a:rPr lang="en-US" sz="2000" baseline="-25000" dirty="0" err="1" smtClean="0">
                <a:latin typeface="Consolas" pitchFamily="49" charset="0"/>
                <a:cs typeface="Consolas" pitchFamily="49" charset="0"/>
              </a:rPr>
              <a:t>j+t</a:t>
            </a:r>
            <a:r>
              <a:rPr lang="en-US" sz="2000" dirty="0" smtClean="0">
                <a:latin typeface="Consolas" pitchFamily="49" charset="0"/>
                <a:cs typeface="Consolas" pitchFamily="49" charset="0"/>
              </a:rPr>
              <a:t>(y);</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n(y) = t-1;</a:t>
            </a:r>
            <a:br>
              <a:rPr lang="en-US" sz="2000" dirty="0" smtClean="0">
                <a:latin typeface="Consolas" pitchFamily="49" charset="0"/>
                <a:cs typeface="Consolas" pitchFamily="49" charset="0"/>
              </a:rPr>
            </a:br>
            <a:endParaRPr lang="ru-RU" sz="20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46433" name="Содержимое 2"/>
          <p:cNvSpPr>
            <a:spLocks noGrp="1"/>
          </p:cNvSpPr>
          <p:nvPr>
            <p:ph idx="1"/>
          </p:nvPr>
        </p:nvSpPr>
        <p:spPr/>
        <p:txBody>
          <a:bodyPr>
            <a:normAutofit/>
          </a:bodyPr>
          <a:lstStyle/>
          <a:p>
            <a:pPr>
              <a:buFont typeface="Arial" charset="0"/>
              <a:buNone/>
            </a:pPr>
            <a:r>
              <a:rPr lang="en-US" sz="2000" dirty="0" smtClean="0">
                <a:latin typeface="Consolas" pitchFamily="49" charset="0"/>
                <a:cs typeface="Consolas" pitchFamily="49" charset="0"/>
              </a:rPr>
              <a:t>	for (j = n(x)+1; j ≤ i; j--) C</a:t>
            </a:r>
            <a:r>
              <a:rPr lang="en-US" sz="2000" baseline="-25000" dirty="0" smtClean="0">
                <a:latin typeface="Consolas" pitchFamily="49" charset="0"/>
                <a:cs typeface="Consolas" pitchFamily="49" charset="0"/>
              </a:rPr>
              <a:t>j+1</a:t>
            </a:r>
            <a:r>
              <a:rPr lang="en-US" sz="2000" dirty="0" smtClean="0">
                <a:latin typeface="Consolas" pitchFamily="49" charset="0"/>
                <a:cs typeface="Consolas" pitchFamily="49" charset="0"/>
              </a:rPr>
              <a:t>(x) = </a:t>
            </a:r>
            <a:r>
              <a:rPr lang="en-US" sz="2000" dirty="0" err="1" smtClean="0">
                <a:latin typeface="Consolas" pitchFamily="49" charset="0"/>
                <a:cs typeface="Consolas" pitchFamily="49" charset="0"/>
              </a:rPr>
              <a:t>C</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(x); </a:t>
            </a:r>
          </a:p>
          <a:p>
            <a:pPr>
              <a:buFont typeface="Arial" charset="0"/>
              <a:buNone/>
            </a:pPr>
            <a:r>
              <a:rPr lang="en-US" sz="2000" dirty="0" smtClean="0">
                <a:latin typeface="Consolas" pitchFamily="49" charset="0"/>
                <a:cs typeface="Consolas" pitchFamily="49" charset="0"/>
              </a:rPr>
              <a:t>	C</a:t>
            </a:r>
            <a:r>
              <a:rPr lang="en-US" sz="2000" baseline="-25000" dirty="0" smtClean="0">
                <a:latin typeface="Consolas" pitchFamily="49" charset="0"/>
                <a:cs typeface="Consolas" pitchFamily="49" charset="0"/>
              </a:rPr>
              <a:t>i+1</a:t>
            </a:r>
            <a:r>
              <a:rPr lang="en-US" sz="2000" dirty="0" smtClean="0">
                <a:latin typeface="Consolas" pitchFamily="49" charset="0"/>
                <a:cs typeface="Consolas" pitchFamily="49" charset="0"/>
              </a:rPr>
              <a:t>[x] = z;</a:t>
            </a:r>
          </a:p>
          <a:p>
            <a:pPr>
              <a:buFont typeface="Arial" charset="0"/>
              <a:buNone/>
            </a:pPr>
            <a:r>
              <a:rPr lang="en-US" sz="2000" dirty="0" smtClean="0">
                <a:latin typeface="Consolas" pitchFamily="49" charset="0"/>
                <a:cs typeface="Consolas" pitchFamily="49" charset="0"/>
              </a:rPr>
              <a:t>	for (j = n(x); j ≤ i; j-</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 key</a:t>
            </a:r>
            <a:r>
              <a:rPr lang="en-US" sz="2000" baseline="-25000" dirty="0" smtClean="0">
                <a:latin typeface="Consolas" pitchFamily="49" charset="0"/>
                <a:cs typeface="Consolas" pitchFamily="49" charset="0"/>
              </a:rPr>
              <a:t>j+1</a:t>
            </a:r>
            <a:r>
              <a:rPr lang="en-US" sz="2000" dirty="0" smtClean="0">
                <a:latin typeface="Consolas" pitchFamily="49" charset="0"/>
                <a:cs typeface="Consolas" pitchFamily="49" charset="0"/>
              </a:rPr>
              <a:t>(x) =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(x);</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i</a:t>
            </a:r>
            <a:r>
              <a:rPr lang="en-US" sz="2000" dirty="0" smtClean="0">
                <a:latin typeface="Consolas" pitchFamily="49" charset="0"/>
                <a:cs typeface="Consolas" pitchFamily="49" charset="0"/>
              </a:rPr>
              <a:t>(x) = </a:t>
            </a:r>
            <a:r>
              <a:rPr lang="en-US" sz="2000" dirty="0" err="1" smtClean="0">
                <a:latin typeface="Consolas" pitchFamily="49" charset="0"/>
                <a:cs typeface="Consolas" pitchFamily="49" charset="0"/>
              </a:rPr>
              <a:t>key</a:t>
            </a:r>
            <a:r>
              <a:rPr lang="en-US" sz="2000" baseline="-25000" dirty="0" err="1" smtClean="0">
                <a:latin typeface="Consolas" pitchFamily="49" charset="0"/>
                <a:cs typeface="Consolas" pitchFamily="49" charset="0"/>
              </a:rPr>
              <a:t>j</a:t>
            </a:r>
            <a:r>
              <a:rPr lang="en-US" sz="2000" dirty="0" smtClean="0">
                <a:latin typeface="Consolas" pitchFamily="49" charset="0"/>
                <a:cs typeface="Consolas" pitchFamily="49" charset="0"/>
              </a:rPr>
              <a:t>(y);</a:t>
            </a:r>
          </a:p>
          <a:p>
            <a:pPr>
              <a:buFont typeface="Arial" charset="0"/>
              <a:buNone/>
            </a:pPr>
            <a:r>
              <a:rPr lang="en-US" sz="2000" dirty="0" smtClean="0">
                <a:latin typeface="Consolas" pitchFamily="49" charset="0"/>
                <a:cs typeface="Consolas" pitchFamily="49" charset="0"/>
              </a:rPr>
              <a:t>	n(x) = n(x)+1;</a:t>
            </a:r>
          </a:p>
          <a:p>
            <a:pPr>
              <a:buFont typeface="Arial" charse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Переписать вершины:</a:t>
            </a:r>
            <a:r>
              <a:rPr lang="en-US" sz="2000" dirty="0" smtClean="0">
                <a:latin typeface="Consolas" pitchFamily="49" charset="0"/>
                <a:cs typeface="Consolas" pitchFamily="49" charset="0"/>
              </a:rPr>
              <a:t> y, z, </a:t>
            </a:r>
            <a:r>
              <a:rPr lang="en-US" sz="2000" dirty="0" smtClean="0">
                <a:latin typeface="Consolas" pitchFamily="49" charset="0"/>
                <a:cs typeface="Consolas" pitchFamily="49" charset="0"/>
              </a:rPr>
              <a:t>x</a:t>
            </a:r>
            <a:endParaRPr lang="ru-RU" sz="2000" dirty="0" smtClean="0">
              <a:latin typeface="Consolas" pitchFamily="49" charset="0"/>
              <a:cs typeface="Consolas" pitchFamily="49" charset="0"/>
            </a:endParaRPr>
          </a:p>
          <a:p>
            <a:pPr>
              <a:buFont typeface="Arial" charset="0"/>
              <a:buNone/>
            </a:pPr>
            <a:r>
              <a:rPr lang="en-US" sz="2000" dirty="0" smtClean="0">
                <a:latin typeface="Consolas" pitchFamily="49" charset="0"/>
                <a:cs typeface="Consolas" pitchFamily="49" charset="0"/>
              </a:rPr>
              <a:t>}</a:t>
            </a:r>
            <a:endParaRPr lang="en-US" sz="2000" dirty="0" smtClean="0">
              <a:latin typeface="Consolas" pitchFamily="49" charset="0"/>
              <a:cs typeface="Consolas" pitchFamily="49" charset="0"/>
            </a:endParaRPr>
          </a:p>
          <a:p>
            <a:pPr marL="68580" indent="0">
              <a:buNone/>
            </a:pPr>
            <a:endParaRPr lang="en-US" sz="2000" dirty="0" smtClean="0">
              <a:latin typeface="Consolas" pitchFamily="49" charset="0"/>
              <a:cs typeface="Consolas" pitchFamily="49" charset="0"/>
            </a:endParaRPr>
          </a:p>
          <a:p>
            <a:pPr marL="68580" inden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Вершина </a:t>
            </a:r>
            <a:r>
              <a:rPr lang="en-US" sz="2000" dirty="0" smtClean="0">
                <a:latin typeface="Consolas" pitchFamily="49" charset="0"/>
                <a:cs typeface="Consolas" pitchFamily="49" charset="0"/>
              </a:rPr>
              <a:t>y</a:t>
            </a:r>
            <a:r>
              <a:rPr lang="ru-RU" sz="2000" dirty="0" smtClean="0">
                <a:latin typeface="Consolas" pitchFamily="49" charset="0"/>
                <a:cs typeface="Consolas" pitchFamily="49" charset="0"/>
              </a:rPr>
              <a:t> имела </a:t>
            </a:r>
            <a:r>
              <a:rPr lang="ru-RU" sz="2000" dirty="0">
                <a:latin typeface="Consolas" pitchFamily="49" charset="0"/>
                <a:cs typeface="Consolas" pitchFamily="49" charset="0"/>
              </a:rPr>
              <a:t>2</a:t>
            </a:r>
            <a:r>
              <a:rPr lang="en-US" sz="2000" dirty="0" smtClean="0">
                <a:latin typeface="Consolas" pitchFamily="49" charset="0"/>
                <a:cs typeface="Consolas" pitchFamily="49" charset="0"/>
              </a:rPr>
              <a:t>t </a:t>
            </a:r>
            <a:r>
              <a:rPr lang="ru-RU" sz="2000" dirty="0" smtClean="0">
                <a:latin typeface="Consolas" pitchFamily="49" charset="0"/>
                <a:cs typeface="Consolas" pitchFamily="49" charset="0"/>
              </a:rPr>
              <a:t>детей</a:t>
            </a:r>
            <a:endParaRPr lang="en-US" sz="2000" dirty="0" smtClean="0">
              <a:latin typeface="Consolas" pitchFamily="49" charset="0"/>
              <a:cs typeface="Consolas" pitchFamily="49" charset="0"/>
            </a:endParaRPr>
          </a:p>
          <a:p>
            <a:pPr marL="68580" indent="0">
              <a:buNone/>
            </a:pP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ru-RU" sz="2000" dirty="0">
                <a:latin typeface="Consolas" pitchFamily="49" charset="0"/>
                <a:cs typeface="Consolas" pitchFamily="49" charset="0"/>
              </a:rPr>
              <a:t>после разбиения в ней осталось </a:t>
            </a:r>
            <a:r>
              <a:rPr lang="en-US" sz="2000" dirty="0" smtClean="0">
                <a:latin typeface="Consolas" pitchFamily="49" charset="0"/>
                <a:cs typeface="Consolas" pitchFamily="49" charset="0"/>
              </a:rPr>
              <a:t>t </a:t>
            </a:r>
            <a:r>
              <a:rPr lang="ru-RU" sz="2000" dirty="0" smtClean="0">
                <a:latin typeface="Consolas" pitchFamily="49" charset="0"/>
                <a:cs typeface="Consolas" pitchFamily="49" charset="0"/>
              </a:rPr>
              <a:t>детей</a:t>
            </a:r>
            <a:endParaRPr lang="en-US" sz="2000" dirty="0">
              <a:latin typeface="Consolas" pitchFamily="49" charset="0"/>
              <a:cs typeface="Consolas" pitchFamily="49" charset="0"/>
            </a:endParaRPr>
          </a:p>
          <a:p>
            <a:pPr marL="68580" inden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Остальные </a:t>
            </a:r>
            <a:r>
              <a:rPr lang="en-US" sz="2000" dirty="0" smtClean="0">
                <a:latin typeface="Consolas" pitchFamily="49" charset="0"/>
                <a:cs typeface="Consolas" pitchFamily="49" charset="0"/>
              </a:rPr>
              <a:t>t</a:t>
            </a:r>
            <a:r>
              <a:rPr lang="ru-RU" sz="2000" dirty="0" smtClean="0">
                <a:latin typeface="Consolas" pitchFamily="49" charset="0"/>
                <a:cs typeface="Consolas" pitchFamily="49" charset="0"/>
              </a:rPr>
              <a:t> детей </a:t>
            </a:r>
            <a:r>
              <a:rPr lang="ru-RU" sz="2000" dirty="0">
                <a:latin typeface="Consolas" pitchFamily="49" charset="0"/>
                <a:cs typeface="Consolas" pitchFamily="49" charset="0"/>
              </a:rPr>
              <a:t>стали детьми новой вершины </a:t>
            </a:r>
            <a:r>
              <a:rPr lang="en-US" sz="2000" dirty="0" smtClean="0">
                <a:latin typeface="Consolas" pitchFamily="49" charset="0"/>
                <a:cs typeface="Consolas" pitchFamily="49" charset="0"/>
              </a:rPr>
              <a:t>z</a:t>
            </a:r>
            <a:endParaRPr lang="ru-RU" sz="28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50529" name="Содержимое 2"/>
          <p:cNvSpPr>
            <a:spLocks noGrp="1"/>
          </p:cNvSpPr>
          <p:nvPr>
            <p:ph idx="1"/>
          </p:nvPr>
        </p:nvSpPr>
        <p:spPr/>
        <p:txBody>
          <a:bodyPr>
            <a:normAutofit fontScale="85000" lnSpcReduction="20000"/>
          </a:bodyPr>
          <a:lstStyle/>
          <a:p>
            <a:pPr>
              <a:buFont typeface="Arial" charset="0"/>
              <a:buNone/>
            </a:pPr>
            <a:r>
              <a:rPr lang="ru-RU" sz="2000" dirty="0">
                <a:latin typeface="Consolas" pitchFamily="49" charset="0"/>
                <a:cs typeface="Consolas" pitchFamily="49" charset="0"/>
              </a:rPr>
              <a:t>// добавление в дерево с </a:t>
            </a:r>
            <a:r>
              <a:rPr lang="ru-RU" sz="2000" dirty="0" smtClean="0">
                <a:latin typeface="Consolas" pitchFamily="49" charset="0"/>
                <a:cs typeface="Consolas" pitchFamily="49" charset="0"/>
              </a:rPr>
              <a:t>корнем</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a:p>
            <a:pPr>
              <a:buFont typeface="Arial" charset="0"/>
              <a:buNone/>
            </a:pPr>
            <a:r>
              <a:rPr lang="en-US" sz="2000" dirty="0" err="1" smtClean="0">
                <a:latin typeface="Consolas" pitchFamily="49" charset="0"/>
                <a:cs typeface="Consolas" pitchFamily="49" charset="0"/>
              </a:rPr>
              <a:t>B_tree_insert</a:t>
            </a:r>
            <a:r>
              <a:rPr lang="en-US" sz="2000" dirty="0" smtClean="0">
                <a:latin typeface="Consolas" pitchFamily="49" charset="0"/>
                <a:cs typeface="Consolas" pitchFamily="49" charset="0"/>
              </a:rPr>
              <a:t> (T, k)</a:t>
            </a:r>
          </a:p>
          <a:p>
            <a:pPr>
              <a:buFont typeface="Arial" charset="0"/>
              <a:buNone/>
            </a:pPr>
            <a:r>
              <a:rPr lang="en-US" sz="2000" dirty="0" smtClean="0">
                <a:latin typeface="Consolas" pitchFamily="49" charset="0"/>
                <a:cs typeface="Consolas" pitchFamily="49" charset="0"/>
              </a:rPr>
              <a:t>{	</a:t>
            </a:r>
          </a:p>
          <a:p>
            <a:pPr>
              <a:buFont typeface="Arial" charse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r =</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root(T);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if (n(r</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2t-1) { </a:t>
            </a:r>
            <a:endParaRPr lang="ru-RU" sz="2000" dirty="0" smtClean="0">
              <a:latin typeface="Consolas" pitchFamily="49" charset="0"/>
              <a:cs typeface="Consolas" pitchFamily="49" charset="0"/>
            </a:endParaRPr>
          </a:p>
          <a:p>
            <a:pPr>
              <a:buFont typeface="Arial" charset="0"/>
              <a:buNone/>
            </a:pP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 s = </a:t>
            </a:r>
            <a:r>
              <a:rPr lang="ru-RU" sz="2000" dirty="0" smtClean="0">
                <a:latin typeface="Consolas" pitchFamily="49" charset="0"/>
                <a:cs typeface="Consolas" pitchFamily="49" charset="0"/>
              </a:rPr>
              <a:t>выделяем память/файл для нового узла</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		root(T)=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s;</a:t>
            </a:r>
            <a:r>
              <a:rPr lang="ru-RU" sz="2000" dirty="0" smtClean="0">
                <a:latin typeface="Consolas" pitchFamily="49" charset="0"/>
                <a:cs typeface="Consolas" pitchFamily="49" charset="0"/>
              </a:rPr>
              <a:t>		//он становится корнем</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leaf(s)=</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0;</a:t>
            </a:r>
          </a:p>
          <a:p>
            <a:pPr>
              <a:buFont typeface="Arial" charset="0"/>
              <a:buNone/>
            </a:pPr>
            <a:r>
              <a:rPr lang="en-US" sz="2000" dirty="0" smtClean="0">
                <a:latin typeface="Consolas" pitchFamily="49" charset="0"/>
                <a:cs typeface="Consolas" pitchFamily="49" charset="0"/>
              </a:rPr>
              <a:t>		n(s)=</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0;</a:t>
            </a:r>
          </a:p>
          <a:p>
            <a:pPr>
              <a:buFont typeface="Arial" charset="0"/>
              <a:buNone/>
            </a:pPr>
            <a:r>
              <a:rPr lang="en-US" sz="2000" dirty="0" smtClean="0">
                <a:latin typeface="Consolas" pitchFamily="49" charset="0"/>
                <a:cs typeface="Consolas" pitchFamily="49" charset="0"/>
              </a:rPr>
              <a:t>		C</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(s)=</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r;</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B_tree_split_child</a:t>
            </a:r>
            <a:r>
              <a:rPr lang="en-US" sz="2000" dirty="0" smtClean="0">
                <a:latin typeface="Consolas" pitchFamily="49" charset="0"/>
                <a:cs typeface="Consolas" pitchFamily="49" charset="0"/>
              </a:rPr>
              <a:t> (S, 1, r);</a:t>
            </a:r>
          </a:p>
          <a:p>
            <a:pPr>
              <a:buFont typeface="Arial" charset="0"/>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B_tree_insert_nonfull</a:t>
            </a:r>
            <a:r>
              <a:rPr lang="en-US" sz="2000" dirty="0" smtClean="0">
                <a:latin typeface="Consolas" pitchFamily="49" charset="0"/>
                <a:cs typeface="Consolas" pitchFamily="49" charset="0"/>
              </a:rPr>
              <a:t> (s, k);</a:t>
            </a:r>
            <a:r>
              <a:rPr lang="ru-RU" sz="2000" dirty="0" smtClean="0">
                <a:latin typeface="Consolas" pitchFamily="49" charset="0"/>
                <a:cs typeface="Consolas" pitchFamily="49" charset="0"/>
              </a:rPr>
              <a:t>//добавляет </a:t>
            </a:r>
            <a:endParaRPr lang="en-US" sz="2000" dirty="0" smtClean="0">
              <a:latin typeface="Consolas" pitchFamily="49" charset="0"/>
              <a:cs typeface="Consolas" pitchFamily="49" charset="0"/>
            </a:endParaRPr>
          </a:p>
          <a:p>
            <a:pPr>
              <a:buFont typeface="Arial" charset="0"/>
              <a:buNone/>
            </a:pPr>
            <a:r>
              <a:rPr lang="en-US" sz="2000" dirty="0" smtClean="0">
                <a:latin typeface="Consolas" pitchFamily="49" charset="0"/>
                <a:cs typeface="Consolas" pitchFamily="49" charset="0"/>
              </a:rPr>
              <a:t>	} else</a:t>
            </a:r>
          </a:p>
          <a:p>
            <a:pPr>
              <a:buFont typeface="Arial" charse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 элемент в </a:t>
            </a:r>
            <a:r>
              <a:rPr lang="en-US" sz="2000" dirty="0" smtClean="0">
                <a:latin typeface="Consolas" pitchFamily="49" charset="0"/>
                <a:cs typeface="Consolas" pitchFamily="49" charset="0"/>
              </a:rPr>
              <a:t>k </a:t>
            </a:r>
            <a:r>
              <a:rPr lang="ru-RU" sz="2000" dirty="0" smtClean="0">
                <a:latin typeface="Consolas" pitchFamily="49" charset="0"/>
                <a:cs typeface="Consolas" pitchFamily="49" charset="0"/>
              </a:rPr>
              <a:t>в поддерево с корнем в неполной</a:t>
            </a: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вершине </a:t>
            </a:r>
          </a:p>
          <a:p>
            <a:pPr>
              <a:buFont typeface="Arial" charset="0"/>
              <a:buNone/>
            </a:pPr>
            <a:r>
              <a:rPr lang="ru-RU"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B_tree_insert_nonfull</a:t>
            </a:r>
            <a:r>
              <a:rPr lang="en-US" sz="2000" dirty="0" smtClean="0">
                <a:latin typeface="Consolas" pitchFamily="49" charset="0"/>
                <a:cs typeface="Consolas" pitchFamily="49" charset="0"/>
              </a:rPr>
              <a:t> (r, k);</a:t>
            </a:r>
          </a:p>
          <a:p>
            <a:pPr>
              <a:buFont typeface="Arial" charset="0"/>
              <a:buNone/>
            </a:pPr>
            <a:r>
              <a:rPr lang="en-US" sz="2000" dirty="0" smtClean="0">
                <a:latin typeface="Consolas" pitchFamily="49" charset="0"/>
                <a:cs typeface="Consolas" pitchFamily="49" charset="0"/>
              </a:rPr>
              <a:t>}</a:t>
            </a:r>
            <a:endParaRPr lang="ru-RU" sz="20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План лекции</a:t>
            </a:r>
            <a:endParaRPr lang="ru-RU" dirty="0"/>
          </a:p>
        </p:txBody>
      </p:sp>
      <p:sp>
        <p:nvSpPr>
          <p:cNvPr id="3" name="Content Placeholder 2"/>
          <p:cNvSpPr>
            <a:spLocks noGrp="1"/>
          </p:cNvSpPr>
          <p:nvPr>
            <p:ph idx="1"/>
          </p:nvPr>
        </p:nvSpPr>
        <p:spPr/>
        <p:txBody>
          <a:bodyPr/>
          <a:lstStyle/>
          <a:p>
            <a:r>
              <a:rPr lang="en-US" dirty="0" smtClean="0"/>
              <a:t>B</a:t>
            </a:r>
            <a:r>
              <a:rPr lang="ru-RU" dirty="0" smtClean="0"/>
              <a:t> </a:t>
            </a:r>
            <a:r>
              <a:rPr lang="ru-RU" dirty="0" smtClean="0"/>
              <a:t>деревья</a:t>
            </a:r>
          </a:p>
          <a:p>
            <a:pPr lvl="1"/>
            <a:r>
              <a:rPr lang="ru-RU" dirty="0" smtClean="0"/>
              <a:t>Определение</a:t>
            </a:r>
          </a:p>
          <a:p>
            <a:pPr lvl="1"/>
            <a:r>
              <a:rPr lang="ru-RU" dirty="0" smtClean="0"/>
              <a:t>Вставка и удаление вершины</a:t>
            </a:r>
          </a:p>
          <a:p>
            <a:r>
              <a:rPr lang="ru-RU" dirty="0" smtClean="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pPr lvl="1"/>
            <a:r>
              <a:rPr lang="ru-RU" dirty="0"/>
              <a:t>Связь КЧ и </a:t>
            </a:r>
            <a:r>
              <a:rPr lang="en-US" dirty="0" smtClean="0"/>
              <a:t>B</a:t>
            </a:r>
            <a:r>
              <a:rPr lang="ru-RU" dirty="0" smtClean="0"/>
              <a:t> </a:t>
            </a:r>
            <a:r>
              <a:rPr lang="ru-RU" dirty="0"/>
              <a:t>деревьев</a:t>
            </a:r>
          </a:p>
        </p:txBody>
      </p:sp>
    </p:spTree>
    <p:extLst>
      <p:ext uri="{BB962C8B-B14F-4D97-AF65-F5344CB8AC3E}">
        <p14:creationId xmlns:p14="http://schemas.microsoft.com/office/powerpoint/2010/main" val="3042138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p:cNvSpPr>
          <p:nvPr>
            <p:ph idx="1"/>
          </p:nvPr>
        </p:nvSpPr>
        <p:spPr/>
        <p:txBody>
          <a:bodyPr>
            <a:normAutofit/>
          </a:bodyPr>
          <a:lstStyle/>
          <a:p>
            <a:r>
              <a:rPr lang="en-US" sz="2400" dirty="0" err="1" smtClean="0">
                <a:latin typeface="+mj-lt"/>
                <a:cs typeface="Courier New" pitchFamily="49" charset="0"/>
              </a:rPr>
              <a:t>B_tree_insert_nonfull</a:t>
            </a:r>
            <a:r>
              <a:rPr lang="en-US" sz="2400" dirty="0" smtClean="0">
                <a:latin typeface="+mj-lt"/>
                <a:cs typeface="Courier New" pitchFamily="49" charset="0"/>
              </a:rPr>
              <a:t> (r, k) </a:t>
            </a:r>
            <a:r>
              <a:rPr lang="ru-RU" sz="2400" dirty="0" smtClean="0">
                <a:latin typeface="+mj-lt"/>
              </a:rPr>
              <a:t>рекурсивно вызывает себя</a:t>
            </a:r>
            <a:r>
              <a:rPr lang="en-US" sz="2400" dirty="0" smtClean="0">
                <a:latin typeface="+mj-lt"/>
              </a:rPr>
              <a:t>, </a:t>
            </a:r>
            <a:r>
              <a:rPr lang="en-US" sz="2400" dirty="0" err="1" smtClean="0">
                <a:latin typeface="+mj-lt"/>
              </a:rPr>
              <a:t>при</a:t>
            </a:r>
            <a:r>
              <a:rPr lang="en-US" sz="2400" dirty="0" smtClean="0">
                <a:latin typeface="+mj-lt"/>
              </a:rPr>
              <a:t> </a:t>
            </a:r>
            <a:r>
              <a:rPr lang="en-US" sz="2400" dirty="0" err="1" smtClean="0">
                <a:latin typeface="+mj-lt"/>
              </a:rPr>
              <a:t>необходимости</a:t>
            </a:r>
            <a:r>
              <a:rPr lang="en-US" sz="2400" dirty="0" smtClean="0">
                <a:latin typeface="+mj-lt"/>
              </a:rPr>
              <a:t>,</a:t>
            </a:r>
            <a:r>
              <a:rPr lang="ru-RU" sz="2400" dirty="0" smtClean="0">
                <a:latin typeface="+mj-lt"/>
              </a:rPr>
              <a:t> в</a:t>
            </a:r>
            <a:r>
              <a:rPr lang="en-US" sz="2400" dirty="0" err="1" smtClean="0">
                <a:latin typeface="+mj-lt"/>
              </a:rPr>
              <a:t>ыполнив</a:t>
            </a:r>
            <a:r>
              <a:rPr lang="en-US" sz="2400" dirty="0" smtClean="0">
                <a:latin typeface="+mj-lt"/>
              </a:rPr>
              <a:t> </a:t>
            </a:r>
            <a:r>
              <a:rPr lang="ru-RU" sz="2400" dirty="0" smtClean="0">
                <a:latin typeface="+mj-lt"/>
              </a:rPr>
              <a:t>р</a:t>
            </a:r>
            <a:r>
              <a:rPr lang="en-US" sz="2400" dirty="0" err="1" smtClean="0">
                <a:latin typeface="+mj-lt"/>
              </a:rPr>
              <a:t>азделение</a:t>
            </a:r>
            <a:r>
              <a:rPr lang="ru-RU" sz="2400" dirty="0" smtClean="0">
                <a:latin typeface="+mj-lt"/>
              </a:rPr>
              <a:t> </a:t>
            </a:r>
            <a:endParaRPr lang="en-US" sz="2400" dirty="0" smtClean="0">
              <a:latin typeface="+mj-lt"/>
            </a:endParaRPr>
          </a:p>
          <a:p>
            <a:pPr algn="just">
              <a:spcBef>
                <a:spcPct val="0"/>
              </a:spcBef>
            </a:pPr>
            <a:endParaRPr lang="en-US" sz="2400" dirty="0" smtClean="0">
              <a:latin typeface="+mj-lt"/>
            </a:endParaRPr>
          </a:p>
          <a:p>
            <a:pPr algn="just">
              <a:spcBef>
                <a:spcPct val="0"/>
              </a:spcBef>
            </a:pPr>
            <a:r>
              <a:rPr lang="ru-RU" sz="2400" dirty="0" smtClean="0">
                <a:latin typeface="+mj-lt"/>
              </a:rPr>
              <a:t>Если вершина </a:t>
            </a:r>
            <a:r>
              <a:rPr lang="en-US" sz="2400" dirty="0" smtClean="0">
                <a:latin typeface="+mj-lt"/>
              </a:rPr>
              <a:t>x</a:t>
            </a:r>
            <a:r>
              <a:rPr lang="ru-RU" sz="2400" dirty="0" smtClean="0">
                <a:latin typeface="+mj-lt"/>
              </a:rPr>
              <a:t> – лист, то ключ </a:t>
            </a:r>
            <a:r>
              <a:rPr lang="en-US" sz="2400" dirty="0" smtClean="0">
                <a:latin typeface="+mj-lt"/>
              </a:rPr>
              <a:t>k</a:t>
            </a:r>
            <a:r>
              <a:rPr lang="ru-RU" sz="2400" dirty="0" smtClean="0">
                <a:latin typeface="+mj-lt"/>
              </a:rPr>
              <a:t> в него добавляется </a:t>
            </a:r>
          </a:p>
          <a:p>
            <a:pPr algn="just">
              <a:spcBef>
                <a:spcPct val="0"/>
              </a:spcBef>
            </a:pPr>
            <a:endParaRPr lang="en-US" sz="2400" dirty="0" smtClean="0">
              <a:latin typeface="+mj-lt"/>
            </a:endParaRPr>
          </a:p>
          <a:p>
            <a:pPr algn="just">
              <a:spcBef>
                <a:spcPct val="0"/>
              </a:spcBef>
            </a:pPr>
            <a:r>
              <a:rPr lang="ru-RU" sz="2400" dirty="0" smtClean="0">
                <a:latin typeface="+mj-lt"/>
              </a:rPr>
              <a:t>Иначе </a:t>
            </a:r>
            <a:r>
              <a:rPr lang="en-US" sz="2400" dirty="0" smtClean="0">
                <a:latin typeface="+mj-lt"/>
              </a:rPr>
              <a:t>k </a:t>
            </a:r>
            <a:r>
              <a:rPr lang="ru-RU" sz="2400" dirty="0" smtClean="0">
                <a:latin typeface="+mj-lt"/>
              </a:rPr>
              <a:t>добавляется к поддереву, корень которого является</a:t>
            </a:r>
            <a:r>
              <a:rPr lang="en-US" sz="2400" dirty="0" smtClean="0">
                <a:latin typeface="+mj-lt"/>
              </a:rPr>
              <a:t> </a:t>
            </a:r>
            <a:r>
              <a:rPr lang="ru-RU" sz="2400" dirty="0" smtClean="0">
                <a:latin typeface="+mj-lt"/>
              </a:rPr>
              <a:t>ребенком </a:t>
            </a:r>
            <a:r>
              <a:rPr lang="en-US" sz="2400" dirty="0" smtClean="0">
                <a:latin typeface="+mj-lt"/>
              </a:rPr>
              <a:t>x</a:t>
            </a:r>
          </a:p>
          <a:p>
            <a:pPr algn="just">
              <a:spcBef>
                <a:spcPct val="0"/>
              </a:spcBef>
            </a:pPr>
            <a:endParaRPr lang="en-US" sz="2400" dirty="0" smtClean="0">
              <a:latin typeface="+mj-lt"/>
            </a:endParaRPr>
          </a:p>
          <a:p>
            <a:pPr algn="just">
              <a:spcBef>
                <a:spcPct val="0"/>
              </a:spcBef>
            </a:pPr>
            <a:r>
              <a:rPr lang="ru-RU" sz="2400" dirty="0" smtClean="0">
                <a:latin typeface="+mj-lt"/>
              </a:rPr>
              <a:t>Для этого определяется нужный ребенок вершины </a:t>
            </a:r>
            <a:r>
              <a:rPr lang="en-US" sz="2400" dirty="0" smtClean="0">
                <a:latin typeface="+mj-lt"/>
              </a:rPr>
              <a:t>x</a:t>
            </a:r>
            <a:endParaRPr lang="ru-RU" sz="2400" dirty="0" smtClean="0">
              <a:latin typeface="+mj-lt"/>
            </a:endParaRPr>
          </a:p>
          <a:p>
            <a:pPr algn="just">
              <a:spcBef>
                <a:spcPct val="0"/>
              </a:spcBef>
            </a:pPr>
            <a:endParaRPr lang="ru-RU" sz="2400" dirty="0" smtClean="0">
              <a:latin typeface="+mj-lt"/>
            </a:endParaRPr>
          </a:p>
          <a:p>
            <a:pPr algn="just">
              <a:spcBef>
                <a:spcPct val="0"/>
              </a:spcBef>
            </a:pPr>
            <a:r>
              <a:rPr lang="ru-RU" sz="2400" dirty="0" smtClean="0">
                <a:latin typeface="+mj-lt"/>
              </a:rPr>
              <a:t>Если ребенок – полная вершина, то он разделяется</a:t>
            </a:r>
            <a:endParaRPr lang="ru-RU" sz="2400" dirty="0" smtClean="0">
              <a:latin typeface="+mj-lt"/>
              <a:cs typeface="Courier New" pitchFamily="49" charset="0"/>
            </a:endParaRPr>
          </a:p>
        </p:txBody>
      </p:sp>
      <p:sp>
        <p:nvSpPr>
          <p:cNvPr id="2" name="Title 1"/>
          <p:cNvSpPr>
            <a:spLocks noGrp="1"/>
          </p:cNvSpPr>
          <p:nvPr>
            <p:ph type="title"/>
          </p:nvPr>
        </p:nvSpPr>
        <p:spPr/>
        <p:txBody>
          <a:bodyPr/>
          <a:lstStyle/>
          <a:p>
            <a:r>
              <a:rPr lang="ru-RU" dirty="0"/>
              <a:t>Добавление элемента в неполную вершину</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54625" name="Содержимое 2"/>
          <p:cNvSpPr>
            <a:spLocks noGrp="1"/>
          </p:cNvSpPr>
          <p:nvPr>
            <p:ph idx="1"/>
          </p:nvPr>
        </p:nvSpPr>
        <p:spPr/>
        <p:txBody>
          <a:bodyPr>
            <a:normAutofit fontScale="85000" lnSpcReduction="20000"/>
          </a:bodyPr>
          <a:lstStyle/>
          <a:p>
            <a:pPr>
              <a:buFont typeface="Arial" charset="0"/>
              <a:buNone/>
            </a:pPr>
            <a:r>
              <a:rPr lang="en-US" sz="2400" dirty="0" err="1" smtClean="0">
                <a:latin typeface="Consolas" pitchFamily="49" charset="0"/>
                <a:cs typeface="Consolas" pitchFamily="49" charset="0"/>
              </a:rPr>
              <a:t>B_tree_insert_nonfull</a:t>
            </a:r>
            <a:r>
              <a:rPr lang="en-US" sz="2400" dirty="0" smtClean="0">
                <a:latin typeface="Consolas" pitchFamily="49" charset="0"/>
                <a:cs typeface="Consolas" pitchFamily="49" charset="0"/>
              </a:rPr>
              <a:t>(x, k)</a:t>
            </a:r>
          </a:p>
          <a:p>
            <a:pPr>
              <a:buFont typeface="Arial" charset="0"/>
              <a:buNone/>
            </a:pP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i = n(x);</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if (leaf(x)) { // </a:t>
            </a:r>
            <a:r>
              <a:rPr lang="ru-RU" sz="2000" dirty="0" smtClean="0">
                <a:latin typeface="Consolas" pitchFamily="49" charset="0"/>
                <a:cs typeface="Consolas" pitchFamily="49" charset="0"/>
              </a:rPr>
              <a:t>ключ вставляется в лист</a:t>
            </a:r>
            <a:r>
              <a:rPr lang="en-US" sz="2400" dirty="0" smtClean="0">
                <a:latin typeface="Consolas" pitchFamily="49" charset="0"/>
                <a:cs typeface="Consolas" pitchFamily="49" charset="0"/>
              </a:rPr>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while (i ≥ 0 &amp;&amp; k &lt;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p>
          <a:p>
            <a:pPr>
              <a:buFont typeface="Arial" charset="0"/>
              <a:buNone/>
            </a:pPr>
            <a:r>
              <a:rPr lang="en-US" sz="2400" dirty="0" smtClean="0">
                <a:latin typeface="Consolas" pitchFamily="49" charset="0"/>
                <a:cs typeface="Consolas" pitchFamily="49" charset="0"/>
              </a:rPr>
              <a:t>			key</a:t>
            </a:r>
            <a:r>
              <a:rPr lang="en-US" sz="2400" baseline="-25000" dirty="0" smtClean="0">
                <a:latin typeface="Consolas" pitchFamily="49" charset="0"/>
                <a:cs typeface="Consolas" pitchFamily="49" charset="0"/>
              </a:rPr>
              <a:t>i+1</a:t>
            </a:r>
            <a:r>
              <a:rPr lang="en-US" sz="2400" dirty="0" smtClean="0">
                <a:latin typeface="Consolas" pitchFamily="49" charset="0"/>
                <a:cs typeface="Consolas" pitchFamily="49" charset="0"/>
              </a:rPr>
              <a:t>(x)=</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p>
          <a:p>
            <a:pPr>
              <a:buFont typeface="Arial" charset="0"/>
              <a:buNone/>
            </a:pPr>
            <a:r>
              <a:rPr lang="en-US" sz="2400" dirty="0" smtClean="0">
                <a:latin typeface="Consolas" pitchFamily="49" charset="0"/>
                <a:cs typeface="Consolas" pitchFamily="49" charset="0"/>
              </a:rPr>
              <a:t>			i--;</a:t>
            </a:r>
          </a:p>
          <a:p>
            <a:pPr>
              <a:buFont typeface="Arial" charset="0"/>
              <a:buNone/>
            </a:pPr>
            <a:r>
              <a:rPr lang="en-US" sz="2400" dirty="0" smtClean="0">
                <a:latin typeface="Consolas" pitchFamily="49" charset="0"/>
                <a:cs typeface="Consolas" pitchFamily="49" charset="0"/>
              </a:rPr>
              <a:t>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key</a:t>
            </a:r>
            <a:r>
              <a:rPr lang="en-US" sz="2400" baseline="-25000" dirty="0" smtClean="0">
                <a:latin typeface="Consolas" pitchFamily="49" charset="0"/>
                <a:cs typeface="Consolas" pitchFamily="49" charset="0"/>
              </a:rPr>
              <a:t>i+1</a:t>
            </a:r>
            <a:r>
              <a:rPr lang="en-US" sz="2400" dirty="0" smtClean="0">
                <a:latin typeface="Consolas" pitchFamily="49" charset="0"/>
                <a:cs typeface="Consolas" pitchFamily="49" charset="0"/>
              </a:rPr>
              <a:t>(x) = k; </a:t>
            </a:r>
            <a:r>
              <a:rPr lang="ru-RU" sz="2400" dirty="0" smtClean="0">
                <a:latin typeface="Consolas" pitchFamily="49" charset="0"/>
                <a:cs typeface="Consolas" pitchFamily="49" charset="0"/>
              </a:rPr>
              <a:t/>
            </a:r>
            <a:br>
              <a:rPr lang="ru-RU" sz="2400" dirty="0" smtClean="0">
                <a:latin typeface="Consolas" pitchFamily="49" charset="0"/>
                <a:cs typeface="Consolas" pitchFamily="49" charset="0"/>
              </a:rPr>
            </a:br>
            <a:r>
              <a:rPr lang="en-US" sz="2400" dirty="0" smtClean="0">
                <a:latin typeface="Consolas" pitchFamily="49" charset="0"/>
                <a:cs typeface="Consolas" pitchFamily="49" charset="0"/>
              </a:rPr>
              <a:t>	n(x) = n(x)+1;</a:t>
            </a:r>
          </a:p>
          <a:p>
            <a:pPr>
              <a:buFont typeface="Arial" charset="0"/>
              <a:buNone/>
            </a:pPr>
            <a:r>
              <a:rPr lang="ru-RU" sz="2400" dirty="0" smtClean="0">
                <a:latin typeface="Consolas" pitchFamily="49" charset="0"/>
                <a:cs typeface="Consolas" pitchFamily="49" charset="0"/>
              </a:rPr>
              <a:t>	</a:t>
            </a:r>
            <a:r>
              <a:rPr lang="en-US" sz="2400" dirty="0" smtClean="0">
                <a:latin typeface="Consolas" pitchFamily="49" charset="0"/>
                <a:cs typeface="Consolas" pitchFamily="49" charset="0"/>
              </a:rPr>
              <a:t>} else {</a:t>
            </a:r>
          </a:p>
          <a:p>
            <a:pPr>
              <a:buFont typeface="Arial" charset="0"/>
              <a:buNone/>
            </a:pPr>
            <a:r>
              <a:rPr lang="en-US" sz="2800" dirty="0" smtClean="0">
                <a:latin typeface="Consolas" pitchFamily="49" charset="0"/>
                <a:cs typeface="Consolas" pitchFamily="49" charset="0"/>
              </a:rPr>
              <a:t>		// </a:t>
            </a:r>
            <a:r>
              <a:rPr lang="ru-RU" sz="2400" dirty="0">
                <a:latin typeface="Consolas" pitchFamily="49" charset="0"/>
                <a:cs typeface="Consolas" pitchFamily="49" charset="0"/>
              </a:rPr>
              <a:t>поиск нужного ребенка</a:t>
            </a:r>
            <a:endParaRPr lang="en-US" sz="2400" dirty="0" smtClean="0">
              <a:latin typeface="Consolas" pitchFamily="49" charset="0"/>
              <a:cs typeface="Consolas" pitchFamily="49" charset="0"/>
            </a:endParaRPr>
          </a:p>
          <a:p>
            <a:pPr>
              <a:buFont typeface="Arial" charset="0"/>
              <a:buNone/>
            </a:pPr>
            <a:r>
              <a:rPr lang="en-US" sz="2400" dirty="0">
                <a:latin typeface="Consolas" pitchFamily="49" charset="0"/>
                <a:cs typeface="Consolas" pitchFamily="49" charset="0"/>
              </a:rPr>
              <a:t>	</a:t>
            </a:r>
            <a:r>
              <a:rPr lang="en-US" sz="2400" dirty="0" smtClean="0">
                <a:latin typeface="Consolas" pitchFamily="49" charset="0"/>
                <a:cs typeface="Consolas" pitchFamily="49" charset="0"/>
              </a:rPr>
              <a:t>	while( i ≥ 0 &amp;&amp; k &lt;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i--;</a:t>
            </a:r>
            <a:endParaRPr lang="en-US" sz="2000" dirty="0" smtClean="0">
              <a:latin typeface="Consolas" pitchFamily="49" charset="0"/>
              <a:cs typeface="Consolas" pitchFamily="49" charset="0"/>
            </a:endParaRPr>
          </a:p>
          <a:p>
            <a:pPr>
              <a:buFont typeface="Arial" charset="0"/>
              <a:buNone/>
            </a:pPr>
            <a:r>
              <a:rPr lang="en-US" sz="2400" b="1" dirty="0" smtClean="0">
                <a:latin typeface="Consolas" pitchFamily="49" charset="0"/>
                <a:cs typeface="Consolas" pitchFamily="49"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156673" name="Содержимое 2"/>
          <p:cNvSpPr>
            <a:spLocks noGrp="1"/>
          </p:cNvSpPr>
          <p:nvPr>
            <p:ph idx="1"/>
          </p:nvPr>
        </p:nvSpPr>
        <p:spPr/>
        <p:txBody>
          <a:bodyPr>
            <a:normAutofit/>
          </a:bodyPr>
          <a:lstStyle/>
          <a:p>
            <a:pPr>
              <a:buFont typeface="Arial" charset="0"/>
              <a:buNone/>
            </a:pPr>
            <a:r>
              <a:rPr lang="en-US" sz="2400" b="1" dirty="0" smtClean="0">
                <a:latin typeface="Consolas" pitchFamily="49" charset="0"/>
                <a:cs typeface="Consolas" pitchFamily="49" charset="0"/>
              </a:rPr>
              <a:t>	   </a:t>
            </a:r>
            <a:r>
              <a:rPr lang="en-US" sz="2400" dirty="0" smtClean="0">
                <a:latin typeface="Consolas" pitchFamily="49" charset="0"/>
                <a:cs typeface="Consolas" pitchFamily="49" charset="0"/>
              </a:rPr>
              <a:t>i = i+1;</a:t>
            </a:r>
            <a:endParaRPr lang="ru-RU" sz="2400" dirty="0" smtClean="0">
              <a:latin typeface="Consolas" pitchFamily="49" charset="0"/>
              <a:cs typeface="Consolas" pitchFamily="49" charset="0"/>
            </a:endParaRPr>
          </a:p>
          <a:p>
            <a:pPr>
              <a:buFont typeface="Arial" charset="0"/>
              <a:buNone/>
            </a:pPr>
            <a:r>
              <a:rPr lang="en-US" sz="2400" dirty="0" smtClean="0">
                <a:latin typeface="Consolas" pitchFamily="49" charset="0"/>
                <a:cs typeface="Consolas" pitchFamily="49" charset="0"/>
              </a:rPr>
              <a:t>	   if (n(</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a:t>
            </a:r>
            <a:r>
              <a:rPr lang="ru-RU" sz="2400" dirty="0" smtClean="0">
                <a:latin typeface="Consolas" pitchFamily="49" charset="0"/>
                <a:cs typeface="Consolas" pitchFamily="49" charset="0"/>
              </a:rPr>
              <a:t>= </a:t>
            </a:r>
            <a:r>
              <a:rPr lang="en-US" sz="2400" dirty="0" smtClean="0">
                <a:latin typeface="Consolas" pitchFamily="49" charset="0"/>
                <a:cs typeface="Consolas" pitchFamily="49" charset="0"/>
              </a:rPr>
              <a:t>2t-1) {</a:t>
            </a:r>
          </a:p>
          <a:p>
            <a:pPr>
              <a:buFont typeface="Arial" charset="0"/>
              <a:buNone/>
            </a:pPr>
            <a:r>
              <a:rPr lang="en-US" sz="2400" dirty="0" smtClean="0">
                <a:latin typeface="Consolas" pitchFamily="49" charset="0"/>
                <a:cs typeface="Consolas" pitchFamily="49" charset="0"/>
              </a:rPr>
              <a:t>			// </a:t>
            </a:r>
            <a:r>
              <a:rPr lang="ru-RU" sz="2000" dirty="0" smtClean="0">
                <a:latin typeface="Consolas" pitchFamily="49" charset="0"/>
                <a:cs typeface="Consolas" pitchFamily="49" charset="0"/>
              </a:rPr>
              <a:t>если ребенок–полная вершина</a:t>
            </a:r>
            <a:r>
              <a:rPr lang="ru-RU" sz="2400" dirty="0" smtClean="0">
                <a:latin typeface="Consolas" pitchFamily="49" charset="0"/>
                <a:cs typeface="Consolas" pitchFamily="49" charset="0"/>
              </a:rPr>
              <a:t> </a:t>
            </a:r>
            <a:endParaRPr lang="en-US" sz="2400" dirty="0" smtClean="0">
              <a:latin typeface="Consolas" pitchFamily="49" charset="0"/>
              <a:cs typeface="Consolas" pitchFamily="49" charset="0"/>
            </a:endParaRPr>
          </a:p>
          <a:p>
            <a:pPr>
              <a:buFont typeface="Arial" charset="0"/>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B_tree_split_child</a:t>
            </a:r>
            <a:r>
              <a:rPr lang="en-US" sz="2400" dirty="0" smtClean="0">
                <a:latin typeface="Consolas" pitchFamily="49" charset="0"/>
                <a:cs typeface="Consolas" pitchFamily="49" charset="0"/>
              </a:rPr>
              <a:t> (x, i, </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p>
          <a:p>
            <a:pPr>
              <a:buFont typeface="Arial" charset="0"/>
              <a:buNone/>
            </a:pPr>
            <a:r>
              <a:rPr lang="en-US" sz="2400" dirty="0" smtClean="0">
                <a:latin typeface="Consolas" pitchFamily="49" charset="0"/>
                <a:cs typeface="Consolas" pitchFamily="49" charset="0"/>
              </a:rPr>
              <a:t>			// </a:t>
            </a:r>
            <a:r>
              <a:rPr lang="ru-RU" sz="2000" dirty="0" smtClean="0">
                <a:latin typeface="Consolas" pitchFamily="49" charset="0"/>
                <a:cs typeface="Consolas" pitchFamily="49" charset="0"/>
              </a:rPr>
              <a:t>разделение</a:t>
            </a:r>
            <a:endParaRPr lang="en-US" sz="2000" dirty="0" smtClean="0">
              <a:latin typeface="Consolas" pitchFamily="49" charset="0"/>
              <a:cs typeface="Consolas" pitchFamily="49" charset="0"/>
            </a:endParaRPr>
          </a:p>
          <a:p>
            <a:pPr marL="857250" lvl="1" indent="-457200">
              <a:buFont typeface="Arial" charset="0"/>
              <a:buNone/>
            </a:pPr>
            <a:r>
              <a:rPr lang="en-US" sz="2400" dirty="0" smtClean="0">
                <a:latin typeface="Consolas" pitchFamily="49" charset="0"/>
                <a:cs typeface="Consolas" pitchFamily="49" charset="0"/>
              </a:rPr>
              <a:t>   		if </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k &gt; </a:t>
            </a:r>
            <a:r>
              <a:rPr lang="en-US" sz="2400" dirty="0" err="1" smtClean="0">
                <a:latin typeface="Consolas" pitchFamily="49" charset="0"/>
                <a:cs typeface="Consolas" pitchFamily="49" charset="0"/>
              </a:rPr>
              <a:t>key</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 i = i+1;</a:t>
            </a:r>
          </a:p>
          <a:p>
            <a:pPr marL="857250" lvl="1" indent="-457200">
              <a:buFont typeface="Arial" charset="0"/>
              <a:buNone/>
            </a:pPr>
            <a:r>
              <a:rPr lang="en-US" sz="2400" dirty="0" smtClean="0">
                <a:latin typeface="Consolas" pitchFamily="49" charset="0"/>
                <a:cs typeface="Consolas" pitchFamily="49" charset="0"/>
              </a:rPr>
              <a:t>	}</a:t>
            </a:r>
            <a:endParaRPr lang="ru-RU" sz="2400" dirty="0" smtClean="0">
              <a:latin typeface="Consolas" pitchFamily="49" charset="0"/>
              <a:cs typeface="Consolas" pitchFamily="49" charset="0"/>
            </a:endParaRPr>
          </a:p>
          <a:p>
            <a:pPr marL="857250" lvl="1" indent="-457200">
              <a:buFont typeface="Arial" charset="0"/>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B_tree</a:t>
            </a:r>
            <a:r>
              <a:rPr lang="en-US" sz="2400" dirty="0" smtClean="0">
                <a:latin typeface="Consolas" pitchFamily="49" charset="0"/>
                <a:cs typeface="Consolas" pitchFamily="49" charset="0"/>
              </a:rPr>
              <a:t>_ </a:t>
            </a:r>
            <a:r>
              <a:rPr lang="en-US" sz="2400" dirty="0" err="1" smtClean="0">
                <a:latin typeface="Consolas" pitchFamily="49" charset="0"/>
                <a:cs typeface="Consolas" pitchFamily="49" charset="0"/>
              </a:rPr>
              <a:t>insert_nonfull</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a:t>
            </a:r>
            <a:r>
              <a:rPr lang="en-US" sz="2400" baseline="-25000" dirty="0" err="1" smtClean="0">
                <a:latin typeface="Consolas" pitchFamily="49" charset="0"/>
                <a:cs typeface="Consolas" pitchFamily="49" charset="0"/>
              </a:rPr>
              <a:t>i</a:t>
            </a:r>
            <a:r>
              <a:rPr lang="en-US" sz="2400" dirty="0" smtClean="0">
                <a:latin typeface="Consolas" pitchFamily="49" charset="0"/>
                <a:cs typeface="Consolas" pitchFamily="49" charset="0"/>
              </a:rPr>
              <a:t>(x), k);</a:t>
            </a:r>
          </a:p>
          <a:p>
            <a:pPr>
              <a:buFont typeface="Arial" charset="0"/>
              <a:buNone/>
            </a:pPr>
            <a:r>
              <a:rPr lang="en-US" sz="2400" dirty="0" smtClean="0">
                <a:latin typeface="Consolas" pitchFamily="49" charset="0"/>
                <a:cs typeface="Consolas" pitchFamily="49" charset="0"/>
              </a:rPr>
              <a:t> }</a:t>
            </a:r>
          </a:p>
          <a:p>
            <a:pPr>
              <a:buFont typeface="Arial" charset="0"/>
              <a:buNone/>
            </a:pPr>
            <a:endParaRPr lang="ru-RU" sz="2400" dirty="0" smtClean="0">
              <a:latin typeface="Consolas" pitchFamily="49" charset="0"/>
              <a:cs typeface="Consolas" pitchFamily="49" charset="0"/>
            </a:endParaRPr>
          </a:p>
        </p:txBody>
      </p:sp>
      <p:sp>
        <p:nvSpPr>
          <p:cNvPr id="156674" name="TextBox 3"/>
          <p:cNvSpPr txBox="1">
            <a:spLocks noChangeArrowheads="1"/>
          </p:cNvSpPr>
          <p:nvPr/>
        </p:nvSpPr>
        <p:spPr bwMode="auto">
          <a:xfrm>
            <a:off x="0" y="4000500"/>
            <a:ext cx="9144000" cy="457200"/>
          </a:xfrm>
          <a:prstGeom prst="rect">
            <a:avLst/>
          </a:prstGeom>
          <a:noFill/>
          <a:ln w="9525">
            <a:noFill/>
            <a:miter lim="800000"/>
            <a:headEnd/>
            <a:tailEnd/>
          </a:ln>
        </p:spPr>
        <p:txBody>
          <a:bodyPr>
            <a:spAutoFit/>
          </a:bodyPr>
          <a:lstStyle/>
          <a:p>
            <a:pPr algn="just"/>
            <a:endParaRPr lang="ru-RU" sz="2400">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722" name="Группа 106"/>
          <p:cNvGrpSpPr>
            <a:grpSpLocks/>
          </p:cNvGrpSpPr>
          <p:nvPr/>
        </p:nvGrpSpPr>
        <p:grpSpPr bwMode="auto">
          <a:xfrm>
            <a:off x="674885" y="1837879"/>
            <a:ext cx="7929563" cy="1785938"/>
            <a:chOff x="0" y="1071546"/>
            <a:chExt cx="7929586" cy="1785950"/>
          </a:xfrm>
          <a:solidFill>
            <a:schemeClr val="tx1"/>
          </a:solidFill>
        </p:grpSpPr>
        <p:sp>
          <p:nvSpPr>
            <p:cNvPr id="68" name="Прямоугольник 67"/>
            <p:cNvSpPr/>
            <p:nvPr/>
          </p:nvSpPr>
          <p:spPr>
            <a:xfrm>
              <a:off x="3571885" y="114298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70" name="Прямая со стрелкой 69"/>
            <p:cNvCxnSpPr>
              <a:stCxn id="68" idx="1"/>
            </p:cNvCxnSpPr>
            <p:nvPr/>
          </p:nvCxnSpPr>
          <p:spPr>
            <a:xfrm rot="10800000" flipV="1">
              <a:off x="2571757" y="1285860"/>
              <a:ext cx="1000128"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1" name="Прямоугольник 70"/>
            <p:cNvSpPr/>
            <p:nvPr/>
          </p:nvSpPr>
          <p:spPr>
            <a:xfrm>
              <a:off x="2143131" y="1643050"/>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76" name="Прямоугольник 75"/>
            <p:cNvSpPr/>
            <p:nvPr/>
          </p:nvSpPr>
          <p:spPr>
            <a:xfrm>
              <a:off x="5929330" y="1643050"/>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77" name="Прямая со стрелкой 76"/>
            <p:cNvCxnSpPr>
              <a:stCxn id="68" idx="3"/>
              <a:endCxn id="76" idx="0"/>
            </p:cNvCxnSpPr>
            <p:nvPr/>
          </p:nvCxnSpPr>
          <p:spPr>
            <a:xfrm>
              <a:off x="4357701" y="1285860"/>
              <a:ext cx="1963743"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83" name="Прямоугольник 82"/>
            <p:cNvSpPr/>
            <p:nvPr/>
          </p:nvSpPr>
          <p:spPr>
            <a:xfrm>
              <a:off x="1071566"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  F</a:t>
              </a:r>
              <a:endParaRPr lang="ru-RU" dirty="0"/>
            </a:p>
          </p:txBody>
        </p:sp>
        <p:sp>
          <p:nvSpPr>
            <p:cNvPr id="84" name="Прямоугольник 83"/>
            <p:cNvSpPr/>
            <p:nvPr/>
          </p:nvSpPr>
          <p:spPr>
            <a:xfrm>
              <a:off x="2214569"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85" name="Прямоугольник 84"/>
            <p:cNvSpPr/>
            <p:nvPr/>
          </p:nvSpPr>
          <p:spPr>
            <a:xfrm>
              <a:off x="142875"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86" name="Прямоугольник 85"/>
            <p:cNvSpPr/>
            <p:nvPr/>
          </p:nvSpPr>
          <p:spPr>
            <a:xfrm>
              <a:off x="3357573"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88" name="Прямая со стрелкой 87"/>
            <p:cNvCxnSpPr>
              <a:stCxn id="71" idx="1"/>
              <a:endCxn id="85"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0" name="Прямая со стрелкой 89"/>
            <p:cNvCxnSpPr>
              <a:endCxn id="83"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2" name="Прямая со стрелкой 91"/>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4" name="Прямая со стрелкой 93"/>
            <p:cNvCxnSpPr>
              <a:stCxn id="71" idx="3"/>
              <a:endCxn id="86"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96" name="Прямоугольник 95"/>
            <p:cNvSpPr/>
            <p:nvPr/>
          </p:nvSpPr>
          <p:spPr>
            <a:xfrm>
              <a:off x="4572013"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98" name="Прямоугольник 97"/>
            <p:cNvSpPr/>
            <p:nvPr/>
          </p:nvSpPr>
          <p:spPr>
            <a:xfrm>
              <a:off x="7143771"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99" name="Прямоугольник 98"/>
            <p:cNvSpPr/>
            <p:nvPr/>
          </p:nvSpPr>
          <p:spPr>
            <a:xfrm>
              <a:off x="5929330"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01" name="Прямая со стрелкой 100"/>
            <p:cNvCxnSpPr>
              <a:stCxn id="76" idx="1"/>
              <a:endCxn id="96"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3" name="Прямая со стрелкой 102"/>
            <p:cNvCxnSpPr>
              <a:stCxn id="76" idx="2"/>
              <a:endCxn id="99" idx="0"/>
            </p:cNvCxnSpPr>
            <p:nvPr/>
          </p:nvCxnSpPr>
          <p:spPr>
            <a:xfrm rot="5400000">
              <a:off x="6000766" y="2251067"/>
              <a:ext cx="642941"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5" name="Прямая со стрелкой 104"/>
            <p:cNvCxnSpPr>
              <a:stCxn id="76" idx="3"/>
              <a:endCxn id="98"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63" name="TextBox 105"/>
            <p:cNvSpPr txBox="1">
              <a:spLocks noChangeArrowheads="1"/>
            </p:cNvSpPr>
            <p:nvPr/>
          </p:nvSpPr>
          <p:spPr bwMode="auto">
            <a:xfrm>
              <a:off x="0" y="1071546"/>
              <a:ext cx="2506670" cy="701680"/>
            </a:xfrm>
            <a:prstGeom prst="rect">
              <a:avLst/>
            </a:prstGeom>
            <a:noFill/>
            <a:ln w="9525">
              <a:noFill/>
              <a:miter lim="800000"/>
              <a:headEnd/>
              <a:tailEnd/>
            </a:ln>
          </p:spPr>
          <p:txBody>
            <a:bodyPr wrap="none">
              <a:spAutoFit/>
            </a:bodyPr>
            <a:lstStyle/>
            <a:p>
              <a:r>
                <a:rPr lang="ru-RU" sz="2000" dirty="0">
                  <a:latin typeface="Calibri" pitchFamily="34" charset="0"/>
                </a:rPr>
                <a:t>(а) начальное дерево</a:t>
              </a:r>
            </a:p>
            <a:p>
              <a:r>
                <a:rPr lang="en-US" sz="2000" dirty="0">
                  <a:latin typeface="Calibri" pitchFamily="34" charset="0"/>
                </a:rPr>
                <a:t>t </a:t>
              </a:r>
              <a:r>
                <a:rPr lang="ru-RU" sz="2000" dirty="0">
                  <a:latin typeface="Calibri" pitchFamily="34" charset="0"/>
                </a:rPr>
                <a:t>=</a:t>
              </a:r>
              <a:r>
                <a:rPr lang="en-US" sz="2000" dirty="0">
                  <a:latin typeface="Calibri" pitchFamily="34" charset="0"/>
                </a:rPr>
                <a:t> </a:t>
              </a:r>
              <a:r>
                <a:rPr lang="ru-RU" sz="2000" dirty="0">
                  <a:latin typeface="Calibri" pitchFamily="34" charset="0"/>
                </a:rPr>
                <a:t>3</a:t>
              </a:r>
            </a:p>
          </p:txBody>
        </p:sp>
      </p:grpSp>
      <p:grpSp>
        <p:nvGrpSpPr>
          <p:cNvPr id="158723" name="Группа 107"/>
          <p:cNvGrpSpPr>
            <a:grpSpLocks/>
          </p:cNvGrpSpPr>
          <p:nvPr/>
        </p:nvGrpSpPr>
        <p:grpSpPr bwMode="auto">
          <a:xfrm>
            <a:off x="674885" y="4091335"/>
            <a:ext cx="7929563" cy="1785937"/>
            <a:chOff x="0" y="1071546"/>
            <a:chExt cx="7929586" cy="1785950"/>
          </a:xfrm>
          <a:solidFill>
            <a:schemeClr val="tx1"/>
          </a:solidFill>
        </p:grpSpPr>
        <p:sp>
          <p:nvSpPr>
            <p:cNvPr id="109" name="Прямоугольник 108"/>
            <p:cNvSpPr/>
            <p:nvPr/>
          </p:nvSpPr>
          <p:spPr>
            <a:xfrm>
              <a:off x="3571885" y="114298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110" name="Прямая со стрелкой 109"/>
            <p:cNvCxnSpPr>
              <a:stCxn id="109" idx="1"/>
            </p:cNvCxnSpPr>
            <p:nvPr/>
          </p:nvCxnSpPr>
          <p:spPr>
            <a:xfrm rot="10800000" flipV="1">
              <a:off x="2571757" y="1285860"/>
              <a:ext cx="1000128"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1" name="Прямоугольник 110"/>
            <p:cNvSpPr/>
            <p:nvPr/>
          </p:nvSpPr>
          <p:spPr>
            <a:xfrm>
              <a:off x="2143131" y="1643050"/>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112" name="Прямоугольник 111"/>
            <p:cNvSpPr/>
            <p:nvPr/>
          </p:nvSpPr>
          <p:spPr>
            <a:xfrm>
              <a:off x="5929330" y="1643050"/>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113" name="Прямая со стрелкой 112"/>
            <p:cNvCxnSpPr>
              <a:stCxn id="109" idx="3"/>
              <a:endCxn id="112" idx="0"/>
            </p:cNvCxnSpPr>
            <p:nvPr/>
          </p:nvCxnSpPr>
          <p:spPr>
            <a:xfrm>
              <a:off x="4357701" y="1285860"/>
              <a:ext cx="1963743"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4" name="Прямоугольник 113"/>
            <p:cNvSpPr/>
            <p:nvPr/>
          </p:nvSpPr>
          <p:spPr>
            <a:xfrm>
              <a:off x="1143003" y="2571744"/>
              <a:ext cx="857252" cy="285752"/>
            </a:xfrm>
            <a:prstGeom prst="rect">
              <a:avLst/>
            </a:prstGeom>
            <a:solidFill>
              <a:schemeClr val="accent3"/>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5" name="Прямоугольник 114"/>
            <p:cNvSpPr/>
            <p:nvPr/>
          </p:nvSpPr>
          <p:spPr>
            <a:xfrm>
              <a:off x="2214569"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116" name="Прямоугольник 115"/>
            <p:cNvSpPr/>
            <p:nvPr/>
          </p:nvSpPr>
          <p:spPr>
            <a:xfrm>
              <a:off x="142875"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17" name="Прямоугольник 116"/>
            <p:cNvSpPr/>
            <p:nvPr/>
          </p:nvSpPr>
          <p:spPr>
            <a:xfrm>
              <a:off x="3357573"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18" name="Прямая со стрелкой 117"/>
            <p:cNvCxnSpPr>
              <a:stCxn id="111" idx="1"/>
              <a:endCxn id="116"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9" name="Прямая со стрелкой 118"/>
            <p:cNvCxnSpPr>
              <a:endCxn id="114"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0" name="Прямая со стрелкой 119"/>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1" name="Прямая со стрелкой 120"/>
            <p:cNvCxnSpPr>
              <a:stCxn id="111" idx="3"/>
              <a:endCxn id="117"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22" name="Прямоугольник 121"/>
            <p:cNvSpPr/>
            <p:nvPr/>
          </p:nvSpPr>
          <p:spPr>
            <a:xfrm>
              <a:off x="4572013" y="2571744"/>
              <a:ext cx="1000128"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23" name="Прямоугольник 122"/>
            <p:cNvSpPr/>
            <p:nvPr/>
          </p:nvSpPr>
          <p:spPr>
            <a:xfrm>
              <a:off x="7143771" y="2571744"/>
              <a:ext cx="785815"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24" name="Прямоугольник 123"/>
            <p:cNvSpPr/>
            <p:nvPr/>
          </p:nvSpPr>
          <p:spPr>
            <a:xfrm>
              <a:off x="5929330" y="2571744"/>
              <a:ext cx="785814" cy="285752"/>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25" name="Прямая со стрелкой 124"/>
            <p:cNvCxnSpPr>
              <a:stCxn id="112" idx="1"/>
              <a:endCxn id="122"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6" name="Прямая со стрелкой 125"/>
            <p:cNvCxnSpPr>
              <a:stCxn id="112" idx="2"/>
              <a:endCxn id="124" idx="0"/>
            </p:cNvCxnSpPr>
            <p:nvPr/>
          </p:nvCxnSpPr>
          <p:spPr>
            <a:xfrm rot="5400000">
              <a:off x="6000766" y="2251067"/>
              <a:ext cx="642943"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7" name="Прямая со стрелкой 126"/>
            <p:cNvCxnSpPr>
              <a:stCxn id="112" idx="3"/>
              <a:endCxn id="123"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43" name="TextBox 127"/>
            <p:cNvSpPr txBox="1">
              <a:spLocks noChangeArrowheads="1"/>
            </p:cNvSpPr>
            <p:nvPr/>
          </p:nvSpPr>
          <p:spPr bwMode="auto">
            <a:xfrm>
              <a:off x="0" y="1071546"/>
              <a:ext cx="2686834" cy="461668"/>
            </a:xfrm>
            <a:prstGeom prst="rect">
              <a:avLst/>
            </a:prstGeom>
            <a:noFill/>
            <a:ln w="9525">
              <a:noFill/>
              <a:miter lim="800000"/>
              <a:headEnd/>
              <a:tailEnd/>
            </a:ln>
          </p:spPr>
          <p:txBody>
            <a:bodyPr wrap="none">
              <a:spAutoFit/>
            </a:bodyPr>
            <a:lstStyle/>
            <a:p>
              <a:r>
                <a:rPr lang="ru-RU" sz="2000" dirty="0">
                  <a:latin typeface="Calibri" pitchFamily="34" charset="0"/>
                </a:rPr>
                <a:t>(б) удалена</a:t>
              </a:r>
              <a:r>
                <a:rPr lang="en-US" sz="2000" dirty="0">
                  <a:latin typeface="Calibri" pitchFamily="34" charset="0"/>
                </a:rPr>
                <a:t> </a:t>
              </a:r>
              <a:r>
                <a:rPr lang="en-US" sz="2400" dirty="0">
                  <a:solidFill>
                    <a:schemeClr val="hlink"/>
                  </a:solidFill>
                  <a:latin typeface="Calibri" pitchFamily="34" charset="0"/>
                </a:rPr>
                <a:t>F</a:t>
              </a:r>
              <a:r>
                <a:rPr lang="ru-RU" sz="2000" dirty="0">
                  <a:latin typeface="Calibri" pitchFamily="34" charset="0"/>
                </a:rPr>
                <a:t> из листа</a:t>
              </a:r>
              <a:r>
                <a:rPr lang="ru-RU" dirty="0">
                  <a:latin typeface="Calibri" pitchFamily="34" charset="0"/>
                </a:rPr>
                <a:t> </a:t>
              </a:r>
            </a:p>
          </p:txBody>
        </p:sp>
      </p:grpSp>
      <p:sp>
        <p:nvSpPr>
          <p:cNvPr id="3" name="Title 2"/>
          <p:cNvSpPr>
            <a:spLocks noGrp="1"/>
          </p:cNvSpPr>
          <p:nvPr>
            <p:ph type="title"/>
          </p:nvPr>
        </p:nvSpPr>
        <p:spPr/>
        <p:txBody>
          <a:bodyPr/>
          <a:lstStyle/>
          <a:p>
            <a:r>
              <a:rPr lang="ru-RU" dirty="0"/>
              <a:t>Удаление элемента из </a:t>
            </a:r>
            <a:r>
              <a:rPr lang="en-US" dirty="0" smtClean="0"/>
              <a:t>B</a:t>
            </a:r>
            <a:r>
              <a:rPr lang="ru-RU" dirty="0" smtClean="0"/>
              <a:t> </a:t>
            </a:r>
            <a:r>
              <a:rPr lang="ru-RU" dirty="0" smtClean="0"/>
              <a:t>дерева</a:t>
            </a:r>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69" name="Group 44"/>
          <p:cNvGrpSpPr>
            <a:grpSpLocks/>
          </p:cNvGrpSpPr>
          <p:nvPr/>
        </p:nvGrpSpPr>
        <p:grpSpPr bwMode="auto">
          <a:xfrm>
            <a:off x="538163" y="781457"/>
            <a:ext cx="7786687" cy="1714500"/>
            <a:chOff x="339" y="300"/>
            <a:chExt cx="4905" cy="1080"/>
          </a:xfrm>
        </p:grpSpPr>
        <p:sp>
          <p:nvSpPr>
            <p:cNvPr id="5" name="Прямоугольник 4"/>
            <p:cNvSpPr/>
            <p:nvPr/>
          </p:nvSpPr>
          <p:spPr>
            <a:xfrm>
              <a:off x="2499" y="3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1861" y="390"/>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99" y="6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8" name="Прямоугольник 7"/>
            <p:cNvSpPr/>
            <p:nvPr/>
          </p:nvSpPr>
          <p:spPr>
            <a:xfrm>
              <a:off x="3984" y="6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2994" y="390"/>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969" y="1200"/>
              <a:ext cx="54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a:spLocks noChangeArrowheads="1"/>
            </p:cNvSpPr>
            <p:nvPr/>
          </p:nvSpPr>
          <p:spPr bwMode="auto">
            <a:xfrm>
              <a:off x="1644" y="1200"/>
              <a:ext cx="630" cy="180"/>
            </a:xfrm>
            <a:prstGeom prst="rect">
              <a:avLst/>
            </a:prstGeom>
            <a:solidFill>
              <a:schemeClr val="accent3"/>
            </a:solidFill>
            <a:ln w="25400" algn="ctr">
              <a:solidFill>
                <a:schemeClr val="accent1"/>
              </a:solidFill>
              <a:miter lim="800000"/>
              <a:headEnd/>
              <a:tailEnd/>
            </a:ln>
          </p:spPr>
          <p:txBody>
            <a:bodyPr anchor="ctr"/>
            <a:lstStyle/>
            <a:p>
              <a:pPr algn="ctr" fontAlgn="auto">
                <a:spcBef>
                  <a:spcPts val="0"/>
                </a:spcBef>
                <a:spcAft>
                  <a:spcPts val="0"/>
                </a:spcAft>
                <a:defRPr/>
              </a:pPr>
              <a:r>
                <a:rPr lang="en-US" dirty="0">
                  <a:solidFill>
                    <a:schemeClr val="dk1"/>
                  </a:solidFill>
                  <a:latin typeface="+mn-lt"/>
                </a:rPr>
                <a:t>J  K  L</a:t>
              </a:r>
              <a:endParaRPr lang="ru-RU" dirty="0">
                <a:solidFill>
                  <a:schemeClr val="dk1"/>
                </a:solidFill>
                <a:latin typeface="+mn-lt"/>
              </a:endParaRPr>
            </a:p>
          </p:txBody>
        </p:sp>
        <p:sp>
          <p:nvSpPr>
            <p:cNvPr id="12" name="Прямоугольник 11"/>
            <p:cNvSpPr/>
            <p:nvPr/>
          </p:nvSpPr>
          <p:spPr>
            <a:xfrm>
              <a:off x="33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236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86" y="705"/>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239" y="795"/>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1824" y="975"/>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2229" y="705"/>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3129" y="1200"/>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474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398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3444" y="705"/>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4029" y="998"/>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4479" y="705"/>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0770" name="Group 45"/>
          <p:cNvGrpSpPr>
            <a:grpSpLocks/>
          </p:cNvGrpSpPr>
          <p:nvPr/>
        </p:nvGrpSpPr>
        <p:grpSpPr bwMode="auto">
          <a:xfrm>
            <a:off x="611188" y="3800316"/>
            <a:ext cx="7786687" cy="1714500"/>
            <a:chOff x="385" y="1887"/>
            <a:chExt cx="4905" cy="1080"/>
          </a:xfrm>
        </p:grpSpPr>
        <p:sp>
          <p:nvSpPr>
            <p:cNvPr id="26" name="Прямоугольник 25"/>
            <p:cNvSpPr/>
            <p:nvPr/>
          </p:nvSpPr>
          <p:spPr>
            <a:xfrm>
              <a:off x="2545" y="18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stCxn id="26" idx="1"/>
            </p:cNvCxnSpPr>
            <p:nvPr/>
          </p:nvCxnSpPr>
          <p:spPr>
            <a:xfrm rot="10800000" flipV="1">
              <a:off x="1907" y="1977"/>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645" y="2202"/>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29" name="Прямоугольник 28"/>
            <p:cNvSpPr/>
            <p:nvPr/>
          </p:nvSpPr>
          <p:spPr>
            <a:xfrm>
              <a:off x="4030" y="220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77"/>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1" name="Прямоугольник 30"/>
            <p:cNvSpPr/>
            <p:nvPr/>
          </p:nvSpPr>
          <p:spPr>
            <a:xfrm>
              <a:off x="1015" y="2787"/>
              <a:ext cx="54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32" name="Прямоугольник 31"/>
            <p:cNvSpPr/>
            <p:nvPr/>
          </p:nvSpPr>
          <p:spPr>
            <a:xfrm>
              <a:off x="1690" y="278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33" name="Прямоугольник 32"/>
            <p:cNvSpPr/>
            <p:nvPr/>
          </p:nvSpPr>
          <p:spPr>
            <a:xfrm>
              <a:off x="38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632" y="2292"/>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endCxn id="31" idx="0"/>
            </p:cNvCxnSpPr>
            <p:nvPr/>
          </p:nvCxnSpPr>
          <p:spPr>
            <a:xfrm rot="10800000" flipV="1">
              <a:off x="1285" y="2374"/>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p:nvPr/>
          </p:nvCxnSpPr>
          <p:spPr>
            <a:xfrm rot="16200000" flipH="1">
              <a:off x="1870" y="2562"/>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275" y="2292"/>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87"/>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92"/>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85"/>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92"/>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160771" name="TextBox 44"/>
          <p:cNvSpPr txBox="1">
            <a:spLocks noChangeArrowheads="1"/>
          </p:cNvSpPr>
          <p:nvPr/>
        </p:nvSpPr>
        <p:spPr bwMode="auto">
          <a:xfrm>
            <a:off x="538163" y="2731849"/>
            <a:ext cx="7859712" cy="1046440"/>
          </a:xfrm>
          <a:prstGeom prst="rect">
            <a:avLst/>
          </a:prstGeom>
          <a:noFill/>
          <a:ln w="9525">
            <a:noFill/>
            <a:miter lim="800000"/>
            <a:headEnd/>
            <a:tailEnd/>
          </a:ln>
        </p:spPr>
        <p:txBody>
          <a:bodyPr wrap="square">
            <a:spAutoFit/>
          </a:bodyPr>
          <a:lstStyle/>
          <a:p>
            <a:r>
              <a:rPr lang="ru-RU" sz="2000" dirty="0">
                <a:latin typeface="Calibri" pitchFamily="34" charset="0"/>
              </a:rPr>
              <a:t>(в) удалена</a:t>
            </a:r>
            <a:r>
              <a:rPr lang="en-US" sz="2000" dirty="0">
                <a:solidFill>
                  <a:schemeClr val="hlink"/>
                </a:solidFill>
                <a:latin typeface="Calibri" pitchFamily="34" charset="0"/>
              </a:rPr>
              <a:t> </a:t>
            </a:r>
            <a:r>
              <a:rPr lang="en-US" sz="2400" dirty="0">
                <a:solidFill>
                  <a:schemeClr val="hlink"/>
                </a:solidFill>
                <a:latin typeface="Calibri" pitchFamily="34" charset="0"/>
              </a:rPr>
              <a:t>M</a:t>
            </a:r>
            <a:r>
              <a:rPr lang="ru-RU" sz="2000" dirty="0">
                <a:latin typeface="Calibri" pitchFamily="34" charset="0"/>
              </a:rPr>
              <a:t> из </a:t>
            </a:r>
            <a:r>
              <a:rPr lang="ru-RU" sz="2000" dirty="0" smtClean="0">
                <a:latin typeface="Calibri" pitchFamily="34" charset="0"/>
              </a:rPr>
              <a:t>внутренней вершины</a:t>
            </a:r>
            <a:r>
              <a:rPr lang="ru-RU" sz="2000" dirty="0">
                <a:latin typeface="Calibri" pitchFamily="34" charset="0"/>
              </a:rPr>
              <a:t>, ребенок которой имеет </a:t>
            </a:r>
          </a:p>
          <a:p>
            <a:r>
              <a:rPr lang="ru-RU" sz="2000" dirty="0">
                <a:latin typeface="Calibri" pitchFamily="34" charset="0"/>
              </a:rPr>
              <a:t>не менее </a:t>
            </a:r>
            <a:r>
              <a:rPr lang="en-US" sz="2000" dirty="0">
                <a:latin typeface="Calibri" pitchFamily="34" charset="0"/>
              </a:rPr>
              <a:t>t</a:t>
            </a:r>
            <a:r>
              <a:rPr lang="ru-RU" sz="2000" dirty="0">
                <a:latin typeface="Calibri" pitchFamily="34" charset="0"/>
              </a:rPr>
              <a:t> элементов</a:t>
            </a:r>
          </a:p>
          <a:p>
            <a:endParaRPr lang="ru-RU" dirty="0">
              <a:latin typeface="Calibri" pitchFamily="34" charset="0"/>
            </a:endParaRPr>
          </a:p>
        </p:txBody>
      </p:sp>
      <p:sp>
        <p:nvSpPr>
          <p:cNvPr id="160772" name="Text Box 46"/>
          <p:cNvSpPr txBox="1">
            <a:spLocks noChangeArrowheads="1"/>
          </p:cNvSpPr>
          <p:nvPr/>
        </p:nvSpPr>
        <p:spPr bwMode="auto">
          <a:xfrm>
            <a:off x="538957" y="5889466"/>
            <a:ext cx="7466012" cy="707886"/>
          </a:xfrm>
          <a:prstGeom prst="rect">
            <a:avLst/>
          </a:prstGeom>
          <a:noFill/>
          <a:ln w="9525">
            <a:noFill/>
            <a:miter lim="800000"/>
            <a:headEnd/>
            <a:tailEnd/>
          </a:ln>
        </p:spPr>
        <p:txBody>
          <a:bodyPr wrap="square">
            <a:spAutoFit/>
          </a:bodyPr>
          <a:lstStyle/>
          <a:p>
            <a:r>
              <a:rPr lang="ru-RU" sz="2000" dirty="0">
                <a:latin typeface="Calibri" pitchFamily="34" charset="0"/>
              </a:rPr>
              <a:t>Если ребенок, следующий за удаляемым ключом, имеет не менее </a:t>
            </a:r>
            <a:r>
              <a:rPr lang="en-US" sz="2000" i="1" dirty="0">
                <a:latin typeface="Calibri" pitchFamily="34" charset="0"/>
              </a:rPr>
              <a:t>t</a:t>
            </a:r>
            <a:r>
              <a:rPr lang="ru-RU" sz="2000" dirty="0">
                <a:latin typeface="Calibri" pitchFamily="34" charset="0"/>
              </a:rPr>
              <a:t> элементов</a:t>
            </a:r>
            <a:r>
              <a:rPr lang="ru-RU" sz="2000" dirty="0" smtClean="0">
                <a:latin typeface="Calibri" pitchFamily="34" charset="0"/>
              </a:rPr>
              <a:t>,</a:t>
            </a:r>
            <a:r>
              <a:rPr lang="en-US" sz="2000" dirty="0" smtClean="0">
                <a:latin typeface="Calibri" pitchFamily="34" charset="0"/>
              </a:rPr>
              <a:t> </a:t>
            </a:r>
            <a:r>
              <a:rPr lang="ru-RU" sz="2000" dirty="0" smtClean="0">
                <a:latin typeface="Calibri" pitchFamily="34" charset="0"/>
              </a:rPr>
              <a:t>поступаем </a:t>
            </a:r>
            <a:r>
              <a:rPr lang="ru-RU" sz="2000" dirty="0">
                <a:latin typeface="Calibri" pitchFamily="34" charset="0"/>
              </a:rPr>
              <a:t>аналогично (в)</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7" name="Группа 3"/>
          <p:cNvGrpSpPr>
            <a:grpSpLocks/>
          </p:cNvGrpSpPr>
          <p:nvPr/>
        </p:nvGrpSpPr>
        <p:grpSpPr bwMode="auto">
          <a:xfrm>
            <a:off x="642938" y="1052736"/>
            <a:ext cx="7786687" cy="1714500"/>
            <a:chOff x="142875" y="1142984"/>
            <a:chExt cx="7786711" cy="1714512"/>
          </a:xfrm>
        </p:grpSpPr>
        <p:sp>
          <p:nvSpPr>
            <p:cNvPr id="5" name="Прямоугольник 4"/>
            <p:cNvSpPr/>
            <p:nvPr/>
          </p:nvSpPr>
          <p:spPr>
            <a:xfrm>
              <a:off x="3571886" y="114298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2571758" y="1285860"/>
              <a:ext cx="1000128"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2143131" y="1643050"/>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8" name="Прямоугольник 7"/>
            <p:cNvSpPr/>
            <p:nvPr/>
          </p:nvSpPr>
          <p:spPr>
            <a:xfrm>
              <a:off x="5929330" y="1643050"/>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4357700" y="1285860"/>
              <a:ext cx="1963744"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143003" y="2571744"/>
              <a:ext cx="857253"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p:nvPr/>
          </p:nvSpPr>
          <p:spPr>
            <a:xfrm>
              <a:off x="2214569" y="2571744"/>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12" name="Прямоугольник 11"/>
            <p:cNvSpPr/>
            <p:nvPr/>
          </p:nvSpPr>
          <p:spPr>
            <a:xfrm>
              <a:off x="142875"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3357572"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34989" y="1785926"/>
              <a:ext cx="160814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571630" y="1928802"/>
              <a:ext cx="857253"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2500318" y="2214554"/>
              <a:ext cx="642942" cy="7143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3143260" y="1785926"/>
              <a:ext cx="606427"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4572014" y="2571744"/>
              <a:ext cx="100012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7143772"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5929330"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5072077" y="1785926"/>
              <a:ext cx="85725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6000767" y="2251067"/>
              <a:ext cx="642943" cy="15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6715145" y="1785926"/>
              <a:ext cx="820739"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2818" name="Group 42"/>
          <p:cNvGrpSpPr>
            <a:grpSpLocks/>
          </p:cNvGrpSpPr>
          <p:nvPr/>
        </p:nvGrpSpPr>
        <p:grpSpPr bwMode="auto">
          <a:xfrm>
            <a:off x="959494" y="4378796"/>
            <a:ext cx="7500938" cy="1714500"/>
            <a:chOff x="565" y="1842"/>
            <a:chExt cx="4725" cy="1080"/>
          </a:xfrm>
        </p:grpSpPr>
        <p:sp>
          <p:nvSpPr>
            <p:cNvPr id="26" name="Прямоугольник 25"/>
            <p:cNvSpPr/>
            <p:nvPr/>
          </p:nvSpPr>
          <p:spPr>
            <a:xfrm>
              <a:off x="2545" y="18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endCxn id="28" idx="0"/>
            </p:cNvCxnSpPr>
            <p:nvPr/>
          </p:nvCxnSpPr>
          <p:spPr>
            <a:xfrm rot="10800000" flipV="1">
              <a:off x="1780" y="1932"/>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465" y="215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29" name="Прямоугольник 28"/>
            <p:cNvSpPr/>
            <p:nvPr/>
          </p:nvSpPr>
          <p:spPr>
            <a:xfrm>
              <a:off x="4030" y="215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32"/>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2" name="Прямоугольник 31"/>
            <p:cNvSpPr/>
            <p:nvPr/>
          </p:nvSpPr>
          <p:spPr>
            <a:xfrm>
              <a:off x="1195" y="2742"/>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33" name="Прямоугольник 32"/>
            <p:cNvSpPr/>
            <p:nvPr/>
          </p:nvSpPr>
          <p:spPr>
            <a:xfrm>
              <a:off x="56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813" y="2247"/>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a:stCxn id="28" idx="2"/>
              <a:endCxn id="32" idx="0"/>
            </p:cNvCxnSpPr>
            <p:nvPr/>
          </p:nvCxnSpPr>
          <p:spPr>
            <a:xfrm rot="5400000">
              <a:off x="1566" y="2528"/>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095" y="2247"/>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42"/>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47"/>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40"/>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47"/>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45" name="TextBox 44"/>
          <p:cNvSpPr txBox="1">
            <a:spLocks noChangeArrowheads="1"/>
          </p:cNvSpPr>
          <p:nvPr/>
        </p:nvSpPr>
        <p:spPr bwMode="auto">
          <a:xfrm>
            <a:off x="642938" y="3501008"/>
            <a:ext cx="7000875" cy="461665"/>
          </a:xfrm>
          <a:prstGeom prst="rect">
            <a:avLst/>
          </a:prstGeom>
          <a:noFill/>
          <a:ln w="9525">
            <a:noFill/>
            <a:miter lim="800000"/>
            <a:headEnd/>
            <a:tailEnd/>
          </a:ln>
        </p:spPr>
        <p:txBody>
          <a:bodyPr wrap="square">
            <a:spAutoFit/>
          </a:bodyPr>
          <a:lstStyle/>
          <a:p>
            <a:r>
              <a:rPr lang="ru-RU" sz="2000" dirty="0">
                <a:latin typeface="Calibri" pitchFamily="34" charset="0"/>
              </a:rPr>
              <a:t>(г) удалена</a:t>
            </a:r>
            <a:r>
              <a:rPr lang="en-US" sz="2000" dirty="0">
                <a:latin typeface="Calibri" pitchFamily="34" charset="0"/>
              </a:rPr>
              <a:t> G</a:t>
            </a:r>
            <a:r>
              <a:rPr lang="ru-RU" sz="2000" dirty="0">
                <a:latin typeface="Calibri" pitchFamily="34" charset="0"/>
              </a:rPr>
              <a:t>, ее </a:t>
            </a:r>
            <a:r>
              <a:rPr lang="ru-RU" sz="2000" dirty="0" smtClean="0">
                <a:latin typeface="Calibri" pitchFamily="34" charset="0"/>
              </a:rPr>
              <a:t>дети имеют </a:t>
            </a:r>
            <a:r>
              <a:rPr lang="ru-RU" sz="2000" dirty="0">
                <a:latin typeface="Calibri" pitchFamily="34" charset="0"/>
              </a:rPr>
              <a:t>по </a:t>
            </a:r>
            <a:r>
              <a:rPr lang="ru-RU" sz="2400" dirty="0">
                <a:solidFill>
                  <a:schemeClr val="hlink"/>
                </a:solidFill>
                <a:latin typeface="Calibri" pitchFamily="34" charset="0"/>
              </a:rPr>
              <a:t> </a:t>
            </a:r>
            <a:r>
              <a:rPr lang="en-US" sz="2000" dirty="0">
                <a:latin typeface="Calibri" pitchFamily="34" charset="0"/>
              </a:rPr>
              <a:t>t-1 </a:t>
            </a:r>
            <a:r>
              <a:rPr lang="ru-RU" sz="2000" dirty="0">
                <a:latin typeface="Calibri" pitchFamily="34" charset="0"/>
              </a:rPr>
              <a:t>ключу</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5" name="Group 39"/>
          <p:cNvGrpSpPr>
            <a:grpSpLocks/>
          </p:cNvGrpSpPr>
          <p:nvPr/>
        </p:nvGrpSpPr>
        <p:grpSpPr bwMode="auto">
          <a:xfrm>
            <a:off x="1000125" y="1190724"/>
            <a:ext cx="7500938" cy="1714500"/>
            <a:chOff x="630" y="315"/>
            <a:chExt cx="4725" cy="1080"/>
          </a:xfrm>
        </p:grpSpPr>
        <p:sp>
          <p:nvSpPr>
            <p:cNvPr id="5" name="Прямоугольник 4"/>
            <p:cNvSpPr/>
            <p:nvPr/>
          </p:nvSpPr>
          <p:spPr>
            <a:xfrm>
              <a:off x="2610" y="3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endCxn id="7" idx="0"/>
            </p:cNvCxnSpPr>
            <p:nvPr/>
          </p:nvCxnSpPr>
          <p:spPr>
            <a:xfrm rot="10800000" flipV="1">
              <a:off x="1845" y="405"/>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30" y="630"/>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8" name="Прямоугольник 7"/>
            <p:cNvSpPr/>
            <p:nvPr/>
          </p:nvSpPr>
          <p:spPr>
            <a:xfrm>
              <a:off x="4095" y="63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3105" y="405"/>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260" y="1215"/>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11" name="Прямоугольник 10"/>
            <p:cNvSpPr/>
            <p:nvPr/>
          </p:nvSpPr>
          <p:spPr>
            <a:xfrm>
              <a:off x="63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2" name="Прямоугольник 11"/>
            <p:cNvSpPr/>
            <p:nvPr/>
          </p:nvSpPr>
          <p:spPr>
            <a:xfrm>
              <a:off x="247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3" name="Прямая со стрелкой 12"/>
            <p:cNvCxnSpPr>
              <a:stCxn id="7" idx="1"/>
              <a:endCxn id="11" idx="0"/>
            </p:cNvCxnSpPr>
            <p:nvPr/>
          </p:nvCxnSpPr>
          <p:spPr>
            <a:xfrm rot="10800000" flipV="1">
              <a:off x="878" y="720"/>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4" name="Прямая со стрелкой 13"/>
            <p:cNvCxnSpPr>
              <a:stCxn id="7" idx="2"/>
              <a:endCxn id="10" idx="0"/>
            </p:cNvCxnSpPr>
            <p:nvPr/>
          </p:nvCxnSpPr>
          <p:spPr>
            <a:xfrm rot="5400000">
              <a:off x="1631" y="1001"/>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stCxn id="7" idx="3"/>
              <a:endCxn id="12" idx="0"/>
            </p:cNvCxnSpPr>
            <p:nvPr/>
          </p:nvCxnSpPr>
          <p:spPr>
            <a:xfrm>
              <a:off x="2160" y="720"/>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 name="Прямоугольник 15"/>
            <p:cNvSpPr/>
            <p:nvPr/>
          </p:nvSpPr>
          <p:spPr>
            <a:xfrm>
              <a:off x="3240" y="12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7" name="Прямоугольник 16"/>
            <p:cNvSpPr/>
            <p:nvPr/>
          </p:nvSpPr>
          <p:spPr>
            <a:xfrm>
              <a:off x="486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8" name="Прямоугольник 17"/>
            <p:cNvSpPr/>
            <p:nvPr/>
          </p:nvSpPr>
          <p:spPr>
            <a:xfrm>
              <a:off x="409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9" name="Прямая со стрелкой 18"/>
            <p:cNvCxnSpPr>
              <a:stCxn id="8" idx="1"/>
              <a:endCxn id="16" idx="0"/>
            </p:cNvCxnSpPr>
            <p:nvPr/>
          </p:nvCxnSpPr>
          <p:spPr>
            <a:xfrm rot="10800000" flipV="1">
              <a:off x="3555" y="720"/>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0" name="Прямая со стрелкой 19"/>
            <p:cNvCxnSpPr>
              <a:stCxn id="8" idx="2"/>
              <a:endCxn id="18" idx="0"/>
            </p:cNvCxnSpPr>
            <p:nvPr/>
          </p:nvCxnSpPr>
          <p:spPr>
            <a:xfrm rot="5400000">
              <a:off x="4140" y="1013"/>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1" name="Прямая со стрелкой 20"/>
            <p:cNvCxnSpPr>
              <a:stCxn id="8" idx="3"/>
              <a:endCxn id="17" idx="0"/>
            </p:cNvCxnSpPr>
            <p:nvPr/>
          </p:nvCxnSpPr>
          <p:spPr>
            <a:xfrm>
              <a:off x="4590" y="720"/>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4899" name="TextBox 21"/>
            <p:cNvSpPr txBox="1">
              <a:spLocks noChangeArrowheads="1"/>
            </p:cNvSpPr>
            <p:nvPr/>
          </p:nvSpPr>
          <p:spPr bwMode="auto">
            <a:xfrm>
              <a:off x="1338" y="391"/>
              <a:ext cx="199" cy="288"/>
            </a:xfrm>
            <a:prstGeom prst="rect">
              <a:avLst/>
            </a:prstGeom>
            <a:noFill/>
            <a:ln w="9525">
              <a:solidFill>
                <a:schemeClr val="accent1"/>
              </a:solidFill>
              <a:miter lim="800000"/>
              <a:headEnd/>
              <a:tailEnd/>
            </a:ln>
          </p:spPr>
          <p:txBody>
            <a:bodyPr wrap="none">
              <a:spAutoFit/>
            </a:bodyPr>
            <a:lstStyle/>
            <a:p>
              <a:r>
                <a:rPr lang="ru-RU" sz="2400" i="1">
                  <a:latin typeface="Calibri" pitchFamily="34" charset="0"/>
                </a:rPr>
                <a:t>х</a:t>
              </a:r>
            </a:p>
          </p:txBody>
        </p:sp>
      </p:grpSp>
      <p:grpSp>
        <p:nvGrpSpPr>
          <p:cNvPr id="2" name="Group 1"/>
          <p:cNvGrpSpPr/>
          <p:nvPr/>
        </p:nvGrpSpPr>
        <p:grpSpPr>
          <a:xfrm>
            <a:off x="1538288" y="4437112"/>
            <a:ext cx="6357938" cy="1857375"/>
            <a:chOff x="752475" y="2997200"/>
            <a:chExt cx="6357938" cy="1857375"/>
          </a:xfrm>
        </p:grpSpPr>
        <p:sp>
          <p:nvSpPr>
            <p:cNvPr id="24" name="Прямоугольник 23"/>
            <p:cNvSpPr/>
            <p:nvPr/>
          </p:nvSpPr>
          <p:spPr>
            <a:xfrm>
              <a:off x="4110038" y="2997200"/>
              <a:ext cx="285750" cy="357188"/>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ru-RU" dirty="0"/>
            </a:p>
          </p:txBody>
        </p:sp>
        <p:sp>
          <p:nvSpPr>
            <p:cNvPr id="26" name="Прямоугольник 25"/>
            <p:cNvSpPr/>
            <p:nvPr/>
          </p:nvSpPr>
          <p:spPr>
            <a:xfrm>
              <a:off x="3538538" y="3783013"/>
              <a:ext cx="1285875"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9" name="Прямоугольник 28"/>
            <p:cNvSpPr/>
            <p:nvPr/>
          </p:nvSpPr>
          <p:spPr>
            <a:xfrm>
              <a:off x="1752600" y="4568825"/>
              <a:ext cx="1357313"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30" name="Прямоугольник 29"/>
            <p:cNvSpPr/>
            <p:nvPr/>
          </p:nvSpPr>
          <p:spPr>
            <a:xfrm>
              <a:off x="752475"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1" name="Прямоугольник 30"/>
            <p:cNvSpPr/>
            <p:nvPr/>
          </p:nvSpPr>
          <p:spPr>
            <a:xfrm>
              <a:off x="3252788"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2" name="Прямая со стрелкой 31"/>
            <p:cNvCxnSpPr>
              <a:stCxn id="26" idx="1"/>
              <a:endCxn id="30" idx="0"/>
            </p:cNvCxnSpPr>
            <p:nvPr/>
          </p:nvCxnSpPr>
          <p:spPr>
            <a:xfrm rot="10800000" flipV="1">
              <a:off x="1146175" y="3925888"/>
              <a:ext cx="2392363"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3" name="Прямая со стрелкой 32"/>
            <p:cNvCxnSpPr>
              <a:endCxn id="29" idx="0"/>
            </p:cNvCxnSpPr>
            <p:nvPr/>
          </p:nvCxnSpPr>
          <p:spPr>
            <a:xfrm rot="10800000" flipV="1">
              <a:off x="2432050" y="4068763"/>
              <a:ext cx="1320800"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p:nvPr/>
          </p:nvCxnSpPr>
          <p:spPr>
            <a:xfrm rot="5400000">
              <a:off x="3609976" y="4068762"/>
              <a:ext cx="500062" cy="50006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5" name="Прямоугольник 34"/>
            <p:cNvSpPr/>
            <p:nvPr/>
          </p:nvSpPr>
          <p:spPr>
            <a:xfrm>
              <a:off x="4252913" y="4568825"/>
              <a:ext cx="1000125"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6" name="Прямоугольник 35"/>
            <p:cNvSpPr/>
            <p:nvPr/>
          </p:nvSpPr>
          <p:spPr>
            <a:xfrm>
              <a:off x="6324600"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7" name="Прямоугольник 36"/>
            <p:cNvSpPr/>
            <p:nvPr/>
          </p:nvSpPr>
          <p:spPr>
            <a:xfrm>
              <a:off x="5395913"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9" name="Прямая со стрелкой 38"/>
            <p:cNvCxnSpPr>
              <a:endCxn id="37" idx="0"/>
            </p:cNvCxnSpPr>
            <p:nvPr/>
          </p:nvCxnSpPr>
          <p:spPr>
            <a:xfrm>
              <a:off x="4752975" y="4056063"/>
              <a:ext cx="1036638"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stCxn id="26" idx="3"/>
              <a:endCxn id="36" idx="0"/>
            </p:cNvCxnSpPr>
            <p:nvPr/>
          </p:nvCxnSpPr>
          <p:spPr>
            <a:xfrm>
              <a:off x="4824413" y="3925888"/>
              <a:ext cx="1893887"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3" name="Прямая со стрелкой 62"/>
            <p:cNvCxnSpPr/>
            <p:nvPr/>
          </p:nvCxnSpPr>
          <p:spPr>
            <a:xfrm rot="5400000">
              <a:off x="4072731" y="3571082"/>
              <a:ext cx="428625" cy="158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8" name="Прямая со стрелкой 77"/>
            <p:cNvCxnSpPr>
              <a:endCxn id="35" idx="0"/>
            </p:cNvCxnSpPr>
            <p:nvPr/>
          </p:nvCxnSpPr>
          <p:spPr>
            <a:xfrm rot="16200000" flipH="1">
              <a:off x="4324351" y="4127500"/>
              <a:ext cx="500062" cy="3571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38" name="TextBox 40"/>
          <p:cNvSpPr txBox="1">
            <a:spLocks noChangeArrowheads="1"/>
          </p:cNvSpPr>
          <p:nvPr/>
        </p:nvSpPr>
        <p:spPr bwMode="auto">
          <a:xfrm>
            <a:off x="1000125" y="3543399"/>
            <a:ext cx="7028258" cy="461665"/>
          </a:xfrm>
          <a:prstGeom prst="rect">
            <a:avLst/>
          </a:prstGeom>
          <a:noFill/>
          <a:ln w="9525">
            <a:noFill/>
            <a:miter lim="800000"/>
            <a:headEnd/>
            <a:tailEnd/>
          </a:ln>
        </p:spPr>
        <p:txBody>
          <a:bodyPr wrap="square">
            <a:spAutoFit/>
          </a:bodyPr>
          <a:lstStyle/>
          <a:p>
            <a:r>
              <a:rPr lang="ru-RU" sz="2000" dirty="0">
                <a:latin typeface="Calibri" pitchFamily="34" charset="0"/>
              </a:rPr>
              <a:t>(д) удалена</a:t>
            </a:r>
            <a:r>
              <a:rPr lang="en-US" sz="2000" dirty="0">
                <a:latin typeface="Calibri" pitchFamily="34" charset="0"/>
              </a:rPr>
              <a:t> </a:t>
            </a:r>
            <a:r>
              <a:rPr lang="en-US" sz="2400" dirty="0">
                <a:solidFill>
                  <a:schemeClr val="hlink"/>
                </a:solidFill>
                <a:latin typeface="Calibri" pitchFamily="34" charset="0"/>
              </a:rPr>
              <a:t>D</a:t>
            </a:r>
            <a:r>
              <a:rPr lang="ru-RU" sz="2000" dirty="0">
                <a:latin typeface="Calibri" pitchFamily="34" charset="0"/>
              </a:rPr>
              <a:t>, в вершине х </a:t>
            </a:r>
            <a:r>
              <a:rPr lang="ru-RU" sz="2000" dirty="0" smtClean="0">
                <a:latin typeface="Calibri" pitchFamily="34" charset="0"/>
              </a:rPr>
              <a:t>нет ключа</a:t>
            </a:r>
            <a:r>
              <a:rPr lang="ru-RU" dirty="0" smtClean="0">
                <a:latin typeface="Calibri" pitchFamily="34" charset="0"/>
              </a:rPr>
              <a:t> </a:t>
            </a:r>
            <a:r>
              <a:rPr lang="en-US" dirty="0">
                <a:solidFill>
                  <a:schemeClr val="hlink"/>
                </a:solidFill>
              </a:rPr>
              <a:t>D</a:t>
            </a:r>
            <a:r>
              <a:rPr lang="ru-RU" dirty="0">
                <a:solidFill>
                  <a:schemeClr val="hlink"/>
                </a:solidFill>
              </a:rPr>
              <a:t> </a:t>
            </a:r>
            <a:r>
              <a:rPr lang="ru-RU" dirty="0"/>
              <a:t>и </a:t>
            </a:r>
            <a:r>
              <a:rPr lang="en-US" sz="2000" dirty="0"/>
              <a:t>t = 2</a:t>
            </a:r>
            <a:endParaRPr lang="ru-RU"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3" name="Группа 22"/>
          <p:cNvGrpSpPr>
            <a:grpSpLocks/>
          </p:cNvGrpSpPr>
          <p:nvPr/>
        </p:nvGrpSpPr>
        <p:grpSpPr bwMode="auto">
          <a:xfrm>
            <a:off x="571500" y="714375"/>
            <a:ext cx="6786563" cy="1785938"/>
            <a:chOff x="0" y="1071546"/>
            <a:chExt cx="6786610" cy="1785950"/>
          </a:xfrm>
        </p:grpSpPr>
        <p:sp>
          <p:nvSpPr>
            <p:cNvPr id="23" name="Прямоугольник 22"/>
            <p:cNvSpPr/>
            <p:nvPr/>
          </p:nvSpPr>
          <p:spPr>
            <a:xfrm>
              <a:off x="3214710" y="1785926"/>
              <a:ext cx="128588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4" name="Прямоугольник 23"/>
            <p:cNvSpPr/>
            <p:nvPr/>
          </p:nvSpPr>
          <p:spPr>
            <a:xfrm>
              <a:off x="1428760" y="2571744"/>
              <a:ext cx="135732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25" name="Прямоугольник 24"/>
            <p:cNvSpPr/>
            <p:nvPr/>
          </p:nvSpPr>
          <p:spPr>
            <a:xfrm>
              <a:off x="428628"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26" name="Прямоугольник 25"/>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27" name="Прямая со стрелкой 26"/>
            <p:cNvCxnSpPr>
              <a:stCxn id="23" idx="1"/>
              <a:endCxn id="25"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endCxn id="24"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p:nvPr/>
          </p:nvCxnSpPr>
          <p:spPr>
            <a:xfrm rot="5400000">
              <a:off x="3286148" y="2071678"/>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0" name="Прямоугольник 29"/>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1" name="Прямоугольник 30"/>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2" name="Прямоугольник 31"/>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3" name="Прямая со стрелкой 32"/>
            <p:cNvCxnSpPr>
              <a:endCxn id="32"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stCxn id="23" idx="3"/>
              <a:endCxn id="31"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41" name="TextBox 34"/>
            <p:cNvSpPr txBox="1">
              <a:spLocks noChangeArrowheads="1"/>
            </p:cNvSpPr>
            <p:nvPr/>
          </p:nvSpPr>
          <p:spPr bwMode="auto">
            <a:xfrm>
              <a:off x="0" y="1071546"/>
              <a:ext cx="3636316" cy="369332"/>
            </a:xfrm>
            <a:prstGeom prst="rect">
              <a:avLst/>
            </a:prstGeom>
            <a:noFill/>
            <a:ln w="9525">
              <a:noFill/>
              <a:miter lim="800000"/>
              <a:headEnd/>
              <a:tailEnd/>
            </a:ln>
          </p:spPr>
          <p:txBody>
            <a:bodyPr wrap="none">
              <a:spAutoFit/>
            </a:bodyPr>
            <a:lstStyle/>
            <a:p>
              <a:r>
                <a:rPr lang="ru-RU" dirty="0">
                  <a:latin typeface="Calibri" pitchFamily="34" charset="0"/>
                </a:rPr>
                <a:t>(д</a:t>
              </a:r>
              <a:r>
                <a:rPr lang="en-US" dirty="0">
                  <a:latin typeface="Calibri" pitchFamily="34" charset="0"/>
                </a:rPr>
                <a:t>’</a:t>
              </a:r>
              <a:r>
                <a:rPr lang="ru-RU" dirty="0">
                  <a:latin typeface="Calibri" pitchFamily="34" charset="0"/>
                </a:rPr>
                <a:t>) уменьшение высоты дерева</a:t>
              </a:r>
            </a:p>
          </p:txBody>
        </p:sp>
      </p:grpSp>
      <p:grpSp>
        <p:nvGrpSpPr>
          <p:cNvPr id="166914" name="Группа 22"/>
          <p:cNvGrpSpPr>
            <a:grpSpLocks/>
          </p:cNvGrpSpPr>
          <p:nvPr/>
        </p:nvGrpSpPr>
        <p:grpSpPr bwMode="auto">
          <a:xfrm>
            <a:off x="714375" y="3357563"/>
            <a:ext cx="6786563" cy="1785937"/>
            <a:chOff x="0" y="1071546"/>
            <a:chExt cx="6786610" cy="1785950"/>
          </a:xfrm>
        </p:grpSpPr>
        <p:sp>
          <p:nvSpPr>
            <p:cNvPr id="42" name="Прямоугольник 41"/>
            <p:cNvSpPr/>
            <p:nvPr/>
          </p:nvSpPr>
          <p:spPr>
            <a:xfrm>
              <a:off x="3214710" y="1785926"/>
              <a:ext cx="1285884"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L  P  T  X</a:t>
              </a:r>
              <a:endParaRPr lang="ru-RU" dirty="0"/>
            </a:p>
          </p:txBody>
        </p:sp>
        <p:sp>
          <p:nvSpPr>
            <p:cNvPr id="43" name="Прямоугольник 42"/>
            <p:cNvSpPr/>
            <p:nvPr/>
          </p:nvSpPr>
          <p:spPr>
            <a:xfrm>
              <a:off x="1428760" y="2571744"/>
              <a:ext cx="1357322"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  J   K</a:t>
              </a:r>
              <a:endParaRPr lang="ru-RU" dirty="0"/>
            </a:p>
          </p:txBody>
        </p:sp>
        <p:sp>
          <p:nvSpPr>
            <p:cNvPr id="44" name="Прямоугольник 43"/>
            <p:cNvSpPr/>
            <p:nvPr/>
          </p:nvSpPr>
          <p:spPr>
            <a:xfrm>
              <a:off x="428628" y="2571744"/>
              <a:ext cx="78581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45" name="Прямоугольник 44"/>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46" name="Прямая со стрелкой 45"/>
            <p:cNvCxnSpPr>
              <a:stCxn id="42" idx="1"/>
              <a:endCxn id="44"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a:endCxn id="43"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8" name="Прямая со стрелкой 47"/>
            <p:cNvCxnSpPr/>
            <p:nvPr/>
          </p:nvCxnSpPr>
          <p:spPr>
            <a:xfrm rot="5400000">
              <a:off x="3286149" y="2071677"/>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49" name="Прямоугольник 48"/>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50" name="Прямоугольник 49"/>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51" name="Прямоугольник 50"/>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52" name="Прямая со стрелкой 51"/>
            <p:cNvCxnSpPr>
              <a:endCxn id="51"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3" name="Прямая со стрелкой 52"/>
            <p:cNvCxnSpPr>
              <a:stCxn id="42" idx="3"/>
              <a:endCxn id="50"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28" name="TextBox 53"/>
            <p:cNvSpPr txBox="1">
              <a:spLocks noChangeArrowheads="1"/>
            </p:cNvSpPr>
            <p:nvPr/>
          </p:nvSpPr>
          <p:spPr bwMode="auto">
            <a:xfrm>
              <a:off x="0" y="1071546"/>
              <a:ext cx="1466860" cy="366715"/>
            </a:xfrm>
            <a:prstGeom prst="rect">
              <a:avLst/>
            </a:prstGeom>
            <a:noFill/>
            <a:ln w="9525">
              <a:noFill/>
              <a:miter lim="800000"/>
              <a:headEnd/>
              <a:tailEnd/>
            </a:ln>
          </p:spPr>
          <p:txBody>
            <a:bodyPr wrap="none">
              <a:spAutoFit/>
            </a:bodyPr>
            <a:lstStyle/>
            <a:p>
              <a:r>
                <a:rPr lang="ru-RU" dirty="0">
                  <a:latin typeface="Calibri" pitchFamily="34" charset="0"/>
                </a:rPr>
                <a:t>(е) удалена</a:t>
              </a:r>
              <a:r>
                <a:rPr lang="en-US" dirty="0">
                  <a:latin typeface="Calibri" pitchFamily="34" charset="0"/>
                </a:rPr>
                <a:t> </a:t>
              </a:r>
              <a:r>
                <a:rPr lang="en-US" dirty="0">
                  <a:solidFill>
                    <a:schemeClr val="hlink"/>
                  </a:solidFill>
                  <a:latin typeface="Calibri" pitchFamily="34" charset="0"/>
                </a:rPr>
                <a:t>C</a:t>
              </a:r>
              <a:endParaRPr lang="ru-RU" dirty="0">
                <a:latin typeface="Calibri" pitchFamily="34" charset="0"/>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5" name="Content Placeholder 4"/>
          <p:cNvSpPr>
            <a:spLocks noGrp="1"/>
          </p:cNvSpPr>
          <p:nvPr>
            <p:ph idx="1"/>
          </p:nvPr>
        </p:nvSpPr>
        <p:spPr/>
        <p:txBody>
          <a:bodyPr/>
          <a:lstStyle/>
          <a:p>
            <a:r>
              <a:rPr lang="en-US" dirty="0" smtClean="0">
                <a:solidFill>
                  <a:schemeClr val="bg1">
                    <a:lumMod val="65000"/>
                    <a:lumOff val="35000"/>
                  </a:schemeClr>
                </a:solidFill>
              </a:rPr>
              <a:t>B</a:t>
            </a:r>
            <a:r>
              <a:rPr lang="ru-RU" dirty="0" smtClean="0">
                <a:solidFill>
                  <a:schemeClr val="bg1">
                    <a:lumMod val="65000"/>
                    <a:lumOff val="35000"/>
                  </a:schemeClr>
                </a:solidFill>
              </a:rPr>
              <a:t> </a:t>
            </a:r>
            <a:r>
              <a:rPr lang="ru-RU" dirty="0" smtClean="0">
                <a:solidFill>
                  <a:schemeClr val="bg1">
                    <a:lumMod val="65000"/>
                    <a:lumOff val="35000"/>
                  </a:schemeClr>
                </a:solidFill>
              </a:rPr>
              <a:t>деревья</a:t>
            </a:r>
            <a:endParaRPr lang="ru-RU" dirty="0">
              <a:solidFill>
                <a:schemeClr val="bg1">
                  <a:lumMod val="65000"/>
                  <a:lumOff val="35000"/>
                </a:schemeClr>
              </a:solidFill>
            </a:endParaRPr>
          </a:p>
          <a:p>
            <a:pPr lvl="1"/>
            <a:r>
              <a:rPr lang="ru-RU" dirty="0">
                <a:solidFill>
                  <a:schemeClr val="bg1">
                    <a:lumMod val="65000"/>
                    <a:lumOff val="35000"/>
                  </a:schemeClr>
                </a:solidFill>
              </a:rPr>
              <a:t>Определение</a:t>
            </a:r>
          </a:p>
          <a:p>
            <a:pPr lvl="1"/>
            <a:r>
              <a:rPr lang="ru-RU" dirty="0">
                <a:solidFill>
                  <a:schemeClr val="bg1">
                    <a:lumMod val="65000"/>
                    <a:lumOff val="35000"/>
                  </a:schemeClr>
                </a:solidFill>
              </a:rPr>
              <a:t>Вставка и удаление вершины</a:t>
            </a:r>
          </a:p>
          <a:p>
            <a:r>
              <a:rPr lang="ru-RU" dirty="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pPr lvl="1"/>
            <a:r>
              <a:rPr lang="ru-RU" dirty="0"/>
              <a:t>Связь КЧ и </a:t>
            </a:r>
            <a:r>
              <a:rPr lang="en-US" dirty="0" smtClean="0"/>
              <a:t>B</a:t>
            </a:r>
            <a:r>
              <a:rPr lang="ru-RU" dirty="0" smtClean="0"/>
              <a:t> </a:t>
            </a:r>
            <a:r>
              <a:rPr lang="ru-RU" dirty="0"/>
              <a:t>деревьев</a:t>
            </a:r>
          </a:p>
          <a:p>
            <a:pPr marL="68580" indent="0">
              <a:buNone/>
            </a:pPr>
            <a:endParaRPr lang="ru-RU" dirty="0"/>
          </a:p>
        </p:txBody>
      </p:sp>
    </p:spTree>
    <p:extLst>
      <p:ext uri="{BB962C8B-B14F-4D97-AF65-F5344CB8AC3E}">
        <p14:creationId xmlns:p14="http://schemas.microsoft.com/office/powerpoint/2010/main" val="110143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Красно-чёрное </a:t>
            </a:r>
            <a:r>
              <a:rPr lang="ru-RU" dirty="0" smtClean="0"/>
              <a:t>дерево</a:t>
            </a:r>
            <a:endParaRPr lang="ru-RU" dirty="0"/>
          </a:p>
        </p:txBody>
      </p:sp>
      <p:sp>
        <p:nvSpPr>
          <p:cNvPr id="96259" name="Rectangle 3"/>
          <p:cNvSpPr>
            <a:spLocks noGrp="1"/>
          </p:cNvSpPr>
          <p:nvPr>
            <p:ph idx="1"/>
          </p:nvPr>
        </p:nvSpPr>
        <p:spPr/>
        <p:txBody>
          <a:bodyPr>
            <a:normAutofit lnSpcReduction="10000"/>
          </a:bodyPr>
          <a:lstStyle/>
          <a:p>
            <a:pPr>
              <a:lnSpc>
                <a:spcPct val="80000"/>
              </a:lnSpc>
              <a:buFont typeface="Arial" charset="0"/>
              <a:buNone/>
            </a:pPr>
            <a:r>
              <a:rPr lang="en-US" sz="2400" dirty="0"/>
              <a:t>Rudolf </a:t>
            </a:r>
            <a:r>
              <a:rPr lang="en-US" sz="2400" dirty="0" smtClean="0"/>
              <a:t>Bayer</a:t>
            </a:r>
            <a:r>
              <a:rPr lang="ru-RU" sz="2400" dirty="0" smtClean="0"/>
              <a:t> 1972</a:t>
            </a:r>
            <a:br>
              <a:rPr lang="ru-RU" sz="2400" dirty="0" smtClean="0"/>
            </a:br>
            <a:r>
              <a:rPr lang="ru-RU" sz="2400" dirty="0" smtClean="0"/>
              <a:t>Симметричные двоичные </a:t>
            </a:r>
            <a:r>
              <a:rPr lang="en-US" sz="2400" dirty="0" smtClean="0"/>
              <a:t>B</a:t>
            </a:r>
            <a:r>
              <a:rPr lang="ru-RU" sz="2400" dirty="0" smtClean="0"/>
              <a:t> </a:t>
            </a:r>
            <a:r>
              <a:rPr lang="ru-RU" sz="2400" dirty="0" smtClean="0"/>
              <a:t>деревья</a:t>
            </a:r>
          </a:p>
          <a:p>
            <a:pPr>
              <a:lnSpc>
                <a:spcPct val="80000"/>
              </a:lnSpc>
              <a:buFont typeface="Arial" charset="0"/>
              <a:buNone/>
            </a:pPr>
            <a:r>
              <a:rPr lang="ru-RU" sz="2400" dirty="0" smtClean="0"/>
              <a:t>Леонидас Гибас и Роберт </a:t>
            </a:r>
            <a:r>
              <a:rPr lang="ru-RU" sz="2400" dirty="0"/>
              <a:t>Седжвик </a:t>
            </a:r>
            <a:r>
              <a:rPr lang="ru-RU" sz="2400" dirty="0" smtClean="0"/>
              <a:t>1978</a:t>
            </a:r>
            <a:br>
              <a:rPr lang="ru-RU" sz="2400" dirty="0" smtClean="0"/>
            </a:br>
            <a:r>
              <a:rPr lang="ru-RU" sz="2400" dirty="0" smtClean="0"/>
              <a:t>КЧ деревья</a:t>
            </a:r>
          </a:p>
          <a:p>
            <a:pPr>
              <a:lnSpc>
                <a:spcPct val="80000"/>
              </a:lnSpc>
              <a:buFont typeface="Arial" charset="0"/>
              <a:buNone/>
            </a:pPr>
            <a:endParaRPr lang="ru-RU" sz="2400" dirty="0" smtClean="0"/>
          </a:p>
          <a:p>
            <a:pPr marL="68580" indent="0">
              <a:lnSpc>
                <a:spcPct val="80000"/>
              </a:lnSpc>
              <a:buNone/>
            </a:pPr>
            <a:r>
              <a:rPr lang="ru-RU" sz="2400" dirty="0" smtClean="0">
                <a:solidFill>
                  <a:srgbClr val="FFC000"/>
                </a:solidFill>
              </a:rPr>
              <a:t>Красно-чёрное</a:t>
            </a:r>
            <a:r>
              <a:rPr lang="ru-RU" sz="2400" dirty="0" smtClean="0"/>
              <a:t> дерево – это дерево двоичного</a:t>
            </a:r>
            <a:br>
              <a:rPr lang="ru-RU" sz="2400" dirty="0" smtClean="0"/>
            </a:br>
            <a:r>
              <a:rPr lang="ru-RU" sz="2400" dirty="0" smtClean="0"/>
              <a:t>поиска, обладающее следующими</a:t>
            </a:r>
            <a:br>
              <a:rPr lang="ru-RU" sz="2400" dirty="0" smtClean="0"/>
            </a:br>
            <a:r>
              <a:rPr lang="ru-RU" sz="2400" dirty="0" smtClean="0">
                <a:solidFill>
                  <a:srgbClr val="FFC000"/>
                </a:solidFill>
              </a:rPr>
              <a:t>КЧ свойствами</a:t>
            </a:r>
          </a:p>
          <a:p>
            <a:pPr marL="582930" indent="-514350">
              <a:lnSpc>
                <a:spcPct val="80000"/>
              </a:lnSpc>
              <a:buFont typeface="+mj-lt"/>
              <a:buAutoNum type="arabicPeriod"/>
            </a:pPr>
            <a:endParaRPr lang="ru-RU" sz="2400" dirty="0" smtClean="0"/>
          </a:p>
          <a:p>
            <a:pPr marL="582930" indent="-514350">
              <a:lnSpc>
                <a:spcPct val="80000"/>
              </a:lnSpc>
              <a:buFont typeface="+mj-lt"/>
              <a:buAutoNum type="arabicPeriod"/>
            </a:pPr>
            <a:r>
              <a:rPr lang="ru-RU" sz="2400" dirty="0" smtClean="0"/>
              <a:t>Все листья чёрные и не содержат данных</a:t>
            </a:r>
          </a:p>
          <a:p>
            <a:pPr marL="582930" indent="-514350">
              <a:lnSpc>
                <a:spcPct val="80000"/>
              </a:lnSpc>
              <a:buFont typeface="+mj-lt"/>
              <a:buAutoNum type="arabicPeriod"/>
            </a:pPr>
            <a:r>
              <a:rPr lang="ru-RU" sz="2400" dirty="0" smtClean="0"/>
              <a:t>Все потомки красных узлов чёрные – </a:t>
            </a:r>
            <a:br>
              <a:rPr lang="ru-RU" sz="2400" dirty="0" smtClean="0"/>
            </a:br>
            <a:r>
              <a:rPr lang="ru-RU" sz="2400" dirty="0" smtClean="0"/>
              <a:t>нет двух красных узлов подряд</a:t>
            </a:r>
          </a:p>
          <a:p>
            <a:pPr marL="582930" indent="-514350">
              <a:lnSpc>
                <a:spcPct val="80000"/>
              </a:lnSpc>
              <a:buFont typeface="+mj-lt"/>
              <a:buAutoNum type="arabicPeriod"/>
            </a:pPr>
            <a:r>
              <a:rPr lang="ru-RU" sz="2400" dirty="0" smtClean="0"/>
              <a:t>На всех путях от корня к листьям число </a:t>
            </a:r>
            <a:br>
              <a:rPr lang="ru-RU" sz="2400" dirty="0" smtClean="0"/>
            </a:br>
            <a:r>
              <a:rPr lang="ru-RU" sz="2400" dirty="0" smtClean="0"/>
              <a:t>чёрных узлов одинаково и равно </a:t>
            </a:r>
            <a:r>
              <a:rPr lang="ru-RU" sz="2400" dirty="0" smtClean="0">
                <a:solidFill>
                  <a:srgbClr val="FFC000"/>
                </a:solidFill>
              </a:rPr>
              <a:t>чёрной</a:t>
            </a:r>
            <a:br>
              <a:rPr lang="ru-RU" sz="2400" dirty="0" smtClean="0">
                <a:solidFill>
                  <a:srgbClr val="FFC000"/>
                </a:solidFill>
              </a:rPr>
            </a:br>
            <a:r>
              <a:rPr lang="ru-RU" sz="2400" dirty="0" smtClean="0">
                <a:solidFill>
                  <a:srgbClr val="FFC000"/>
                </a:solidFill>
              </a:rPr>
              <a:t>высоте </a:t>
            </a:r>
            <a:r>
              <a:rPr lang="ru-RU" sz="2400" dirty="0" smtClean="0"/>
              <a:t>дерева</a:t>
            </a:r>
          </a:p>
          <a:p>
            <a:pPr marL="68580" indent="0">
              <a:lnSpc>
                <a:spcPct val="80000"/>
              </a:lnSpc>
              <a:buNone/>
            </a:pPr>
            <a:endParaRPr lang="ru-RU" sz="2400" dirty="0" smtClean="0"/>
          </a:p>
        </p:txBody>
      </p:sp>
      <p:pic>
        <p:nvPicPr>
          <p:cNvPr id="136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5" y="4857750"/>
            <a:ext cx="18192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201" name="Picture 9" descr="http://www.cs.princeton.edu/~rs/rs.gra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725" y="2318302"/>
            <a:ext cx="1819275" cy="250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27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5" end="5"/>
                                            </p:txEl>
                                          </p:spTgt>
                                        </p:tgtEl>
                                        <p:attrNameLst>
                                          <p:attrName>style.visibility</p:attrName>
                                        </p:attrNameLst>
                                      </p:cBhvr>
                                      <p:to>
                                        <p:strVal val="visible"/>
                                      </p:to>
                                    </p:set>
                                    <p:anim calcmode="lin" valueType="num">
                                      <p:cBhvr additive="base">
                                        <p:cTn id="7"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59">
                                            <p:txEl>
                                              <p:pRg st="6" end="6"/>
                                            </p:txEl>
                                          </p:spTgt>
                                        </p:tgtEl>
                                        <p:attrNameLst>
                                          <p:attrName>style.visibility</p:attrName>
                                        </p:attrNameLst>
                                      </p:cBhvr>
                                      <p:to>
                                        <p:strVal val="visible"/>
                                      </p:to>
                                    </p:set>
                                    <p:anim calcmode="lin" valueType="num">
                                      <p:cBhvr additive="base">
                                        <p:cTn id="13"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6259">
                                            <p:txEl>
                                              <p:pRg st="7" end="7"/>
                                            </p:txEl>
                                          </p:spTgt>
                                        </p:tgtEl>
                                        <p:attrNameLst>
                                          <p:attrName>style.visibility</p:attrName>
                                        </p:attrNameLst>
                                      </p:cBhvr>
                                      <p:to>
                                        <p:strVal val="visible"/>
                                      </p:to>
                                    </p:set>
                                    <p:anim calcmode="lin" valueType="num">
                                      <p:cBhvr additive="base">
                                        <p:cTn id="19" dur="500" fill="hold"/>
                                        <p:tgtEl>
                                          <p:spTgt spid="9625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Содержимое 2"/>
          <p:cNvSpPr>
            <a:spLocks noGrp="1"/>
          </p:cNvSpPr>
          <p:nvPr>
            <p:ph idx="1"/>
          </p:nvPr>
        </p:nvSpPr>
        <p:spPr/>
        <p:txBody>
          <a:bodyPr>
            <a:normAutofit/>
          </a:bodyPr>
          <a:lstStyle/>
          <a:p>
            <a:r>
              <a:rPr lang="en-US" sz="2400" dirty="0" smtClean="0">
                <a:solidFill>
                  <a:schemeClr val="hlink"/>
                </a:solidFill>
                <a:latin typeface="+mj-lt"/>
              </a:rPr>
              <a:t>B</a:t>
            </a:r>
            <a:r>
              <a:rPr lang="ru-RU" sz="2400" dirty="0" smtClean="0">
                <a:solidFill>
                  <a:schemeClr val="hlink"/>
                </a:solidFill>
                <a:latin typeface="+mj-lt"/>
              </a:rPr>
              <a:t> </a:t>
            </a:r>
            <a:r>
              <a:rPr lang="ru-RU" sz="2400" dirty="0" smtClean="0">
                <a:solidFill>
                  <a:schemeClr val="hlink"/>
                </a:solidFill>
                <a:latin typeface="+mj-lt"/>
              </a:rPr>
              <a:t>деревья</a:t>
            </a:r>
            <a:r>
              <a:rPr lang="ru-RU" sz="2400" dirty="0" smtClean="0">
                <a:latin typeface="+mj-lt"/>
              </a:rPr>
              <a:t> – сбалансированные деревья для</a:t>
            </a:r>
            <a:br>
              <a:rPr lang="ru-RU" sz="2400" dirty="0" smtClean="0">
                <a:latin typeface="+mj-lt"/>
              </a:rPr>
            </a:br>
            <a:r>
              <a:rPr lang="ru-RU" sz="2400" dirty="0" smtClean="0">
                <a:latin typeface="+mj-lt"/>
              </a:rPr>
              <a:t>быстрого доступа к информации на устройствах</a:t>
            </a:r>
            <a:br>
              <a:rPr lang="ru-RU" sz="2400" dirty="0" smtClean="0">
                <a:latin typeface="+mj-lt"/>
              </a:rPr>
            </a:br>
            <a:r>
              <a:rPr lang="ru-RU" sz="2400" dirty="0" smtClean="0">
                <a:latin typeface="+mj-lt"/>
              </a:rPr>
              <a:t>с прямым доступом</a:t>
            </a:r>
          </a:p>
          <a:p>
            <a:r>
              <a:rPr lang="ru-RU" sz="2400" dirty="0" smtClean="0">
                <a:latin typeface="+mj-lt"/>
              </a:rPr>
              <a:t>Рудольф </a:t>
            </a:r>
            <a:r>
              <a:rPr lang="ru-RU" sz="2400" dirty="0" smtClean="0">
                <a:latin typeface="+mj-lt"/>
              </a:rPr>
              <a:t>Бэйер (R. Bayer</a:t>
            </a:r>
            <a:r>
              <a:rPr lang="ru-RU" sz="2400" dirty="0" smtClean="0">
                <a:latin typeface="+mj-lt"/>
              </a:rPr>
              <a:t>)</a:t>
            </a:r>
            <a:endParaRPr lang="en-US" sz="2400" dirty="0" smtClean="0">
              <a:latin typeface="+mj-lt"/>
            </a:endParaRPr>
          </a:p>
          <a:p>
            <a:r>
              <a:rPr lang="ru-RU" sz="2400" dirty="0" smtClean="0">
                <a:latin typeface="+mj-lt"/>
              </a:rPr>
              <a:t>Эдвард </a:t>
            </a:r>
            <a:r>
              <a:rPr lang="ru-RU" sz="2400" dirty="0" smtClean="0">
                <a:latin typeface="+mj-lt"/>
              </a:rPr>
              <a:t>МакКрейт (E. McCreight</a:t>
            </a:r>
            <a:r>
              <a:rPr lang="ru-RU" sz="2400" dirty="0" smtClean="0">
                <a:latin typeface="+mj-lt"/>
              </a:rPr>
              <a:t>)</a:t>
            </a:r>
            <a:endParaRPr lang="en-US" sz="2400" dirty="0" smtClean="0">
              <a:latin typeface="+mj-lt"/>
            </a:endParaRPr>
          </a:p>
          <a:p>
            <a:r>
              <a:rPr lang="en-US" sz="2400" dirty="0" smtClean="0">
                <a:latin typeface="+mj-lt"/>
              </a:rPr>
              <a:t>~1970</a:t>
            </a:r>
            <a:endParaRPr lang="en-US" sz="2400" dirty="0" smtClean="0">
              <a:latin typeface="+mj-lt"/>
            </a:endParaRPr>
          </a:p>
          <a:p>
            <a:endParaRPr lang="en-US" sz="2400" dirty="0" smtClean="0">
              <a:latin typeface="+mj-lt"/>
            </a:endParaRPr>
          </a:p>
          <a:p>
            <a:r>
              <a:rPr lang="ru-RU" sz="2400" dirty="0" smtClean="0">
                <a:latin typeface="+mj-lt"/>
              </a:rPr>
              <a:t>Страничная организация памяти</a:t>
            </a:r>
          </a:p>
          <a:p>
            <a:r>
              <a:rPr lang="ru-RU" sz="2400" dirty="0" smtClean="0">
                <a:latin typeface="+mj-lt"/>
              </a:rPr>
              <a:t>Файловые системы, например, </a:t>
            </a:r>
            <a:r>
              <a:rPr lang="en-US" sz="2400" dirty="0" smtClean="0">
                <a:latin typeface="+mj-lt"/>
              </a:rPr>
              <a:t>Windows NTFS</a:t>
            </a:r>
          </a:p>
          <a:p>
            <a:r>
              <a:rPr lang="ru-RU" sz="2400" dirty="0" smtClean="0">
                <a:latin typeface="+mj-lt"/>
              </a:rPr>
              <a:t>Обработка больших массивов данных</a:t>
            </a:r>
            <a:endParaRPr lang="ru-RU" sz="2400" dirty="0" smtClean="0">
              <a:latin typeface="+mj-lt"/>
            </a:endParaRPr>
          </a:p>
          <a:p>
            <a:endParaRPr lang="en-US" sz="2400" dirty="0" smtClean="0">
              <a:latin typeface="+mj-lt"/>
            </a:endParaRPr>
          </a:p>
          <a:p>
            <a:endParaRPr lang="en-US" sz="2400" dirty="0" smtClean="0">
              <a:latin typeface="+mj-lt"/>
            </a:endParaRPr>
          </a:p>
          <a:p>
            <a:endParaRPr lang="en-US" sz="2400" dirty="0" smtClean="0">
              <a:latin typeface="+mj-lt"/>
            </a:endParaRPr>
          </a:p>
        </p:txBody>
      </p:sp>
      <p:sp>
        <p:nvSpPr>
          <p:cNvPr id="3" name="Title 2"/>
          <p:cNvSpPr>
            <a:spLocks noGrp="1"/>
          </p:cNvSpPr>
          <p:nvPr>
            <p:ph type="title"/>
          </p:nvPr>
        </p:nvSpPr>
        <p:spPr/>
        <p:txBody>
          <a:bodyPr/>
          <a:lstStyle/>
          <a:p>
            <a:r>
              <a:rPr lang="en-US" dirty="0" smtClean="0"/>
              <a:t>B</a:t>
            </a:r>
            <a:r>
              <a:rPr lang="ru-RU" dirty="0" smtClean="0"/>
              <a:t> </a:t>
            </a:r>
            <a:r>
              <a:rPr lang="ru-RU" dirty="0" smtClean="0"/>
              <a:t>деревья</a:t>
            </a:r>
            <a:endParaRPr lang="ru-RU" dirty="0"/>
          </a:p>
        </p:txBody>
      </p:sp>
      <p:pic>
        <p:nvPicPr>
          <p:cNvPr id="5" name="Picture 7" descr="http://wikis.gm.fh-koeln.de/wiki_db/img/bay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2640748"/>
            <a:ext cx="1628508" cy="1758791"/>
          </a:xfrm>
          <a:prstGeom prst="rect">
            <a:avLst/>
          </a:prstGeom>
          <a:noFill/>
          <a:extLst>
            <a:ext uri="{909E8E84-426E-40DD-AFC4-6F175D3DCCD1}">
              <a14:hiddenFill xmlns:a14="http://schemas.microsoft.com/office/drawing/2010/main">
                <a:solidFill>
                  <a:srgbClr val="FFFFFF"/>
                </a:solidFill>
              </a14:hiddenFill>
            </a:ext>
          </a:extLst>
        </p:spPr>
      </p:pic>
      <p:pic>
        <p:nvPicPr>
          <p:cNvPr id="1372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2120" y="2636912"/>
            <a:ext cx="1629544" cy="2483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141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КЧ дерева (Википедия)</a:t>
            </a:r>
            <a:endParaRPr lang="ru-RU" dirty="0"/>
          </a:p>
        </p:txBody>
      </p:sp>
      <p:sp>
        <p:nvSpPr>
          <p:cNvPr id="3" name="Content Placeholder 2"/>
          <p:cNvSpPr>
            <a:spLocks noGrp="1"/>
          </p:cNvSpPr>
          <p:nvPr>
            <p:ph idx="1"/>
          </p:nvPr>
        </p:nvSpPr>
        <p:spPr/>
        <p:txBody>
          <a:bodyPr/>
          <a:lstStyle/>
          <a:p>
            <a:endParaRPr lang="ru-RU"/>
          </a:p>
        </p:txBody>
      </p:sp>
      <p:pic>
        <p:nvPicPr>
          <p:cNvPr id="140290" name="Picture 2" descr="http://upload.wikimedia.org/wikipedia/commons/thumb/6/66/Red-black_tree_example.svg/1000px-Red-black_tree_example.svg.png?uselang=r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929" y="1811466"/>
            <a:ext cx="7703438" cy="3705354"/>
          </a:xfrm>
          <a:prstGeom prst="rect">
            <a:avLst/>
          </a:prstGeom>
          <a:solidFill>
            <a:schemeClr val="tx1"/>
          </a:solidFill>
        </p:spPr>
      </p:pic>
    </p:spTree>
    <p:extLst>
      <p:ext uri="{BB962C8B-B14F-4D97-AF65-F5344CB8AC3E}">
        <p14:creationId xmlns:p14="http://schemas.microsoft.com/office/powerpoint/2010/main" val="3812492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Высота </a:t>
            </a:r>
            <a:r>
              <a:rPr lang="ru-RU" dirty="0"/>
              <a:t>и </a:t>
            </a:r>
            <a:r>
              <a:rPr lang="ru-RU" dirty="0" smtClean="0"/>
              <a:t>число </a:t>
            </a:r>
            <a:r>
              <a:rPr lang="ru-RU" dirty="0"/>
              <a:t>узлов</a:t>
            </a:r>
            <a:r>
              <a:rPr lang="ru-RU" dirty="0" smtClean="0"/>
              <a:t> в КЧ дереве</a:t>
            </a:r>
            <a:endParaRPr lang="ru-RU" dirty="0"/>
          </a:p>
        </p:txBody>
      </p:sp>
      <p:sp>
        <p:nvSpPr>
          <p:cNvPr id="100355" name="Rectangle 3"/>
          <p:cNvSpPr>
            <a:spLocks noGrp="1"/>
          </p:cNvSpPr>
          <p:nvPr>
            <p:ph idx="1"/>
          </p:nvPr>
        </p:nvSpPr>
        <p:spPr/>
        <p:txBody>
          <a:bodyPr>
            <a:normAutofit fontScale="92500" lnSpcReduction="10000"/>
          </a:bodyPr>
          <a:lstStyle/>
          <a:p>
            <a:pPr marL="582930" indent="-514350">
              <a:buFont typeface="+mj-lt"/>
              <a:buAutoNum type="arabicPeriod"/>
            </a:pPr>
            <a:r>
              <a:rPr lang="ru-RU" dirty="0" smtClean="0"/>
              <a:t>Если h - чёрная высота дерева, то количество узлов не менее 2</a:t>
            </a:r>
            <a:r>
              <a:rPr lang="ru-RU" baseline="30000" dirty="0" smtClean="0"/>
              <a:t>h − 1</a:t>
            </a:r>
          </a:p>
          <a:p>
            <a:pPr marL="854964" lvl="1" indent="-457200"/>
            <a:r>
              <a:rPr lang="ru-RU" dirty="0" smtClean="0"/>
              <a:t>Почему?</a:t>
            </a:r>
          </a:p>
          <a:p>
            <a:pPr marL="854964" lvl="1" indent="-457200"/>
            <a:r>
              <a:rPr lang="ru-RU" dirty="0" smtClean="0"/>
              <a:t>Что останется от КЧ дерева, если красные вершины "втянутся" в черных предков?</a:t>
            </a:r>
          </a:p>
          <a:p>
            <a:pPr marL="854964" lvl="1" indent="-457200"/>
            <a:r>
              <a:rPr lang="ru-RU" dirty="0" smtClean="0"/>
              <a:t>Как выглядит двоичное дерево, у которого все листья находятся на одной глубине?</a:t>
            </a:r>
          </a:p>
          <a:p>
            <a:pPr marL="582930" indent="-514350">
              <a:buFont typeface="+mj-lt"/>
              <a:buAutoNum type="arabicPeriod"/>
            </a:pPr>
            <a:r>
              <a:rPr lang="ru-RU" dirty="0" smtClean="0"/>
              <a:t>Если h - высота дерева, то количество узлов не менее 2</a:t>
            </a:r>
            <a:r>
              <a:rPr lang="ru-RU" baseline="30000" dirty="0" smtClean="0"/>
              <a:t>(h−1)/2</a:t>
            </a:r>
            <a:endParaRPr lang="ru-RU" dirty="0" smtClean="0"/>
          </a:p>
          <a:p>
            <a:pPr marL="582930" indent="-514350">
              <a:buFont typeface="+mj-lt"/>
              <a:buAutoNum type="arabicPeriod"/>
            </a:pPr>
            <a:r>
              <a:rPr lang="ru-RU" dirty="0" smtClean="0"/>
              <a:t>Если количество узлов N, высота дерева не больше 2log</a:t>
            </a:r>
            <a:r>
              <a:rPr lang="ru-RU" baseline="-25000" dirty="0" smtClean="0"/>
              <a:t>2</a:t>
            </a:r>
            <a:r>
              <a:rPr lang="ru-RU" dirty="0" smtClean="0"/>
              <a:t>N + 1</a:t>
            </a:r>
          </a:p>
        </p:txBody>
      </p:sp>
    </p:spTree>
    <p:extLst>
      <p:ext uri="{BB962C8B-B14F-4D97-AF65-F5344CB8AC3E}">
        <p14:creationId xmlns:p14="http://schemas.microsoft.com/office/powerpoint/2010/main" val="25605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additive="base">
                                        <p:cTn id="13"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355">
                                            <p:txEl>
                                              <p:pRg st="2" end="2"/>
                                            </p:txEl>
                                          </p:spTgt>
                                        </p:tgtEl>
                                        <p:attrNameLst>
                                          <p:attrName>style.visibility</p:attrName>
                                        </p:attrNameLst>
                                      </p:cBhvr>
                                      <p:to>
                                        <p:strVal val="visible"/>
                                      </p:to>
                                    </p:set>
                                    <p:anim calcmode="lin" valueType="num">
                                      <p:cBhvr additive="base">
                                        <p:cTn id="19"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355">
                                            <p:txEl>
                                              <p:pRg st="3" end="3"/>
                                            </p:txEl>
                                          </p:spTgt>
                                        </p:tgtEl>
                                        <p:attrNameLst>
                                          <p:attrName>style.visibility</p:attrName>
                                        </p:attrNameLst>
                                      </p:cBhvr>
                                      <p:to>
                                        <p:strVal val="visible"/>
                                      </p:to>
                                    </p:set>
                                    <p:anim calcmode="lin" valueType="num">
                                      <p:cBhvr additive="base">
                                        <p:cTn id="25"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0355">
                                            <p:txEl>
                                              <p:pRg st="4" end="4"/>
                                            </p:txEl>
                                          </p:spTgt>
                                        </p:tgtEl>
                                        <p:attrNameLst>
                                          <p:attrName>style.visibility</p:attrName>
                                        </p:attrNameLst>
                                      </p:cBhvr>
                                      <p:to>
                                        <p:strVal val="visible"/>
                                      </p:to>
                                    </p:set>
                                    <p:anim calcmode="lin" valueType="num">
                                      <p:cBhvr additive="base">
                                        <p:cTn id="31"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0355">
                                            <p:txEl>
                                              <p:pRg st="5" end="5"/>
                                            </p:txEl>
                                          </p:spTgt>
                                        </p:tgtEl>
                                        <p:attrNameLst>
                                          <p:attrName>style.visibility</p:attrName>
                                        </p:attrNameLst>
                                      </p:cBhvr>
                                      <p:to>
                                        <p:strVal val="visible"/>
                                      </p:to>
                                    </p:set>
                                    <p:anim calcmode="lin" valueType="num">
                                      <p:cBhvr additive="base">
                                        <p:cTn id="37"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узла в КЧ дерево -- схема</a:t>
            </a:r>
            <a:endParaRPr lang="ru-RU" dirty="0"/>
          </a:p>
        </p:txBody>
      </p:sp>
      <p:sp>
        <p:nvSpPr>
          <p:cNvPr id="106499" name="Rectangle 3"/>
          <p:cNvSpPr>
            <a:spLocks noGrp="1"/>
          </p:cNvSpPr>
          <p:nvPr>
            <p:ph idx="1"/>
          </p:nvPr>
        </p:nvSpPr>
        <p:spPr/>
        <p:txBody>
          <a:bodyPr>
            <a:normAutofit/>
          </a:bodyPr>
          <a:lstStyle/>
          <a:p>
            <a:pPr>
              <a:lnSpc>
                <a:spcPct val="80000"/>
              </a:lnSpc>
              <a:buFont typeface="Arial" charset="0"/>
              <a:buNone/>
            </a:pPr>
            <a:r>
              <a:rPr lang="ru-RU" sz="2400" dirty="0" smtClean="0"/>
              <a:t>Чтобы вставить узел</a:t>
            </a:r>
          </a:p>
          <a:p>
            <a:pPr>
              <a:lnSpc>
                <a:spcPct val="80000"/>
              </a:lnSpc>
            </a:pPr>
            <a:endParaRPr lang="ru-RU" sz="2400" dirty="0" smtClean="0"/>
          </a:p>
          <a:p>
            <a:pPr>
              <a:lnSpc>
                <a:spcPct val="80000"/>
              </a:lnSpc>
            </a:pPr>
            <a:r>
              <a:rPr lang="ru-RU" sz="2400" dirty="0" smtClean="0"/>
              <a:t>Находим двоичным поиском место, куда его следует добавить </a:t>
            </a:r>
          </a:p>
          <a:p>
            <a:pPr>
              <a:lnSpc>
                <a:spcPct val="80000"/>
              </a:lnSpc>
            </a:pPr>
            <a:endParaRPr lang="ru-RU" sz="2400" dirty="0" smtClean="0"/>
          </a:p>
          <a:p>
            <a:pPr>
              <a:lnSpc>
                <a:spcPct val="80000"/>
              </a:lnSpc>
            </a:pPr>
            <a:r>
              <a:rPr lang="ru-RU" sz="2400" dirty="0" smtClean="0"/>
              <a:t>Новый узел добавляем как красный узел с </a:t>
            </a:r>
            <a:r>
              <a:rPr lang="ru-RU" sz="2400" dirty="0"/>
              <a:t>двумя чёрными </a:t>
            </a:r>
            <a:r>
              <a:rPr lang="ru-RU" sz="2400" dirty="0" smtClean="0"/>
              <a:t>листьями</a:t>
            </a:r>
          </a:p>
          <a:p>
            <a:pPr>
              <a:lnSpc>
                <a:spcPct val="80000"/>
              </a:lnSpc>
            </a:pPr>
            <a:endParaRPr lang="ru-RU" sz="2400" dirty="0" smtClean="0"/>
          </a:p>
          <a:p>
            <a:pPr>
              <a:lnSpc>
                <a:spcPct val="80000"/>
              </a:lnSpc>
            </a:pPr>
            <a:r>
              <a:rPr lang="ru-RU" sz="2400" dirty="0" smtClean="0"/>
              <a:t>После этого восстанавливаем красно-чёрные свойства </a:t>
            </a:r>
            <a:r>
              <a:rPr lang="ru-RU" sz="2400" dirty="0"/>
              <a:t>-- перекрашиваем </a:t>
            </a:r>
            <a:r>
              <a:rPr lang="ru-RU" sz="2400" dirty="0" smtClean="0"/>
              <a:t>узлы </a:t>
            </a:r>
            <a:r>
              <a:rPr lang="ru-RU" sz="2400" dirty="0"/>
              <a:t>и </a:t>
            </a:r>
            <a:r>
              <a:rPr lang="ru-RU" sz="2400" dirty="0" smtClean="0"/>
              <a:t>поворачиваем поддеревья, если необходимо</a:t>
            </a:r>
          </a:p>
          <a:p>
            <a:pPr marL="68580" indent="0">
              <a:lnSpc>
                <a:spcPct val="80000"/>
              </a:lnSpc>
              <a:buNone/>
            </a:pPr>
            <a:endParaRPr lang="ru-RU" sz="2400" dirty="0" smtClean="0"/>
          </a:p>
        </p:txBody>
      </p:sp>
    </p:spTree>
    <p:extLst>
      <p:ext uri="{BB962C8B-B14F-4D97-AF65-F5344CB8AC3E}">
        <p14:creationId xmlns:p14="http://schemas.microsoft.com/office/powerpoint/2010/main" val="8333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 calcmode="lin" valueType="num">
                                      <p:cBhvr additive="base">
                                        <p:cTn id="7" dur="5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9">
                                            <p:txEl>
                                              <p:pRg st="4" end="4"/>
                                            </p:txEl>
                                          </p:spTgt>
                                        </p:tgtEl>
                                        <p:attrNameLst>
                                          <p:attrName>style.visibility</p:attrName>
                                        </p:attrNameLst>
                                      </p:cBhvr>
                                      <p:to>
                                        <p:strVal val="visible"/>
                                      </p:to>
                                    </p:set>
                                    <p:anim calcmode="lin" valueType="num">
                                      <p:cBhvr additive="base">
                                        <p:cTn id="13"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anim calcmode="lin" valueType="num">
                                      <p:cBhvr additive="base">
                                        <p:cTn id="19" dur="500" fill="hold"/>
                                        <p:tgtEl>
                                          <p:spTgt spid="10649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узла -- лист</a:t>
            </a:r>
            <a:endParaRPr lang="ru-RU" dirty="0"/>
          </a:p>
        </p:txBody>
      </p:sp>
      <p:sp>
        <p:nvSpPr>
          <p:cNvPr id="106499" name="Rectangle 3"/>
          <p:cNvSpPr>
            <a:spLocks noGrp="1"/>
          </p:cNvSpPr>
          <p:nvPr>
            <p:ph idx="1"/>
          </p:nvPr>
        </p:nvSpPr>
        <p:spPr/>
        <p:txBody>
          <a:bodyPr>
            <a:normAutofit/>
          </a:bodyPr>
          <a:lstStyle/>
          <a:p>
            <a:pPr marL="68580" indent="0">
              <a:lnSpc>
                <a:spcPct val="80000"/>
              </a:lnSpc>
              <a:buNone/>
            </a:pPr>
            <a:endParaRPr lang="ru-RU" sz="2400" dirty="0" smtClean="0"/>
          </a:p>
          <a:p>
            <a:pPr marL="68580" indent="0">
              <a:lnSpc>
                <a:spcPct val="80000"/>
              </a:lnSpc>
              <a:buNone/>
            </a:pPr>
            <a:r>
              <a:rPr lang="ru-RU" sz="2400" dirty="0" smtClean="0"/>
              <a:t>Вставка </a:t>
            </a:r>
            <a:r>
              <a:rPr lang="ru-RU" sz="2400" dirty="0"/>
              <a:t>красного узла с двумя черными N</a:t>
            </a:r>
            <a:r>
              <a:rPr lang="en-US" sz="2400" dirty="0"/>
              <a:t>UL</a:t>
            </a:r>
            <a:r>
              <a:rPr lang="ru-RU" sz="2400" dirty="0" smtClean="0"/>
              <a:t>L-потомками</a:t>
            </a:r>
          </a:p>
          <a:p>
            <a:pPr marL="68580" indent="0">
              <a:lnSpc>
                <a:spcPct val="80000"/>
              </a:lnSpc>
              <a:buNone/>
            </a:pPr>
            <a:endParaRPr lang="ru-RU" sz="2400" dirty="0" smtClean="0"/>
          </a:p>
          <a:p>
            <a:pPr marL="582930" indent="-514350">
              <a:lnSpc>
                <a:spcPct val="80000"/>
              </a:lnSpc>
              <a:buFont typeface="+mj-lt"/>
              <a:buAutoNum type="arabicPeriod"/>
            </a:pPr>
            <a:r>
              <a:rPr lang="ru-RU" sz="2400" dirty="0"/>
              <a:t>Все листья чёрные </a:t>
            </a:r>
            <a:r>
              <a:rPr lang="ru-RU" sz="2400" dirty="0" smtClean="0"/>
              <a:t>– сохраняется</a:t>
            </a:r>
            <a:endParaRPr lang="ru-RU" sz="2400" dirty="0"/>
          </a:p>
          <a:p>
            <a:pPr marL="582930" indent="-514350">
              <a:lnSpc>
                <a:spcPct val="80000"/>
              </a:lnSpc>
              <a:buFont typeface="+mj-lt"/>
              <a:buAutoNum type="arabicPeriod"/>
            </a:pPr>
            <a:r>
              <a:rPr lang="ru-RU" sz="2400" dirty="0">
                <a:solidFill>
                  <a:srgbClr val="FFC000"/>
                </a:solidFill>
              </a:rPr>
              <a:t>Все потомки красных узлов чёрные – нет двух красных узлов </a:t>
            </a:r>
            <a:r>
              <a:rPr lang="ru-RU" sz="2400" dirty="0" smtClean="0">
                <a:solidFill>
                  <a:srgbClr val="FFC000"/>
                </a:solidFill>
              </a:rPr>
              <a:t>подряд – может нарушиться</a:t>
            </a:r>
            <a:endParaRPr lang="ru-RU" sz="2400" dirty="0">
              <a:solidFill>
                <a:srgbClr val="FFC000"/>
              </a:solidFill>
            </a:endParaRPr>
          </a:p>
          <a:p>
            <a:pPr marL="582930" indent="-514350">
              <a:lnSpc>
                <a:spcPct val="80000"/>
              </a:lnSpc>
              <a:buFont typeface="+mj-lt"/>
              <a:buAutoNum type="arabicPeriod"/>
            </a:pPr>
            <a:r>
              <a:rPr lang="ru-RU" sz="2400" dirty="0"/>
              <a:t>На всех путях от корня к листьям число чёрных узлов </a:t>
            </a:r>
            <a:r>
              <a:rPr lang="ru-RU" sz="2400" dirty="0" smtClean="0"/>
              <a:t>одинаково – сохраняется</a:t>
            </a:r>
            <a:r>
              <a:rPr lang="ru-RU" sz="2400" dirty="0"/>
              <a:t/>
            </a:r>
            <a:br>
              <a:rPr lang="ru-RU" sz="2400" dirty="0"/>
            </a:br>
            <a:endParaRPr lang="ru-RU" sz="2400" dirty="0" smtClean="0"/>
          </a:p>
        </p:txBody>
      </p:sp>
    </p:spTree>
    <p:extLst>
      <p:ext uri="{BB962C8B-B14F-4D97-AF65-F5344CB8AC3E}">
        <p14:creationId xmlns:p14="http://schemas.microsoft.com/office/powerpoint/2010/main" val="86458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anim calcmode="lin" valueType="num">
                                      <p:cBhvr additive="base">
                                        <p:cTn id="7" dur="5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anim calcmode="lin" valueType="num">
                                      <p:cBhvr additive="base">
                                        <p:cTn id="13" dur="500" fill="hold"/>
                                        <p:tgtEl>
                                          <p:spTgt spid="10649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499">
                                            <p:txEl>
                                              <p:pRg st="4" end="4"/>
                                            </p:txEl>
                                          </p:spTgt>
                                        </p:tgtEl>
                                        <p:attrNameLst>
                                          <p:attrName>style.visibility</p:attrName>
                                        </p:attrNameLst>
                                      </p:cBhvr>
                                      <p:to>
                                        <p:strVal val="visible"/>
                                      </p:to>
                                    </p:set>
                                    <p:anim calcmode="lin" valueType="num">
                                      <p:cBhvr additive="base">
                                        <p:cTn id="19"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499">
                                            <p:txEl>
                                              <p:pRg st="5" end="5"/>
                                            </p:txEl>
                                          </p:spTgt>
                                        </p:tgtEl>
                                        <p:attrNameLst>
                                          <p:attrName>style.visibility</p:attrName>
                                        </p:attrNameLst>
                                      </p:cBhvr>
                                      <p:to>
                                        <p:strVal val="visible"/>
                                      </p:to>
                                    </p:set>
                                    <p:anim calcmode="lin" valueType="num">
                                      <p:cBhvr additive="base">
                                        <p:cTn id="25" dur="5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4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a:t>
            </a:r>
            <a:r>
              <a:rPr lang="ru-RU" dirty="0" smtClean="0"/>
              <a:t>узла – красные отец и дядя</a:t>
            </a:r>
            <a:endParaRPr lang="ru-RU" dirty="0"/>
          </a:p>
        </p:txBody>
      </p:sp>
      <p:sp>
        <p:nvSpPr>
          <p:cNvPr id="118787" name="Rectangle 3"/>
          <p:cNvSpPr>
            <a:spLocks noGrp="1"/>
          </p:cNvSpPr>
          <p:nvPr>
            <p:ph idx="1"/>
          </p:nvPr>
        </p:nvSpPr>
        <p:spPr/>
        <p:txBody>
          <a:bodyPr>
            <a:normAutofit/>
          </a:bodyPr>
          <a:lstStyle/>
          <a:p>
            <a:pPr>
              <a:lnSpc>
                <a:spcPct val="80000"/>
              </a:lnSpc>
            </a:pPr>
            <a:r>
              <a:rPr lang="ru-RU" sz="3200" dirty="0" smtClean="0">
                <a:cs typeface="Times New Roman" pitchFamily="18" charset="0"/>
              </a:rPr>
              <a:t>Цвет отца и дяди меняется на черный</a:t>
            </a:r>
          </a:p>
          <a:p>
            <a:pPr>
              <a:lnSpc>
                <a:spcPct val="80000"/>
              </a:lnSpc>
            </a:pPr>
            <a:r>
              <a:rPr lang="ru-RU" sz="3200" dirty="0" smtClean="0">
                <a:cs typeface="Times New Roman" pitchFamily="18" charset="0"/>
              </a:rPr>
              <a:t>Цвет деда меняется на красный</a:t>
            </a:r>
          </a:p>
          <a:p>
            <a:pPr>
              <a:lnSpc>
                <a:spcPct val="80000"/>
              </a:lnSpc>
            </a:pPr>
            <a:r>
              <a:rPr lang="ru-RU" sz="3200" dirty="0" smtClean="0">
                <a:cs typeface="Times New Roman" pitchFamily="18" charset="0"/>
              </a:rPr>
              <a:t>КЧ свойства (возможно) нарушились на 2 уровня выше -- повторяем уже для деда узла</a:t>
            </a:r>
          </a:p>
          <a:p>
            <a:pPr>
              <a:lnSpc>
                <a:spcPct val="80000"/>
              </a:lnSpc>
            </a:pPr>
            <a:r>
              <a:rPr lang="ru-RU" sz="3200" dirty="0" smtClean="0">
                <a:cs typeface="Times New Roman" pitchFamily="18" charset="0"/>
              </a:rPr>
              <a:t>В самом конце корень красим в черный цвет</a:t>
            </a:r>
          </a:p>
          <a:p>
            <a:pPr lvl="1">
              <a:lnSpc>
                <a:spcPct val="80000"/>
              </a:lnSpc>
            </a:pPr>
            <a:r>
              <a:rPr lang="ru-RU" dirty="0" smtClean="0">
                <a:cs typeface="Times New Roman" pitchFamily="18" charset="0"/>
              </a:rPr>
              <a:t>Если он был красным, то увеличится черная высота дерева</a:t>
            </a:r>
          </a:p>
        </p:txBody>
      </p:sp>
    </p:spTree>
    <p:extLst>
      <p:ext uri="{BB962C8B-B14F-4D97-AF65-F5344CB8AC3E}">
        <p14:creationId xmlns:p14="http://schemas.microsoft.com/office/powerpoint/2010/main" val="212758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8787">
                                            <p:txEl>
                                              <p:pRg st="2" end="2"/>
                                            </p:txEl>
                                          </p:spTgt>
                                        </p:tgtEl>
                                        <p:attrNameLst>
                                          <p:attrName>style.visibility</p:attrName>
                                        </p:attrNameLst>
                                      </p:cBhvr>
                                      <p:to>
                                        <p:strVal val="visible"/>
                                      </p:to>
                                    </p:set>
                                    <p:anim calcmode="lin" valueType="num">
                                      <p:cBhvr additive="base">
                                        <p:cTn id="19"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8787">
                                            <p:txEl>
                                              <p:pRg st="3" end="3"/>
                                            </p:txEl>
                                          </p:spTgt>
                                        </p:tgtEl>
                                        <p:attrNameLst>
                                          <p:attrName>style.visibility</p:attrName>
                                        </p:attrNameLst>
                                      </p:cBhvr>
                                      <p:to>
                                        <p:strVal val="visible"/>
                                      </p:to>
                                    </p:set>
                                    <p:anim calcmode="lin" valueType="num">
                                      <p:cBhvr additive="base">
                                        <p:cTn id="25"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8787">
                                            <p:txEl>
                                              <p:pRg st="4" end="4"/>
                                            </p:txEl>
                                          </p:spTgt>
                                        </p:tgtEl>
                                        <p:attrNameLst>
                                          <p:attrName>style.visibility</p:attrName>
                                        </p:attrNameLst>
                                      </p:cBhvr>
                                      <p:to>
                                        <p:strVal val="visible"/>
                                      </p:to>
                                    </p:set>
                                    <p:anim calcmode="lin" valueType="num">
                                      <p:cBhvr additive="base">
                                        <p:cTn id="31" dur="500" fill="hold"/>
                                        <p:tgtEl>
                                          <p:spTgt spid="1187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p:cNvSpPr>
          <p:nvPr>
            <p:ph idx="1"/>
          </p:nvPr>
        </p:nvSpPr>
        <p:spPr>
          <a:xfrm>
            <a:off x="683567" y="1772816"/>
            <a:ext cx="3816425" cy="4680372"/>
          </a:xfrm>
        </p:spPr>
        <p:txBody>
          <a:bodyPr/>
          <a:lstStyle/>
          <a:p>
            <a:r>
              <a:rPr lang="ru-RU" sz="2400" dirty="0" smtClean="0"/>
              <a:t>Красно-красный конфликт устраняется перекрашиванием</a:t>
            </a:r>
          </a:p>
          <a:p>
            <a:endParaRPr lang="ru-RU" sz="2400" dirty="0" smtClean="0"/>
          </a:p>
          <a:p>
            <a:r>
              <a:rPr lang="ru-RU" sz="2400" dirty="0" smtClean="0"/>
              <a:t>После перекраски нужно проверить деда нового узла (узел B), поскольку он может оказаться красным </a:t>
            </a:r>
          </a:p>
        </p:txBody>
      </p:sp>
      <p:pic>
        <p:nvPicPr>
          <p:cNvPr id="2" name="Picture 7"/>
          <p:cNvPicPr>
            <a:picLocks noChangeAspect="1" noChangeArrowheads="1"/>
          </p:cNvPicPr>
          <p:nvPr/>
        </p:nvPicPr>
        <p:blipFill>
          <a:blip r:embed="rId3"/>
          <a:srcRect/>
          <a:stretch>
            <a:fillRect/>
          </a:stretch>
        </p:blipFill>
        <p:spPr bwMode="auto">
          <a:xfrm>
            <a:off x="4644008" y="1844824"/>
            <a:ext cx="4248150" cy="4392613"/>
          </a:xfrm>
          <a:prstGeom prst="rect">
            <a:avLst/>
          </a:prstGeom>
          <a:noFill/>
          <a:ln w="9525">
            <a:noFill/>
            <a:miter lim="800000"/>
            <a:headEnd/>
            <a:tailEnd/>
          </a:ln>
        </p:spPr>
      </p:pic>
      <p:sp>
        <p:nvSpPr>
          <p:cNvPr id="3" name="Title 2"/>
          <p:cNvSpPr>
            <a:spLocks noGrp="1"/>
          </p:cNvSpPr>
          <p:nvPr>
            <p:ph type="title"/>
          </p:nvPr>
        </p:nvSpPr>
        <p:spPr/>
        <p:txBody>
          <a:bodyPr/>
          <a:lstStyle/>
          <a:p>
            <a:r>
              <a:rPr lang="ru-RU" dirty="0"/>
              <a:t>Вставка узла – красные отец и дядя</a:t>
            </a:r>
          </a:p>
        </p:txBody>
      </p:sp>
      <p:sp>
        <p:nvSpPr>
          <p:cNvPr id="6" name="Oval 5"/>
          <p:cNvSpPr/>
          <p:nvPr/>
        </p:nvSpPr>
        <p:spPr>
          <a:xfrm>
            <a:off x="6948264" y="1988840"/>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Oval 6"/>
          <p:cNvSpPr/>
          <p:nvPr/>
        </p:nvSpPr>
        <p:spPr>
          <a:xfrm>
            <a:off x="5076056" y="3429000"/>
            <a:ext cx="695496" cy="504056"/>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6022630" y="2708920"/>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Oval 10"/>
          <p:cNvSpPr/>
          <p:nvPr/>
        </p:nvSpPr>
        <p:spPr>
          <a:xfrm>
            <a:off x="7812360" y="2708920"/>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Oval 11"/>
          <p:cNvSpPr/>
          <p:nvPr/>
        </p:nvSpPr>
        <p:spPr>
          <a:xfrm>
            <a:off x="7847796" y="501317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Oval 12"/>
          <p:cNvSpPr/>
          <p:nvPr/>
        </p:nvSpPr>
        <p:spPr>
          <a:xfrm>
            <a:off x="6040348" y="5021148"/>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Oval 13"/>
          <p:cNvSpPr/>
          <p:nvPr/>
        </p:nvSpPr>
        <p:spPr>
          <a:xfrm>
            <a:off x="5076056" y="5733381"/>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Oval 15"/>
          <p:cNvSpPr/>
          <p:nvPr/>
        </p:nvSpPr>
        <p:spPr>
          <a:xfrm>
            <a:off x="6912828" y="4293096"/>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6004540" y="3235836"/>
            <a:ext cx="781618" cy="215444"/>
          </a:xfrm>
          <a:prstGeom prst="rect">
            <a:avLst/>
          </a:prstGeom>
          <a:solidFill>
            <a:schemeClr val="lt1"/>
          </a:solidFill>
        </p:spPr>
        <p:txBody>
          <a:bodyPr wrap="square" lIns="0" tIns="0" rIns="0" bIns="0" rtlCol="0" anchor="ctr" anchorCtr="1">
            <a:spAutoFit/>
          </a:bodyPr>
          <a:lstStyle/>
          <a:p>
            <a:r>
              <a:rPr lang="ru-RU" sz="1400" dirty="0" smtClean="0">
                <a:solidFill>
                  <a:schemeClr val="bg1"/>
                </a:solidFill>
              </a:rPr>
              <a:t>отец</a:t>
            </a:r>
            <a:endParaRPr lang="ru-RU" sz="1400" dirty="0">
              <a:solidFill>
                <a:schemeClr val="bg1"/>
              </a:solidFill>
            </a:endParaRPr>
          </a:p>
        </p:txBody>
      </p:sp>
      <p:sp>
        <p:nvSpPr>
          <p:cNvPr id="18" name="TextBox 17"/>
          <p:cNvSpPr txBox="1"/>
          <p:nvPr/>
        </p:nvSpPr>
        <p:spPr>
          <a:xfrm>
            <a:off x="7721862" y="3249454"/>
            <a:ext cx="827931" cy="215444"/>
          </a:xfrm>
          <a:prstGeom prst="rect">
            <a:avLst/>
          </a:prstGeom>
          <a:solidFill>
            <a:schemeClr val="lt1"/>
          </a:solidFill>
        </p:spPr>
        <p:txBody>
          <a:bodyPr wrap="square" lIns="0" tIns="0" rIns="0" bIns="0" rtlCol="0" anchor="ctr" anchorCtr="1">
            <a:spAutoFit/>
          </a:bodyPr>
          <a:lstStyle/>
          <a:p>
            <a:r>
              <a:rPr lang="ru-RU" sz="1400" dirty="0" smtClean="0">
                <a:solidFill>
                  <a:schemeClr val="bg1"/>
                </a:solidFill>
              </a:rPr>
              <a:t>дядя</a:t>
            </a:r>
            <a:endParaRPr lang="ru-RU" sz="1400" dirty="0">
              <a:solidFill>
                <a:schemeClr val="bg1"/>
              </a:solidFill>
            </a:endParaRPr>
          </a:p>
        </p:txBody>
      </p:sp>
      <p:sp>
        <p:nvSpPr>
          <p:cNvPr id="20" name="Rectangle 19"/>
          <p:cNvSpPr/>
          <p:nvPr/>
        </p:nvSpPr>
        <p:spPr>
          <a:xfrm>
            <a:off x="5969462" y="3272902"/>
            <a:ext cx="72096"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8243844" y="3212976"/>
            <a:ext cx="18030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4594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 calcmode="lin" valueType="num">
                                      <p:cBhvr additive="base">
                                        <p:cTn id="13" dur="5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a:t>
            </a:r>
            <a:r>
              <a:rPr lang="ru-RU" dirty="0" smtClean="0"/>
              <a:t>узла – отец красный, дядя черный</a:t>
            </a:r>
            <a:endParaRPr lang="ru-RU" dirty="0"/>
          </a:p>
        </p:txBody>
      </p:sp>
      <p:sp>
        <p:nvSpPr>
          <p:cNvPr id="118787" name="Rectangle 3"/>
          <p:cNvSpPr>
            <a:spLocks noGrp="1"/>
          </p:cNvSpPr>
          <p:nvPr>
            <p:ph idx="1"/>
          </p:nvPr>
        </p:nvSpPr>
        <p:spPr/>
        <p:txBody>
          <a:bodyPr>
            <a:normAutofit/>
          </a:bodyPr>
          <a:lstStyle/>
          <a:p>
            <a:pPr>
              <a:lnSpc>
                <a:spcPct val="80000"/>
              </a:lnSpc>
            </a:pPr>
            <a:endParaRPr lang="ru-RU" sz="2800" dirty="0" smtClean="0">
              <a:cs typeface="Times New Roman" pitchFamily="18" charset="0"/>
            </a:endParaRPr>
          </a:p>
          <a:p>
            <a:pPr>
              <a:lnSpc>
                <a:spcPct val="80000"/>
              </a:lnSpc>
            </a:pPr>
            <a:r>
              <a:rPr lang="ru-RU" sz="2800" dirty="0" smtClean="0">
                <a:cs typeface="Times New Roman" pitchFamily="18" charset="0"/>
              </a:rPr>
              <a:t>Новый узел -- левый сын своего отца</a:t>
            </a:r>
          </a:p>
          <a:p>
            <a:pPr lvl="1">
              <a:lnSpc>
                <a:spcPct val="80000"/>
              </a:lnSpc>
            </a:pPr>
            <a:r>
              <a:rPr lang="ru-RU" dirty="0" smtClean="0">
                <a:cs typeface="Times New Roman" pitchFamily="18" charset="0"/>
              </a:rPr>
              <a:t>Цвет отца меняется на черный</a:t>
            </a:r>
          </a:p>
          <a:p>
            <a:pPr lvl="1">
              <a:lnSpc>
                <a:spcPct val="80000"/>
              </a:lnSpc>
            </a:pPr>
            <a:r>
              <a:rPr lang="ru-RU" dirty="0" smtClean="0">
                <a:cs typeface="Times New Roman" pitchFamily="18" charset="0"/>
              </a:rPr>
              <a:t>Цвет деда меняется на красный</a:t>
            </a:r>
          </a:p>
          <a:p>
            <a:pPr lvl="1">
              <a:lnSpc>
                <a:spcPct val="80000"/>
              </a:lnSpc>
            </a:pPr>
            <a:r>
              <a:rPr lang="ru-RU" dirty="0" smtClean="0">
                <a:cs typeface="Times New Roman" pitchFamily="18" charset="0"/>
              </a:rPr>
              <a:t>Дерево поворачивается направо вокруг отца нового узла</a:t>
            </a:r>
          </a:p>
          <a:p>
            <a:pPr lvl="1">
              <a:lnSpc>
                <a:spcPct val="80000"/>
              </a:lnSpc>
            </a:pPr>
            <a:r>
              <a:rPr lang="ru-RU" dirty="0" smtClean="0">
                <a:cs typeface="Times New Roman" pitchFamily="18" charset="0"/>
              </a:rPr>
              <a:t>КЧ свойство восстановлено, вставка закончена</a:t>
            </a:r>
            <a:endParaRPr lang="ru-RU" u="sng" dirty="0" smtClean="0">
              <a:cs typeface="Times New Roman" pitchFamily="18" charset="0"/>
            </a:endParaRPr>
          </a:p>
          <a:p>
            <a:pPr>
              <a:lnSpc>
                <a:spcPct val="80000"/>
              </a:lnSpc>
            </a:pPr>
            <a:r>
              <a:rPr lang="ru-RU" sz="2800" dirty="0" smtClean="0">
                <a:cs typeface="Times New Roman" pitchFamily="18" charset="0"/>
              </a:rPr>
              <a:t>Новый узел -- правый сын своего отца</a:t>
            </a:r>
          </a:p>
          <a:p>
            <a:pPr lvl="1">
              <a:lnSpc>
                <a:spcPct val="80000"/>
              </a:lnSpc>
            </a:pPr>
            <a:r>
              <a:rPr lang="ru-RU" dirty="0" smtClean="0">
                <a:cs typeface="Times New Roman" pitchFamily="18" charset="0"/>
              </a:rPr>
              <a:t>Дерево поворачивается налево вокруг отца нового узла</a:t>
            </a:r>
          </a:p>
          <a:p>
            <a:pPr lvl="1">
              <a:lnSpc>
                <a:spcPct val="80000"/>
              </a:lnSpc>
            </a:pPr>
            <a:r>
              <a:rPr lang="ru-RU" dirty="0" smtClean="0">
                <a:cs typeface="Times New Roman" pitchFamily="18" charset="0"/>
              </a:rPr>
              <a:t>Далее см. пред. случай</a:t>
            </a:r>
          </a:p>
        </p:txBody>
      </p:sp>
    </p:spTree>
    <p:extLst>
      <p:ext uri="{BB962C8B-B14F-4D97-AF65-F5344CB8AC3E}">
        <p14:creationId xmlns:p14="http://schemas.microsoft.com/office/powerpoint/2010/main" val="27967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7">
                                            <p:txEl>
                                              <p:pRg st="1" end="1"/>
                                            </p:txEl>
                                          </p:spTgt>
                                        </p:tgtEl>
                                        <p:attrNameLst>
                                          <p:attrName>style.visibility</p:attrName>
                                        </p:attrNameLst>
                                      </p:cBhvr>
                                      <p:to>
                                        <p:strVal val="visible"/>
                                      </p:to>
                                    </p:set>
                                    <p:anim calcmode="lin" valueType="num">
                                      <p:cBhvr additive="base">
                                        <p:cTn id="7"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anim calcmode="lin" valueType="num">
                                      <p:cBhvr additive="base">
                                        <p:cTn id="13"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8787">
                                            <p:txEl>
                                              <p:pRg st="3" end="3"/>
                                            </p:txEl>
                                          </p:spTgt>
                                        </p:tgtEl>
                                        <p:attrNameLst>
                                          <p:attrName>style.visibility</p:attrName>
                                        </p:attrNameLst>
                                      </p:cBhvr>
                                      <p:to>
                                        <p:strVal val="visible"/>
                                      </p:to>
                                    </p:set>
                                    <p:anim calcmode="lin" valueType="num">
                                      <p:cBhvr additive="base">
                                        <p:cTn id="19"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8787">
                                            <p:txEl>
                                              <p:pRg st="4" end="4"/>
                                            </p:txEl>
                                          </p:spTgt>
                                        </p:tgtEl>
                                        <p:attrNameLst>
                                          <p:attrName>style.visibility</p:attrName>
                                        </p:attrNameLst>
                                      </p:cBhvr>
                                      <p:to>
                                        <p:strVal val="visible"/>
                                      </p:to>
                                    </p:set>
                                    <p:anim calcmode="lin" valueType="num">
                                      <p:cBhvr additive="base">
                                        <p:cTn id="25" dur="500" fill="hold"/>
                                        <p:tgtEl>
                                          <p:spTgt spid="1187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8787">
                                            <p:txEl>
                                              <p:pRg st="5" end="5"/>
                                            </p:txEl>
                                          </p:spTgt>
                                        </p:tgtEl>
                                        <p:attrNameLst>
                                          <p:attrName>style.visibility</p:attrName>
                                        </p:attrNameLst>
                                      </p:cBhvr>
                                      <p:to>
                                        <p:strVal val="visible"/>
                                      </p:to>
                                    </p:set>
                                    <p:anim calcmode="lin" valueType="num">
                                      <p:cBhvr additive="base">
                                        <p:cTn id="31" dur="500" fill="hold"/>
                                        <p:tgtEl>
                                          <p:spTgt spid="1187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8787">
                                            <p:txEl>
                                              <p:pRg st="6" end="6"/>
                                            </p:txEl>
                                          </p:spTgt>
                                        </p:tgtEl>
                                        <p:attrNameLst>
                                          <p:attrName>style.visibility</p:attrName>
                                        </p:attrNameLst>
                                      </p:cBhvr>
                                      <p:to>
                                        <p:strVal val="visible"/>
                                      </p:to>
                                    </p:set>
                                    <p:anim calcmode="lin" valueType="num">
                                      <p:cBhvr additive="base">
                                        <p:cTn id="37" dur="500" fill="hold"/>
                                        <p:tgtEl>
                                          <p:spTgt spid="1187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87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8787">
                                            <p:txEl>
                                              <p:pRg st="7" end="7"/>
                                            </p:txEl>
                                          </p:spTgt>
                                        </p:tgtEl>
                                        <p:attrNameLst>
                                          <p:attrName>style.visibility</p:attrName>
                                        </p:attrNameLst>
                                      </p:cBhvr>
                                      <p:to>
                                        <p:strVal val="visible"/>
                                      </p:to>
                                    </p:set>
                                    <p:anim calcmode="lin" valueType="num">
                                      <p:cBhvr additive="base">
                                        <p:cTn id="43" dur="500" fill="hold"/>
                                        <p:tgtEl>
                                          <p:spTgt spid="11878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87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8787">
                                            <p:txEl>
                                              <p:pRg st="8" end="8"/>
                                            </p:txEl>
                                          </p:spTgt>
                                        </p:tgtEl>
                                        <p:attrNameLst>
                                          <p:attrName>style.visibility</p:attrName>
                                        </p:attrNameLst>
                                      </p:cBhvr>
                                      <p:to>
                                        <p:strVal val="visible"/>
                                      </p:to>
                                    </p:set>
                                    <p:anim calcmode="lin" valueType="num">
                                      <p:cBhvr additive="base">
                                        <p:cTn id="49" dur="500" fill="hold"/>
                                        <p:tgtEl>
                                          <p:spTgt spid="11878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878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4"/>
          <p:cNvPicPr>
            <a:picLocks noGrp="1" noChangeAspect="1" noChangeArrowheads="1"/>
          </p:cNvPicPr>
          <p:nvPr>
            <p:ph idx="1"/>
          </p:nvPr>
        </p:nvPicPr>
        <p:blipFill>
          <a:blip r:embed="rId3"/>
          <a:srcRect/>
          <a:stretch>
            <a:fillRect/>
          </a:stretch>
        </p:blipFill>
        <p:spPr>
          <a:xfrm>
            <a:off x="3130748" y="1196230"/>
            <a:ext cx="5473700" cy="5545138"/>
          </a:xfrm>
        </p:spPr>
      </p:pic>
      <p:sp>
        <p:nvSpPr>
          <p:cNvPr id="2" name="Title 1"/>
          <p:cNvSpPr>
            <a:spLocks noGrp="1"/>
          </p:cNvSpPr>
          <p:nvPr>
            <p:ph type="title"/>
          </p:nvPr>
        </p:nvSpPr>
        <p:spPr/>
        <p:txBody>
          <a:bodyPr/>
          <a:lstStyle/>
          <a:p>
            <a:r>
              <a:rPr lang="ru-RU" dirty="0"/>
              <a:t>Вставка узла – отец красный, дядя </a:t>
            </a:r>
            <a:r>
              <a:rPr lang="ru-RU" dirty="0" smtClean="0"/>
              <a:t>черный,</a:t>
            </a:r>
            <a:br>
              <a:rPr lang="ru-RU" dirty="0" smtClean="0"/>
            </a:br>
            <a:r>
              <a:rPr lang="ru-RU" dirty="0" smtClean="0"/>
              <a:t>левый</a:t>
            </a:r>
            <a:br>
              <a:rPr lang="ru-RU" dirty="0" smtClean="0"/>
            </a:br>
            <a:r>
              <a:rPr lang="ru-RU" dirty="0" smtClean="0"/>
              <a:t>сын</a:t>
            </a:r>
            <a:endParaRPr lang="ru-RU" dirty="0"/>
          </a:p>
        </p:txBody>
      </p:sp>
      <p:sp>
        <p:nvSpPr>
          <p:cNvPr id="4" name="Oval 3"/>
          <p:cNvSpPr/>
          <p:nvPr/>
        </p:nvSpPr>
        <p:spPr>
          <a:xfrm>
            <a:off x="5652120" y="141277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Oval 4"/>
          <p:cNvSpPr/>
          <p:nvPr/>
        </p:nvSpPr>
        <p:spPr>
          <a:xfrm>
            <a:off x="3707904" y="2939118"/>
            <a:ext cx="695496" cy="504056"/>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Oval 5"/>
          <p:cNvSpPr/>
          <p:nvPr/>
        </p:nvSpPr>
        <p:spPr>
          <a:xfrm>
            <a:off x="4716016" y="2132856"/>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693156" y="2679020"/>
            <a:ext cx="612000" cy="180000"/>
          </a:xfrm>
          <a:prstGeom prst="rect">
            <a:avLst/>
          </a:prstGeom>
          <a:solidFill>
            <a:schemeClr val="lt1"/>
          </a:solidFill>
        </p:spPr>
        <p:txBody>
          <a:bodyPr wrap="square" lIns="0" tIns="0" rIns="0" bIns="0" rtlCol="0" anchor="ctr" anchorCtr="1">
            <a:noAutofit/>
          </a:bodyPr>
          <a:lstStyle/>
          <a:p>
            <a:r>
              <a:rPr lang="ru-RU" sz="1400" dirty="0" smtClean="0">
                <a:solidFill>
                  <a:schemeClr val="bg1"/>
                </a:solidFill>
              </a:rPr>
              <a:t>отец</a:t>
            </a:r>
            <a:endParaRPr lang="ru-RU" sz="1400" dirty="0">
              <a:solidFill>
                <a:schemeClr val="bg1"/>
              </a:solidFill>
            </a:endParaRPr>
          </a:p>
        </p:txBody>
      </p:sp>
      <p:sp>
        <p:nvSpPr>
          <p:cNvPr id="8" name="TextBox 7"/>
          <p:cNvSpPr txBox="1"/>
          <p:nvPr/>
        </p:nvSpPr>
        <p:spPr>
          <a:xfrm>
            <a:off x="6565412" y="2659772"/>
            <a:ext cx="468000" cy="144000"/>
          </a:xfrm>
          <a:prstGeom prst="rect">
            <a:avLst/>
          </a:prstGeom>
          <a:solidFill>
            <a:schemeClr val="lt1"/>
          </a:solidFill>
        </p:spPr>
        <p:txBody>
          <a:bodyPr wrap="square" lIns="0" tIns="0" rIns="0" bIns="0" rtlCol="0" anchor="ctr" anchorCtr="1">
            <a:spAutoFit/>
          </a:bodyPr>
          <a:lstStyle/>
          <a:p>
            <a:r>
              <a:rPr lang="ru-RU" sz="1400" dirty="0" smtClean="0">
                <a:solidFill>
                  <a:schemeClr val="bg1"/>
                </a:solidFill>
              </a:rPr>
              <a:t>дядя</a:t>
            </a:r>
            <a:endParaRPr lang="ru-RU" sz="1400" dirty="0">
              <a:solidFill>
                <a:schemeClr val="bg1"/>
              </a:solidFill>
            </a:endParaRPr>
          </a:p>
        </p:txBody>
      </p:sp>
      <p:sp>
        <p:nvSpPr>
          <p:cNvPr id="9" name="Oval 8"/>
          <p:cNvSpPr/>
          <p:nvPr/>
        </p:nvSpPr>
        <p:spPr>
          <a:xfrm>
            <a:off x="6498126" y="213285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9"/>
          <p:cNvSpPr/>
          <p:nvPr/>
        </p:nvSpPr>
        <p:spPr>
          <a:xfrm>
            <a:off x="7433830" y="5805264"/>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Oval 10"/>
          <p:cNvSpPr/>
          <p:nvPr/>
        </p:nvSpPr>
        <p:spPr>
          <a:xfrm>
            <a:off x="5639710" y="4293096"/>
            <a:ext cx="576064"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Oval 11"/>
          <p:cNvSpPr/>
          <p:nvPr/>
        </p:nvSpPr>
        <p:spPr>
          <a:xfrm>
            <a:off x="6498312" y="5085184"/>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Oval 12"/>
          <p:cNvSpPr/>
          <p:nvPr/>
        </p:nvSpPr>
        <p:spPr>
          <a:xfrm>
            <a:off x="4715066" y="5085184"/>
            <a:ext cx="6115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26823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узла – отец красный, дядя </a:t>
            </a:r>
            <a:r>
              <a:rPr lang="ru-RU" dirty="0" smtClean="0"/>
              <a:t>черный,</a:t>
            </a:r>
            <a:br>
              <a:rPr lang="ru-RU" dirty="0" smtClean="0"/>
            </a:br>
            <a:r>
              <a:rPr lang="ru-RU" dirty="0" smtClean="0"/>
              <a:t>правый</a:t>
            </a:r>
            <a:br>
              <a:rPr lang="ru-RU" dirty="0" smtClean="0"/>
            </a:br>
            <a:r>
              <a:rPr lang="ru-RU" dirty="0" smtClean="0"/>
              <a:t>сын</a:t>
            </a:r>
            <a:endParaRPr lang="ru-RU" dirty="0"/>
          </a:p>
        </p:txBody>
      </p:sp>
      <p:sp>
        <p:nvSpPr>
          <p:cNvPr id="68" name="Content Placeholder 67"/>
          <p:cNvSpPr>
            <a:spLocks noGrp="1"/>
          </p:cNvSpPr>
          <p:nvPr>
            <p:ph idx="1"/>
          </p:nvPr>
        </p:nvSpPr>
        <p:spPr>
          <a:xfrm>
            <a:off x="914400" y="1783560"/>
            <a:ext cx="2217440" cy="4572000"/>
          </a:xfrm>
        </p:spPr>
        <p:txBody>
          <a:bodyPr/>
          <a:lstStyle/>
          <a:p>
            <a:pPr marL="68580" indent="0">
              <a:buNone/>
            </a:pPr>
            <a:endParaRPr lang="ru-RU" dirty="0" smtClean="0"/>
          </a:p>
          <a:p>
            <a:pPr marL="68580" indent="0">
              <a:buNone/>
            </a:pPr>
            <a:endParaRPr lang="ru-RU" dirty="0"/>
          </a:p>
          <a:p>
            <a:pPr marL="68580" indent="0">
              <a:buNone/>
            </a:pPr>
            <a:endParaRPr lang="ru-RU" dirty="0" smtClean="0"/>
          </a:p>
          <a:p>
            <a:pPr marL="68580" indent="0">
              <a:buNone/>
            </a:pPr>
            <a:r>
              <a:rPr lang="ru-RU" dirty="0" smtClean="0"/>
              <a:t>Далее как на пред. слайде</a:t>
            </a:r>
          </a:p>
        </p:txBody>
      </p:sp>
      <p:grpSp>
        <p:nvGrpSpPr>
          <p:cNvPr id="132" name="Group 131"/>
          <p:cNvGrpSpPr/>
          <p:nvPr/>
        </p:nvGrpSpPr>
        <p:grpSpPr>
          <a:xfrm>
            <a:off x="3059832" y="1201827"/>
            <a:ext cx="5616624" cy="5611549"/>
            <a:chOff x="2987824" y="942999"/>
            <a:chExt cx="5616624" cy="5611549"/>
          </a:xfrm>
        </p:grpSpPr>
        <p:sp>
          <p:nvSpPr>
            <p:cNvPr id="15" name="Rectangle 14"/>
            <p:cNvSpPr/>
            <p:nvPr/>
          </p:nvSpPr>
          <p:spPr>
            <a:xfrm>
              <a:off x="2987824" y="942999"/>
              <a:ext cx="5616624" cy="56115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7" name="Elbow Connector 31"/>
            <p:cNvCxnSpPr>
              <a:stCxn id="19" idx="5"/>
              <a:endCxn id="18" idx="1"/>
            </p:cNvCxnSpPr>
            <p:nvPr/>
          </p:nvCxnSpPr>
          <p:spPr>
            <a:xfrm>
              <a:off x="4227647" y="2419079"/>
              <a:ext cx="439679" cy="39004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860032" y="1051670"/>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p:cNvSpPr/>
            <p:nvPr/>
          </p:nvSpPr>
          <p:spPr>
            <a:xfrm>
              <a:off x="4593517" y="2735302"/>
              <a:ext cx="504000" cy="504056"/>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Oval 18"/>
            <p:cNvSpPr/>
            <p:nvPr/>
          </p:nvSpPr>
          <p:spPr>
            <a:xfrm>
              <a:off x="3797456" y="1988840"/>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3685044" y="2535004"/>
              <a:ext cx="612000" cy="180000"/>
            </a:xfrm>
            <a:prstGeom prst="rect">
              <a:avLst/>
            </a:prstGeom>
            <a:noFill/>
          </p:spPr>
          <p:txBody>
            <a:bodyPr wrap="square" lIns="0" tIns="0" rIns="0" bIns="0" rtlCol="0" anchor="ctr" anchorCtr="1">
              <a:noAutofit/>
            </a:bodyPr>
            <a:lstStyle/>
            <a:p>
              <a:r>
                <a:rPr lang="ru-RU" sz="1400" dirty="0" smtClean="0">
                  <a:solidFill>
                    <a:schemeClr val="bg1"/>
                  </a:solidFill>
                </a:rPr>
                <a:t>отец</a:t>
              </a:r>
              <a:endParaRPr lang="ru-RU" sz="1400" dirty="0">
                <a:solidFill>
                  <a:schemeClr val="bg1"/>
                </a:solidFill>
              </a:endParaRPr>
            </a:p>
          </p:txBody>
        </p:sp>
        <p:sp>
          <p:nvSpPr>
            <p:cNvPr id="21" name="TextBox 20"/>
            <p:cNvSpPr txBox="1"/>
            <p:nvPr/>
          </p:nvSpPr>
          <p:spPr>
            <a:xfrm>
              <a:off x="6030126" y="2607195"/>
              <a:ext cx="468000" cy="144000"/>
            </a:xfrm>
            <a:prstGeom prst="rect">
              <a:avLst/>
            </a:prstGeom>
            <a:noFill/>
          </p:spPr>
          <p:txBody>
            <a:bodyPr wrap="square" lIns="0" tIns="0" rIns="0" bIns="0" rtlCol="0" anchor="ctr" anchorCtr="1">
              <a:spAutoFit/>
            </a:bodyPr>
            <a:lstStyle/>
            <a:p>
              <a:r>
                <a:rPr lang="ru-RU" sz="1400" dirty="0" smtClean="0">
                  <a:solidFill>
                    <a:schemeClr val="bg1"/>
                  </a:solidFill>
                </a:rPr>
                <a:t>дядя</a:t>
              </a:r>
              <a:endParaRPr lang="ru-RU" sz="1400" dirty="0">
                <a:solidFill>
                  <a:schemeClr val="bg1"/>
                </a:solidFill>
              </a:endParaRPr>
            </a:p>
          </p:txBody>
        </p:sp>
        <p:sp>
          <p:nvSpPr>
            <p:cNvPr id="22" name="Oval 21"/>
            <p:cNvSpPr/>
            <p:nvPr/>
          </p:nvSpPr>
          <p:spPr>
            <a:xfrm>
              <a:off x="5922062" y="1987774"/>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4067944" y="357304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31" name="Rectangle 30"/>
            <p:cNvSpPr/>
            <p:nvPr/>
          </p:nvSpPr>
          <p:spPr>
            <a:xfrm>
              <a:off x="5220104" y="350100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33" name="Rectangle 32"/>
            <p:cNvSpPr/>
            <p:nvPr/>
          </p:nvSpPr>
          <p:spPr>
            <a:xfrm>
              <a:off x="3059832" y="299698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cxnSp>
          <p:nvCxnSpPr>
            <p:cNvPr id="32" name="Elbow Connector 31"/>
            <p:cNvCxnSpPr>
              <a:stCxn id="19" idx="3"/>
              <a:endCxn id="33" idx="0"/>
            </p:cNvCxnSpPr>
            <p:nvPr/>
          </p:nvCxnSpPr>
          <p:spPr>
            <a:xfrm flipH="1">
              <a:off x="3203832" y="2419079"/>
              <a:ext cx="667433" cy="57790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18" idx="3"/>
              <a:endCxn id="30" idx="0"/>
            </p:cNvCxnSpPr>
            <p:nvPr/>
          </p:nvCxnSpPr>
          <p:spPr>
            <a:xfrm flipH="1">
              <a:off x="4211944" y="3165541"/>
              <a:ext cx="455382" cy="40750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3" name="Elbow Connector 31"/>
            <p:cNvCxnSpPr>
              <a:stCxn id="18" idx="5"/>
              <a:endCxn id="31" idx="0"/>
            </p:cNvCxnSpPr>
            <p:nvPr/>
          </p:nvCxnSpPr>
          <p:spPr>
            <a:xfrm>
              <a:off x="5023708" y="3165541"/>
              <a:ext cx="340396" cy="33546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7" name="Elbow Connector 31"/>
            <p:cNvCxnSpPr>
              <a:stCxn id="17" idx="3"/>
              <a:endCxn id="19" idx="7"/>
            </p:cNvCxnSpPr>
            <p:nvPr/>
          </p:nvCxnSpPr>
          <p:spPr>
            <a:xfrm flipH="1">
              <a:off x="4227647" y="1481909"/>
              <a:ext cx="706194" cy="580748"/>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31"/>
            <p:cNvCxnSpPr>
              <a:stCxn id="17" idx="5"/>
              <a:endCxn id="22" idx="1"/>
            </p:cNvCxnSpPr>
            <p:nvPr/>
          </p:nvCxnSpPr>
          <p:spPr>
            <a:xfrm>
              <a:off x="5290223" y="1481909"/>
              <a:ext cx="705648" cy="579682"/>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31"/>
            <p:cNvCxnSpPr>
              <a:stCxn id="22" idx="3"/>
              <a:endCxn id="71" idx="0"/>
            </p:cNvCxnSpPr>
            <p:nvPr/>
          </p:nvCxnSpPr>
          <p:spPr>
            <a:xfrm flipH="1">
              <a:off x="5580096" y="2418013"/>
              <a:ext cx="415775" cy="36294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66" name="Elbow Connector 31"/>
            <p:cNvCxnSpPr>
              <a:stCxn id="22" idx="5"/>
              <a:endCxn id="70" idx="0"/>
            </p:cNvCxnSpPr>
            <p:nvPr/>
          </p:nvCxnSpPr>
          <p:spPr>
            <a:xfrm>
              <a:off x="6352253" y="2418013"/>
              <a:ext cx="452011" cy="36291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660264" y="278092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71" name="Rectangle 70"/>
            <p:cNvSpPr/>
            <p:nvPr/>
          </p:nvSpPr>
          <p:spPr>
            <a:xfrm>
              <a:off x="5436096" y="2780960"/>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85" name="Oval 84"/>
            <p:cNvSpPr/>
            <p:nvPr/>
          </p:nvSpPr>
          <p:spPr>
            <a:xfrm>
              <a:off x="6234783" y="3817210"/>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Oval 86"/>
            <p:cNvSpPr/>
            <p:nvPr/>
          </p:nvSpPr>
          <p:spPr>
            <a:xfrm>
              <a:off x="5220128" y="4754380"/>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Oval 89"/>
            <p:cNvSpPr/>
            <p:nvPr/>
          </p:nvSpPr>
          <p:spPr>
            <a:xfrm>
              <a:off x="7296813" y="4753314"/>
              <a:ext cx="504000" cy="5040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4" name="Elbow Connector 31"/>
            <p:cNvCxnSpPr>
              <a:stCxn id="87" idx="3"/>
              <a:endCxn id="125" idx="7"/>
            </p:cNvCxnSpPr>
            <p:nvPr/>
          </p:nvCxnSpPr>
          <p:spPr>
            <a:xfrm flipH="1">
              <a:off x="4812563" y="5184619"/>
              <a:ext cx="481374" cy="40643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31"/>
            <p:cNvCxnSpPr>
              <a:stCxn id="85" idx="3"/>
              <a:endCxn id="87" idx="7"/>
            </p:cNvCxnSpPr>
            <p:nvPr/>
          </p:nvCxnSpPr>
          <p:spPr>
            <a:xfrm flipH="1">
              <a:off x="5650319" y="4247449"/>
              <a:ext cx="658273" cy="580748"/>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8035015" y="554646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97" name="Rectangle 96"/>
            <p:cNvSpPr/>
            <p:nvPr/>
          </p:nvSpPr>
          <p:spPr>
            <a:xfrm>
              <a:off x="6810847" y="5546500"/>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cxnSp>
          <p:nvCxnSpPr>
            <p:cNvPr id="98" name="Elbow Connector 31"/>
            <p:cNvCxnSpPr>
              <a:stCxn id="87" idx="5"/>
              <a:endCxn id="123" idx="0"/>
            </p:cNvCxnSpPr>
            <p:nvPr/>
          </p:nvCxnSpPr>
          <p:spPr>
            <a:xfrm>
              <a:off x="5650319" y="5184619"/>
              <a:ext cx="449176" cy="39004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1" name="Elbow Connector 31"/>
            <p:cNvCxnSpPr>
              <a:stCxn id="85" idx="5"/>
              <a:endCxn id="90" idx="1"/>
            </p:cNvCxnSpPr>
            <p:nvPr/>
          </p:nvCxnSpPr>
          <p:spPr>
            <a:xfrm>
              <a:off x="6664974" y="4247449"/>
              <a:ext cx="705648" cy="579682"/>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2" name="Elbow Connector 31"/>
            <p:cNvCxnSpPr>
              <a:stCxn id="90" idx="3"/>
              <a:endCxn id="97" idx="0"/>
            </p:cNvCxnSpPr>
            <p:nvPr/>
          </p:nvCxnSpPr>
          <p:spPr>
            <a:xfrm flipH="1">
              <a:off x="6954847" y="5183553"/>
              <a:ext cx="415775" cy="36294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3" name="Elbow Connector 31"/>
            <p:cNvCxnSpPr>
              <a:stCxn id="90" idx="5"/>
              <a:endCxn id="96" idx="0"/>
            </p:cNvCxnSpPr>
            <p:nvPr/>
          </p:nvCxnSpPr>
          <p:spPr>
            <a:xfrm>
              <a:off x="7727004" y="5183553"/>
              <a:ext cx="452011" cy="36291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19" name="Elbow Connector 31"/>
            <p:cNvCxnSpPr>
              <a:stCxn id="125" idx="3"/>
              <a:endCxn id="128" idx="0"/>
            </p:cNvCxnSpPr>
            <p:nvPr/>
          </p:nvCxnSpPr>
          <p:spPr>
            <a:xfrm flipH="1">
              <a:off x="4139968" y="5947471"/>
              <a:ext cx="316213" cy="31907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20" name="Elbow Connector 31"/>
            <p:cNvCxnSpPr>
              <a:stCxn id="125" idx="5"/>
            </p:cNvCxnSpPr>
            <p:nvPr/>
          </p:nvCxnSpPr>
          <p:spPr>
            <a:xfrm>
              <a:off x="4812563" y="5947471"/>
              <a:ext cx="385159" cy="31907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932072" y="626654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123" name="Rectangle 122"/>
            <p:cNvSpPr/>
            <p:nvPr/>
          </p:nvSpPr>
          <p:spPr>
            <a:xfrm>
              <a:off x="5955495" y="5574659"/>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sp>
          <p:nvSpPr>
            <p:cNvPr id="125" name="Oval 124"/>
            <p:cNvSpPr/>
            <p:nvPr/>
          </p:nvSpPr>
          <p:spPr>
            <a:xfrm>
              <a:off x="4382372" y="5517232"/>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Rectangle 127"/>
            <p:cNvSpPr/>
            <p:nvPr/>
          </p:nvSpPr>
          <p:spPr>
            <a:xfrm>
              <a:off x="3995968" y="6266548"/>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sym typeface="Symbol"/>
                </a:rPr>
                <a:t></a:t>
              </a:r>
              <a:endParaRPr lang="ru-RU" b="1" i="1" dirty="0">
                <a:solidFill>
                  <a:schemeClr val="bg1"/>
                </a:solidFill>
              </a:endParaRPr>
            </a:p>
          </p:txBody>
        </p:sp>
      </p:grpSp>
      <p:sp>
        <p:nvSpPr>
          <p:cNvPr id="133" name="TextBox 132"/>
          <p:cNvSpPr txBox="1"/>
          <p:nvPr/>
        </p:nvSpPr>
        <p:spPr>
          <a:xfrm>
            <a:off x="4777518" y="2617196"/>
            <a:ext cx="338554" cy="369332"/>
          </a:xfrm>
          <a:prstGeom prst="rect">
            <a:avLst/>
          </a:prstGeom>
          <a:noFill/>
        </p:spPr>
        <p:txBody>
          <a:bodyPr wrap="none" rtlCol="0">
            <a:spAutoFit/>
          </a:bodyPr>
          <a:lstStyle/>
          <a:p>
            <a:r>
              <a:rPr lang="en-US" dirty="0" smtClean="0">
                <a:solidFill>
                  <a:schemeClr val="bg1"/>
                </a:solidFill>
              </a:rPr>
              <a:t>X</a:t>
            </a:r>
            <a:endParaRPr lang="ru-RU" dirty="0">
              <a:solidFill>
                <a:schemeClr val="bg1"/>
              </a:solidFill>
            </a:endParaRPr>
          </a:p>
        </p:txBody>
      </p:sp>
      <p:sp>
        <p:nvSpPr>
          <p:cNvPr id="139" name="TextBox 138"/>
          <p:cNvSpPr txBox="1"/>
          <p:nvPr/>
        </p:nvSpPr>
        <p:spPr>
          <a:xfrm>
            <a:off x="5549432" y="1311526"/>
            <a:ext cx="338554" cy="369332"/>
          </a:xfrm>
          <a:prstGeom prst="rect">
            <a:avLst/>
          </a:prstGeom>
          <a:noFill/>
        </p:spPr>
        <p:txBody>
          <a:bodyPr wrap="none" rtlCol="0">
            <a:spAutoFit/>
          </a:bodyPr>
          <a:lstStyle/>
          <a:p>
            <a:r>
              <a:rPr lang="en-US" dirty="0" smtClean="0">
                <a:solidFill>
                  <a:schemeClr val="bg1"/>
                </a:solidFill>
              </a:rPr>
              <a:t>B</a:t>
            </a:r>
            <a:endParaRPr lang="ru-RU" dirty="0">
              <a:solidFill>
                <a:schemeClr val="bg1"/>
              </a:solidFill>
            </a:endParaRPr>
          </a:p>
        </p:txBody>
      </p:sp>
      <p:sp>
        <p:nvSpPr>
          <p:cNvPr id="140" name="TextBox 139"/>
          <p:cNvSpPr txBox="1"/>
          <p:nvPr/>
        </p:nvSpPr>
        <p:spPr>
          <a:xfrm>
            <a:off x="3874368" y="1811927"/>
            <a:ext cx="338554" cy="369332"/>
          </a:xfrm>
          <a:prstGeom prst="rect">
            <a:avLst/>
          </a:prstGeom>
          <a:noFill/>
        </p:spPr>
        <p:txBody>
          <a:bodyPr wrap="none" rtlCol="0">
            <a:spAutoFit/>
          </a:bodyPr>
          <a:lstStyle/>
          <a:p>
            <a:r>
              <a:rPr lang="en-US" dirty="0" smtClean="0">
                <a:solidFill>
                  <a:schemeClr val="bg1"/>
                </a:solidFill>
              </a:rPr>
              <a:t>A</a:t>
            </a:r>
            <a:endParaRPr lang="ru-RU" dirty="0">
              <a:solidFill>
                <a:schemeClr val="bg1"/>
              </a:solidFill>
            </a:endParaRPr>
          </a:p>
        </p:txBody>
      </p:sp>
      <p:sp>
        <p:nvSpPr>
          <p:cNvPr id="141" name="TextBox 140"/>
          <p:cNvSpPr txBox="1"/>
          <p:nvPr/>
        </p:nvSpPr>
        <p:spPr>
          <a:xfrm>
            <a:off x="6581487" y="2031111"/>
            <a:ext cx="351378" cy="369332"/>
          </a:xfrm>
          <a:prstGeom prst="rect">
            <a:avLst/>
          </a:prstGeom>
          <a:noFill/>
        </p:spPr>
        <p:txBody>
          <a:bodyPr wrap="none" rtlCol="0">
            <a:spAutoFit/>
          </a:bodyPr>
          <a:lstStyle/>
          <a:p>
            <a:r>
              <a:rPr lang="en-US" dirty="0" smtClean="0">
                <a:solidFill>
                  <a:schemeClr val="bg1"/>
                </a:solidFill>
              </a:rPr>
              <a:t>C</a:t>
            </a:r>
            <a:endParaRPr lang="ru-RU" dirty="0">
              <a:solidFill>
                <a:schemeClr val="bg1"/>
              </a:solidFill>
            </a:endParaRPr>
          </a:p>
        </p:txBody>
      </p:sp>
      <p:sp>
        <p:nvSpPr>
          <p:cNvPr id="142" name="TextBox 141"/>
          <p:cNvSpPr txBox="1"/>
          <p:nvPr/>
        </p:nvSpPr>
        <p:spPr>
          <a:xfrm>
            <a:off x="5873037" y="5022702"/>
            <a:ext cx="338554" cy="369332"/>
          </a:xfrm>
          <a:prstGeom prst="rect">
            <a:avLst/>
          </a:prstGeom>
          <a:noFill/>
        </p:spPr>
        <p:txBody>
          <a:bodyPr wrap="none" rtlCol="0">
            <a:spAutoFit/>
          </a:bodyPr>
          <a:lstStyle/>
          <a:p>
            <a:r>
              <a:rPr lang="en-US" dirty="0" smtClean="0">
                <a:solidFill>
                  <a:schemeClr val="bg1"/>
                </a:solidFill>
              </a:rPr>
              <a:t>X</a:t>
            </a:r>
            <a:endParaRPr lang="ru-RU" dirty="0">
              <a:solidFill>
                <a:schemeClr val="bg1"/>
              </a:solidFill>
            </a:endParaRPr>
          </a:p>
        </p:txBody>
      </p:sp>
      <p:sp>
        <p:nvSpPr>
          <p:cNvPr id="143" name="TextBox 142"/>
          <p:cNvSpPr txBox="1"/>
          <p:nvPr/>
        </p:nvSpPr>
        <p:spPr>
          <a:xfrm>
            <a:off x="6644951" y="3717032"/>
            <a:ext cx="338554" cy="369332"/>
          </a:xfrm>
          <a:prstGeom prst="rect">
            <a:avLst/>
          </a:prstGeom>
          <a:noFill/>
        </p:spPr>
        <p:txBody>
          <a:bodyPr wrap="none" rtlCol="0">
            <a:spAutoFit/>
          </a:bodyPr>
          <a:lstStyle/>
          <a:p>
            <a:r>
              <a:rPr lang="en-US" dirty="0" smtClean="0">
                <a:solidFill>
                  <a:schemeClr val="bg1"/>
                </a:solidFill>
              </a:rPr>
              <a:t>B</a:t>
            </a:r>
            <a:endParaRPr lang="ru-RU" dirty="0">
              <a:solidFill>
                <a:schemeClr val="bg1"/>
              </a:solidFill>
            </a:endParaRPr>
          </a:p>
        </p:txBody>
      </p:sp>
      <p:sp>
        <p:nvSpPr>
          <p:cNvPr id="144" name="TextBox 143"/>
          <p:cNvSpPr txBox="1"/>
          <p:nvPr/>
        </p:nvSpPr>
        <p:spPr>
          <a:xfrm>
            <a:off x="4511643" y="5376319"/>
            <a:ext cx="338554" cy="369332"/>
          </a:xfrm>
          <a:prstGeom prst="rect">
            <a:avLst/>
          </a:prstGeom>
          <a:noFill/>
        </p:spPr>
        <p:txBody>
          <a:bodyPr wrap="none" rtlCol="0">
            <a:spAutoFit/>
          </a:bodyPr>
          <a:lstStyle/>
          <a:p>
            <a:r>
              <a:rPr lang="en-US" dirty="0" smtClean="0">
                <a:solidFill>
                  <a:schemeClr val="bg1"/>
                </a:solidFill>
              </a:rPr>
              <a:t>A</a:t>
            </a:r>
            <a:endParaRPr lang="ru-RU" dirty="0">
              <a:solidFill>
                <a:schemeClr val="bg1"/>
              </a:solidFill>
            </a:endParaRPr>
          </a:p>
        </p:txBody>
      </p:sp>
      <p:sp>
        <p:nvSpPr>
          <p:cNvPr id="145" name="TextBox 144"/>
          <p:cNvSpPr txBox="1"/>
          <p:nvPr/>
        </p:nvSpPr>
        <p:spPr>
          <a:xfrm>
            <a:off x="7677006" y="4436617"/>
            <a:ext cx="351378" cy="369332"/>
          </a:xfrm>
          <a:prstGeom prst="rect">
            <a:avLst/>
          </a:prstGeom>
          <a:noFill/>
        </p:spPr>
        <p:txBody>
          <a:bodyPr wrap="none" rtlCol="0">
            <a:spAutoFit/>
          </a:bodyPr>
          <a:lstStyle/>
          <a:p>
            <a:r>
              <a:rPr lang="en-US" dirty="0" smtClean="0">
                <a:solidFill>
                  <a:schemeClr val="bg1"/>
                </a:solidFill>
              </a:rPr>
              <a:t>C</a:t>
            </a:r>
            <a:endParaRPr lang="ru-RU" dirty="0">
              <a:solidFill>
                <a:schemeClr val="bg1"/>
              </a:solidFill>
            </a:endParaRPr>
          </a:p>
        </p:txBody>
      </p:sp>
      <p:cxnSp>
        <p:nvCxnSpPr>
          <p:cNvPr id="135" name="Straight Arrow Connector 134"/>
          <p:cNvCxnSpPr/>
          <p:nvPr/>
        </p:nvCxnSpPr>
        <p:spPr>
          <a:xfrm>
            <a:off x="7703417" y="2966859"/>
            <a:ext cx="0" cy="119045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80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2403" name="Rectangle 3"/>
          <p:cNvSpPr>
            <a:spLocks noGrp="1"/>
          </p:cNvSpPr>
          <p:nvPr>
            <p:ph idx="1"/>
          </p:nvPr>
        </p:nvSpPr>
        <p:spPr/>
        <p:txBody>
          <a:bodyPr>
            <a:normAutofit/>
          </a:bodyPr>
          <a:lstStyle/>
          <a:p>
            <a:pPr>
              <a:lnSpc>
                <a:spcPct val="90000"/>
              </a:lnSpc>
              <a:buFont typeface="Arial" charset="0"/>
              <a:buNone/>
            </a:pPr>
            <a:r>
              <a:rPr lang="ru-RU" sz="2400" dirty="0" smtClean="0"/>
              <a:t>Обозначим N(h) = минимальное число узлов в дереве высоты </a:t>
            </a:r>
            <a:r>
              <a:rPr lang="en-US" sz="2400" dirty="0" smtClean="0"/>
              <a:t>h</a:t>
            </a:r>
            <a:endParaRPr lang="ru-RU" sz="2400" dirty="0" smtClean="0"/>
          </a:p>
          <a:p>
            <a:pPr>
              <a:lnSpc>
                <a:spcPct val="90000"/>
              </a:lnSpc>
            </a:pPr>
            <a:r>
              <a:rPr lang="ru-RU" sz="2400" dirty="0"/>
              <a:t>N(h) </a:t>
            </a:r>
            <a:r>
              <a:rPr lang="ru-RU" sz="2400" dirty="0" smtClean="0"/>
              <a:t>для АВЛ дерева</a:t>
            </a:r>
          </a:p>
          <a:p>
            <a:pPr lvl="1">
              <a:lnSpc>
                <a:spcPct val="90000"/>
              </a:lnSpc>
            </a:pPr>
            <a:r>
              <a:rPr lang="ru-RU" sz="2000" dirty="0" smtClean="0"/>
              <a:t>N(h) = N(h − 1) + N(h − 2) + 1, N(0) = </a:t>
            </a:r>
            <a:r>
              <a:rPr lang="ru-RU" sz="2000" dirty="0"/>
              <a:t>1</a:t>
            </a:r>
            <a:r>
              <a:rPr lang="ru-RU" sz="2000" dirty="0" smtClean="0"/>
              <a:t>, N(1) = </a:t>
            </a:r>
            <a:r>
              <a:rPr lang="ru-RU" sz="2000" dirty="0"/>
              <a:t>2</a:t>
            </a:r>
            <a:endParaRPr lang="ru-RU" sz="2000" dirty="0" smtClean="0"/>
          </a:p>
          <a:p>
            <a:pPr lvl="1">
              <a:lnSpc>
                <a:spcPct val="90000"/>
              </a:lnSpc>
            </a:pPr>
            <a:r>
              <a:rPr lang="ru-RU" sz="2000" dirty="0"/>
              <a:t>N(h) растёт </a:t>
            </a:r>
            <a:r>
              <a:rPr lang="ru-RU" sz="2000" dirty="0" smtClean="0"/>
              <a:t>как последовательность Фибоначчи – почему?</a:t>
            </a:r>
          </a:p>
          <a:p>
            <a:pPr lvl="1">
              <a:lnSpc>
                <a:spcPct val="90000"/>
              </a:lnSpc>
            </a:pPr>
            <a:r>
              <a:rPr lang="ru-RU" sz="2000" dirty="0" smtClean="0"/>
              <a:t>Следовательно, N(h) = Θ(λ</a:t>
            </a:r>
            <a:r>
              <a:rPr lang="ru-RU" sz="2000" baseline="30000" dirty="0" smtClean="0"/>
              <a:t>h</a:t>
            </a:r>
            <a:r>
              <a:rPr lang="ru-RU" sz="2000" dirty="0" smtClean="0"/>
              <a:t>), где </a:t>
            </a:r>
          </a:p>
          <a:p>
            <a:pPr>
              <a:lnSpc>
                <a:spcPct val="90000"/>
              </a:lnSpc>
            </a:pPr>
            <a:endParaRPr lang="ru-RU" sz="2400" dirty="0" smtClean="0"/>
          </a:p>
          <a:p>
            <a:pPr>
              <a:lnSpc>
                <a:spcPct val="90000"/>
              </a:lnSpc>
            </a:pPr>
            <a:r>
              <a:rPr lang="ru-RU" sz="2400" dirty="0" smtClean="0"/>
              <a:t>N(h</a:t>
            </a:r>
            <a:r>
              <a:rPr lang="ru-RU" sz="2400" dirty="0"/>
              <a:t>) для </a:t>
            </a:r>
            <a:r>
              <a:rPr lang="ru-RU" sz="2400" dirty="0" smtClean="0"/>
              <a:t>красно-чёрного дерева</a:t>
            </a:r>
          </a:p>
          <a:p>
            <a:pPr lvl="1">
              <a:lnSpc>
                <a:spcPct val="90000"/>
              </a:lnSpc>
            </a:pPr>
            <a:r>
              <a:rPr lang="ru-RU" sz="2000" dirty="0" smtClean="0"/>
              <a:t>Свойство 3 красно-чёрных деревьев </a:t>
            </a:r>
            <a:r>
              <a:rPr lang="en-US" sz="2000" dirty="0" smtClean="0"/>
              <a:t> </a:t>
            </a:r>
            <a:r>
              <a:rPr lang="ru-RU" sz="2000" dirty="0" smtClean="0"/>
              <a:t>=</a:t>
            </a:r>
            <a:r>
              <a:rPr lang="en-US" sz="2000" dirty="0" smtClean="0"/>
              <a:t>=&gt; </a:t>
            </a:r>
            <a:endParaRPr lang="ru-RU" sz="2000" dirty="0" smtClean="0"/>
          </a:p>
          <a:p>
            <a:pPr>
              <a:lnSpc>
                <a:spcPct val="90000"/>
              </a:lnSpc>
              <a:buFont typeface="Arial" charset="0"/>
              <a:buNone/>
            </a:pPr>
            <a:endParaRPr lang="ru-RU" sz="2400" dirty="0" smtClean="0"/>
          </a:p>
          <a:p>
            <a:pPr>
              <a:lnSpc>
                <a:spcPct val="90000"/>
              </a:lnSpc>
            </a:pPr>
            <a:r>
              <a:rPr lang="ru-RU" sz="2400" dirty="0" smtClean="0"/>
              <a:t>При том же количестве узлов КЧ дерево м. б. выше АВЛ дерева, но не более чем в 			      раз</a:t>
            </a:r>
          </a:p>
        </p:txBody>
      </p:sp>
      <p:pic>
        <p:nvPicPr>
          <p:cNvPr id="102404" name="Picture 4" descr="\lambda=(\sqrt{5}+1)/2\approx 1,62"/>
          <p:cNvPicPr>
            <a:picLocks noChangeAspect="1" noChangeArrowheads="1"/>
          </p:cNvPicPr>
          <p:nvPr/>
        </p:nvPicPr>
        <p:blipFill>
          <a:blip r:embed="rId3"/>
          <a:srcRect/>
          <a:stretch>
            <a:fillRect/>
          </a:stretch>
        </p:blipFill>
        <p:spPr bwMode="auto">
          <a:xfrm>
            <a:off x="5292080" y="3634606"/>
            <a:ext cx="2449512" cy="298450"/>
          </a:xfrm>
          <a:prstGeom prst="rect">
            <a:avLst/>
          </a:prstGeom>
          <a:noFill/>
          <a:ln w="9525">
            <a:noFill/>
            <a:miter lim="800000"/>
            <a:headEnd/>
            <a:tailEnd/>
          </a:ln>
        </p:spPr>
      </p:pic>
      <p:pic>
        <p:nvPicPr>
          <p:cNvPr id="102405" name="Picture 5" descr="N(h)\ge 2^{(h-1)/2} = \Theta(\sqrt{2}^h)"/>
          <p:cNvPicPr>
            <a:picLocks noChangeAspect="1" noChangeArrowheads="1"/>
          </p:cNvPicPr>
          <p:nvPr/>
        </p:nvPicPr>
        <p:blipFill>
          <a:blip r:embed="rId4"/>
          <a:srcRect/>
          <a:stretch>
            <a:fillRect/>
          </a:stretch>
        </p:blipFill>
        <p:spPr bwMode="auto">
          <a:xfrm>
            <a:off x="3059832" y="5137820"/>
            <a:ext cx="3024188" cy="379412"/>
          </a:xfrm>
          <a:prstGeom prst="rect">
            <a:avLst/>
          </a:prstGeom>
          <a:noFill/>
          <a:ln w="9525">
            <a:noFill/>
            <a:miter lim="800000"/>
            <a:headEnd/>
            <a:tailEnd/>
          </a:ln>
        </p:spPr>
      </p:pic>
      <p:pic>
        <p:nvPicPr>
          <p:cNvPr id="102406" name="Picture 6" descr="\log \lambda / \log \sqrt{2} \approx 1,388"/>
          <p:cNvPicPr>
            <a:picLocks noChangeAspect="1" noChangeArrowheads="1"/>
          </p:cNvPicPr>
          <p:nvPr/>
        </p:nvPicPr>
        <p:blipFill>
          <a:blip r:embed="rId5"/>
          <a:srcRect/>
          <a:stretch>
            <a:fillRect/>
          </a:stretch>
        </p:blipFill>
        <p:spPr bwMode="auto">
          <a:xfrm>
            <a:off x="5509567" y="5929374"/>
            <a:ext cx="2232025" cy="287337"/>
          </a:xfrm>
          <a:prstGeom prst="rect">
            <a:avLst/>
          </a:prstGeom>
          <a:noFill/>
          <a:ln w="9525">
            <a:noFill/>
            <a:miter lim="800000"/>
            <a:headEnd/>
            <a:tailEnd/>
          </a:ln>
        </p:spPr>
      </p:pic>
    </p:spTree>
    <p:extLst>
      <p:ext uri="{BB962C8B-B14F-4D97-AF65-F5344CB8AC3E}">
        <p14:creationId xmlns:p14="http://schemas.microsoft.com/office/powerpoint/2010/main" val="288231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 calcmode="lin" valueType="num">
                                      <p:cBhvr additive="base">
                                        <p:cTn id="7"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 calcmode="lin" valueType="num">
                                      <p:cBhvr additive="base">
                                        <p:cTn id="13"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03">
                                            <p:txEl>
                                              <p:pRg st="3" end="3"/>
                                            </p:txEl>
                                          </p:spTgt>
                                        </p:tgtEl>
                                        <p:attrNameLst>
                                          <p:attrName>style.visibility</p:attrName>
                                        </p:attrNameLst>
                                      </p:cBhvr>
                                      <p:to>
                                        <p:strVal val="visible"/>
                                      </p:to>
                                    </p:set>
                                    <p:anim calcmode="lin" valueType="num">
                                      <p:cBhvr additive="base">
                                        <p:cTn id="19"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03">
                                            <p:txEl>
                                              <p:pRg st="4" end="4"/>
                                            </p:txEl>
                                          </p:spTgt>
                                        </p:tgtEl>
                                        <p:attrNameLst>
                                          <p:attrName>style.visibility</p:attrName>
                                        </p:attrNameLst>
                                      </p:cBhvr>
                                      <p:to>
                                        <p:strVal val="visible"/>
                                      </p:to>
                                    </p:set>
                                    <p:anim calcmode="lin" valueType="num">
                                      <p:cBhvr additive="base">
                                        <p:cTn id="25"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04"/>
                                        </p:tgtEl>
                                        <p:attrNameLst>
                                          <p:attrName>style.visibility</p:attrName>
                                        </p:attrNameLst>
                                      </p:cBhvr>
                                      <p:to>
                                        <p:strVal val="visible"/>
                                      </p:to>
                                    </p:set>
                                    <p:anim calcmode="lin" valueType="num">
                                      <p:cBhvr additive="base">
                                        <p:cTn id="31" dur="500" fill="hold"/>
                                        <p:tgtEl>
                                          <p:spTgt spid="102404"/>
                                        </p:tgtEl>
                                        <p:attrNameLst>
                                          <p:attrName>ppt_x</p:attrName>
                                        </p:attrNameLst>
                                      </p:cBhvr>
                                      <p:tavLst>
                                        <p:tav tm="0">
                                          <p:val>
                                            <p:strVal val="#ppt_x"/>
                                          </p:val>
                                        </p:tav>
                                        <p:tav tm="100000">
                                          <p:val>
                                            <p:strVal val="#ppt_x"/>
                                          </p:val>
                                        </p:tav>
                                      </p:tavLst>
                                    </p:anim>
                                    <p:anim calcmode="lin" valueType="num">
                                      <p:cBhvr additive="base">
                                        <p:cTn id="32"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03">
                                            <p:txEl>
                                              <p:pRg st="6" end="6"/>
                                            </p:txEl>
                                          </p:spTgt>
                                        </p:tgtEl>
                                        <p:attrNameLst>
                                          <p:attrName>style.visibility</p:attrName>
                                        </p:attrNameLst>
                                      </p:cBhvr>
                                      <p:to>
                                        <p:strVal val="visible"/>
                                      </p:to>
                                    </p:set>
                                    <p:anim calcmode="lin" valueType="num">
                                      <p:cBhvr additive="base">
                                        <p:cTn id="37"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03">
                                            <p:txEl>
                                              <p:pRg st="7" end="7"/>
                                            </p:txEl>
                                          </p:spTgt>
                                        </p:tgtEl>
                                        <p:attrNameLst>
                                          <p:attrName>style.visibility</p:attrName>
                                        </p:attrNameLst>
                                      </p:cBhvr>
                                      <p:to>
                                        <p:strVal val="visible"/>
                                      </p:to>
                                    </p:set>
                                    <p:anim calcmode="lin" valueType="num">
                                      <p:cBhvr additive="base">
                                        <p:cTn id="43" dur="500" fill="hold"/>
                                        <p:tgtEl>
                                          <p:spTgt spid="10240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0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2405"/>
                                        </p:tgtEl>
                                        <p:attrNameLst>
                                          <p:attrName>style.visibility</p:attrName>
                                        </p:attrNameLst>
                                      </p:cBhvr>
                                      <p:to>
                                        <p:strVal val="visible"/>
                                      </p:to>
                                    </p:set>
                                    <p:anim calcmode="lin" valueType="num">
                                      <p:cBhvr additive="base">
                                        <p:cTn id="47" dur="500" fill="hold"/>
                                        <p:tgtEl>
                                          <p:spTgt spid="102405"/>
                                        </p:tgtEl>
                                        <p:attrNameLst>
                                          <p:attrName>ppt_x</p:attrName>
                                        </p:attrNameLst>
                                      </p:cBhvr>
                                      <p:tavLst>
                                        <p:tav tm="0">
                                          <p:val>
                                            <p:strVal val="#ppt_x"/>
                                          </p:val>
                                        </p:tav>
                                        <p:tav tm="100000">
                                          <p:val>
                                            <p:strVal val="#ppt_x"/>
                                          </p:val>
                                        </p:tav>
                                      </p:tavLst>
                                    </p:anim>
                                    <p:anim calcmode="lin" valueType="num">
                                      <p:cBhvr additive="base">
                                        <p:cTn id="48" dur="500" fill="hold"/>
                                        <p:tgtEl>
                                          <p:spTgt spid="10240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2403">
                                            <p:txEl>
                                              <p:pRg st="9" end="9"/>
                                            </p:txEl>
                                          </p:spTgt>
                                        </p:tgtEl>
                                        <p:attrNameLst>
                                          <p:attrName>style.visibility</p:attrName>
                                        </p:attrNameLst>
                                      </p:cBhvr>
                                      <p:to>
                                        <p:strVal val="visible"/>
                                      </p:to>
                                    </p:set>
                                    <p:anim calcmode="lin" valueType="num">
                                      <p:cBhvr additive="base">
                                        <p:cTn id="53" dur="500" fill="hold"/>
                                        <p:tgtEl>
                                          <p:spTgt spid="10240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240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02406"/>
                                        </p:tgtEl>
                                        <p:attrNameLst>
                                          <p:attrName>style.visibility</p:attrName>
                                        </p:attrNameLst>
                                      </p:cBhvr>
                                      <p:to>
                                        <p:strVal val="visible"/>
                                      </p:to>
                                    </p:set>
                                    <p:anim calcmode="lin" valueType="num">
                                      <p:cBhvr additive="base">
                                        <p:cTn id="57" dur="500" fill="hold"/>
                                        <p:tgtEl>
                                          <p:spTgt spid="102406"/>
                                        </p:tgtEl>
                                        <p:attrNameLst>
                                          <p:attrName>ppt_x</p:attrName>
                                        </p:attrNameLst>
                                      </p:cBhvr>
                                      <p:tavLst>
                                        <p:tav tm="0">
                                          <p:val>
                                            <p:strVal val="#ppt_x"/>
                                          </p:val>
                                        </p:tav>
                                        <p:tav tm="100000">
                                          <p:val>
                                            <p:strVal val="#ppt_x"/>
                                          </p:val>
                                        </p:tav>
                                      </p:tavLst>
                                    </p:anim>
                                    <p:anim calcmode="lin" valueType="num">
                                      <p:cBhvr additive="base">
                                        <p:cTn id="58" dur="500" fill="hold"/>
                                        <p:tgtEl>
                                          <p:spTgt spid="102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Содержимое 2"/>
          <p:cNvSpPr>
            <a:spLocks noGrp="1"/>
          </p:cNvSpPr>
          <p:nvPr>
            <p:ph idx="1"/>
          </p:nvPr>
        </p:nvSpPr>
        <p:spPr/>
        <p:txBody>
          <a:bodyPr>
            <a:normAutofit/>
          </a:bodyPr>
          <a:lstStyle/>
          <a:p>
            <a:r>
              <a:rPr lang="ru-RU" sz="2400" dirty="0" smtClean="0">
                <a:latin typeface="+mj-lt"/>
                <a:cs typeface="Times New Roman" pitchFamily="18" charset="0"/>
              </a:rPr>
              <a:t>Все листья находятся на одной глубине</a:t>
            </a:r>
            <a:endParaRPr lang="ru-RU" sz="2400" dirty="0" smtClean="0">
              <a:latin typeface="+mj-lt"/>
              <a:cs typeface="Times New Roman" pitchFamily="18" charset="0"/>
            </a:endParaRPr>
          </a:p>
          <a:p>
            <a:r>
              <a:rPr lang="ru-RU" sz="2400" dirty="0" smtClean="0">
                <a:latin typeface="+mj-lt"/>
                <a:cs typeface="Times New Roman" pitchFamily="18" charset="0"/>
              </a:rPr>
              <a:t>Существует целое число </a:t>
            </a:r>
            <a:r>
              <a:rPr lang="en-US" sz="2400" dirty="0" smtClean="0">
                <a:latin typeface="+mj-lt"/>
                <a:cs typeface="Times New Roman" pitchFamily="18" charset="0"/>
              </a:rPr>
              <a:t>t</a:t>
            </a:r>
            <a:r>
              <a:rPr lang="en-US" sz="2400" dirty="0">
                <a:cs typeface="Times New Roman" pitchFamily="18" charset="0"/>
              </a:rPr>
              <a:t> </a:t>
            </a:r>
            <a:r>
              <a:rPr lang="en-US" sz="2400" dirty="0" smtClean="0">
                <a:cs typeface="Times New Roman" pitchFamily="18" charset="0"/>
              </a:rPr>
              <a:t>&gt;=</a:t>
            </a:r>
            <a:r>
              <a:rPr lang="ru-RU" sz="2400" dirty="0" smtClean="0">
                <a:cs typeface="Times New Roman" pitchFamily="18" charset="0"/>
              </a:rPr>
              <a:t> 2 -- </a:t>
            </a:r>
            <a:r>
              <a:rPr lang="ru-RU" sz="2400" dirty="0" smtClean="0">
                <a:solidFill>
                  <a:schemeClr val="hlink"/>
                </a:solidFill>
              </a:rPr>
              <a:t>степень</a:t>
            </a:r>
            <a:r>
              <a:rPr lang="en-US" sz="2400" dirty="0" smtClean="0"/>
              <a:t> </a:t>
            </a:r>
            <a:r>
              <a:rPr lang="en-US" sz="2400" dirty="0"/>
              <a:t>B</a:t>
            </a:r>
            <a:r>
              <a:rPr lang="ru-RU" sz="2400" dirty="0"/>
              <a:t> дерева</a:t>
            </a:r>
            <a:r>
              <a:rPr lang="ru-RU" sz="2400" dirty="0" smtClean="0">
                <a:latin typeface="+mj-lt"/>
                <a:cs typeface="Times New Roman" pitchFamily="18" charset="0"/>
              </a:rPr>
              <a:t>, что </a:t>
            </a:r>
          </a:p>
          <a:p>
            <a:pPr lvl="1"/>
            <a:r>
              <a:rPr lang="ru-RU" sz="2000" dirty="0" smtClean="0">
                <a:latin typeface="+mj-lt"/>
                <a:cs typeface="Times New Roman" pitchFamily="18" charset="0"/>
              </a:rPr>
              <a:t>Каждая вершина кроме корня имеет от </a:t>
            </a:r>
            <a:r>
              <a:rPr lang="en-US" sz="2000" dirty="0" smtClean="0">
                <a:latin typeface="+mj-lt"/>
                <a:cs typeface="Times New Roman" pitchFamily="18" charset="0"/>
              </a:rPr>
              <a:t>t </a:t>
            </a:r>
            <a:r>
              <a:rPr lang="ru-RU" sz="2000" dirty="0" smtClean="0">
                <a:latin typeface="+mj-lt"/>
                <a:cs typeface="Times New Roman" pitchFamily="18" charset="0"/>
              </a:rPr>
              <a:t>до 2*</a:t>
            </a:r>
            <a:r>
              <a:rPr lang="en-US" sz="2000" dirty="0" smtClean="0">
                <a:latin typeface="+mj-lt"/>
                <a:cs typeface="Times New Roman" pitchFamily="18" charset="0"/>
              </a:rPr>
              <a:t>t </a:t>
            </a:r>
            <a:r>
              <a:rPr lang="ru-RU" sz="2000" dirty="0" smtClean="0">
                <a:latin typeface="+mj-lt"/>
                <a:cs typeface="Times New Roman" pitchFamily="18" charset="0"/>
              </a:rPr>
              <a:t>прямых потомков</a:t>
            </a:r>
          </a:p>
          <a:p>
            <a:pPr lvl="1"/>
            <a:r>
              <a:rPr lang="ru-RU" sz="2000" dirty="0" smtClean="0">
                <a:latin typeface="+mj-lt"/>
                <a:cs typeface="Times New Roman" pitchFamily="18" charset="0"/>
              </a:rPr>
              <a:t>Корень имеет от </a:t>
            </a:r>
            <a:r>
              <a:rPr lang="en-US" sz="2000" dirty="0" smtClean="0">
                <a:latin typeface="+mj-lt"/>
                <a:cs typeface="Times New Roman" pitchFamily="18" charset="0"/>
              </a:rPr>
              <a:t>2 </a:t>
            </a:r>
            <a:r>
              <a:rPr lang="ru-RU" sz="2000" dirty="0" smtClean="0">
                <a:latin typeface="+mj-lt"/>
                <a:cs typeface="Times New Roman" pitchFamily="18" charset="0"/>
              </a:rPr>
              <a:t>до 2*</a:t>
            </a:r>
            <a:r>
              <a:rPr lang="en-US" sz="2000" dirty="0" smtClean="0">
                <a:latin typeface="+mj-lt"/>
                <a:cs typeface="Times New Roman" pitchFamily="18" charset="0"/>
              </a:rPr>
              <a:t>t </a:t>
            </a:r>
            <a:r>
              <a:rPr lang="ru-RU" sz="2000" dirty="0" smtClean="0">
                <a:latin typeface="+mj-lt"/>
                <a:cs typeface="Times New Roman" pitchFamily="18" charset="0"/>
              </a:rPr>
              <a:t>прямых потомков</a:t>
            </a:r>
          </a:p>
          <a:p>
            <a:r>
              <a:rPr lang="ru-RU" sz="2400" dirty="0" smtClean="0">
                <a:latin typeface="+mj-lt"/>
              </a:rPr>
              <a:t>Каждая </a:t>
            </a:r>
            <a:r>
              <a:rPr lang="ru-RU" sz="2400" dirty="0" smtClean="0">
                <a:latin typeface="+mj-lt"/>
              </a:rPr>
              <a:t>вершина </a:t>
            </a:r>
            <a:r>
              <a:rPr lang="ru-RU" sz="2400" dirty="0" smtClean="0">
                <a:latin typeface="+mj-lt"/>
              </a:rPr>
              <a:t>хранит </a:t>
            </a:r>
            <a:r>
              <a:rPr lang="ru-RU" sz="2400" dirty="0" smtClean="0">
                <a:solidFill>
                  <a:srgbClr val="FFC000"/>
                </a:solidFill>
                <a:latin typeface="+mj-lt"/>
              </a:rPr>
              <a:t>ключи</a:t>
            </a:r>
            <a:r>
              <a:rPr lang="ru-RU" sz="2400" dirty="0" smtClean="0">
                <a:latin typeface="+mj-lt"/>
              </a:rPr>
              <a:t>, </a:t>
            </a:r>
            <a:r>
              <a:rPr lang="ru-RU" sz="2400" dirty="0" smtClean="0">
                <a:cs typeface="Times New Roman" pitchFamily="18" charset="0"/>
              </a:rPr>
              <a:t>разграничивающие ключи, хранящиеся в </a:t>
            </a:r>
            <a:r>
              <a:rPr lang="ru-RU" sz="2400" dirty="0">
                <a:cs typeface="Times New Roman" pitchFamily="18" charset="0"/>
              </a:rPr>
              <a:t>ее </a:t>
            </a:r>
            <a:r>
              <a:rPr lang="ru-RU" sz="2400" dirty="0" smtClean="0">
                <a:cs typeface="Times New Roman" pitchFamily="18" charset="0"/>
              </a:rPr>
              <a:t>поддеревьях</a:t>
            </a:r>
            <a:endParaRPr lang="en-US" sz="2400" dirty="0" smtClean="0">
              <a:cs typeface="Times New Roman" pitchFamily="18" charset="0"/>
            </a:endParaRPr>
          </a:p>
          <a:p>
            <a:pPr lvl="1"/>
            <a:r>
              <a:rPr lang="ru-RU" sz="2000" dirty="0" smtClean="0">
                <a:cs typeface="Times New Roman" pitchFamily="18" charset="0"/>
              </a:rPr>
              <a:t>Сколько ключей может хранить вершина В дерева? Корень В дерева?</a:t>
            </a:r>
          </a:p>
          <a:p>
            <a:r>
              <a:rPr lang="ru-RU" sz="2400" dirty="0" smtClean="0">
                <a:latin typeface="+mj-lt"/>
                <a:cs typeface="Times New Roman" pitchFamily="18" charset="0"/>
              </a:rPr>
              <a:t>Все ключи В дерева принадлежат одному линейно упорядоченному множеству</a:t>
            </a:r>
          </a:p>
        </p:txBody>
      </p:sp>
      <p:sp>
        <p:nvSpPr>
          <p:cNvPr id="3" name="Title 2"/>
          <p:cNvSpPr>
            <a:spLocks noGrp="1"/>
          </p:cNvSpPr>
          <p:nvPr>
            <p:ph type="title"/>
          </p:nvPr>
        </p:nvSpPr>
        <p:spPr/>
        <p:txBody>
          <a:bodyPr/>
          <a:lstStyle/>
          <a:p>
            <a:r>
              <a:rPr lang="en-US" dirty="0" smtClean="0"/>
              <a:t>B</a:t>
            </a:r>
            <a:r>
              <a:rPr lang="ru-RU" dirty="0" smtClean="0"/>
              <a:t> </a:t>
            </a:r>
            <a:r>
              <a:rPr lang="ru-RU" dirty="0" smtClean="0"/>
              <a:t>деревья</a:t>
            </a:r>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sz="2400" dirty="0" smtClean="0"/>
              <a:t>Поиск и </a:t>
            </a:r>
            <a:r>
              <a:rPr lang="ru-RU" sz="2400" dirty="0"/>
              <a:t>вставка для АВЛ </a:t>
            </a:r>
            <a:r>
              <a:rPr lang="ru-RU" sz="2400" dirty="0" smtClean="0"/>
              <a:t>дерева м.б. быстрее, чем для КЧ дерева</a:t>
            </a:r>
            <a:endParaRPr lang="en-US" sz="2400" dirty="0" smtClean="0"/>
          </a:p>
          <a:p>
            <a:pPr lvl="1">
              <a:lnSpc>
                <a:spcPct val="80000"/>
              </a:lnSpc>
            </a:pPr>
            <a:r>
              <a:rPr lang="ru-RU" sz="2000" dirty="0" smtClean="0"/>
              <a:t>Высота КЧ дерева </a:t>
            </a:r>
            <a:r>
              <a:rPr lang="ru-RU" sz="2000" dirty="0"/>
              <a:t>м. б. </a:t>
            </a:r>
            <a:r>
              <a:rPr lang="ru-RU" sz="2000" dirty="0" smtClean="0"/>
              <a:t>на 40% больше высоты АВЛ дерева при одинаковом числе узлов</a:t>
            </a:r>
          </a:p>
          <a:p>
            <a:pPr>
              <a:lnSpc>
                <a:spcPct val="80000"/>
              </a:lnSpc>
            </a:pPr>
            <a:endParaRPr lang="en-US" sz="2400" dirty="0" smtClean="0"/>
          </a:p>
          <a:p>
            <a:pPr>
              <a:lnSpc>
                <a:spcPct val="80000"/>
              </a:lnSpc>
            </a:pPr>
            <a:r>
              <a:rPr lang="ru-RU" sz="2400" dirty="0"/>
              <a:t>Удаление </a:t>
            </a:r>
            <a:r>
              <a:rPr lang="ru-RU" sz="2400" dirty="0" smtClean="0"/>
              <a:t>из КЧ дерева </a:t>
            </a:r>
            <a:r>
              <a:rPr lang="ru-RU" sz="2400" dirty="0"/>
              <a:t>м. б. быстрее, чем </a:t>
            </a:r>
            <a:r>
              <a:rPr lang="ru-RU" sz="2400" dirty="0" smtClean="0"/>
              <a:t>из АВЛ дерева</a:t>
            </a:r>
            <a:endParaRPr lang="en-US" sz="2400" dirty="0" smtClean="0"/>
          </a:p>
          <a:p>
            <a:pPr lvl="1">
              <a:lnSpc>
                <a:spcPct val="80000"/>
              </a:lnSpc>
            </a:pPr>
            <a:r>
              <a:rPr lang="ru-RU" sz="2000" dirty="0" smtClean="0"/>
              <a:t>КЧ дерево – достаточно 3 или менее поворотов</a:t>
            </a:r>
          </a:p>
          <a:p>
            <a:pPr lvl="1">
              <a:lnSpc>
                <a:spcPct val="80000"/>
              </a:lnSpc>
            </a:pPr>
            <a:r>
              <a:rPr lang="ru-RU" sz="2000" dirty="0" smtClean="0"/>
              <a:t>АВЛ дерево – возможно понадобится поворот в каждом узле на пути от удаляемого листа до корня</a:t>
            </a:r>
          </a:p>
          <a:p>
            <a:pPr lvl="1">
              <a:lnSpc>
                <a:spcPct val="80000"/>
              </a:lnSpc>
            </a:pPr>
            <a:endParaRPr lang="ru-RU" sz="2000" dirty="0" smtClean="0"/>
          </a:p>
        </p:txBody>
      </p:sp>
    </p:spTree>
    <p:extLst>
      <p:ext uri="{BB962C8B-B14F-4D97-AF65-F5344CB8AC3E}">
        <p14:creationId xmlns:p14="http://schemas.microsoft.com/office/powerpoint/2010/main" val="263623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1">
                                            <p:txEl>
                                              <p:pRg st="1" end="1"/>
                                            </p:txEl>
                                          </p:spTgt>
                                        </p:tgtEl>
                                        <p:attrNameLst>
                                          <p:attrName>style.visibility</p:attrName>
                                        </p:attrNameLst>
                                      </p:cBhvr>
                                      <p:to>
                                        <p:strVal val="visible"/>
                                      </p:to>
                                    </p:set>
                                    <p:anim calcmode="lin" valueType="num">
                                      <p:cBhvr additive="base">
                                        <p:cTn id="13"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anim calcmode="lin" valueType="num">
                                      <p:cBhvr additive="base">
                                        <p:cTn id="19" dur="500" fill="hold"/>
                                        <p:tgtEl>
                                          <p:spTgt spid="1044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451">
                                            <p:txEl>
                                              <p:pRg st="4" end="4"/>
                                            </p:txEl>
                                          </p:spTgt>
                                        </p:tgtEl>
                                        <p:attrNameLst>
                                          <p:attrName>style.visibility</p:attrName>
                                        </p:attrNameLst>
                                      </p:cBhvr>
                                      <p:to>
                                        <p:strVal val="visible"/>
                                      </p:to>
                                    </p:set>
                                    <p:anim calcmode="lin" valueType="num">
                                      <p:cBhvr additive="base">
                                        <p:cTn id="25" dur="500" fill="hold"/>
                                        <p:tgtEl>
                                          <p:spTgt spid="1044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451">
                                            <p:txEl>
                                              <p:pRg st="5" end="5"/>
                                            </p:txEl>
                                          </p:spTgt>
                                        </p:tgtEl>
                                        <p:attrNameLst>
                                          <p:attrName>style.visibility</p:attrName>
                                        </p:attrNameLst>
                                      </p:cBhvr>
                                      <p:to>
                                        <p:strVal val="visible"/>
                                      </p:to>
                                    </p:set>
                                    <p:anim calcmode="lin" valueType="num">
                                      <p:cBhvr additive="base">
                                        <p:cTn id="31" dur="500" fill="hold"/>
                                        <p:tgtEl>
                                          <p:spTgt spid="1044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p:cNvSpPr>
          <p:nvPr>
            <p:ph idx="1"/>
          </p:nvPr>
        </p:nvSpPr>
        <p:spPr/>
        <p:txBody>
          <a:bodyPr>
            <a:normAutofit/>
          </a:bodyPr>
          <a:lstStyle/>
          <a:p>
            <a:pPr marL="285750" indent="-285750">
              <a:lnSpc>
                <a:spcPct val="80000"/>
              </a:lnSpc>
            </a:pPr>
            <a:r>
              <a:rPr lang="en-US" sz="2400" dirty="0" smtClean="0">
                <a:latin typeface="+mj-lt"/>
                <a:cs typeface="Times New Roman" pitchFamily="18" charset="0"/>
              </a:rPr>
              <a:t>B</a:t>
            </a:r>
            <a:r>
              <a:rPr lang="ru-RU" sz="2400" dirty="0" smtClean="0">
                <a:latin typeface="+mj-lt"/>
                <a:cs typeface="Times New Roman" pitchFamily="18" charset="0"/>
              </a:rPr>
              <a:t> </a:t>
            </a:r>
            <a:r>
              <a:rPr lang="ru-RU" sz="2400" dirty="0" smtClean="0">
                <a:latin typeface="+mj-lt"/>
                <a:cs typeface="Times New Roman" pitchFamily="18" charset="0"/>
              </a:rPr>
              <a:t>деревья с </a:t>
            </a:r>
            <a:r>
              <a:rPr lang="en-US" sz="2400" dirty="0" smtClean="0">
                <a:latin typeface="+mj-lt"/>
                <a:cs typeface="Times New Roman" pitchFamily="18" charset="0"/>
              </a:rPr>
              <a:t>t=2 </a:t>
            </a:r>
            <a:r>
              <a:rPr lang="ru-RU" sz="2400" dirty="0" smtClean="0">
                <a:latin typeface="+mj-lt"/>
                <a:cs typeface="Times New Roman" pitchFamily="18" charset="0"/>
              </a:rPr>
              <a:t>можно перестроить в КЧ деревья так </a:t>
            </a:r>
          </a:p>
          <a:p>
            <a:pPr marL="614934" lvl="1">
              <a:lnSpc>
                <a:spcPct val="80000"/>
              </a:lnSpc>
            </a:pPr>
            <a:r>
              <a:rPr lang="ru-RU" sz="1800" dirty="0" smtClean="0">
                <a:latin typeface="+mj-lt"/>
                <a:cs typeface="Times New Roman" pitchFamily="18" charset="0"/>
              </a:rPr>
              <a:t>Каждый узел окрашен либо в красный, либо в чёрный цвет</a:t>
            </a:r>
          </a:p>
          <a:p>
            <a:pPr marL="614934" lvl="1">
              <a:lnSpc>
                <a:spcPct val="80000"/>
              </a:lnSpc>
            </a:pPr>
            <a:r>
              <a:rPr lang="ru-RU" sz="1800" dirty="0" smtClean="0">
                <a:latin typeface="+mj-lt"/>
                <a:cs typeface="Times New Roman" pitchFamily="18" charset="0"/>
              </a:rPr>
              <a:t>Вершина с </a:t>
            </a:r>
            <a:r>
              <a:rPr lang="ru-RU" sz="1800" dirty="0" smtClean="0">
                <a:latin typeface="+mj-lt"/>
                <a:cs typeface="Times New Roman" pitchFamily="18" charset="0"/>
              </a:rPr>
              <a:t>двумя </a:t>
            </a:r>
            <a:r>
              <a:rPr lang="ru-RU" sz="1800" dirty="0" smtClean="0">
                <a:latin typeface="+mj-lt"/>
                <a:cs typeface="Times New Roman" pitchFamily="18" charset="0"/>
              </a:rPr>
              <a:t>потомками черная и переносится в КЧ дерево без </a:t>
            </a:r>
            <a:r>
              <a:rPr lang="ru-RU" sz="1800" dirty="0" smtClean="0">
                <a:latin typeface="+mj-lt"/>
                <a:cs typeface="Times New Roman" pitchFamily="18" charset="0"/>
              </a:rPr>
              <a:t>изменений</a:t>
            </a:r>
            <a:r>
              <a:rPr lang="en-US" sz="1800" dirty="0" smtClean="0">
                <a:latin typeface="+mj-lt"/>
                <a:cs typeface="Times New Roman" pitchFamily="18" charset="0"/>
              </a:rPr>
              <a:t> -- </a:t>
            </a:r>
            <a:r>
              <a:rPr lang="ru-RU" sz="1800" smtClean="0">
                <a:latin typeface="+mj-lt"/>
                <a:cs typeface="Times New Roman" pitchFamily="18" charset="0"/>
              </a:rPr>
              <a:t>почему нет вершин с одним потомком?</a:t>
            </a:r>
            <a:endParaRPr lang="ru-RU" sz="1800" dirty="0" smtClean="0">
              <a:latin typeface="+mj-lt"/>
              <a:cs typeface="Times New Roman" pitchFamily="18" charset="0"/>
            </a:endParaRPr>
          </a:p>
          <a:p>
            <a:pPr marL="614934" lvl="1">
              <a:lnSpc>
                <a:spcPct val="80000"/>
              </a:lnSpc>
            </a:pPr>
            <a:r>
              <a:rPr lang="ru-RU" sz="1800" dirty="0" smtClean="0">
                <a:latin typeface="+mj-lt"/>
                <a:cs typeface="Times New Roman" pitchFamily="18" charset="0"/>
              </a:rPr>
              <a:t>Вершина с тремя потомками черная, первый потомок черный и присоединяется непосредственно,</a:t>
            </a:r>
            <a:r>
              <a:rPr lang="en-US" sz="1800" dirty="0" smtClean="0">
                <a:latin typeface="+mj-lt"/>
                <a:cs typeface="Times New Roman" pitchFamily="18" charset="0"/>
              </a:rPr>
              <a:t> </a:t>
            </a:r>
            <a:r>
              <a:rPr lang="ru-RU" sz="1800" dirty="0" smtClean="0">
                <a:latin typeface="+mj-lt"/>
                <a:cs typeface="Times New Roman" pitchFamily="18" charset="0"/>
              </a:rPr>
              <a:t>а другие два -- через соединительный красный узел</a:t>
            </a:r>
            <a:endParaRPr lang="en-US" sz="1800" dirty="0" smtClean="0">
              <a:latin typeface="+mj-lt"/>
              <a:cs typeface="Times New Roman" pitchFamily="18" charset="0"/>
            </a:endParaRPr>
          </a:p>
          <a:p>
            <a:pPr marL="614934" lvl="1">
              <a:lnSpc>
                <a:spcPct val="80000"/>
              </a:lnSpc>
            </a:pPr>
            <a:r>
              <a:rPr lang="ru-RU" sz="1800" dirty="0" smtClean="0">
                <a:latin typeface="+mj-lt"/>
                <a:cs typeface="Times New Roman" pitchFamily="18" charset="0"/>
              </a:rPr>
              <a:t>Вершина с четырьмя потомками черная, черные потомки присоединяются через два красных соединительных узла</a:t>
            </a:r>
          </a:p>
          <a:p>
            <a:pPr marL="285750" indent="-285750">
              <a:lnSpc>
                <a:spcPct val="80000"/>
              </a:lnSpc>
            </a:pPr>
            <a:endParaRPr lang="ru-RU" sz="2400" dirty="0" smtClean="0">
              <a:latin typeface="+mj-lt"/>
              <a:cs typeface="Times New Roman" pitchFamily="18" charset="0"/>
            </a:endParaRPr>
          </a:p>
          <a:p>
            <a:pPr marL="285750" indent="-285750">
              <a:lnSpc>
                <a:spcPct val="80000"/>
              </a:lnSpc>
            </a:pPr>
            <a:r>
              <a:rPr lang="ru-RU" sz="2400" dirty="0" smtClean="0">
                <a:latin typeface="+mj-lt"/>
                <a:cs typeface="Times New Roman" pitchFamily="18" charset="0"/>
              </a:rPr>
              <a:t>В исходном </a:t>
            </a:r>
            <a:r>
              <a:rPr lang="en-US" sz="2400" dirty="0" smtClean="0">
                <a:latin typeface="+mj-lt"/>
                <a:cs typeface="Times New Roman" pitchFamily="18" charset="0"/>
              </a:rPr>
              <a:t>B</a:t>
            </a:r>
            <a:r>
              <a:rPr lang="ru-RU" sz="2400" dirty="0" smtClean="0">
                <a:latin typeface="+mj-lt"/>
                <a:cs typeface="Times New Roman" pitchFamily="18" charset="0"/>
              </a:rPr>
              <a:t> </a:t>
            </a:r>
            <a:r>
              <a:rPr lang="ru-RU" sz="2400" dirty="0" smtClean="0">
                <a:latin typeface="+mj-lt"/>
                <a:cs typeface="Times New Roman" pitchFamily="18" charset="0"/>
              </a:rPr>
              <a:t>дереве (так как оно сбалансировано) все пути от корня до любого листа имеют одинаковую длину</a:t>
            </a:r>
          </a:p>
          <a:p>
            <a:pPr marL="285750" indent="-285750">
              <a:lnSpc>
                <a:spcPct val="80000"/>
              </a:lnSpc>
            </a:pPr>
            <a:r>
              <a:rPr lang="ru-RU" sz="2400" dirty="0" smtClean="0">
                <a:latin typeface="+mj-lt"/>
                <a:cs typeface="Times New Roman" pitchFamily="18" charset="0"/>
              </a:rPr>
              <a:t>По построению очевидно, что длина любого пути в КЧ дереве возрастает не более чем в два раза</a:t>
            </a:r>
          </a:p>
        </p:txBody>
      </p:sp>
      <p:sp>
        <p:nvSpPr>
          <p:cNvPr id="2" name="Title 1"/>
          <p:cNvSpPr>
            <a:spLocks noGrp="1"/>
          </p:cNvSpPr>
          <p:nvPr>
            <p:ph type="title"/>
          </p:nvPr>
        </p:nvSpPr>
        <p:spPr/>
        <p:txBody>
          <a:bodyPr/>
          <a:lstStyle/>
          <a:p>
            <a:r>
              <a:rPr lang="ru-RU" dirty="0"/>
              <a:t>Связь </a:t>
            </a:r>
            <a:r>
              <a:rPr lang="ru-RU" dirty="0" smtClean="0"/>
              <a:t>КЧ и </a:t>
            </a:r>
            <a:r>
              <a:rPr lang="en-US" dirty="0" smtClean="0"/>
              <a:t>B</a:t>
            </a:r>
            <a:r>
              <a:rPr lang="ru-RU" dirty="0" smtClean="0"/>
              <a:t> </a:t>
            </a:r>
            <a:r>
              <a:rPr lang="ru-RU" dirty="0" smtClean="0"/>
              <a:t>деревьев</a:t>
            </a:r>
            <a:endParaRPr lang="ru-RU" dirty="0"/>
          </a:p>
        </p:txBody>
      </p:sp>
    </p:spTree>
    <p:extLst>
      <p:ext uri="{BB962C8B-B14F-4D97-AF65-F5344CB8AC3E}">
        <p14:creationId xmlns:p14="http://schemas.microsoft.com/office/powerpoint/2010/main" val="19544753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Использование в библиотеке стандартных шаблонов С++ (</a:t>
            </a:r>
            <a:r>
              <a:rPr lang="en-US" dirty="0" smtClean="0"/>
              <a:t>STL)</a:t>
            </a:r>
            <a:endParaRPr lang="ru-RU" dirty="0"/>
          </a:p>
        </p:txBody>
      </p:sp>
      <p:sp>
        <p:nvSpPr>
          <p:cNvPr id="114690" name="Rectangle 3"/>
          <p:cNvSpPr>
            <a:spLocks noGrp="1"/>
          </p:cNvSpPr>
          <p:nvPr>
            <p:ph idx="1"/>
          </p:nvPr>
        </p:nvSpPr>
        <p:spPr/>
        <p:txBody>
          <a:bodyPr>
            <a:normAutofit/>
          </a:bodyPr>
          <a:lstStyle/>
          <a:p>
            <a:pPr>
              <a:lnSpc>
                <a:spcPct val="90000"/>
              </a:lnSpc>
            </a:pPr>
            <a:r>
              <a:rPr lang="ru-RU" sz="2800" dirty="0">
                <a:cs typeface="Times New Roman" pitchFamily="18" charset="0"/>
              </a:rPr>
              <a:t>АВЛ-деревья 1961 -- </a:t>
            </a:r>
            <a:r>
              <a:rPr lang="ru-RU" sz="2800" dirty="0" smtClean="0">
                <a:cs typeface="Times New Roman" pitchFamily="18" charset="0"/>
              </a:rPr>
              <a:t>первые сбалансированные деревья</a:t>
            </a:r>
          </a:p>
          <a:p>
            <a:pPr>
              <a:lnSpc>
                <a:spcPct val="90000"/>
              </a:lnSpc>
            </a:pPr>
            <a:endParaRPr lang="ru-RU" sz="2800" dirty="0" smtClean="0">
              <a:cs typeface="Times New Roman" pitchFamily="18" charset="0"/>
            </a:endParaRPr>
          </a:p>
          <a:p>
            <a:pPr>
              <a:lnSpc>
                <a:spcPct val="90000"/>
              </a:lnSpc>
            </a:pPr>
            <a:r>
              <a:rPr lang="ru-RU" sz="2800" dirty="0" smtClean="0">
                <a:cs typeface="Times New Roman" pitchFamily="18" charset="0"/>
              </a:rPr>
              <a:t>Красно-чёрные деревья 197</a:t>
            </a:r>
            <a:r>
              <a:rPr lang="en-US" sz="2800" dirty="0" smtClean="0">
                <a:cs typeface="Times New Roman" pitchFamily="18" charset="0"/>
              </a:rPr>
              <a:t>8</a:t>
            </a:r>
            <a:endParaRPr lang="ru-RU" sz="2800" dirty="0" smtClean="0">
              <a:cs typeface="Times New Roman" pitchFamily="18" charset="0"/>
            </a:endParaRPr>
          </a:p>
          <a:p>
            <a:pPr>
              <a:lnSpc>
                <a:spcPct val="90000"/>
              </a:lnSpc>
            </a:pPr>
            <a:endParaRPr lang="ru-RU" sz="2800" dirty="0" smtClean="0">
              <a:cs typeface="Times New Roman" pitchFamily="18" charset="0"/>
            </a:endParaRPr>
          </a:p>
          <a:p>
            <a:pPr>
              <a:lnSpc>
                <a:spcPct val="90000"/>
              </a:lnSpc>
            </a:pPr>
            <a:r>
              <a:rPr lang="ru-RU" sz="2800" dirty="0" smtClean="0">
                <a:cs typeface="Times New Roman" pitchFamily="18" charset="0"/>
              </a:rPr>
              <a:t>Библиотека стандартных шаблонов</a:t>
            </a:r>
            <a:r>
              <a:rPr lang="en-US" sz="2800" dirty="0">
                <a:cs typeface="Times New Roman" pitchFamily="18" charset="0"/>
              </a:rPr>
              <a:t> STL </a:t>
            </a:r>
            <a:r>
              <a:rPr lang="ru-RU" sz="2800" dirty="0" smtClean="0">
                <a:cs typeface="Times New Roman" pitchFamily="18" charset="0"/>
              </a:rPr>
              <a:t/>
            </a:r>
            <a:br>
              <a:rPr lang="ru-RU" sz="2800" dirty="0" smtClean="0">
                <a:cs typeface="Times New Roman" pitchFamily="18" charset="0"/>
              </a:rPr>
            </a:br>
            <a:r>
              <a:rPr lang="ru-RU" sz="2800" dirty="0" smtClean="0">
                <a:cs typeface="Times New Roman" pitchFamily="18" charset="0"/>
              </a:rPr>
              <a:t>языка </a:t>
            </a:r>
            <a:r>
              <a:rPr lang="ru-RU" sz="2800" dirty="0">
                <a:cs typeface="Times New Roman" pitchFamily="18" charset="0"/>
              </a:rPr>
              <a:t>C++ </a:t>
            </a:r>
            <a:r>
              <a:rPr lang="ru-RU" sz="2800" dirty="0" smtClean="0">
                <a:cs typeface="Times New Roman" pitchFamily="18" charset="0"/>
              </a:rPr>
              <a:t>использует сбалансированные </a:t>
            </a:r>
            <a:r>
              <a:rPr lang="ru-RU" sz="2800" dirty="0">
                <a:cs typeface="Times New Roman" pitchFamily="18" charset="0"/>
              </a:rPr>
              <a:t>деревья для </a:t>
            </a:r>
            <a:r>
              <a:rPr lang="ru-RU" sz="2800" dirty="0" smtClean="0">
                <a:cs typeface="Times New Roman" pitchFamily="18" charset="0"/>
              </a:rPr>
              <a:t>реализации множества и ассоциативного массива</a:t>
            </a:r>
            <a:endParaRPr lang="en-US" sz="2800" dirty="0" smtClean="0">
              <a:cs typeface="Times New Roman" pitchFamily="18" charset="0"/>
            </a:endParaRPr>
          </a:p>
        </p:txBody>
      </p:sp>
      <p:sp>
        <p:nvSpPr>
          <p:cNvPr id="5" name="TextBox 4"/>
          <p:cNvSpPr txBox="1"/>
          <p:nvPr/>
        </p:nvSpPr>
        <p:spPr>
          <a:xfrm>
            <a:off x="467544" y="6218148"/>
            <a:ext cx="8576495" cy="523220"/>
          </a:xfrm>
          <a:prstGeom prst="rect">
            <a:avLst/>
          </a:prstGeom>
          <a:noFill/>
          <a:ln w="76200">
            <a:solidFill>
              <a:srgbClr val="FFC000"/>
            </a:solidFill>
          </a:ln>
        </p:spPr>
        <p:txBody>
          <a:bodyPr wrap="square" rtlCol="0">
            <a:spAutoFit/>
          </a:bodyPr>
          <a:lstStyle/>
          <a:p>
            <a:pPr marL="0" indent="0">
              <a:buNone/>
              <a:defRPr/>
            </a:pPr>
            <a:r>
              <a:rPr lang="ru-RU" sz="2800" dirty="0" smtClean="0">
                <a:solidFill>
                  <a:srgbClr val="FFC000"/>
                </a:solidFill>
                <a:cs typeface="Times New Roman" pitchFamily="18" charset="0"/>
              </a:rPr>
              <a:t>Кто автор </a:t>
            </a:r>
            <a:r>
              <a:rPr lang="en-US" sz="2800" dirty="0" smtClean="0">
                <a:solidFill>
                  <a:srgbClr val="FFC000"/>
                </a:solidFill>
                <a:cs typeface="Times New Roman" pitchFamily="18" charset="0"/>
              </a:rPr>
              <a:t>STL </a:t>
            </a:r>
            <a:r>
              <a:rPr lang="ru-RU" sz="2800" dirty="0" smtClean="0">
                <a:solidFill>
                  <a:srgbClr val="FFC000"/>
                </a:solidFill>
                <a:cs typeface="Times New Roman" pitchFamily="18" charset="0"/>
              </a:rPr>
              <a:t>и в какой стране он родился</a:t>
            </a:r>
            <a:r>
              <a:rPr lang="en-US" sz="2800" dirty="0" smtClean="0">
                <a:solidFill>
                  <a:srgbClr val="FFC000"/>
                </a:solidFill>
                <a:cs typeface="Times New Roman" pitchFamily="18" charset="0"/>
              </a:rPr>
              <a:t>?</a:t>
            </a:r>
            <a:endParaRPr lang="ru-RU" sz="2800" dirty="0" smtClean="0">
              <a:solidFill>
                <a:srgbClr val="FFC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320" y="1844824"/>
            <a:ext cx="1524000" cy="203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32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Заключение</a:t>
            </a:r>
            <a:endParaRPr lang="ru-RU" dirty="0"/>
          </a:p>
        </p:txBody>
      </p:sp>
      <p:sp>
        <p:nvSpPr>
          <p:cNvPr id="3" name="Content Placeholder 2"/>
          <p:cNvSpPr>
            <a:spLocks noGrp="1"/>
          </p:cNvSpPr>
          <p:nvPr>
            <p:ph idx="1"/>
          </p:nvPr>
        </p:nvSpPr>
        <p:spPr/>
        <p:txBody>
          <a:bodyPr/>
          <a:lstStyle/>
          <a:p>
            <a:r>
              <a:rPr lang="en-US" dirty="0" smtClean="0"/>
              <a:t>B</a:t>
            </a:r>
            <a:r>
              <a:rPr lang="ru-RU" dirty="0" smtClean="0"/>
              <a:t> </a:t>
            </a:r>
            <a:r>
              <a:rPr lang="ru-RU" dirty="0" smtClean="0"/>
              <a:t>деревья</a:t>
            </a:r>
          </a:p>
          <a:p>
            <a:pPr lvl="1"/>
            <a:r>
              <a:rPr lang="ru-RU" dirty="0" smtClean="0"/>
              <a:t>Определение</a:t>
            </a:r>
          </a:p>
          <a:p>
            <a:pPr lvl="1"/>
            <a:r>
              <a:rPr lang="ru-RU" dirty="0" smtClean="0"/>
              <a:t>Вставка и удаление вершины</a:t>
            </a:r>
          </a:p>
          <a:p>
            <a:r>
              <a:rPr lang="ru-RU" dirty="0" smtClean="0"/>
              <a:t>Красно-черные деревья</a:t>
            </a:r>
          </a:p>
          <a:p>
            <a:pPr lvl="1"/>
            <a:r>
              <a:rPr lang="ru-RU" dirty="0" smtClean="0"/>
              <a:t>Определение</a:t>
            </a:r>
          </a:p>
          <a:p>
            <a:pPr lvl="1"/>
            <a:r>
              <a:rPr lang="ru-RU" dirty="0" smtClean="0"/>
              <a:t>Вставка вершины</a:t>
            </a:r>
          </a:p>
          <a:p>
            <a:pPr lvl="1"/>
            <a:r>
              <a:rPr lang="ru-RU" dirty="0" smtClean="0"/>
              <a:t>Сравнение в АВЛ деревьями</a:t>
            </a:r>
          </a:p>
          <a:p>
            <a:pPr lvl="1"/>
            <a:r>
              <a:rPr lang="ru-RU" dirty="0" smtClean="0"/>
              <a:t>Связь </a:t>
            </a:r>
            <a:r>
              <a:rPr lang="ru-RU" dirty="0"/>
              <a:t>КЧ и </a:t>
            </a:r>
            <a:r>
              <a:rPr lang="en-US" dirty="0" smtClean="0"/>
              <a:t>B</a:t>
            </a:r>
            <a:r>
              <a:rPr lang="ru-RU" dirty="0" smtClean="0"/>
              <a:t> </a:t>
            </a:r>
            <a:r>
              <a:rPr lang="ru-RU" dirty="0" smtClean="0"/>
              <a:t>деревьев</a:t>
            </a:r>
          </a:p>
        </p:txBody>
      </p:sp>
    </p:spTree>
    <p:extLst>
      <p:ext uri="{BB962C8B-B14F-4D97-AF65-F5344CB8AC3E}">
        <p14:creationId xmlns:p14="http://schemas.microsoft.com/office/powerpoint/2010/main" val="42869455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Удаление </a:t>
            </a:r>
            <a:r>
              <a:rPr lang="ru-RU" dirty="0" smtClean="0"/>
              <a:t>узла</a:t>
            </a:r>
            <a:r>
              <a:rPr lang="en-US" dirty="0" smtClean="0"/>
              <a:t> </a:t>
            </a:r>
            <a:r>
              <a:rPr lang="ru-RU" dirty="0" smtClean="0"/>
              <a:t>из КЧ дерева</a:t>
            </a:r>
            <a:endParaRPr lang="ru-RU" dirty="0"/>
          </a:p>
        </p:txBody>
      </p:sp>
      <p:sp>
        <p:nvSpPr>
          <p:cNvPr id="114691" name="Rectangle 3"/>
          <p:cNvSpPr>
            <a:spLocks noGrp="1"/>
          </p:cNvSpPr>
          <p:nvPr>
            <p:ph idx="1"/>
          </p:nvPr>
        </p:nvSpPr>
        <p:spPr/>
        <p:txBody>
          <a:bodyPr/>
          <a:lstStyle/>
          <a:p>
            <a:pPr>
              <a:lnSpc>
                <a:spcPct val="90000"/>
              </a:lnSpc>
            </a:pPr>
            <a:r>
              <a:rPr lang="ru-RU" sz="2400" dirty="0" smtClean="0">
                <a:cs typeface="Times New Roman" pitchFamily="18" charset="0"/>
              </a:rPr>
              <a:t>Если удаляемый узел красный все правила сохраняются и все прекрасно</a:t>
            </a:r>
          </a:p>
          <a:p>
            <a:pPr>
              <a:lnSpc>
                <a:spcPct val="90000"/>
              </a:lnSpc>
            </a:pPr>
            <a:r>
              <a:rPr lang="ru-RU" sz="2400" dirty="0" smtClean="0">
                <a:cs typeface="Times New Roman" pitchFamily="18" charset="0"/>
              </a:rPr>
              <a:t>Если же удаляемый узел черный, требуется значительное количество кода, для поддержания дерева частично сбалансированным</a:t>
            </a:r>
          </a:p>
          <a:p>
            <a:pPr>
              <a:lnSpc>
                <a:spcPct val="90000"/>
              </a:lnSpc>
            </a:pPr>
            <a:r>
              <a:rPr lang="ru-RU" sz="2400" dirty="0" smtClean="0">
                <a:cs typeface="Times New Roman" pitchFamily="18" charset="0"/>
              </a:rPr>
              <a:t>Как и в случае вставки в красно-черное дерево, здесь также существует несколько различных случаев</a:t>
            </a:r>
          </a:p>
        </p:txBody>
      </p:sp>
    </p:spTree>
    <p:extLst>
      <p:ext uri="{BB962C8B-B14F-4D97-AF65-F5344CB8AC3E}">
        <p14:creationId xmlns:p14="http://schemas.microsoft.com/office/powerpoint/2010/main" val="9462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1" end="1"/>
                                            </p:txEl>
                                          </p:spTgt>
                                        </p:tgtEl>
                                        <p:attrNameLst>
                                          <p:attrName>style.visibility</p:attrName>
                                        </p:attrNameLst>
                                      </p:cBhvr>
                                      <p:to>
                                        <p:strVal val="visible"/>
                                      </p:to>
                                    </p:set>
                                    <p:anim calcmode="lin" valueType="num">
                                      <p:cBhvr additive="base">
                                        <p:cTn id="13"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24390"/>
            <a:ext cx="7772400" cy="914400"/>
          </a:xfrm>
        </p:spPr>
        <p:txBody>
          <a:bodyPr/>
          <a:lstStyle/>
          <a:p>
            <a:endParaRPr lang="ru-RU" dirty="0"/>
          </a:p>
        </p:txBody>
      </p:sp>
      <p:sp>
        <p:nvSpPr>
          <p:cNvPr id="3" name="Content Placeholder 2"/>
          <p:cNvSpPr>
            <a:spLocks noGrp="1"/>
          </p:cNvSpPr>
          <p:nvPr>
            <p:ph idx="1"/>
          </p:nvPr>
        </p:nvSpPr>
        <p:spPr/>
        <p:txBody>
          <a:bodyPr>
            <a:normAutofit fontScale="85000" lnSpcReduction="20000"/>
          </a:bodyPr>
          <a:lstStyle/>
          <a:p>
            <a:endParaRPr lang="ru-RU" sz="3200" dirty="0" smtClean="0">
              <a:latin typeface="Calibri" pitchFamily="34" charset="0"/>
            </a:endParaRPr>
          </a:p>
          <a:p>
            <a:endParaRPr lang="ru-RU" sz="3200" dirty="0">
              <a:latin typeface="Calibri" pitchFamily="34" charset="0"/>
            </a:endParaRPr>
          </a:p>
          <a:p>
            <a:endParaRPr lang="ru-RU" sz="3200" dirty="0" smtClean="0">
              <a:latin typeface="Calibri" pitchFamily="34" charset="0"/>
            </a:endParaRPr>
          </a:p>
          <a:p>
            <a:endParaRPr lang="ru-RU" sz="3200" dirty="0">
              <a:latin typeface="Calibri" pitchFamily="34" charset="0"/>
            </a:endParaRPr>
          </a:p>
          <a:p>
            <a:endParaRPr lang="ru-RU" sz="3200" dirty="0" smtClean="0">
              <a:latin typeface="Calibri" pitchFamily="34" charset="0"/>
            </a:endParaRPr>
          </a:p>
          <a:p>
            <a:endParaRPr lang="ru-RU" sz="3200" dirty="0">
              <a:latin typeface="Calibri" pitchFamily="34" charset="0"/>
            </a:endParaRPr>
          </a:p>
          <a:p>
            <a:endParaRPr lang="ru-RU" sz="3200" dirty="0" smtClean="0">
              <a:latin typeface="Calibri" pitchFamily="34" charset="0"/>
            </a:endParaRPr>
          </a:p>
          <a:p>
            <a:endParaRPr lang="ru-RU" sz="3200" dirty="0" smtClean="0">
              <a:latin typeface="Calibri" pitchFamily="34" charset="0"/>
            </a:endParaRPr>
          </a:p>
          <a:p>
            <a:pPr marL="68580" indent="0">
              <a:buNone/>
            </a:pPr>
            <a:r>
              <a:rPr lang="ru-RU" sz="3200" dirty="0" smtClean="0">
                <a:latin typeface="Calibri" pitchFamily="34" charset="0"/>
              </a:rPr>
              <a:t>При высоте 2 и размере страницы 8Кб это дерево содержит </a:t>
            </a:r>
            <a:r>
              <a:rPr lang="en-US" sz="3200" dirty="0" smtClean="0">
                <a:latin typeface="Calibri" pitchFamily="34" charset="0"/>
              </a:rPr>
              <a:t>&gt; </a:t>
            </a:r>
            <a:r>
              <a:rPr lang="ru-RU" sz="3200" dirty="0" smtClean="0">
                <a:latin typeface="Calibri" pitchFamily="34" charset="0"/>
              </a:rPr>
              <a:t>миллиарда ключей и позволяет адресовать </a:t>
            </a:r>
            <a:r>
              <a:rPr lang="ru-RU" dirty="0" smtClean="0"/>
              <a:t>8Тб данных</a:t>
            </a:r>
            <a:endParaRPr lang="ru-RU" dirty="0"/>
          </a:p>
        </p:txBody>
      </p:sp>
      <p:sp>
        <p:nvSpPr>
          <p:cNvPr id="7" name="Прямоугольник 6"/>
          <p:cNvSpPr/>
          <p:nvPr/>
        </p:nvSpPr>
        <p:spPr>
          <a:xfrm>
            <a:off x="3214688" y="1088453"/>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5" name="Прямоугольник 14"/>
          <p:cNvSpPr/>
          <p:nvPr/>
        </p:nvSpPr>
        <p:spPr>
          <a:xfrm>
            <a:off x="122698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6" name="Прямоугольник 15"/>
          <p:cNvSpPr/>
          <p:nvPr/>
        </p:nvSpPr>
        <p:spPr>
          <a:xfrm>
            <a:off x="265573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7" name="Прямоугольник 16"/>
          <p:cNvSpPr/>
          <p:nvPr/>
        </p:nvSpPr>
        <p:spPr>
          <a:xfrm>
            <a:off x="5148064" y="2374328"/>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8" name="Прямоугольник 17"/>
          <p:cNvSpPr/>
          <p:nvPr/>
        </p:nvSpPr>
        <p:spPr>
          <a:xfrm>
            <a:off x="2655739" y="4160265"/>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9" name="Прямоугольник 18"/>
          <p:cNvSpPr/>
          <p:nvPr/>
        </p:nvSpPr>
        <p:spPr>
          <a:xfrm>
            <a:off x="5084614" y="4149080"/>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20" name="Прямоугольник 19"/>
          <p:cNvSpPr/>
          <p:nvPr/>
        </p:nvSpPr>
        <p:spPr>
          <a:xfrm>
            <a:off x="1155551" y="4160265"/>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cxnSp>
        <p:nvCxnSpPr>
          <p:cNvPr id="22" name="Прямая со стрелкой 21"/>
          <p:cNvCxnSpPr>
            <a:stCxn id="7" idx="2"/>
            <a:endCxn id="15" idx="0"/>
          </p:cNvCxnSpPr>
          <p:nvPr/>
        </p:nvCxnSpPr>
        <p:spPr>
          <a:xfrm flipH="1">
            <a:off x="1762770" y="1659953"/>
            <a:ext cx="198769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4" name="Прямая со стрелкой 23"/>
          <p:cNvCxnSpPr>
            <a:stCxn id="7" idx="2"/>
            <a:endCxn id="16" idx="0"/>
          </p:cNvCxnSpPr>
          <p:nvPr/>
        </p:nvCxnSpPr>
        <p:spPr>
          <a:xfrm flipH="1">
            <a:off x="3191520" y="1659953"/>
            <a:ext cx="55894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6" name="Прямая со стрелкой 25"/>
          <p:cNvCxnSpPr>
            <a:stCxn id="7" idx="2"/>
            <a:endCxn id="17" idx="0"/>
          </p:cNvCxnSpPr>
          <p:nvPr/>
        </p:nvCxnSpPr>
        <p:spPr>
          <a:xfrm>
            <a:off x="3750469" y="1659953"/>
            <a:ext cx="1933377"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stCxn id="16" idx="2"/>
            <a:endCxn id="20" idx="0"/>
          </p:cNvCxnSpPr>
          <p:nvPr/>
        </p:nvCxnSpPr>
        <p:spPr>
          <a:xfrm flipH="1">
            <a:off x="1691333" y="2945828"/>
            <a:ext cx="1500187"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0" name="Прямая со стрелкой 29"/>
          <p:cNvCxnSpPr>
            <a:stCxn id="16" idx="2"/>
            <a:endCxn id="18" idx="0"/>
          </p:cNvCxnSpPr>
          <p:nvPr/>
        </p:nvCxnSpPr>
        <p:spPr>
          <a:xfrm>
            <a:off x="3191520" y="2945828"/>
            <a:ext cx="0"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2" name="Прямая со стрелкой 31"/>
          <p:cNvCxnSpPr>
            <a:stCxn id="16" idx="2"/>
            <a:endCxn id="19" idx="0"/>
          </p:cNvCxnSpPr>
          <p:nvPr/>
        </p:nvCxnSpPr>
        <p:spPr>
          <a:xfrm>
            <a:off x="3191520" y="2945828"/>
            <a:ext cx="2428875" cy="120325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6638" name="Прямоугольник 32"/>
          <p:cNvSpPr>
            <a:spLocks noChangeArrowheads="1"/>
          </p:cNvSpPr>
          <p:nvPr/>
        </p:nvSpPr>
        <p:spPr bwMode="auto">
          <a:xfrm>
            <a:off x="3085951" y="2945828"/>
            <a:ext cx="692150" cy="731837"/>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39" name="Прямоугольник 33"/>
          <p:cNvSpPr>
            <a:spLocks noChangeArrowheads="1"/>
          </p:cNvSpPr>
          <p:nvPr/>
        </p:nvSpPr>
        <p:spPr bwMode="auto">
          <a:xfrm>
            <a:off x="1300014" y="3017265"/>
            <a:ext cx="692150" cy="671513"/>
          </a:xfrm>
          <a:prstGeom prst="rect">
            <a:avLst/>
          </a:prstGeom>
          <a:noFill/>
          <a:ln w="9525">
            <a:noFill/>
            <a:miter lim="800000"/>
            <a:headEnd/>
            <a:tailEnd/>
          </a:ln>
        </p:spPr>
        <p:txBody>
          <a:bodyPr wrap="none">
            <a:spAutoFit/>
          </a:bodyPr>
          <a:lstStyle/>
          <a:p>
            <a:pPr algn="ctr"/>
            <a:r>
              <a:rPr lang="ru-RU" sz="2000" b="1" dirty="0"/>
              <a:t>….</a:t>
            </a:r>
          </a:p>
          <a:p>
            <a:pPr algn="ctr"/>
            <a:r>
              <a:rPr lang="ru-RU" dirty="0"/>
              <a:t>1001</a:t>
            </a:r>
          </a:p>
        </p:txBody>
      </p:sp>
      <p:sp>
        <p:nvSpPr>
          <p:cNvPr id="26640" name="Прямоугольник 34"/>
          <p:cNvSpPr>
            <a:spLocks noChangeArrowheads="1"/>
          </p:cNvSpPr>
          <p:nvPr/>
        </p:nvSpPr>
        <p:spPr bwMode="auto">
          <a:xfrm>
            <a:off x="3430588" y="1731390"/>
            <a:ext cx="692150" cy="731838"/>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41" name="Прямоугольник 35"/>
          <p:cNvSpPr>
            <a:spLocks noChangeArrowheads="1"/>
          </p:cNvSpPr>
          <p:nvPr/>
        </p:nvSpPr>
        <p:spPr bwMode="auto">
          <a:xfrm>
            <a:off x="5435402" y="3017265"/>
            <a:ext cx="692150" cy="671513"/>
          </a:xfrm>
          <a:prstGeom prst="rect">
            <a:avLst/>
          </a:prstGeom>
          <a:noFill/>
          <a:ln w="9525">
            <a:noFill/>
            <a:miter lim="800000"/>
            <a:headEnd/>
            <a:tailEnd/>
          </a:ln>
        </p:spPr>
        <p:txBody>
          <a:bodyPr wrap="none">
            <a:spAutoFit/>
          </a:bodyPr>
          <a:lstStyle/>
          <a:p>
            <a:pPr algn="ctr"/>
            <a:r>
              <a:rPr lang="ru-RU" sz="2000" b="1"/>
              <a:t>….</a:t>
            </a:r>
          </a:p>
          <a:p>
            <a:pPr algn="ctr"/>
            <a:r>
              <a:rPr lang="ru-RU"/>
              <a:t>1001</a:t>
            </a:r>
          </a:p>
        </p:txBody>
      </p:sp>
      <p:sp>
        <p:nvSpPr>
          <p:cNvPr id="26642" name="TextBox 36"/>
          <p:cNvSpPr txBox="1">
            <a:spLocks noChangeArrowheads="1"/>
          </p:cNvSpPr>
          <p:nvPr/>
        </p:nvSpPr>
        <p:spPr bwMode="auto">
          <a:xfrm>
            <a:off x="4067175" y="2504503"/>
            <a:ext cx="946150" cy="396875"/>
          </a:xfrm>
          <a:prstGeom prst="rect">
            <a:avLst/>
          </a:prstGeom>
          <a:noFill/>
          <a:ln w="9525">
            <a:noFill/>
            <a:miter lim="800000"/>
            <a:headEnd/>
            <a:tailEnd/>
          </a:ln>
        </p:spPr>
        <p:txBody>
          <a:bodyPr wrap="none">
            <a:spAutoFit/>
          </a:bodyPr>
          <a:lstStyle/>
          <a:p>
            <a:r>
              <a:rPr lang="ru-RU" sz="2000" b="1" dirty="0"/>
              <a:t>………</a:t>
            </a:r>
          </a:p>
        </p:txBody>
      </p:sp>
      <p:sp>
        <p:nvSpPr>
          <p:cNvPr id="26643" name="TextBox 38"/>
          <p:cNvSpPr txBox="1">
            <a:spLocks noChangeArrowheads="1"/>
          </p:cNvSpPr>
          <p:nvPr/>
        </p:nvSpPr>
        <p:spPr bwMode="auto">
          <a:xfrm>
            <a:off x="4140140" y="4297825"/>
            <a:ext cx="800219" cy="461665"/>
          </a:xfrm>
          <a:prstGeom prst="rect">
            <a:avLst/>
          </a:prstGeom>
          <a:noFill/>
          <a:ln w="9525">
            <a:noFill/>
            <a:miter lim="800000"/>
            <a:headEnd/>
            <a:tailEnd/>
          </a:ln>
        </p:spPr>
        <p:txBody>
          <a:bodyPr wrap="none">
            <a:spAutoFit/>
          </a:bodyPr>
          <a:lstStyle/>
          <a:p>
            <a:r>
              <a:rPr lang="ru-RU" sz="2400" b="1" dirty="0" smtClean="0"/>
              <a:t>……</a:t>
            </a:r>
            <a:endParaRPr lang="ru-RU" sz="2400" b="1" dirty="0"/>
          </a:p>
        </p:txBody>
      </p:sp>
      <p:sp>
        <p:nvSpPr>
          <p:cNvPr id="26644" name="TextBox 40"/>
          <p:cNvSpPr txBox="1">
            <a:spLocks noChangeArrowheads="1"/>
          </p:cNvSpPr>
          <p:nvPr/>
        </p:nvSpPr>
        <p:spPr bwMode="auto">
          <a:xfrm>
            <a:off x="6444208" y="1159890"/>
            <a:ext cx="1800200" cy="646331"/>
          </a:xfrm>
          <a:prstGeom prst="rect">
            <a:avLst/>
          </a:prstGeom>
          <a:noFill/>
          <a:ln w="9525">
            <a:noFill/>
            <a:miter lim="800000"/>
            <a:headEnd/>
            <a:tailEnd/>
          </a:ln>
        </p:spPr>
        <p:txBody>
          <a:bodyPr wrap="square">
            <a:spAutoFit/>
          </a:bodyPr>
          <a:lstStyle/>
          <a:p>
            <a:r>
              <a:rPr lang="ru-RU" dirty="0"/>
              <a:t>1 вершина – 1000 ключей</a:t>
            </a:r>
          </a:p>
        </p:txBody>
      </p:sp>
      <p:sp>
        <p:nvSpPr>
          <p:cNvPr id="26645" name="TextBox 41"/>
          <p:cNvSpPr txBox="1">
            <a:spLocks noChangeArrowheads="1"/>
          </p:cNvSpPr>
          <p:nvPr/>
        </p:nvSpPr>
        <p:spPr bwMode="auto">
          <a:xfrm>
            <a:off x="6444208" y="2449258"/>
            <a:ext cx="2051720" cy="646331"/>
          </a:xfrm>
          <a:prstGeom prst="rect">
            <a:avLst/>
          </a:prstGeom>
          <a:noFill/>
          <a:ln w="9525">
            <a:noFill/>
            <a:miter lim="800000"/>
            <a:headEnd/>
            <a:tailEnd/>
          </a:ln>
        </p:spPr>
        <p:txBody>
          <a:bodyPr wrap="square">
            <a:spAutoFit/>
          </a:bodyPr>
          <a:lstStyle/>
          <a:p>
            <a:r>
              <a:rPr lang="ru-RU" dirty="0"/>
              <a:t>1001 вершина – 1001000 ключей</a:t>
            </a:r>
          </a:p>
        </p:txBody>
      </p:sp>
      <p:sp>
        <p:nvSpPr>
          <p:cNvPr id="26646" name="TextBox 42"/>
          <p:cNvSpPr txBox="1">
            <a:spLocks noChangeArrowheads="1"/>
          </p:cNvSpPr>
          <p:nvPr/>
        </p:nvSpPr>
        <p:spPr bwMode="auto">
          <a:xfrm>
            <a:off x="6444208" y="4161854"/>
            <a:ext cx="2424882" cy="923330"/>
          </a:xfrm>
          <a:prstGeom prst="rect">
            <a:avLst/>
          </a:prstGeom>
          <a:noFill/>
          <a:ln w="9525">
            <a:noFill/>
            <a:miter lim="800000"/>
            <a:headEnd/>
            <a:tailEnd/>
          </a:ln>
        </p:spPr>
        <p:txBody>
          <a:bodyPr wrap="square">
            <a:spAutoFit/>
          </a:bodyPr>
          <a:lstStyle/>
          <a:p>
            <a:r>
              <a:rPr lang="ru-RU" dirty="0"/>
              <a:t>1 002 001 вершина -1 002 001 000 ключей</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Содержимое 2"/>
          <p:cNvSpPr>
            <a:spLocks noGrp="1"/>
          </p:cNvSpPr>
          <p:nvPr>
            <p:ph idx="1"/>
          </p:nvPr>
        </p:nvSpPr>
        <p:spPr/>
        <p:txBody>
          <a:bodyPr>
            <a:normAutofit fontScale="77500" lnSpcReduction="20000"/>
          </a:bodyPr>
          <a:lstStyle/>
          <a:p>
            <a:r>
              <a:rPr lang="en-US" dirty="0"/>
              <a:t>I am occasionally asked what the </a:t>
            </a:r>
            <a:r>
              <a:rPr lang="en-US" b="1" dirty="0"/>
              <a:t>B</a:t>
            </a:r>
            <a:r>
              <a:rPr lang="en-US" dirty="0"/>
              <a:t> in </a:t>
            </a:r>
            <a:r>
              <a:rPr lang="en-US" dirty="0">
                <a:hlinkClick r:id="rId3"/>
              </a:rPr>
              <a:t>B-Tree</a:t>
            </a:r>
            <a:r>
              <a:rPr lang="en-US" dirty="0"/>
              <a:t> means.  I recall it as a lunchtime discussion that you never in your wildest dreams imagine will one day have deep historical significance.  We wanted the name to be short, quick to type, easy to remember.  It honored our employer, </a:t>
            </a:r>
            <a:r>
              <a:rPr lang="en-US" b="1" dirty="0"/>
              <a:t>B</a:t>
            </a:r>
            <a:r>
              <a:rPr lang="en-US" dirty="0"/>
              <a:t>oeing Airplane Company, but we wouldn't have to request permission to use the name.  It suggested </a:t>
            </a:r>
            <a:r>
              <a:rPr lang="en-US" b="1" dirty="0"/>
              <a:t>B</a:t>
            </a:r>
            <a:r>
              <a:rPr lang="en-US" dirty="0"/>
              <a:t>alance.  Rudolf </a:t>
            </a:r>
            <a:r>
              <a:rPr lang="en-US" b="1" dirty="0"/>
              <a:t>B</a:t>
            </a:r>
            <a:r>
              <a:rPr lang="en-US" dirty="0"/>
              <a:t>ayer was the senior researcher of the two of us.  We had been admiring the elegant natural balance of </a:t>
            </a:r>
            <a:r>
              <a:rPr lang="en-US" dirty="0">
                <a:hlinkClick r:id="rId4"/>
              </a:rPr>
              <a:t>AVL Tree</a:t>
            </a:r>
            <a:r>
              <a:rPr lang="en-US" dirty="0"/>
              <a:t>s, but for reasons clear to American English speakers, the name BM Tree was a non-starter.  I don't recall one meaning standing out above the others that day.  Rudolf is fond of saying that the more you think about what the </a:t>
            </a:r>
            <a:r>
              <a:rPr lang="en-US" b="1" dirty="0"/>
              <a:t>B</a:t>
            </a:r>
            <a:r>
              <a:rPr lang="en-US" dirty="0"/>
              <a:t> could mean, the more you learn about B-Trees, and that is good. (2012)</a:t>
            </a:r>
            <a:endParaRPr lang="ru-RU" dirty="0" smtClean="0">
              <a:solidFill>
                <a:srgbClr val="FF0000"/>
              </a:solidFill>
              <a:latin typeface="+mj-lt"/>
            </a:endParaRPr>
          </a:p>
        </p:txBody>
      </p:sp>
      <p:sp>
        <p:nvSpPr>
          <p:cNvPr id="3" name="Title 2"/>
          <p:cNvSpPr>
            <a:spLocks noGrp="1"/>
          </p:cNvSpPr>
          <p:nvPr>
            <p:ph type="title"/>
          </p:nvPr>
        </p:nvSpPr>
        <p:spPr/>
        <p:txBody>
          <a:bodyPr/>
          <a:lstStyle/>
          <a:p>
            <a:r>
              <a:rPr lang="en-US" dirty="0" smtClean="0"/>
              <a:t>B</a:t>
            </a:r>
            <a:r>
              <a:rPr lang="ru-RU" dirty="0" smtClean="0"/>
              <a:t> </a:t>
            </a:r>
            <a:r>
              <a:rPr lang="ru-RU" dirty="0" smtClean="0"/>
              <a:t>деревья</a:t>
            </a:r>
            <a:endParaRPr lang="ru-RU" dirty="0"/>
          </a:p>
        </p:txBody>
      </p:sp>
    </p:spTree>
    <p:extLst>
      <p:ext uri="{BB962C8B-B14F-4D97-AF65-F5344CB8AC3E}">
        <p14:creationId xmlns:p14="http://schemas.microsoft.com/office/powerpoint/2010/main" val="2770374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28673" name="Содержимое 2"/>
          <p:cNvSpPr>
            <a:spLocks noGrp="1"/>
          </p:cNvSpPr>
          <p:nvPr>
            <p:ph idx="1"/>
          </p:nvPr>
        </p:nvSpPr>
        <p:spPr/>
        <p:txBody>
          <a:bodyPr>
            <a:normAutofit fontScale="92500"/>
          </a:bodyPr>
          <a:lstStyle/>
          <a:p>
            <a:r>
              <a:rPr lang="ru-RU" sz="2400" dirty="0" smtClean="0"/>
              <a:t>У таких деревьев, как правило, только корень находится в ОП, остальное дерево – на диске</a:t>
            </a:r>
          </a:p>
          <a:p>
            <a:r>
              <a:rPr lang="ru-RU" sz="2400" dirty="0" smtClean="0"/>
              <a:t>Диск разбит на сектора (дорожки на сектора)</a:t>
            </a:r>
          </a:p>
          <a:p>
            <a:r>
              <a:rPr lang="ru-RU" sz="2400" dirty="0" smtClean="0"/>
              <a:t>Обычно записывают или считывают сектор целиком</a:t>
            </a:r>
          </a:p>
          <a:p>
            <a:r>
              <a:rPr lang="ru-RU" sz="2400" dirty="0" smtClean="0"/>
              <a:t>Время доступа, чтобы подвести головку к нужному месту на</a:t>
            </a:r>
            <a:r>
              <a:rPr lang="en-US" sz="2400" dirty="0" smtClean="0"/>
              <a:t> </a:t>
            </a:r>
            <a:r>
              <a:rPr lang="ru-RU" sz="2400" dirty="0" smtClean="0"/>
              <a:t>диске, может быть достаточно большим</a:t>
            </a:r>
          </a:p>
          <a:p>
            <a:r>
              <a:rPr lang="ru-RU" sz="2400" dirty="0" smtClean="0"/>
              <a:t>Как только головка диска установлена, запись или чтение происходит довольно быстро</a:t>
            </a:r>
          </a:p>
          <a:p>
            <a:r>
              <a:rPr lang="ru-RU" sz="2400" dirty="0" smtClean="0"/>
              <a:t>Часто получа</a:t>
            </a:r>
            <a:r>
              <a:rPr lang="ru-RU" sz="2400" dirty="0"/>
              <a:t>е</a:t>
            </a:r>
            <a:r>
              <a:rPr lang="ru-RU" sz="2400" dirty="0" smtClean="0"/>
              <a:t>тся, что обработка прочитанного занимает меньше времени, чем поиск нужного сектора</a:t>
            </a:r>
          </a:p>
          <a:p>
            <a:r>
              <a:rPr lang="ru-RU" sz="2400" dirty="0" smtClean="0">
                <a:solidFill>
                  <a:schemeClr val="hlink"/>
                </a:solidFill>
              </a:rPr>
              <a:t>Важно количество обращений к диску!</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Содержимое 2"/>
          <p:cNvSpPr>
            <a:spLocks noGrp="1"/>
          </p:cNvSpPr>
          <p:nvPr>
            <p:ph idx="1"/>
          </p:nvPr>
        </p:nvSpPr>
        <p:spPr/>
        <p:txBody>
          <a:bodyPr>
            <a:normAutofit/>
          </a:bodyPr>
          <a:lstStyle/>
          <a:p>
            <a:r>
              <a:rPr lang="ru-RU" sz="2400" dirty="0" smtClean="0"/>
              <a:t>В каждой вершине </a:t>
            </a:r>
            <a:r>
              <a:rPr lang="en-US" sz="2400" dirty="0" smtClean="0"/>
              <a:t>x</a:t>
            </a:r>
            <a:r>
              <a:rPr lang="ru-RU" sz="2400" dirty="0" smtClean="0"/>
              <a:t> хранятся</a:t>
            </a:r>
          </a:p>
          <a:p>
            <a:pPr lvl="1"/>
            <a:r>
              <a:rPr lang="ru-RU" sz="2000" dirty="0" smtClean="0"/>
              <a:t>n - количество ключей, в данной вершине</a:t>
            </a:r>
          </a:p>
          <a:p>
            <a:pPr lvl="1"/>
            <a:r>
              <a:rPr lang="ru-RU" sz="2000" dirty="0" smtClean="0"/>
              <a:t>сами ключи k</a:t>
            </a:r>
            <a:r>
              <a:rPr lang="ru-RU" sz="2000" baseline="-25000" dirty="0" smtClean="0"/>
              <a:t>0</a:t>
            </a:r>
            <a:r>
              <a:rPr lang="ru-RU" sz="2000" dirty="0" smtClean="0"/>
              <a:t> ≤ k</a:t>
            </a:r>
            <a:r>
              <a:rPr lang="en-US" sz="2000" baseline="-25000" dirty="0" smtClean="0"/>
              <a:t>1</a:t>
            </a:r>
            <a:r>
              <a:rPr lang="ru-RU" sz="2000" dirty="0" smtClean="0"/>
              <a:t> ≤ </a:t>
            </a:r>
            <a:r>
              <a:rPr lang="en-US" sz="2000" dirty="0" smtClean="0"/>
              <a:t>…</a:t>
            </a:r>
            <a:r>
              <a:rPr lang="ru-RU" sz="2000" dirty="0" smtClean="0"/>
              <a:t> ≤ </a:t>
            </a:r>
            <a:r>
              <a:rPr lang="ru-RU" sz="2000" dirty="0" err="1" smtClean="0"/>
              <a:t>k</a:t>
            </a:r>
            <a:r>
              <a:rPr lang="en-US" sz="2000" baseline="-25000" dirty="0" smtClean="0"/>
              <a:t>n-1</a:t>
            </a:r>
            <a:r>
              <a:rPr lang="ru-RU" sz="2000" dirty="0" smtClean="0"/>
              <a:t> в неубывающем порядке</a:t>
            </a:r>
          </a:p>
          <a:p>
            <a:pPr lvl="1"/>
            <a:r>
              <a:rPr lang="ru-RU" sz="2000" dirty="0" smtClean="0"/>
              <a:t>булевское значение leaf[x], истинное, если вершина </a:t>
            </a:r>
            <a:r>
              <a:rPr lang="en-US" sz="2000" dirty="0" smtClean="0"/>
              <a:t>x</a:t>
            </a:r>
            <a:r>
              <a:rPr lang="ru-RU" sz="2000" dirty="0" smtClean="0"/>
              <a:t> - лист</a:t>
            </a:r>
          </a:p>
          <a:p>
            <a:r>
              <a:rPr lang="ru-RU" sz="2400" dirty="0" smtClean="0"/>
              <a:t>Если </a:t>
            </a:r>
            <a:r>
              <a:rPr lang="en-US" sz="2400" dirty="0" smtClean="0"/>
              <a:t>x</a:t>
            </a:r>
            <a:r>
              <a:rPr lang="ru-RU" sz="2400" dirty="0" smtClean="0"/>
              <a:t> – внутренняя вершина, то она также содержит </a:t>
            </a:r>
            <a:r>
              <a:rPr lang="en-US" sz="2400" dirty="0" smtClean="0"/>
              <a:t>n</a:t>
            </a:r>
            <a:r>
              <a:rPr lang="ru-RU" sz="2400" dirty="0" smtClean="0"/>
              <a:t>(</a:t>
            </a:r>
            <a:r>
              <a:rPr lang="en-US" sz="2400" dirty="0" smtClean="0"/>
              <a:t>x</a:t>
            </a:r>
            <a:r>
              <a:rPr lang="ru-RU" sz="2400" dirty="0" smtClean="0"/>
              <a:t>)</a:t>
            </a:r>
            <a:r>
              <a:rPr lang="en-US" sz="2400" dirty="0" smtClean="0"/>
              <a:t>+1-</a:t>
            </a:r>
            <a:r>
              <a:rPr lang="ru-RU" sz="2400" dirty="0" smtClean="0"/>
              <a:t>указателей: </a:t>
            </a:r>
            <a:r>
              <a:rPr lang="en-US" sz="2400" dirty="0" smtClean="0"/>
              <a:t>C</a:t>
            </a:r>
            <a:r>
              <a:rPr lang="ru-RU" sz="2400" baseline="-25000" dirty="0" smtClean="0"/>
              <a:t>0</a:t>
            </a:r>
            <a:r>
              <a:rPr lang="ru-RU" sz="2400" dirty="0" smtClean="0"/>
              <a:t>,</a:t>
            </a:r>
            <a:r>
              <a:rPr lang="en-US" sz="2400" dirty="0" smtClean="0"/>
              <a:t> C</a:t>
            </a:r>
            <a:r>
              <a:rPr lang="ru-RU" sz="2400" baseline="-25000" dirty="0" smtClean="0"/>
              <a:t>1</a:t>
            </a:r>
            <a:r>
              <a:rPr lang="ru-RU" sz="2400" dirty="0" smtClean="0"/>
              <a:t>,…,</a:t>
            </a:r>
            <a:r>
              <a:rPr lang="en-US" sz="2400" dirty="0" smtClean="0"/>
              <a:t> </a:t>
            </a:r>
            <a:r>
              <a:rPr lang="en-US" sz="2400" dirty="0" err="1" smtClean="0"/>
              <a:t>C</a:t>
            </a:r>
            <a:r>
              <a:rPr lang="en-US" sz="2400" baseline="-25000" dirty="0" err="1" smtClean="0"/>
              <a:t>n</a:t>
            </a:r>
            <a:r>
              <a:rPr lang="en-US" sz="2400" baseline="-25000" dirty="0" smtClean="0"/>
              <a:t>(x)</a:t>
            </a:r>
            <a:r>
              <a:rPr lang="ru-RU" sz="2400" dirty="0" smtClean="0"/>
              <a:t> на ее детей</a:t>
            </a:r>
          </a:p>
          <a:p>
            <a:endParaRPr lang="ru-RU" dirty="0" smtClean="0"/>
          </a:p>
        </p:txBody>
      </p:sp>
      <p:sp>
        <p:nvSpPr>
          <p:cNvPr id="3" name="Title 2"/>
          <p:cNvSpPr>
            <a:spLocks noGrp="1"/>
          </p:cNvSpPr>
          <p:nvPr>
            <p:ph type="title"/>
          </p:nvPr>
        </p:nvSpPr>
        <p:spPr/>
        <p:txBody>
          <a:bodyPr/>
          <a:lstStyle/>
          <a:p>
            <a:r>
              <a:rPr lang="ru-RU" dirty="0"/>
              <a:t>Определение </a:t>
            </a:r>
            <a:r>
              <a:rPr lang="en-US" dirty="0" smtClean="0"/>
              <a:t>B</a:t>
            </a:r>
            <a:r>
              <a:rPr lang="ru-RU" dirty="0" smtClean="0"/>
              <a:t> </a:t>
            </a:r>
            <a:r>
              <a:rPr lang="ru-RU" dirty="0" smtClean="0"/>
              <a:t>дерева 1/3</a:t>
            </a:r>
            <a:endParaRPr lang="ru-RU" dirty="0"/>
          </a:p>
        </p:txBody>
      </p:sp>
    </p:spTree>
    <p:extLst>
      <p:ext uri="{BB962C8B-B14F-4D97-AF65-F5344CB8AC3E}">
        <p14:creationId xmlns:p14="http://schemas.microsoft.com/office/powerpoint/2010/main" val="21574013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Содержимое 2"/>
          <p:cNvSpPr>
            <a:spLocks noGrp="1"/>
          </p:cNvSpPr>
          <p:nvPr>
            <p:ph idx="1"/>
          </p:nvPr>
        </p:nvSpPr>
        <p:spPr/>
        <p:txBody>
          <a:bodyPr>
            <a:normAutofit/>
          </a:bodyPr>
          <a:lstStyle/>
          <a:p>
            <a:r>
              <a:rPr lang="ru-RU" sz="2400" dirty="0" smtClean="0"/>
              <a:t>Ключи key</a:t>
            </a:r>
            <a:r>
              <a:rPr lang="en-US" sz="2400" baseline="-25000" dirty="0" smtClean="0"/>
              <a:t>i</a:t>
            </a:r>
            <a:r>
              <a:rPr lang="ru-RU" sz="2400" dirty="0" smtClean="0"/>
              <a:t>[x] служат границами, разделяющими значения ключей в поддеревьях:</a:t>
            </a:r>
            <a:r>
              <a:rPr lang="ru-RU" sz="2400" dirty="0"/>
              <a:t> </a:t>
            </a:r>
            <a:r>
              <a:rPr lang="ru-RU" sz="2400" dirty="0" smtClean="0"/>
              <a:t/>
            </a:r>
            <a:br>
              <a:rPr lang="ru-RU" sz="2400" dirty="0" smtClean="0"/>
            </a:br>
            <a:r>
              <a:rPr lang="ru-RU" sz="2400" dirty="0" smtClean="0"/>
              <a:t>	</a:t>
            </a:r>
            <a:r>
              <a:rPr lang="en-US" sz="2400" dirty="0" smtClean="0"/>
              <a:t>k</a:t>
            </a:r>
            <a:r>
              <a:rPr lang="en-US" sz="2400" baseline="-25000" dirty="0" smtClean="0"/>
              <a:t>0</a:t>
            </a:r>
            <a:r>
              <a:rPr lang="ru-RU" sz="2400" dirty="0" smtClean="0"/>
              <a:t> ≤ key</a:t>
            </a:r>
            <a:r>
              <a:rPr lang="en-US" sz="2400" baseline="-25000" dirty="0" smtClean="0"/>
              <a:t>0</a:t>
            </a:r>
            <a:r>
              <a:rPr lang="ru-RU" sz="2400" dirty="0" smtClean="0"/>
              <a:t>[x] ≤ </a:t>
            </a:r>
            <a:r>
              <a:rPr lang="en-US" sz="2400" dirty="0" smtClean="0"/>
              <a:t>k</a:t>
            </a:r>
            <a:r>
              <a:rPr lang="en-US" sz="2400" baseline="-25000" dirty="0" smtClean="0"/>
              <a:t>1</a:t>
            </a:r>
            <a:r>
              <a:rPr lang="ru-RU" sz="2400" dirty="0" smtClean="0"/>
              <a:t> ≤ key</a:t>
            </a:r>
            <a:r>
              <a:rPr lang="ru-RU" sz="2400" baseline="-25000" dirty="0" smtClean="0"/>
              <a:t>2</a:t>
            </a:r>
            <a:r>
              <a:rPr lang="ru-RU" sz="2400" dirty="0" smtClean="0"/>
              <a:t>[x] ≤... ≤ key</a:t>
            </a:r>
            <a:r>
              <a:rPr lang="ru-RU" sz="2400" baseline="-25000" dirty="0" smtClean="0"/>
              <a:t>n[x]</a:t>
            </a:r>
            <a:r>
              <a:rPr lang="en-US" sz="2400" baseline="-25000" dirty="0" smtClean="0"/>
              <a:t>-1</a:t>
            </a:r>
            <a:r>
              <a:rPr lang="ru-RU" sz="2400" dirty="0" smtClean="0"/>
              <a:t>[x] ≤ K</a:t>
            </a:r>
            <a:r>
              <a:rPr lang="ru-RU" sz="2400" baseline="-25000" dirty="0" smtClean="0"/>
              <a:t>n[x]</a:t>
            </a:r>
            <a:r>
              <a:rPr lang="ru-RU" sz="2400" dirty="0" smtClean="0"/>
              <a:t>,</a:t>
            </a:r>
            <a:br>
              <a:rPr lang="ru-RU" sz="2400" dirty="0" smtClean="0"/>
            </a:br>
            <a:r>
              <a:rPr lang="ru-RU" sz="2400" dirty="0" smtClean="0"/>
              <a:t>где </a:t>
            </a:r>
            <a:r>
              <a:rPr lang="en-US" sz="2400" dirty="0" smtClean="0"/>
              <a:t>k</a:t>
            </a:r>
            <a:r>
              <a:rPr lang="ru-RU" sz="2400" baseline="-25000" dirty="0" smtClean="0"/>
              <a:t>i</a:t>
            </a:r>
            <a:r>
              <a:rPr lang="ru-RU" sz="2400" dirty="0" smtClean="0"/>
              <a:t> - множество</a:t>
            </a:r>
            <a:r>
              <a:rPr lang="en-US" sz="2400" dirty="0" smtClean="0"/>
              <a:t> </a:t>
            </a:r>
            <a:r>
              <a:rPr lang="ru-RU" sz="2400" dirty="0" smtClean="0"/>
              <a:t>ключей, хранящихся в поддереве с корнем </a:t>
            </a:r>
            <a:r>
              <a:rPr lang="en-US" sz="2400" dirty="0" smtClean="0"/>
              <a:t>C</a:t>
            </a:r>
            <a:r>
              <a:rPr lang="ru-RU" sz="2400" baseline="-25000" dirty="0" smtClean="0"/>
              <a:t>i</a:t>
            </a:r>
            <a:r>
              <a:rPr lang="ru-RU" sz="2400" dirty="0" smtClean="0"/>
              <a:t>[x]</a:t>
            </a:r>
          </a:p>
          <a:p>
            <a:pPr lvl="1"/>
            <a:endParaRPr lang="ru-RU" sz="2000" dirty="0" smtClean="0"/>
          </a:p>
          <a:p>
            <a:pPr marL="68580" indent="0">
              <a:buNone/>
            </a:pPr>
            <a:endParaRPr lang="ru-RU" dirty="0" smtClean="0"/>
          </a:p>
        </p:txBody>
      </p:sp>
      <p:sp>
        <p:nvSpPr>
          <p:cNvPr id="3" name="Title 2"/>
          <p:cNvSpPr>
            <a:spLocks noGrp="1"/>
          </p:cNvSpPr>
          <p:nvPr>
            <p:ph type="title"/>
          </p:nvPr>
        </p:nvSpPr>
        <p:spPr/>
        <p:txBody>
          <a:bodyPr/>
          <a:lstStyle/>
          <a:p>
            <a:r>
              <a:rPr lang="ru-RU" dirty="0"/>
              <a:t>Определение </a:t>
            </a:r>
            <a:r>
              <a:rPr lang="en-US" dirty="0" smtClean="0"/>
              <a:t>B</a:t>
            </a:r>
            <a:r>
              <a:rPr lang="ru-RU" dirty="0" smtClean="0"/>
              <a:t> </a:t>
            </a:r>
            <a:r>
              <a:rPr lang="ru-RU" dirty="0" smtClean="0"/>
              <a:t>дерева 2/3</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ru-RU" dirty="0" smtClean="0">
                <a:latin typeface="+mj-lt"/>
              </a:rPr>
              <a:t>Какая степень этого В дерева</a:t>
            </a:r>
            <a:r>
              <a:rPr lang="en-US" dirty="0" smtClean="0">
                <a:latin typeface="+mj-lt"/>
              </a:rPr>
              <a:t>?</a:t>
            </a:r>
            <a:endParaRPr lang="ru-RU" dirty="0">
              <a:latin typeface="+mj-lt"/>
            </a:endParaRPr>
          </a:p>
        </p:txBody>
      </p:sp>
      <p:sp>
        <p:nvSpPr>
          <p:cNvPr id="4" name="Прямоугольник 3"/>
          <p:cNvSpPr>
            <a:spLocks noChangeArrowheads="1"/>
          </p:cNvSpPr>
          <p:nvPr/>
        </p:nvSpPr>
        <p:spPr bwMode="auto">
          <a:xfrm>
            <a:off x="3894709" y="1943452"/>
            <a:ext cx="642937" cy="500063"/>
          </a:xfrm>
          <a:prstGeom prst="rect">
            <a:avLst/>
          </a:prstGeom>
          <a:solidFill>
            <a:schemeClr val="accent1"/>
          </a:solid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M</a:t>
            </a:r>
            <a:endParaRPr lang="ru-RU" sz="2400" dirty="0">
              <a:solidFill>
                <a:schemeClr val="dk1"/>
              </a:solidFill>
              <a:latin typeface="+mj-lt"/>
            </a:endParaRPr>
          </a:p>
        </p:txBody>
      </p:sp>
      <p:sp>
        <p:nvSpPr>
          <p:cNvPr id="5" name="Прямоугольник 4"/>
          <p:cNvSpPr/>
          <p:nvPr/>
        </p:nvSpPr>
        <p:spPr>
          <a:xfrm>
            <a:off x="1823021" y="3086452"/>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D H</a:t>
            </a:r>
            <a:endParaRPr lang="ru-RU" sz="2400" dirty="0">
              <a:latin typeface="+mj-lt"/>
            </a:endParaRPr>
          </a:p>
        </p:txBody>
      </p:sp>
      <p:sp>
        <p:nvSpPr>
          <p:cNvPr id="6" name="Прямоугольник 5"/>
          <p:cNvSpPr>
            <a:spLocks noChangeArrowheads="1"/>
          </p:cNvSpPr>
          <p:nvPr/>
        </p:nvSpPr>
        <p:spPr bwMode="auto">
          <a:xfrm>
            <a:off x="5537771" y="3157890"/>
            <a:ext cx="1000125" cy="428625"/>
          </a:xfrm>
          <a:prstGeom prst="rect">
            <a:avLst/>
          </a:prstGeom>
          <a:solidFill>
            <a:schemeClr val="accent1"/>
          </a:solid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Q T X</a:t>
            </a:r>
            <a:endParaRPr lang="ru-RU" sz="2400" dirty="0">
              <a:solidFill>
                <a:schemeClr val="dk1"/>
              </a:solidFill>
              <a:latin typeface="+mj-lt"/>
            </a:endParaRPr>
          </a:p>
        </p:txBody>
      </p:sp>
      <p:sp>
        <p:nvSpPr>
          <p:cNvPr id="7" name="Прямоугольник 6"/>
          <p:cNvSpPr/>
          <p:nvPr/>
        </p:nvSpPr>
        <p:spPr>
          <a:xfrm>
            <a:off x="835571" y="4669402"/>
            <a:ext cx="1000125" cy="42862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B C</a:t>
            </a:r>
            <a:endParaRPr lang="ru-RU" sz="2400" dirty="0">
              <a:latin typeface="+mj-lt"/>
            </a:endParaRPr>
          </a:p>
        </p:txBody>
      </p:sp>
      <p:sp>
        <p:nvSpPr>
          <p:cNvPr id="8" name="Прямоугольник 7"/>
          <p:cNvSpPr/>
          <p:nvPr/>
        </p:nvSpPr>
        <p:spPr>
          <a:xfrm>
            <a:off x="1907704" y="4667497"/>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F G</a:t>
            </a:r>
            <a:endParaRPr lang="ru-RU" sz="2400" dirty="0">
              <a:latin typeface="+mj-lt"/>
            </a:endParaRPr>
          </a:p>
        </p:txBody>
      </p:sp>
      <p:sp>
        <p:nvSpPr>
          <p:cNvPr id="9" name="Прямоугольник 8"/>
          <p:cNvSpPr/>
          <p:nvPr/>
        </p:nvSpPr>
        <p:spPr>
          <a:xfrm>
            <a:off x="4355976" y="4667497"/>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N P</a:t>
            </a:r>
            <a:endParaRPr lang="ru-RU" sz="2400" dirty="0">
              <a:latin typeface="+mj-lt"/>
            </a:endParaRPr>
          </a:p>
        </p:txBody>
      </p:sp>
      <p:sp>
        <p:nvSpPr>
          <p:cNvPr id="10" name="Прямоугольник 9"/>
          <p:cNvSpPr>
            <a:spLocks noChangeArrowheads="1"/>
          </p:cNvSpPr>
          <p:nvPr/>
        </p:nvSpPr>
        <p:spPr bwMode="auto">
          <a:xfrm>
            <a:off x="3108896" y="4667497"/>
            <a:ext cx="1000125" cy="428625"/>
          </a:xfrm>
          <a:prstGeom prst="rect">
            <a:avLst/>
          </a:prstGeom>
          <a:solidFill>
            <a:schemeClr val="accent1"/>
          </a:solidFill>
          <a:ln w="25400" algn="ctr">
            <a:solidFill>
              <a:schemeClr val="accent1"/>
            </a:solidFill>
            <a:miter lim="800000"/>
            <a:headEnd/>
            <a:tailEnd/>
          </a:ln>
        </p:spPr>
        <p:txBody>
          <a:bodyPr anchor="ctr"/>
          <a:lstStyle/>
          <a:p>
            <a:pPr algn="ctr">
              <a:defRPr/>
            </a:pPr>
            <a:r>
              <a:rPr lang="en-US" sz="2400" dirty="0">
                <a:solidFill>
                  <a:schemeClr val="dk1"/>
                </a:solidFill>
                <a:latin typeface="+mj-lt"/>
              </a:rPr>
              <a:t>J K L</a:t>
            </a:r>
            <a:endParaRPr lang="ru-RU" sz="2400" dirty="0">
              <a:solidFill>
                <a:schemeClr val="dk1"/>
              </a:solidFill>
              <a:latin typeface="+mj-lt"/>
            </a:endParaRPr>
          </a:p>
        </p:txBody>
      </p:sp>
      <p:sp>
        <p:nvSpPr>
          <p:cNvPr id="11" name="Прямоугольник 10"/>
          <p:cNvSpPr>
            <a:spLocks noChangeArrowheads="1"/>
          </p:cNvSpPr>
          <p:nvPr/>
        </p:nvSpPr>
        <p:spPr bwMode="auto">
          <a:xfrm>
            <a:off x="5498976" y="4667497"/>
            <a:ext cx="1000125" cy="428625"/>
          </a:xfrm>
          <a:prstGeom prst="rect">
            <a:avLst/>
          </a:prstGeom>
          <a:solidFill>
            <a:schemeClr val="accent1"/>
          </a:solidFill>
          <a:ln w="19050"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R S</a:t>
            </a:r>
            <a:endParaRPr lang="ru-RU" sz="2400" dirty="0">
              <a:solidFill>
                <a:schemeClr val="dk1"/>
              </a:solidFill>
              <a:latin typeface="+mj-lt"/>
            </a:endParaRPr>
          </a:p>
        </p:txBody>
      </p:sp>
      <p:sp>
        <p:nvSpPr>
          <p:cNvPr id="12" name="Прямоугольник 11"/>
          <p:cNvSpPr/>
          <p:nvPr/>
        </p:nvSpPr>
        <p:spPr>
          <a:xfrm>
            <a:off x="6784851" y="4667497"/>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V W</a:t>
            </a:r>
            <a:endParaRPr lang="ru-RU" sz="2400" dirty="0">
              <a:latin typeface="+mj-lt"/>
            </a:endParaRPr>
          </a:p>
        </p:txBody>
      </p:sp>
      <p:sp>
        <p:nvSpPr>
          <p:cNvPr id="13" name="Прямоугольник 12"/>
          <p:cNvSpPr/>
          <p:nvPr/>
        </p:nvSpPr>
        <p:spPr>
          <a:xfrm>
            <a:off x="7968083" y="4653136"/>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Y Z</a:t>
            </a:r>
            <a:endParaRPr lang="ru-RU" sz="2400" dirty="0">
              <a:latin typeface="+mj-lt"/>
            </a:endParaRPr>
          </a:p>
        </p:txBody>
      </p:sp>
      <p:cxnSp>
        <p:nvCxnSpPr>
          <p:cNvPr id="15" name="Прямая со стрелкой 14"/>
          <p:cNvCxnSpPr>
            <a:stCxn id="4" idx="1"/>
            <a:endCxn id="5" idx="0"/>
          </p:cNvCxnSpPr>
          <p:nvPr/>
        </p:nvCxnSpPr>
        <p:spPr>
          <a:xfrm rot="10800000" flipV="1">
            <a:off x="2323084" y="2192690"/>
            <a:ext cx="1571625" cy="8937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a:endCxn id="6" idx="0"/>
          </p:cNvCxnSpPr>
          <p:nvPr/>
        </p:nvCxnSpPr>
        <p:spPr>
          <a:xfrm>
            <a:off x="4537646" y="2157765"/>
            <a:ext cx="1500188" cy="10001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5" name="Прямая со стрелкой 24"/>
          <p:cNvCxnSpPr>
            <a:endCxn id="7" idx="0"/>
          </p:cNvCxnSpPr>
          <p:nvPr/>
        </p:nvCxnSpPr>
        <p:spPr>
          <a:xfrm flipH="1">
            <a:off x="1335634" y="3515077"/>
            <a:ext cx="644078" cy="11543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7" name="Прямая со стрелкой 26"/>
          <p:cNvCxnSpPr>
            <a:stCxn id="5" idx="2"/>
            <a:endCxn id="8" idx="0"/>
          </p:cNvCxnSpPr>
          <p:nvPr/>
        </p:nvCxnSpPr>
        <p:spPr>
          <a:xfrm>
            <a:off x="2323084" y="3515077"/>
            <a:ext cx="84683" cy="1152420"/>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a:endCxn id="10" idx="0"/>
          </p:cNvCxnSpPr>
          <p:nvPr/>
        </p:nvCxnSpPr>
        <p:spPr>
          <a:xfrm>
            <a:off x="2627784" y="3515077"/>
            <a:ext cx="981175" cy="1152420"/>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endCxn id="9" idx="0"/>
          </p:cNvCxnSpPr>
          <p:nvPr/>
        </p:nvCxnSpPr>
        <p:spPr>
          <a:xfrm flipH="1">
            <a:off x="4856039" y="3586515"/>
            <a:ext cx="796081" cy="108098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cxnSpLocks noChangeShapeType="1"/>
            <a:stCxn id="6" idx="2"/>
            <a:endCxn id="11" idx="0"/>
          </p:cNvCxnSpPr>
          <p:nvPr/>
        </p:nvCxnSpPr>
        <p:spPr bwMode="auto">
          <a:xfrm flipH="1">
            <a:off x="5999039" y="3586515"/>
            <a:ext cx="38795" cy="1080982"/>
          </a:xfrm>
          <a:prstGeom prst="straightConnector1">
            <a:avLst/>
          </a:prstGeom>
          <a:noFill/>
          <a:ln w="25400" algn="ctr">
            <a:solidFill>
              <a:schemeClr val="accent1"/>
            </a:solidFill>
            <a:round/>
            <a:headEnd/>
            <a:tailEnd type="arrow" w="med" len="med"/>
          </a:ln>
          <a:effectLst>
            <a:outerShdw dist="20000" dir="5400000" rotWithShape="0">
              <a:srgbClr val="000000">
                <a:alpha val="37999"/>
              </a:srgbClr>
            </a:outerShdw>
          </a:effectLst>
        </p:spPr>
      </p:cxnSp>
      <p:cxnSp>
        <p:nvCxnSpPr>
          <p:cNvPr id="38" name="Прямая со стрелкой 37"/>
          <p:cNvCxnSpPr>
            <a:endCxn id="12" idx="0"/>
          </p:cNvCxnSpPr>
          <p:nvPr/>
        </p:nvCxnSpPr>
        <p:spPr>
          <a:xfrm>
            <a:off x="6156178" y="3586515"/>
            <a:ext cx="1128736" cy="108098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endCxn id="13" idx="0"/>
          </p:cNvCxnSpPr>
          <p:nvPr/>
        </p:nvCxnSpPr>
        <p:spPr>
          <a:xfrm>
            <a:off x="6444208" y="3586515"/>
            <a:ext cx="2023938" cy="106662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ru-RU" dirty="0"/>
              <a:t>Пример </a:t>
            </a:r>
            <a:r>
              <a:rPr lang="en-US" dirty="0" smtClean="0"/>
              <a:t>B</a:t>
            </a:r>
            <a:r>
              <a:rPr lang="ru-RU" dirty="0" smtClean="0"/>
              <a:t> </a:t>
            </a:r>
            <a:r>
              <a:rPr lang="ru-RU" dirty="0" smtClean="0"/>
              <a:t>дерева</a:t>
            </a:r>
            <a:r>
              <a:rPr lang="ru-RU" dirty="0"/>
              <a:t/>
            </a:r>
            <a:br>
              <a:rPr lang="ru-RU" dirty="0"/>
            </a:br>
            <a:endParaRPr lang="ru-RU"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idx="1"/>
          </p:nvPr>
        </p:nvSpPr>
        <p:spPr/>
        <p:txBody>
          <a:bodyPr/>
          <a:lstStyle/>
          <a:p>
            <a:pPr>
              <a:buFont typeface="Arial" charset="0"/>
              <a:buNone/>
            </a:pPr>
            <a:r>
              <a:rPr lang="en-US" sz="2400" dirty="0" err="1" smtClean="0">
                <a:latin typeface="Consolas" pitchFamily="49" charset="0"/>
                <a:cs typeface="Consolas" pitchFamily="49" charset="0"/>
              </a:rPr>
              <a:t>B_tree</a:t>
            </a:r>
            <a:r>
              <a:rPr lang="en-US" sz="2400" dirty="0" smtClean="0">
                <a:latin typeface="Consolas" pitchFamily="49" charset="0"/>
                <a:cs typeface="Consolas" pitchFamily="49" charset="0"/>
              </a:rPr>
              <a:t> *B</a:t>
            </a:r>
            <a:r>
              <a:rPr lang="ru-RU" sz="2400" dirty="0" smtClean="0">
                <a:latin typeface="Consolas" pitchFamily="49" charset="0"/>
                <a:cs typeface="Consolas" pitchFamily="49" charset="0"/>
              </a:rPr>
              <a:t> =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B_tree</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malloc</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sizeof</a:t>
            </a:r>
            <a:r>
              <a:rPr lang="en-US" sz="2400" dirty="0" smtClean="0">
                <a:latin typeface="Consolas" pitchFamily="49" charset="0"/>
                <a:cs typeface="Consolas" pitchFamily="49" charset="0"/>
              </a:rPr>
              <a:t>(</a:t>
            </a:r>
            <a:r>
              <a:rPr lang="ru-RU" sz="2400" dirty="0" smtClean="0">
                <a:latin typeface="Consolas" pitchFamily="49" charset="0"/>
                <a:cs typeface="Consolas" pitchFamily="49" charset="0"/>
              </a:rPr>
              <a:t>*</a:t>
            </a:r>
            <a:r>
              <a:rPr lang="en-US" sz="2400" dirty="0" smtClean="0">
                <a:latin typeface="Consolas" pitchFamily="49" charset="0"/>
                <a:cs typeface="Consolas" pitchFamily="49" charset="0"/>
              </a:rPr>
              <a:t>B));</a:t>
            </a:r>
          </a:p>
          <a:p>
            <a:pPr>
              <a:buNone/>
            </a:pPr>
            <a:r>
              <a:rPr lang="en-US" sz="2400" dirty="0">
                <a:latin typeface="Consolas" pitchFamily="49" charset="0"/>
                <a:cs typeface="Consolas" pitchFamily="49" charset="0"/>
              </a:rPr>
              <a:t>B-&gt;</a:t>
            </a:r>
            <a:r>
              <a:rPr lang="en-US" sz="2400" dirty="0" smtClean="0">
                <a:latin typeface="Consolas" pitchFamily="49" charset="0"/>
                <a:cs typeface="Consolas" pitchFamily="49" charset="0"/>
              </a:rPr>
              <a:t>n = 1</a:t>
            </a:r>
            <a:r>
              <a:rPr lang="en-US" sz="2400" dirty="0">
                <a:latin typeface="Consolas" pitchFamily="49" charset="0"/>
                <a:cs typeface="Consolas" pitchFamily="49" charset="0"/>
              </a:rPr>
              <a:t>;</a:t>
            </a:r>
          </a:p>
          <a:p>
            <a:pPr>
              <a:buFont typeface="Arial" charset="0"/>
              <a:buNone/>
            </a:pPr>
            <a:r>
              <a:rPr lang="en-US" sz="2400" dirty="0" smtClean="0">
                <a:latin typeface="Consolas" pitchFamily="49" charset="0"/>
                <a:cs typeface="Consolas" pitchFamily="49" charset="0"/>
              </a:rPr>
              <a:t>B-&gt;key = (</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malloc</a:t>
            </a:r>
            <a:r>
              <a:rPr lang="en-US" sz="2400" dirty="0" smtClean="0">
                <a:latin typeface="Consolas" pitchFamily="49" charset="0"/>
                <a:cs typeface="Consolas" pitchFamily="49" charset="0"/>
              </a:rPr>
              <a:t> (B-&gt;n*</a:t>
            </a:r>
            <a:r>
              <a:rPr lang="en-US" sz="2400" dirty="0" err="1" smtClean="0">
                <a:latin typeface="Consolas" pitchFamily="49" charset="0"/>
                <a:cs typeface="Consolas" pitchFamily="49" charset="0"/>
              </a:rPr>
              <a:t>sizeof</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int</a:t>
            </a:r>
            <a:r>
              <a:rPr lang="en-US" sz="2400" dirty="0" smtClean="0">
                <a:latin typeface="Consolas" pitchFamily="49" charset="0"/>
                <a:cs typeface="Consolas" pitchFamily="49" charset="0"/>
              </a:rPr>
              <a:t>));</a:t>
            </a:r>
          </a:p>
          <a:p>
            <a:pPr>
              <a:buFont typeface="Arial" charset="0"/>
              <a:buNone/>
            </a:pPr>
            <a:r>
              <a:rPr lang="en-US" sz="2400" dirty="0" smtClean="0">
                <a:latin typeface="Consolas" pitchFamily="49" charset="0"/>
                <a:cs typeface="Consolas" pitchFamily="49" charset="0"/>
              </a:rPr>
              <a:t>B-&gt;key[0] = 'M';</a:t>
            </a:r>
          </a:p>
          <a:p>
            <a:pPr>
              <a:buFont typeface="Arial" charset="0"/>
              <a:buNone/>
            </a:pPr>
            <a:r>
              <a:rPr lang="en-US" sz="2400" dirty="0" smtClean="0">
                <a:latin typeface="Consolas" pitchFamily="49" charset="0"/>
                <a:cs typeface="Consolas" pitchFamily="49" charset="0"/>
              </a:rPr>
              <a:t>B-&gt;child = NULL;</a:t>
            </a:r>
            <a:endParaRPr lang="ru-RU" sz="2400" dirty="0" smtClean="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sp>
        <p:nvSpPr>
          <p:cNvPr id="2" name="Title 1"/>
          <p:cNvSpPr>
            <a:spLocks noGrp="1"/>
          </p:cNvSpPr>
          <p:nvPr>
            <p:ph type="title"/>
          </p:nvPr>
        </p:nvSpPr>
        <p:spPr/>
        <p:txBody>
          <a:bodyPr/>
          <a:lstStyle/>
          <a:p>
            <a:r>
              <a:rPr lang="ru-RU" dirty="0"/>
              <a:t>Создание корня </a:t>
            </a:r>
            <a:r>
              <a:rPr lang="en-US" dirty="0" smtClean="0"/>
              <a:t>B</a:t>
            </a:r>
            <a:r>
              <a:rPr lang="ru-RU" dirty="0" smtClean="0"/>
              <a:t> </a:t>
            </a:r>
            <a:r>
              <a:rPr lang="ru-RU" dirty="0" smtClean="0"/>
              <a:t>дерева </a:t>
            </a:r>
            <a:endParaRPr lang="ru-RU" dirty="0"/>
          </a:p>
        </p:txBody>
      </p:sp>
      <p:grpSp>
        <p:nvGrpSpPr>
          <p:cNvPr id="6" name="Группа 9"/>
          <p:cNvGrpSpPr>
            <a:grpSpLocks/>
          </p:cNvGrpSpPr>
          <p:nvPr/>
        </p:nvGrpSpPr>
        <p:grpSpPr bwMode="auto">
          <a:xfrm>
            <a:off x="5292080" y="188642"/>
            <a:ext cx="3643313" cy="1574439"/>
            <a:chOff x="3750463" y="3857628"/>
            <a:chExt cx="5465006" cy="1905996"/>
          </a:xfrm>
          <a:solidFill>
            <a:schemeClr val="accent1"/>
          </a:solidFill>
        </p:grpSpPr>
        <p:sp>
          <p:nvSpPr>
            <p:cNvPr id="7"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8" name="Прямоугольник 4"/>
            <p:cNvSpPr/>
            <p:nvPr/>
          </p:nvSpPr>
          <p:spPr>
            <a:xfrm>
              <a:off x="3750463" y="5327812"/>
              <a:ext cx="1393041" cy="435812"/>
            </a:xfrm>
            <a:prstGeom prst="rect">
              <a:avLst/>
            </a:prstGeom>
            <a:solidFill>
              <a:schemeClr val="bg1">
                <a:lumMod val="75000"/>
                <a:lumOff val="25000"/>
              </a:schemeClr>
            </a:solidFill>
            <a:ln w="12700">
              <a:solidFill>
                <a:schemeClr val="bg1">
                  <a:lumMod val="65000"/>
                  <a:lumOff val="3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9" name="Прямоугольник 5"/>
            <p:cNvSpPr/>
            <p:nvPr/>
          </p:nvSpPr>
          <p:spPr>
            <a:xfrm>
              <a:off x="7500958" y="5327813"/>
              <a:ext cx="1714511" cy="435811"/>
            </a:xfrm>
            <a:prstGeom prst="rect">
              <a:avLst/>
            </a:prstGeom>
            <a:solidFill>
              <a:schemeClr val="bg1">
                <a:lumMod val="75000"/>
                <a:lumOff val="25000"/>
              </a:schemeClr>
            </a:solidFill>
            <a:ln w="12700">
              <a:solidFill>
                <a:schemeClr val="bg1">
                  <a:lumMod val="65000"/>
                  <a:lumOff val="35000"/>
                </a:schemeClr>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10" name="Прямая со стрелкой 6"/>
            <p:cNvCxnSpPr>
              <a:stCxn id="7" idx="1"/>
              <a:endCxn id="8" idx="0"/>
            </p:cNvCxnSpPr>
            <p:nvPr/>
          </p:nvCxnSpPr>
          <p:spPr>
            <a:xfrm flipH="1">
              <a:off x="4446984" y="4107464"/>
              <a:ext cx="1482338" cy="1220348"/>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11" name="Прямая со стрелкой 7"/>
            <p:cNvCxnSpPr>
              <a:stCxn id="7" idx="3"/>
            </p:cNvCxnSpPr>
            <p:nvPr/>
          </p:nvCxnSpPr>
          <p:spPr>
            <a:xfrm>
              <a:off x="6572264" y="4107463"/>
              <a:ext cx="1750230" cy="1181912"/>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idx="1"/>
          </p:nvPr>
        </p:nvSpPr>
        <p:spPr>
          <a:xfrm>
            <a:off x="468313" y="2276475"/>
            <a:ext cx="8229600" cy="3887788"/>
          </a:xfrm>
        </p:spPr>
        <p:txBody>
          <a:bodyPr>
            <a:normAutofit fontScale="92500" lnSpcReduction="10000"/>
          </a:bodyPr>
          <a:lstStyle/>
          <a:p>
            <a:pPr>
              <a:buFont typeface="Arial" charset="0"/>
              <a:buNone/>
            </a:pPr>
            <a:r>
              <a:rPr lang="en-US" sz="2000" dirty="0" smtClean="0">
                <a:latin typeface="Consolas" pitchFamily="49" charset="0"/>
                <a:cs typeface="Consolas" pitchFamily="49" charset="0"/>
              </a:rPr>
              <a:t>B-&gt;child</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*)*2);</a:t>
            </a:r>
          </a:p>
          <a:p>
            <a:pPr>
              <a:buFont typeface="Arial" charset="0"/>
              <a:buNone/>
            </a:pPr>
            <a:r>
              <a:rPr lang="en-US" sz="2000" dirty="0" smtClean="0">
                <a:latin typeface="Consolas" pitchFamily="49" charset="0"/>
                <a:cs typeface="Consolas" pitchFamily="49" charset="0"/>
              </a:rPr>
              <a:t>B-&gt;child[0]=(</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B-&gt;child[1]=(</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B_tree</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x=B-&gt;child[0];</a:t>
            </a:r>
          </a:p>
          <a:p>
            <a:pPr>
              <a:buFont typeface="Arial" charset="0"/>
              <a:buNone/>
            </a:pPr>
            <a:r>
              <a:rPr lang="en-US" sz="2000" dirty="0" smtClean="0">
                <a:latin typeface="Consolas" pitchFamily="49" charset="0"/>
                <a:cs typeface="Consolas" pitchFamily="49" charset="0"/>
              </a:rPr>
              <a:t>x-&gt;n=2;</a:t>
            </a:r>
          </a:p>
          <a:p>
            <a:pPr>
              <a:buFont typeface="Arial" charset="0"/>
              <a:buNone/>
            </a:pPr>
            <a:r>
              <a:rPr lang="en-US" sz="2000" dirty="0" smtClean="0">
                <a:latin typeface="Consolas" pitchFamily="49" charset="0"/>
                <a:cs typeface="Consolas" pitchFamily="49" charset="0"/>
              </a:rPr>
              <a:t>x-&gt;key=(</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malloc</a:t>
            </a:r>
            <a:r>
              <a:rPr lang="en-US" sz="2000" dirty="0" smtClean="0">
                <a:latin typeface="Consolas" pitchFamily="49" charset="0"/>
                <a:cs typeface="Consolas" pitchFamily="49" charset="0"/>
              </a:rPr>
              <a:t>(x-&gt;n*</a:t>
            </a:r>
            <a:r>
              <a:rPr lang="en-US" sz="2000" dirty="0" err="1" smtClean="0">
                <a:latin typeface="Consolas" pitchFamily="49" charset="0"/>
                <a:cs typeface="Consolas" pitchFamily="49" charset="0"/>
              </a:rPr>
              <a:t>sizeof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x-&gt;key[0]='D';</a:t>
            </a:r>
          </a:p>
          <a:p>
            <a:pPr>
              <a:buFont typeface="Arial" charset="0"/>
              <a:buNone/>
            </a:pPr>
            <a:r>
              <a:rPr lang="en-US" sz="2000" dirty="0" smtClean="0">
                <a:latin typeface="Consolas" pitchFamily="49" charset="0"/>
                <a:cs typeface="Consolas" pitchFamily="49" charset="0"/>
              </a:rPr>
              <a:t>x-&gt;key[1]='H</a:t>
            </a:r>
            <a:r>
              <a:rPr lang="en-US" sz="2000" dirty="0">
                <a:latin typeface="Consolas" pitchFamily="49" charset="0"/>
                <a:cs typeface="Consolas" pitchFamily="49" charset="0"/>
              </a:rPr>
              <a:t>'</a:t>
            </a:r>
            <a:r>
              <a:rPr lang="en-US" sz="2000" dirty="0" smtClean="0">
                <a:latin typeface="Consolas" pitchFamily="49" charset="0"/>
                <a:cs typeface="Consolas" pitchFamily="49" charset="0"/>
              </a:rPr>
              <a:t>;</a:t>
            </a:r>
          </a:p>
          <a:p>
            <a:pPr>
              <a:buFont typeface="Arial" charset="0"/>
              <a:buNone/>
            </a:pPr>
            <a:r>
              <a:rPr lang="en-US" sz="2000" dirty="0" smtClean="0">
                <a:latin typeface="Consolas" pitchFamily="49" charset="0"/>
                <a:cs typeface="Consolas" pitchFamily="49" charset="0"/>
              </a:rPr>
              <a:t>X-&gt;child=NULL;</a:t>
            </a:r>
          </a:p>
          <a:p>
            <a:pPr>
              <a:buFont typeface="Arial" charset="0"/>
              <a:buNone/>
            </a:pPr>
            <a:r>
              <a:rPr lang="ru-RU" sz="2000" dirty="0" smtClean="0">
                <a:latin typeface="Consolas" pitchFamily="49" charset="0"/>
                <a:cs typeface="Consolas" pitchFamily="49" charset="0"/>
              </a:rPr>
              <a:t>// Аналогичные действия для вершины</a:t>
            </a:r>
            <a:r>
              <a:rPr lang="en-US" sz="2000" dirty="0" smtClean="0">
                <a:latin typeface="Consolas" pitchFamily="49" charset="0"/>
                <a:cs typeface="Consolas" pitchFamily="49" charset="0"/>
              </a:rPr>
              <a:t>:</a:t>
            </a:r>
            <a:r>
              <a:rPr lang="ru-RU" sz="2000" dirty="0" smtClean="0">
                <a:latin typeface="Consolas" pitchFamily="49" charset="0"/>
                <a:cs typeface="Consolas" pitchFamily="49" charset="0"/>
              </a:rPr>
              <a:t> </a:t>
            </a:r>
            <a:r>
              <a:rPr lang="en-US" sz="2000" dirty="0" smtClean="0">
                <a:latin typeface="Consolas" pitchFamily="49" charset="0"/>
                <a:cs typeface="Consolas" pitchFamily="49" charset="0"/>
              </a:rPr>
              <a:t>QTX</a:t>
            </a:r>
          </a:p>
          <a:p>
            <a:pPr>
              <a:buFont typeface="Arial" charset="0"/>
              <a:buNone/>
            </a:pPr>
            <a:r>
              <a:rPr lang="en-US" sz="2000" dirty="0" smtClean="0">
                <a:latin typeface="Consolas" pitchFamily="49" charset="0"/>
                <a:cs typeface="Consolas" pitchFamily="49" charset="0"/>
              </a:rPr>
              <a:t>// </a:t>
            </a:r>
            <a:r>
              <a:rPr lang="ru-RU" sz="2000" dirty="0" smtClean="0">
                <a:latin typeface="Consolas" pitchFamily="49" charset="0"/>
                <a:cs typeface="Consolas" pitchFamily="49" charset="0"/>
              </a:rPr>
              <a:t>Как это сделать цивилизованно?</a:t>
            </a:r>
            <a:endParaRPr lang="en-US" sz="2000" dirty="0" smtClean="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grpSp>
        <p:nvGrpSpPr>
          <p:cNvPr id="34819" name="Группа 9"/>
          <p:cNvGrpSpPr>
            <a:grpSpLocks/>
          </p:cNvGrpSpPr>
          <p:nvPr/>
        </p:nvGrpSpPr>
        <p:grpSpPr bwMode="auto">
          <a:xfrm>
            <a:off x="5321175" y="188640"/>
            <a:ext cx="3643313" cy="1538438"/>
            <a:chOff x="3750463" y="3857628"/>
            <a:chExt cx="5465006" cy="1862414"/>
          </a:xfrm>
          <a:solidFill>
            <a:schemeClr val="accent1"/>
          </a:solidFill>
        </p:grpSpPr>
        <p:sp>
          <p:nvSpPr>
            <p:cNvPr id="4"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5" name="Прямоугольник 4"/>
            <p:cNvSpPr/>
            <p:nvPr/>
          </p:nvSpPr>
          <p:spPr>
            <a:xfrm>
              <a:off x="3750463" y="5327812"/>
              <a:ext cx="1393041" cy="392230"/>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6" name="Прямоугольник 5"/>
            <p:cNvSpPr/>
            <p:nvPr/>
          </p:nvSpPr>
          <p:spPr>
            <a:xfrm>
              <a:off x="7500958" y="5327812"/>
              <a:ext cx="1714511" cy="392230"/>
            </a:xfrm>
            <a:prstGeom prst="rect">
              <a:avLst/>
            </a:prstGeom>
            <a:grpFill/>
            <a:ln>
              <a:solidFill>
                <a:schemeClr val="accent1"/>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7" name="Прямая со стрелкой 6"/>
            <p:cNvCxnSpPr>
              <a:stCxn id="4" idx="1"/>
              <a:endCxn id="5" idx="0"/>
            </p:cNvCxnSpPr>
            <p:nvPr/>
          </p:nvCxnSpPr>
          <p:spPr>
            <a:xfrm flipH="1">
              <a:off x="4446984" y="4107464"/>
              <a:ext cx="1482338" cy="122034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8" name="Прямая со стрелкой 7"/>
            <p:cNvCxnSpPr>
              <a:stCxn id="4" idx="3"/>
            </p:cNvCxnSpPr>
            <p:nvPr/>
          </p:nvCxnSpPr>
          <p:spPr>
            <a:xfrm>
              <a:off x="6572264" y="4107463"/>
              <a:ext cx="1750230" cy="118191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p:txBody>
          <a:bodyPr/>
          <a:lstStyle/>
          <a:p>
            <a:r>
              <a:rPr lang="ru-RU" dirty="0"/>
              <a:t>Создание  </a:t>
            </a:r>
            <a:r>
              <a:rPr lang="en-US" dirty="0" smtClean="0"/>
              <a:t>B</a:t>
            </a:r>
            <a:r>
              <a:rPr lang="ru-RU" dirty="0" smtClean="0"/>
              <a:t> </a:t>
            </a:r>
            <a:r>
              <a:rPr lang="ru-RU" dirty="0" smtClean="0"/>
              <a:t>дерева</a:t>
            </a:r>
            <a:endParaRPr lang="ru-RU"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ru-RU" dirty="0"/>
          </a:p>
        </p:txBody>
      </p:sp>
      <p:sp>
        <p:nvSpPr>
          <p:cNvPr id="36865" name="Содержимое 2"/>
          <p:cNvSpPr>
            <a:spLocks noGrp="1"/>
          </p:cNvSpPr>
          <p:nvPr>
            <p:ph idx="1"/>
          </p:nvPr>
        </p:nvSpPr>
        <p:spPr/>
        <p:txBody>
          <a:bodyPr>
            <a:normAutofit/>
          </a:bodyPr>
          <a:lstStyle/>
          <a:p>
            <a:r>
              <a:rPr lang="ru-RU" sz="2800" dirty="0" smtClean="0"/>
              <a:t>Возможна реализация,</a:t>
            </a:r>
            <a:r>
              <a:rPr lang="en-US" sz="2800" dirty="0" smtClean="0"/>
              <a:t>  </a:t>
            </a:r>
            <a:r>
              <a:rPr lang="ru-RU" sz="2800" dirty="0" smtClean="0"/>
              <a:t>где </a:t>
            </a:r>
            <a:r>
              <a:rPr lang="ru-RU" sz="2800" dirty="0" smtClean="0"/>
              <a:t>каждая вершина является отдельным файлом</a:t>
            </a:r>
            <a:endParaRPr lang="ru-RU" sz="2800" dirty="0" smtClean="0"/>
          </a:p>
          <a:p>
            <a:pPr>
              <a:buFont typeface="Arial" charset="0"/>
              <a:buNone/>
            </a:pPr>
            <a:r>
              <a:rPr lang="ru-RU" sz="2800" dirty="0" smtClean="0"/>
              <a:t>	</a:t>
            </a:r>
          </a:p>
          <a:p>
            <a:r>
              <a:rPr lang="ru-RU" sz="2800" dirty="0" smtClean="0"/>
              <a:t>В общем случае имеются операции</a:t>
            </a:r>
          </a:p>
          <a:p>
            <a:pPr lvl="1"/>
            <a:r>
              <a:rPr lang="en-US" sz="2400" dirty="0" err="1" smtClean="0"/>
              <a:t>Disk_READ</a:t>
            </a:r>
            <a:r>
              <a:rPr lang="en-US" sz="2400" dirty="0" smtClean="0"/>
              <a:t>(x) – </a:t>
            </a:r>
            <a:r>
              <a:rPr lang="ru-RU" sz="2400" dirty="0" smtClean="0"/>
              <a:t>чтение с диска</a:t>
            </a:r>
            <a:endParaRPr lang="ru-RU" sz="2400" dirty="0"/>
          </a:p>
          <a:p>
            <a:pPr lvl="1"/>
            <a:r>
              <a:rPr lang="en-US" dirty="0" err="1" smtClean="0"/>
              <a:t>Disk_Write</a:t>
            </a:r>
            <a:r>
              <a:rPr lang="en-US" dirty="0" smtClean="0"/>
              <a:t>(x)</a:t>
            </a:r>
            <a:r>
              <a:rPr lang="ru-RU" dirty="0" smtClean="0"/>
              <a:t> </a:t>
            </a:r>
            <a:r>
              <a:rPr lang="en-US" dirty="0" smtClean="0"/>
              <a:t>–</a:t>
            </a:r>
            <a:r>
              <a:rPr lang="ru-RU" dirty="0" smtClean="0"/>
              <a:t> запись на диск</a:t>
            </a:r>
          </a:p>
          <a:p>
            <a:pPr>
              <a:buFont typeface="Arial" charset="0"/>
              <a:buNone/>
            </a:pPr>
            <a:endParaRPr lang="ru-RU"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Содержимое 2"/>
          <p:cNvSpPr>
            <a:spLocks noGrp="1"/>
          </p:cNvSpPr>
          <p:nvPr>
            <p:ph idx="1"/>
          </p:nvPr>
        </p:nvSpPr>
        <p:spPr/>
        <p:txBody>
          <a:bodyPr>
            <a:normAutofit/>
          </a:bodyPr>
          <a:lstStyle/>
          <a:p>
            <a:r>
              <a:rPr lang="ru-RU" sz="2400" dirty="0" smtClean="0"/>
              <a:t>Лист </a:t>
            </a:r>
            <a:r>
              <a:rPr lang="en-US" sz="2400" dirty="0" smtClean="0"/>
              <a:t>B</a:t>
            </a:r>
            <a:r>
              <a:rPr lang="ru-RU" sz="2400" dirty="0" smtClean="0"/>
              <a:t> дерева = физический блок памяти</a:t>
            </a:r>
          </a:p>
          <a:p>
            <a:pPr lvl="1"/>
            <a:r>
              <a:rPr lang="ru-RU" sz="2000" dirty="0" smtClean="0"/>
              <a:t>Физическая страница памяти или кластер диска</a:t>
            </a:r>
          </a:p>
          <a:p>
            <a:endParaRPr lang="ru-RU" sz="2400" dirty="0" smtClean="0"/>
          </a:p>
          <a:p>
            <a:r>
              <a:rPr lang="ru-RU" sz="2400" dirty="0" smtClean="0"/>
              <a:t>Совокупность в</a:t>
            </a:r>
            <a:r>
              <a:rPr lang="ru-RU" sz="2400" dirty="0" smtClean="0"/>
              <a:t>нутренних вершин В дерева = «таблица трансляции адресов»</a:t>
            </a:r>
          </a:p>
          <a:p>
            <a:pPr lvl="1"/>
            <a:r>
              <a:rPr lang="ru-RU" sz="2000" dirty="0" smtClean="0"/>
              <a:t>Хранится в специальных регистрах процессора и специальной области памяти</a:t>
            </a:r>
          </a:p>
          <a:p>
            <a:endParaRPr lang="ru-RU" sz="2400" dirty="0" smtClean="0"/>
          </a:p>
          <a:p>
            <a:r>
              <a:rPr lang="ru-RU" sz="2400" dirty="0" smtClean="0"/>
              <a:t>Ключи = логические адреса нулевых байтов физических блоков</a:t>
            </a:r>
          </a:p>
          <a:p>
            <a:endParaRPr lang="ru-RU" dirty="0" smtClean="0"/>
          </a:p>
          <a:p>
            <a:endParaRPr lang="ru-RU" sz="2400" dirty="0" smtClean="0"/>
          </a:p>
        </p:txBody>
      </p:sp>
      <p:sp>
        <p:nvSpPr>
          <p:cNvPr id="3" name="Title 2"/>
          <p:cNvSpPr>
            <a:spLocks noGrp="1"/>
          </p:cNvSpPr>
          <p:nvPr>
            <p:ph type="title"/>
          </p:nvPr>
        </p:nvSpPr>
        <p:spPr/>
        <p:txBody>
          <a:bodyPr/>
          <a:lstStyle/>
          <a:p>
            <a:r>
              <a:rPr lang="ru-RU" dirty="0" smtClean="0"/>
              <a:t>Пример использования – страничная организация памяти</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Содержимое 2"/>
          <p:cNvSpPr>
            <a:spLocks noGrp="1"/>
          </p:cNvSpPr>
          <p:nvPr>
            <p:ph idx="1"/>
          </p:nvPr>
        </p:nvSpPr>
        <p:spPr/>
        <p:txBody>
          <a:bodyPr>
            <a:normAutofit/>
          </a:bodyPr>
          <a:lstStyle/>
          <a:p>
            <a:r>
              <a:rPr lang="ru-RU" sz="2400" dirty="0" smtClean="0"/>
              <a:t>Поиск физического блока, хранящего байт с логическим </a:t>
            </a:r>
            <a:r>
              <a:rPr lang="ru-RU" sz="2400" dirty="0"/>
              <a:t>адресом </a:t>
            </a:r>
            <a:r>
              <a:rPr lang="ru-RU" sz="2400" dirty="0" smtClean="0"/>
              <a:t>А</a:t>
            </a:r>
          </a:p>
          <a:p>
            <a:pPr lvl="1"/>
            <a:r>
              <a:rPr lang="ru-RU" sz="2000" dirty="0" smtClean="0"/>
              <a:t>Он же «трансляция логического адреса А в физический адрес»</a:t>
            </a:r>
            <a:endParaRPr lang="ru-RU" sz="2000" dirty="0" smtClean="0"/>
          </a:p>
          <a:p>
            <a:pPr lvl="1"/>
            <a:r>
              <a:rPr lang="ru-RU" sz="2000" dirty="0" smtClean="0"/>
              <a:t>Поиск листа В дерева с ключом, равным остатку от деления А на размер физического блока</a:t>
            </a:r>
          </a:p>
          <a:p>
            <a:endParaRPr lang="ru-RU" sz="2400" dirty="0" smtClean="0"/>
          </a:p>
          <a:p>
            <a:r>
              <a:rPr lang="ru-RU" sz="2400" dirty="0" smtClean="0"/>
              <a:t>Добавление нового физического блока в пространство логических адресов</a:t>
            </a:r>
            <a:endParaRPr lang="ru-RU" sz="2400" dirty="0" smtClean="0"/>
          </a:p>
          <a:p>
            <a:pPr lvl="1"/>
            <a:r>
              <a:rPr lang="ru-RU" sz="2000" dirty="0" smtClean="0"/>
              <a:t>Вставка листа в В дерево</a:t>
            </a:r>
          </a:p>
          <a:p>
            <a:endParaRPr lang="ru-RU" dirty="0" smtClean="0"/>
          </a:p>
          <a:p>
            <a:endParaRPr lang="ru-RU" sz="2400" dirty="0" smtClean="0"/>
          </a:p>
        </p:txBody>
      </p:sp>
      <p:sp>
        <p:nvSpPr>
          <p:cNvPr id="3" name="Title 2"/>
          <p:cNvSpPr>
            <a:spLocks noGrp="1"/>
          </p:cNvSpPr>
          <p:nvPr>
            <p:ph type="title"/>
          </p:nvPr>
        </p:nvSpPr>
        <p:spPr/>
        <p:txBody>
          <a:bodyPr/>
          <a:lstStyle/>
          <a:p>
            <a:r>
              <a:rPr lang="ru-RU" dirty="0" smtClean="0"/>
              <a:t>Пример использования – управление страничной памятью</a:t>
            </a:r>
            <a:endParaRPr lang="ru-RU" dirty="0"/>
          </a:p>
        </p:txBody>
      </p:sp>
    </p:spTree>
    <p:extLst>
      <p:ext uri="{BB962C8B-B14F-4D97-AF65-F5344CB8AC3E}">
        <p14:creationId xmlns:p14="http://schemas.microsoft.com/office/powerpoint/2010/main" val="3214564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Содержимое 2"/>
          <p:cNvSpPr>
            <a:spLocks noGrp="1"/>
          </p:cNvSpPr>
          <p:nvPr>
            <p:ph idx="1"/>
          </p:nvPr>
        </p:nvSpPr>
        <p:spPr/>
        <p:txBody>
          <a:bodyPr>
            <a:normAutofit/>
          </a:bodyPr>
          <a:lstStyle/>
          <a:p>
            <a:pPr lvl="1"/>
            <a:endParaRPr lang="ru-RU" sz="2000" dirty="0" smtClean="0"/>
          </a:p>
          <a:p>
            <a:r>
              <a:rPr lang="ru-RU" sz="2400" dirty="0" smtClean="0"/>
              <a:t>Вершина В дерева называется </a:t>
            </a:r>
            <a:r>
              <a:rPr lang="ru-RU" sz="2400" dirty="0">
                <a:solidFill>
                  <a:schemeClr val="hlink"/>
                </a:solidFill>
              </a:rPr>
              <a:t>полной</a:t>
            </a:r>
            <a:r>
              <a:rPr lang="ru-RU" sz="2400" dirty="0" smtClean="0"/>
              <a:t>, если число ее </a:t>
            </a:r>
            <a:r>
              <a:rPr lang="ru-RU" sz="2400" dirty="0" smtClean="0"/>
              <a:t>непосредственных потомков равно удвоенной степени В дерева</a:t>
            </a:r>
            <a:endParaRPr lang="ru-RU" sz="2400" dirty="0" smtClean="0"/>
          </a:p>
          <a:p>
            <a:pPr lvl="1"/>
            <a:endParaRPr lang="ru-RU" sz="2000" dirty="0" smtClean="0"/>
          </a:p>
          <a:p>
            <a:r>
              <a:rPr lang="ru-RU" sz="2400" dirty="0" smtClean="0"/>
              <a:t>В дерево степени 2 называется </a:t>
            </a:r>
            <a:r>
              <a:rPr lang="ru-RU" sz="2400" dirty="0">
                <a:solidFill>
                  <a:schemeClr val="hlink"/>
                </a:solidFill>
              </a:rPr>
              <a:t>2-3-4 деревом </a:t>
            </a:r>
            <a:endParaRPr lang="ru-RU" sz="2400" dirty="0" smtClean="0">
              <a:solidFill>
                <a:schemeClr val="hlink"/>
              </a:solidFill>
            </a:endParaRPr>
          </a:p>
          <a:p>
            <a:pPr lvl="1"/>
            <a:r>
              <a:rPr lang="ru-RU" sz="2000" dirty="0" smtClean="0"/>
              <a:t>Каждая внутренняя вершина кроме корня имеет 2</a:t>
            </a:r>
            <a:r>
              <a:rPr lang="ru-RU" sz="2000" dirty="0" smtClean="0"/>
              <a:t>, 3 или 4 </a:t>
            </a:r>
            <a:r>
              <a:rPr lang="ru-RU" sz="2000" dirty="0" smtClean="0"/>
              <a:t>потомка</a:t>
            </a:r>
            <a:endParaRPr lang="ru-RU" sz="2000" dirty="0" smtClean="0"/>
          </a:p>
          <a:p>
            <a:endParaRPr lang="ru-RU" dirty="0" smtClean="0"/>
          </a:p>
        </p:txBody>
      </p:sp>
      <p:sp>
        <p:nvSpPr>
          <p:cNvPr id="3" name="Title 2"/>
          <p:cNvSpPr>
            <a:spLocks noGrp="1"/>
          </p:cNvSpPr>
          <p:nvPr>
            <p:ph type="title"/>
          </p:nvPr>
        </p:nvSpPr>
        <p:spPr/>
        <p:txBody>
          <a:bodyPr/>
          <a:lstStyle/>
          <a:p>
            <a:r>
              <a:rPr lang="en-US" dirty="0" smtClean="0"/>
              <a:t>B</a:t>
            </a:r>
            <a:r>
              <a:rPr lang="ru-RU" dirty="0" smtClean="0"/>
              <a:t> деревья -- определения</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Теорема о высоте </a:t>
            </a:r>
            <a:r>
              <a:rPr lang="en-US" dirty="0" smtClean="0"/>
              <a:t>B</a:t>
            </a:r>
            <a:r>
              <a:rPr lang="ru-RU" dirty="0" smtClean="0"/>
              <a:t> </a:t>
            </a:r>
            <a:r>
              <a:rPr lang="ru-RU" dirty="0" smtClean="0"/>
              <a:t>дерева</a:t>
            </a:r>
            <a:endParaRPr lang="ru-RU" dirty="0"/>
          </a:p>
        </p:txBody>
      </p:sp>
      <p:sp>
        <p:nvSpPr>
          <p:cNvPr id="133125" name="Содержимое 2"/>
          <p:cNvSpPr>
            <a:spLocks noGrp="1"/>
          </p:cNvSpPr>
          <p:nvPr>
            <p:ph idx="1"/>
          </p:nvPr>
        </p:nvSpPr>
        <p:spPr/>
        <p:txBody>
          <a:bodyPr>
            <a:normAutofit fontScale="92500"/>
          </a:bodyPr>
          <a:lstStyle/>
          <a:p>
            <a:r>
              <a:rPr lang="ru-RU" sz="2400" dirty="0" smtClean="0"/>
              <a:t>Для </a:t>
            </a:r>
            <a:r>
              <a:rPr lang="ru-RU" sz="2400" dirty="0" smtClean="0"/>
              <a:t>любого </a:t>
            </a:r>
            <a:r>
              <a:rPr lang="en-US" sz="2400" dirty="0" smtClean="0"/>
              <a:t>B</a:t>
            </a:r>
            <a:r>
              <a:rPr lang="ru-RU" sz="2400" dirty="0" smtClean="0"/>
              <a:t> </a:t>
            </a:r>
            <a:r>
              <a:rPr lang="ru-RU" sz="2400" dirty="0" smtClean="0"/>
              <a:t>дерева высоты </a:t>
            </a:r>
            <a:r>
              <a:rPr lang="en-US" sz="2400" dirty="0" smtClean="0"/>
              <a:t>h </a:t>
            </a:r>
            <a:r>
              <a:rPr lang="ru-RU" sz="2400" dirty="0" smtClean="0"/>
              <a:t>и минимальной степени </a:t>
            </a:r>
            <a:r>
              <a:rPr lang="en-US" sz="2400" dirty="0" smtClean="0"/>
              <a:t>t ≥ 2, </a:t>
            </a:r>
            <a:r>
              <a:rPr lang="ru-RU" sz="2400" dirty="0" smtClean="0"/>
              <a:t>хранящего </a:t>
            </a:r>
            <a:r>
              <a:rPr lang="en-US" sz="2400" dirty="0" smtClean="0"/>
              <a:t>n ≥ </a:t>
            </a:r>
            <a:r>
              <a:rPr lang="ru-RU" sz="2400" dirty="0" smtClean="0"/>
              <a:t>1 ключей, выполнено неравенство</a:t>
            </a:r>
          </a:p>
          <a:p>
            <a:pPr>
              <a:buFont typeface="Arial" charset="0"/>
              <a:buNone/>
            </a:pPr>
            <a:endParaRPr lang="ru-RU" sz="2400" dirty="0" smtClean="0"/>
          </a:p>
          <a:p>
            <a:pPr>
              <a:buFont typeface="Arial" charset="0"/>
              <a:buNone/>
            </a:pPr>
            <a:endParaRPr lang="ru-RU" sz="2400" dirty="0" smtClean="0"/>
          </a:p>
          <a:p>
            <a:pPr>
              <a:buFont typeface="Arial" charset="0"/>
              <a:buNone/>
            </a:pPr>
            <a:r>
              <a:rPr lang="ru-RU" sz="2400" dirty="0" smtClean="0"/>
              <a:t>	</a:t>
            </a:r>
          </a:p>
          <a:p>
            <a:r>
              <a:rPr lang="ru-RU" sz="2400" dirty="0" smtClean="0"/>
              <a:t>Высота </a:t>
            </a:r>
            <a:r>
              <a:rPr lang="en-US" sz="2400" dirty="0" smtClean="0"/>
              <a:t>B</a:t>
            </a:r>
            <a:r>
              <a:rPr lang="ru-RU" sz="2400" dirty="0" smtClean="0"/>
              <a:t> </a:t>
            </a:r>
            <a:r>
              <a:rPr lang="ru-RU" sz="2400" dirty="0" smtClean="0"/>
              <a:t>дерева с </a:t>
            </a:r>
            <a:r>
              <a:rPr lang="en-US" sz="2400" dirty="0" smtClean="0"/>
              <a:t>n-</a:t>
            </a:r>
            <a:r>
              <a:rPr lang="ru-RU" sz="2400" dirty="0" smtClean="0"/>
              <a:t>вершинами есть </a:t>
            </a:r>
            <a:r>
              <a:rPr lang="en-US" sz="2400" dirty="0" smtClean="0"/>
              <a:t>O(log</a:t>
            </a:r>
            <a:r>
              <a:rPr lang="ru-RU" sz="2400" dirty="0" smtClean="0"/>
              <a:t> </a:t>
            </a:r>
            <a:r>
              <a:rPr lang="en-US" sz="2400" dirty="0" smtClean="0"/>
              <a:t>n),</a:t>
            </a:r>
            <a:r>
              <a:rPr lang="ru-RU" sz="2400" dirty="0" smtClean="0"/>
              <a:t> но основание логарифма для </a:t>
            </a:r>
            <a:r>
              <a:rPr lang="en-US" sz="2400" dirty="0" smtClean="0"/>
              <a:t>B</a:t>
            </a:r>
            <a:r>
              <a:rPr lang="ru-RU" sz="2400" dirty="0" smtClean="0"/>
              <a:t> </a:t>
            </a:r>
            <a:r>
              <a:rPr lang="ru-RU" sz="2400" dirty="0" smtClean="0"/>
              <a:t>дерева гораздо больше, что примерно в </a:t>
            </a:r>
            <a:r>
              <a:rPr lang="en-US" sz="2400" dirty="0" smtClean="0"/>
              <a:t>log</a:t>
            </a:r>
            <a:r>
              <a:rPr lang="ru-RU" sz="2400" dirty="0" smtClean="0"/>
              <a:t> </a:t>
            </a:r>
            <a:r>
              <a:rPr lang="en-US" sz="2400" dirty="0" smtClean="0"/>
              <a:t>t</a:t>
            </a:r>
            <a:r>
              <a:rPr lang="ru-RU" sz="2400" dirty="0" smtClean="0"/>
              <a:t> раз сокращает количество обращений к диску</a:t>
            </a:r>
          </a:p>
          <a:p>
            <a:pPr>
              <a:buFont typeface="Arial" charset="0"/>
              <a:buNone/>
            </a:pPr>
            <a:endParaRPr lang="ru-RU" sz="2400" dirty="0" smtClean="0"/>
          </a:p>
          <a:p>
            <a:r>
              <a:rPr lang="ru-RU" sz="2400" dirty="0" smtClean="0"/>
              <a:t>Что такое глубина вершины?</a:t>
            </a:r>
          </a:p>
          <a:p>
            <a:r>
              <a:rPr lang="ru-RU" sz="2400" dirty="0" smtClean="0"/>
              <a:t>Что такое высота (уровень) вершины?</a:t>
            </a:r>
          </a:p>
        </p:txBody>
      </p:sp>
      <p:graphicFrame>
        <p:nvGraphicFramePr>
          <p:cNvPr id="133124" name="Object 4"/>
          <p:cNvGraphicFramePr>
            <a:graphicFrameLocks noChangeAspect="1"/>
          </p:cNvGraphicFramePr>
          <p:nvPr>
            <p:extLst>
              <p:ext uri="{D42A27DB-BD31-4B8C-83A1-F6EECF244321}">
                <p14:modId xmlns:p14="http://schemas.microsoft.com/office/powerpoint/2010/main" val="2826601626"/>
              </p:ext>
            </p:extLst>
          </p:nvPr>
        </p:nvGraphicFramePr>
        <p:xfrm>
          <a:off x="3441551" y="2564904"/>
          <a:ext cx="2714625" cy="1041400"/>
        </p:xfrm>
        <a:graphic>
          <a:graphicData uri="http://schemas.openxmlformats.org/presentationml/2006/ole">
            <mc:AlternateContent xmlns:mc="http://schemas.openxmlformats.org/markup-compatibility/2006">
              <mc:Choice xmlns:v="urn:schemas-microsoft-com:vml" Requires="v">
                <p:oleObj spid="_x0000_s133183" name="Equation" r:id="rId4" imgW="863280" imgH="393480" progId="">
                  <p:embed/>
                </p:oleObj>
              </mc:Choice>
              <mc:Fallback>
                <p:oleObj name="Equation" r:id="rId4" imgW="863280" imgH="39348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1551" y="2564904"/>
                        <a:ext cx="2714625" cy="10414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23934</TotalTime>
  <Words>2271</Words>
  <Application>Microsoft Office PowerPoint</Application>
  <PresentationFormat>On-screen Show (4:3)</PresentationFormat>
  <Paragraphs>512</Paragraphs>
  <Slides>52</Slides>
  <Notes>48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Metro</vt:lpstr>
      <vt:lpstr>Equation</vt:lpstr>
      <vt:lpstr>B и Красно-Черные деревья</vt:lpstr>
      <vt:lpstr>План лекции</vt:lpstr>
      <vt:lpstr>B деревья</vt:lpstr>
      <vt:lpstr>B деревья</vt:lpstr>
      <vt:lpstr>Пример B дерева </vt:lpstr>
      <vt:lpstr>Пример использования – страничная организация памяти</vt:lpstr>
      <vt:lpstr>Пример использования – управление страничной памятью</vt:lpstr>
      <vt:lpstr>B деревья -- определения</vt:lpstr>
      <vt:lpstr>Теорема о высоте B дерева</vt:lpstr>
      <vt:lpstr>Пример определения на Си</vt:lpstr>
      <vt:lpstr>Поиск в В дереве</vt:lpstr>
      <vt:lpstr>Алгоритм поиска</vt:lpstr>
      <vt:lpstr>Поиск в В дереве</vt:lpstr>
      <vt:lpstr>Добавление элемента в B дерево</vt:lpstr>
      <vt:lpstr>Разбиение вершины B дерева </vt:lpstr>
      <vt:lpstr>Разбиение вершины B дерева </vt:lpstr>
      <vt:lpstr>PowerPoint Presentation</vt:lpstr>
      <vt:lpstr>PowerPoint Presentation</vt:lpstr>
      <vt:lpstr>PowerPoint Presentation</vt:lpstr>
      <vt:lpstr>Добавление элемента в неполную вершину</vt:lpstr>
      <vt:lpstr>PowerPoint Presentation</vt:lpstr>
      <vt:lpstr>PowerPoint Presentation</vt:lpstr>
      <vt:lpstr>Удаление элемента из B дерева</vt:lpstr>
      <vt:lpstr>PowerPoint Presentation</vt:lpstr>
      <vt:lpstr>PowerPoint Presentation</vt:lpstr>
      <vt:lpstr>PowerPoint Presentation</vt:lpstr>
      <vt:lpstr>PowerPoint Presentation</vt:lpstr>
      <vt:lpstr>PowerPoint Presentation</vt:lpstr>
      <vt:lpstr>Красно-чёрное дерево</vt:lpstr>
      <vt:lpstr>Пример КЧ дерева (Википедия)</vt:lpstr>
      <vt:lpstr>Высота и число узлов в КЧ дереве</vt:lpstr>
      <vt:lpstr>Вставка узла в КЧ дерево -- схема</vt:lpstr>
      <vt:lpstr>Вставка узла -- лист</vt:lpstr>
      <vt:lpstr>Вставка узла – красные отец и дядя</vt:lpstr>
      <vt:lpstr>Вставка узла – красные отец и дядя</vt:lpstr>
      <vt:lpstr>Вставка узла – отец красный, дядя черный</vt:lpstr>
      <vt:lpstr>Вставка узла – отец красный, дядя черный, левый сын</vt:lpstr>
      <vt:lpstr>Вставка узла – отец красный, дядя черный, правый сын</vt:lpstr>
      <vt:lpstr>Сравнение с АВЛ деревом</vt:lpstr>
      <vt:lpstr>Сравнение с АВЛ деревом</vt:lpstr>
      <vt:lpstr>Связь КЧ и B деревьев</vt:lpstr>
      <vt:lpstr>Использование в библиотеке стандартных шаблонов С++ (STL)</vt:lpstr>
      <vt:lpstr>Заключение</vt:lpstr>
      <vt:lpstr>Удаление узла из КЧ дерева</vt:lpstr>
      <vt:lpstr>PowerPoint Presentation</vt:lpstr>
      <vt:lpstr>B деревья</vt:lpstr>
      <vt:lpstr>PowerPoint Presentation</vt:lpstr>
      <vt:lpstr>Определение B дерева 1/3</vt:lpstr>
      <vt:lpstr>Определение B дерева 2/3</vt:lpstr>
      <vt:lpstr>Создание корня B дерева </vt:lpstr>
      <vt:lpstr>Создание  B дерева</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Линейные списки: стеки, очереди, деки</dc:title>
  <dc:creator>nest</dc:creator>
  <cp:lastModifiedBy>Petrov, Evgueni S</cp:lastModifiedBy>
  <cp:revision>369</cp:revision>
  <dcterms:created xsi:type="dcterms:W3CDTF">2009-09-24T12:02:26Z</dcterms:created>
  <dcterms:modified xsi:type="dcterms:W3CDTF">2014-04-17T06:47:08Z</dcterms:modified>
</cp:coreProperties>
</file>