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14" r:id="rId3"/>
    <p:sldId id="278" r:id="rId4"/>
    <p:sldId id="282" r:id="rId5"/>
    <p:sldId id="289" r:id="rId6"/>
    <p:sldId id="258" r:id="rId7"/>
    <p:sldId id="269" r:id="rId8"/>
    <p:sldId id="259" r:id="rId9"/>
    <p:sldId id="260" r:id="rId10"/>
    <p:sldId id="261" r:id="rId11"/>
    <p:sldId id="290" r:id="rId12"/>
    <p:sldId id="291" r:id="rId13"/>
    <p:sldId id="265" r:id="rId14"/>
    <p:sldId id="306" r:id="rId15"/>
    <p:sldId id="307" r:id="rId16"/>
    <p:sldId id="308" r:id="rId17"/>
    <p:sldId id="292" r:id="rId18"/>
    <p:sldId id="267" r:id="rId19"/>
    <p:sldId id="294" r:id="rId20"/>
    <p:sldId id="295" r:id="rId21"/>
    <p:sldId id="299" r:id="rId22"/>
    <p:sldId id="300" r:id="rId23"/>
    <p:sldId id="301" r:id="rId24"/>
    <p:sldId id="309" r:id="rId25"/>
    <p:sldId id="284" r:id="rId26"/>
    <p:sldId id="310" r:id="rId27"/>
    <p:sldId id="302" r:id="rId28"/>
    <p:sldId id="313" r:id="rId29"/>
    <p:sldId id="303" r:id="rId30"/>
    <p:sldId id="315" r:id="rId31"/>
    <p:sldId id="276" r:id="rId32"/>
    <p:sldId id="277" r:id="rId33"/>
    <p:sldId id="296" r:id="rId34"/>
    <p:sldId id="271" r:id="rId35"/>
    <p:sldId id="297" r:id="rId36"/>
    <p:sldId id="298" r:id="rId37"/>
    <p:sldId id="274" r:id="rId38"/>
    <p:sldId id="275" r:id="rId3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3646DE"/>
    <a:srgbClr val="4957E1"/>
    <a:srgbClr val="2D1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6" autoAdjust="0"/>
    <p:restoredTop sz="94609" autoAdjust="0"/>
  </p:normalViewPr>
  <p:slideViewPr>
    <p:cSldViewPr>
      <p:cViewPr varScale="1">
        <p:scale>
          <a:sx n="101" d="100"/>
          <a:sy n="101" d="100"/>
        </p:scale>
        <p:origin x="-25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03F613-588F-4CBB-BB2C-2E9A0AC9620C}" type="datetimeFigureOut">
              <a:rPr lang="ru-RU"/>
              <a:pPr>
                <a:defRPr/>
              </a:pPr>
              <a:t>21.03.2013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658B0A1-B27E-4F30-8C9A-A45EAF2D19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5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21.03.2013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21.03.2013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21.03.2013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21.03.2013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21.03.2013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21.03.2013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21.03.2013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21.03.2013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21.03.2013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21.03.2013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21.03.2013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21.03.2013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</a:rPr>
              <a:t>Алгоритмы с возвратом</a:t>
            </a: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898989"/>
                </a:solidFill>
              </a:rPr>
              <a:t>Лекция </a:t>
            </a:r>
            <a:r>
              <a:rPr lang="ru-RU" dirty="0" smtClean="0">
                <a:solidFill>
                  <a:srgbClr val="898989"/>
                </a:solidFill>
              </a:rPr>
              <a:t>20</a:t>
            </a:r>
            <a:endParaRPr lang="ru-RU" dirty="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Детализация алгоритма</a:t>
            </a:r>
            <a:endParaRPr lang="ru-RU" dirty="0"/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Параметры должны определять начальные условия следующего хода и результат (если ход сделан)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первом случае достаточно задавать координаты поля (х, у), откуда следует ход, и число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step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 указывающее номер хода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Условие «ход не последний» можно переписать как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step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&lt; п</a:t>
            </a:r>
            <a:r>
              <a:rPr lang="ru-RU" sz="24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.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«ход приемлем»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хода на поле (u, v) можно переписать как 0 ≤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&lt;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&amp;&amp;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0 ≤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&amp;&amp;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h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[u][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= 0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Отмена  хода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h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][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0</a:t>
            </a:r>
          </a:p>
        </p:txBody>
      </p:sp>
      <p:graphicFrame>
        <p:nvGraphicFramePr>
          <p:cNvPr id="24589" name="Group 13"/>
          <p:cNvGraphicFramePr>
            <a:graphicFrameLocks noGrp="1"/>
          </p:cNvGraphicFramePr>
          <p:nvPr/>
        </p:nvGraphicFramePr>
        <p:xfrm>
          <a:off x="0" y="0"/>
          <a:ext cx="208280" cy="5181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99" name="Group 23"/>
          <p:cNvGraphicFramePr>
            <a:graphicFrameLocks noGrp="1"/>
          </p:cNvGraphicFramePr>
          <p:nvPr/>
        </p:nvGraphicFramePr>
        <p:xfrm>
          <a:off x="0" y="0"/>
          <a:ext cx="208280" cy="5181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609" name="Group 33"/>
          <p:cNvGraphicFramePr>
            <a:graphicFrameLocks noGrp="1"/>
          </p:cNvGraphicFramePr>
          <p:nvPr/>
        </p:nvGraphicFramePr>
        <p:xfrm>
          <a:off x="0" y="0"/>
          <a:ext cx="208280" cy="5181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619" name="Group 43"/>
          <p:cNvGraphicFramePr>
            <a:graphicFrameLocks noGrp="1"/>
          </p:cNvGraphicFramePr>
          <p:nvPr/>
        </p:nvGraphicFramePr>
        <p:xfrm>
          <a:off x="0" y="0"/>
          <a:ext cx="208280" cy="5181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knight_tour</a:t>
            </a:r>
            <a:r>
              <a:rPr lang="ru-RU" sz="2400" dirty="0" smtClean="0">
                <a:latin typeface="+mj-lt"/>
                <a:cs typeface="Courier New" pitchFamily="49" charset="0"/>
              </a:rPr>
              <a:t>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2400" dirty="0" smtClean="0">
                <a:latin typeface="+mj-lt"/>
                <a:cs typeface="Courier New" pitchFamily="49" charset="0"/>
              </a:rPr>
              <a:t> step,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х</a:t>
            </a:r>
            <a:r>
              <a:rPr lang="ru-RU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ru-RU" sz="2400" dirty="0" smtClean="0">
                <a:latin typeface="+mj-lt"/>
                <a:cs typeface="Courier New" pitchFamily="49" charset="0"/>
              </a:rPr>
              <a:t>у)</a:t>
            </a:r>
            <a:r>
              <a:rPr lang="en-US" sz="2400" dirty="0" smtClean="0">
                <a:latin typeface="+mj-lt"/>
                <a:cs typeface="Courier New" pitchFamily="49" charset="0"/>
              </a:rPr>
              <a:t> {</a:t>
            </a:r>
            <a:r>
              <a:rPr lang="ru-RU" sz="2400" dirty="0" smtClean="0">
                <a:latin typeface="+mj-lt"/>
                <a:cs typeface="Courier New" pitchFamily="49" charset="0"/>
              </a:rPr>
              <a:t/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err="1" smtClean="0">
                <a:latin typeface="+mj-lt"/>
                <a:cs typeface="Courier New" pitchFamily="49" charset="0"/>
              </a:rPr>
              <a:t>int</a:t>
            </a:r>
            <a:r>
              <a:rPr lang="ru-RU" sz="2400" dirty="0" smtClean="0">
                <a:latin typeface="+mj-lt"/>
                <a:cs typeface="Courier New" pitchFamily="49" charset="0"/>
              </a:rPr>
              <a:t> 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u,v</a:t>
            </a:r>
            <a:r>
              <a:rPr lang="en-US" sz="2400" dirty="0" smtClean="0">
                <a:latin typeface="+mj-lt"/>
                <a:cs typeface="Courier New" pitchFamily="49" charset="0"/>
              </a:rPr>
              <a:t>;</a:t>
            </a:r>
            <a:r>
              <a:rPr lang="ru-RU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q</a:t>
            </a:r>
            <a:r>
              <a:rPr lang="en-US" sz="2400" dirty="0" smtClean="0">
                <a:latin typeface="+mj-lt"/>
                <a:cs typeface="Courier New" pitchFamily="49" charset="0"/>
              </a:rPr>
              <a:t> = 0</a:t>
            </a:r>
            <a:r>
              <a:rPr lang="ru-RU" sz="2400" dirty="0" smtClean="0">
                <a:latin typeface="+mj-lt"/>
                <a:cs typeface="Courier New" pitchFamily="49" charset="0"/>
              </a:rPr>
              <a:t>; </a:t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// </a:t>
            </a:r>
            <a:r>
              <a:rPr lang="ru-RU" sz="2400" dirty="0" smtClean="0">
                <a:latin typeface="+mj-lt"/>
                <a:cs typeface="Courier New" pitchFamily="49" charset="0"/>
              </a:rPr>
              <a:t>инициация выбора хода;</a:t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do</a:t>
            </a:r>
            <a:r>
              <a:rPr lang="ru-RU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smtClean="0">
                <a:latin typeface="+mj-lt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	// </a:t>
            </a:r>
            <a:r>
              <a:rPr lang="ru-RU" sz="2400" dirty="0" smtClean="0">
                <a:latin typeface="+mj-lt"/>
                <a:cs typeface="Courier New" pitchFamily="49" charset="0"/>
              </a:rPr>
              <a:t>&lt;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u,v</a:t>
            </a:r>
            <a:r>
              <a:rPr lang="ru-RU" sz="2400" dirty="0" smtClean="0">
                <a:latin typeface="+mj-lt"/>
                <a:cs typeface="Courier New" pitchFamily="49" charset="0"/>
              </a:rPr>
              <a:t>&gt; - координаты следующего хода;</a:t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	if(</a:t>
            </a:r>
            <a:r>
              <a:rPr lang="ru-RU" sz="2400" dirty="0" smtClean="0">
                <a:latin typeface="+mj-lt"/>
                <a:cs typeface="Courier New" pitchFamily="49" charset="0"/>
              </a:rPr>
              <a:t>(0&lt;=u)&amp;</a:t>
            </a:r>
            <a:r>
              <a:rPr lang="en-US" sz="2400" dirty="0" smtClean="0">
                <a:latin typeface="+mj-lt"/>
                <a:cs typeface="Courier New" pitchFamily="49" charset="0"/>
              </a:rPr>
              <a:t>&amp;</a:t>
            </a:r>
            <a:r>
              <a:rPr lang="ru-RU" sz="2400" dirty="0" smtClean="0">
                <a:latin typeface="+mj-lt"/>
                <a:cs typeface="Courier New" pitchFamily="49" charset="0"/>
              </a:rPr>
              <a:t>(u&lt;</a:t>
            </a:r>
            <a:r>
              <a:rPr lang="en-US" sz="2400" dirty="0" smtClean="0">
                <a:latin typeface="+mj-lt"/>
                <a:cs typeface="Courier New" pitchFamily="49" charset="0"/>
              </a:rPr>
              <a:t>n</a:t>
            </a:r>
            <a:r>
              <a:rPr lang="ru-RU" sz="2400" dirty="0" smtClean="0">
                <a:latin typeface="+mj-lt"/>
                <a:cs typeface="Courier New" pitchFamily="49" charset="0"/>
              </a:rPr>
              <a:t>)</a:t>
            </a:r>
            <a:r>
              <a:rPr lang="en-US" sz="2400" dirty="0" smtClean="0">
                <a:latin typeface="+mj-lt"/>
                <a:cs typeface="Courier New" pitchFamily="49" charset="0"/>
              </a:rPr>
              <a:t>&amp;</a:t>
            </a:r>
            <a:r>
              <a:rPr lang="ru-RU" sz="2400" dirty="0" smtClean="0">
                <a:latin typeface="+mj-lt"/>
                <a:cs typeface="Courier New" pitchFamily="49" charset="0"/>
              </a:rPr>
              <a:t>&amp;(0&lt;=v)</a:t>
            </a:r>
            <a:r>
              <a:rPr lang="en-US" sz="2400" dirty="0" smtClean="0">
                <a:latin typeface="+mj-lt"/>
                <a:cs typeface="Courier New" pitchFamily="49" charset="0"/>
              </a:rPr>
              <a:t>&amp;</a:t>
            </a:r>
            <a:r>
              <a:rPr lang="ru-RU" sz="2400" dirty="0" smtClean="0">
                <a:latin typeface="+mj-lt"/>
                <a:cs typeface="Courier New" pitchFamily="49" charset="0"/>
              </a:rPr>
              <a:t>&amp;(</a:t>
            </a:r>
            <a:r>
              <a:rPr lang="en-US" sz="2400" dirty="0" smtClean="0">
                <a:latin typeface="+mj-lt"/>
                <a:cs typeface="Courier New" pitchFamily="49" charset="0"/>
              </a:rPr>
              <a:t>v</a:t>
            </a:r>
            <a:r>
              <a:rPr lang="ru-RU" sz="2400" dirty="0" smtClean="0">
                <a:latin typeface="+mj-lt"/>
                <a:cs typeface="Courier New" pitchFamily="49" charset="0"/>
              </a:rPr>
              <a:t>&lt;</a:t>
            </a:r>
            <a:r>
              <a:rPr lang="en-US" sz="2400" dirty="0" smtClean="0">
                <a:latin typeface="+mj-lt"/>
                <a:cs typeface="Courier New" pitchFamily="49" charset="0"/>
              </a:rPr>
              <a:t>n</a:t>
            </a:r>
            <a:r>
              <a:rPr lang="ru-RU" sz="2400" dirty="0" smtClean="0">
                <a:latin typeface="+mj-lt"/>
                <a:cs typeface="Courier New" pitchFamily="49" charset="0"/>
              </a:rPr>
              <a:t>)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		&amp;</a:t>
            </a:r>
            <a:r>
              <a:rPr lang="ru-RU" sz="2400" dirty="0" smtClean="0">
                <a:latin typeface="+mj-lt"/>
                <a:cs typeface="Courier New" pitchFamily="49" charset="0"/>
              </a:rPr>
              <a:t>&amp;(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h</a:t>
            </a:r>
            <a:r>
              <a:rPr lang="ru-RU" sz="2400" dirty="0" smtClean="0">
                <a:latin typeface="+mj-lt"/>
                <a:cs typeface="Courier New" pitchFamily="49" charset="0"/>
              </a:rPr>
              <a:t>[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u</a:t>
            </a:r>
            <a:r>
              <a:rPr lang="en-US" sz="2400" dirty="0" smtClean="0">
                <a:latin typeface="+mj-lt"/>
                <a:cs typeface="Courier New" pitchFamily="49" charset="0"/>
              </a:rPr>
              <a:t>][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v</a:t>
            </a:r>
            <a:r>
              <a:rPr lang="ru-RU" sz="2400" dirty="0" smtClean="0">
                <a:latin typeface="+mj-lt"/>
                <a:cs typeface="Courier New" pitchFamily="49" charset="0"/>
              </a:rPr>
              <a:t>]=</a:t>
            </a:r>
            <a:r>
              <a:rPr lang="en-US" sz="2400" dirty="0" smtClean="0">
                <a:latin typeface="+mj-lt"/>
                <a:cs typeface="Courier New" pitchFamily="49" charset="0"/>
              </a:rPr>
              <a:t>=</a:t>
            </a:r>
            <a:r>
              <a:rPr lang="ru-RU" sz="2400" dirty="0" smtClean="0">
                <a:latin typeface="+mj-lt"/>
                <a:cs typeface="Courier New" pitchFamily="49" charset="0"/>
              </a:rPr>
              <a:t>0)</a:t>
            </a:r>
            <a:r>
              <a:rPr lang="en-US" sz="2400" dirty="0" smtClean="0">
                <a:latin typeface="+mj-lt"/>
                <a:cs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	   h</a:t>
            </a:r>
            <a:r>
              <a:rPr lang="ru-RU" sz="2400" dirty="0" smtClean="0">
                <a:latin typeface="+mj-lt"/>
                <a:cs typeface="Courier New" pitchFamily="49" charset="0"/>
              </a:rPr>
              <a:t>[u,v]=</a:t>
            </a:r>
            <a:r>
              <a:rPr lang="en-US" sz="2400" dirty="0" smtClean="0">
                <a:latin typeface="+mj-lt"/>
                <a:cs typeface="Courier New" pitchFamily="49" charset="0"/>
              </a:rPr>
              <a:t> step</a:t>
            </a:r>
            <a:r>
              <a:rPr lang="ru-RU" sz="2400" dirty="0" smtClean="0">
                <a:latin typeface="+mj-lt"/>
                <a:cs typeface="Courier New" pitchFamily="49" charset="0"/>
              </a:rPr>
              <a:t>;</a:t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	   if</a:t>
            </a:r>
            <a:r>
              <a:rPr lang="ru-RU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>
                <a:latin typeface="+mj-lt"/>
                <a:cs typeface="Courier New" pitchFamily="49" charset="0"/>
              </a:rPr>
              <a:t>(step </a:t>
            </a:r>
            <a:r>
              <a:rPr lang="ru-RU" sz="2400" dirty="0" smtClean="0">
                <a:latin typeface="+mj-lt"/>
                <a:cs typeface="Courier New" pitchFamily="49" charset="0"/>
              </a:rPr>
              <a:t>&lt;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n</a:t>
            </a:r>
            <a:r>
              <a:rPr lang="ru-RU" sz="2400" dirty="0" smtClean="0">
                <a:latin typeface="+mj-lt"/>
                <a:cs typeface="Courier New" pitchFamily="49" charset="0"/>
              </a:rPr>
              <a:t>*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n</a:t>
            </a:r>
            <a:r>
              <a:rPr lang="en-US" sz="2400" dirty="0" smtClean="0">
                <a:latin typeface="+mj-lt"/>
                <a:cs typeface="Courier New" pitchFamily="49" charset="0"/>
              </a:rPr>
              <a:t>)</a:t>
            </a:r>
            <a:r>
              <a:rPr lang="ru-RU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smtClean="0">
                <a:latin typeface="+mj-lt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		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q</a:t>
            </a:r>
            <a:r>
              <a:rPr lang="en-US" sz="2400" dirty="0" smtClean="0">
                <a:latin typeface="+mj-lt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knight_tour</a:t>
            </a:r>
            <a:r>
              <a:rPr lang="ru-RU" sz="2400" dirty="0" smtClean="0">
                <a:latin typeface="+mj-lt"/>
                <a:cs typeface="Courier New" pitchFamily="49" charset="0"/>
              </a:rPr>
              <a:t>(</a:t>
            </a:r>
            <a:r>
              <a:rPr lang="en-US" sz="2400" dirty="0">
                <a:latin typeface="+mj-lt"/>
                <a:cs typeface="Courier New" pitchFamily="49" charset="0"/>
              </a:rPr>
              <a:t>step</a:t>
            </a:r>
            <a:r>
              <a:rPr lang="ru-RU" sz="2400" dirty="0" smtClean="0">
                <a:latin typeface="+mj-lt"/>
                <a:cs typeface="Courier New" pitchFamily="49" charset="0"/>
              </a:rPr>
              <a:t>+1,u,v);</a:t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		if</a:t>
            </a:r>
            <a:r>
              <a:rPr lang="ru-RU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smtClean="0">
                <a:latin typeface="+mj-lt"/>
                <a:cs typeface="Courier New" pitchFamily="49" charset="0"/>
              </a:rPr>
              <a:t>(!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q</a:t>
            </a:r>
            <a:r>
              <a:rPr lang="en-US" sz="2400" dirty="0" smtClean="0">
                <a:latin typeface="+mj-lt"/>
                <a:cs typeface="Courier New" pitchFamily="49" charset="0"/>
              </a:rPr>
              <a:t>)</a:t>
            </a:r>
            <a:r>
              <a:rPr lang="ru-RU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smtClean="0">
                <a:latin typeface="+mj-lt"/>
                <a:cs typeface="Courier New" pitchFamily="49" charset="0"/>
              </a:rPr>
              <a:t>h</a:t>
            </a:r>
            <a:r>
              <a:rPr lang="ru-RU" sz="2400" dirty="0" smtClean="0">
                <a:latin typeface="+mj-lt"/>
                <a:cs typeface="Courier New" pitchFamily="49" charset="0"/>
              </a:rPr>
              <a:t>[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u</a:t>
            </a:r>
            <a:r>
              <a:rPr lang="en-US" sz="2400" dirty="0" smtClean="0">
                <a:latin typeface="+mj-lt"/>
                <a:cs typeface="Courier New" pitchFamily="49" charset="0"/>
              </a:rPr>
              <a:t>][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v</a:t>
            </a:r>
            <a:r>
              <a:rPr lang="ru-RU" sz="2400" dirty="0" smtClean="0">
                <a:latin typeface="+mj-lt"/>
                <a:cs typeface="Courier New" pitchFamily="49" charset="0"/>
              </a:rPr>
              <a:t>]=0</a:t>
            </a:r>
            <a:r>
              <a:rPr lang="en-US" sz="2400" dirty="0" smtClean="0">
                <a:latin typeface="+mj-lt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	   }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	   else</a:t>
            </a:r>
            <a:r>
              <a:rPr lang="ru-RU" sz="2400" dirty="0" smtClean="0">
                <a:latin typeface="+mj-lt"/>
                <a:cs typeface="Courier New" pitchFamily="49" charset="0"/>
              </a:rPr>
              <a:t> 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q</a:t>
            </a:r>
            <a:r>
              <a:rPr lang="en-US" sz="2400" dirty="0" smtClean="0">
                <a:latin typeface="+mj-lt"/>
                <a:cs typeface="Courier New" pitchFamily="49" charset="0"/>
              </a:rPr>
              <a:t> = 1;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while(</a:t>
            </a:r>
            <a:r>
              <a:rPr lang="ru-RU" sz="2400" dirty="0" smtClean="0">
                <a:latin typeface="+mj-lt"/>
                <a:cs typeface="Courier New" pitchFamily="49" charset="0"/>
              </a:rPr>
              <a:t>!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q</a:t>
            </a:r>
            <a:r>
              <a:rPr lang="en-US" sz="2400" dirty="0" smtClean="0">
                <a:latin typeface="+mj-lt"/>
                <a:cs typeface="Courier New" pitchFamily="49" charset="0"/>
              </a:rPr>
              <a:t>) &amp;&amp; (</a:t>
            </a:r>
            <a:r>
              <a:rPr lang="ru-RU" sz="2400" dirty="0" smtClean="0">
                <a:latin typeface="+mj-lt"/>
                <a:cs typeface="Courier New" pitchFamily="49" charset="0"/>
              </a:rPr>
              <a:t>есть другие ходы</a:t>
            </a:r>
            <a:r>
              <a:rPr lang="en-US" sz="2400" dirty="0" smtClean="0">
                <a:latin typeface="+mj-lt"/>
                <a:cs typeface="Courier New" pitchFamily="49" charset="0"/>
              </a:rPr>
              <a:t>)</a:t>
            </a:r>
            <a:r>
              <a:rPr lang="ru-RU" sz="2400" dirty="0" smtClean="0">
                <a:latin typeface="+mj-lt"/>
                <a:cs typeface="Courier New" pitchFamily="49" charset="0"/>
              </a:rPr>
              <a:t>; 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return 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q</a:t>
            </a:r>
            <a:r>
              <a:rPr lang="en-US" sz="2400" dirty="0" smtClean="0">
                <a:latin typeface="+mj-lt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}</a:t>
            </a:r>
            <a:endParaRPr lang="ru-R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 smtClean="0"/>
              <a:t>Из поля (х</a:t>
            </a:r>
            <a:r>
              <a:rPr lang="ru-RU" sz="2400" dirty="0" smtClean="0"/>
              <a:t>, </a:t>
            </a:r>
            <a:r>
              <a:rPr lang="ru-RU" sz="2400" dirty="0" smtClean="0"/>
              <a:t>у) достижимы не более 8 полей</a:t>
            </a:r>
            <a:br>
              <a:rPr lang="ru-RU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ru-RU" sz="2400" dirty="0" smtClean="0"/>
              <a:t>(</a:t>
            </a:r>
            <a:r>
              <a:rPr lang="en-US" sz="2400" dirty="0" smtClean="0"/>
              <a:t>u, v</a:t>
            </a:r>
            <a:r>
              <a:rPr lang="ru-RU" sz="2400" dirty="0" smtClean="0"/>
              <a:t>)</a:t>
            </a:r>
            <a:r>
              <a:rPr lang="en-US" sz="2400" dirty="0" smtClean="0"/>
              <a:t> = </a:t>
            </a:r>
            <a:r>
              <a:rPr lang="ru-RU" sz="2400" dirty="0">
                <a:latin typeface="Calibri" pitchFamily="34" charset="0"/>
              </a:rPr>
              <a:t>(x + </a:t>
            </a:r>
            <a:r>
              <a:rPr lang="ru-RU" sz="2400" dirty="0" smtClean="0">
                <a:latin typeface="Calibri" pitchFamily="34" charset="0"/>
              </a:rPr>
              <a:t>D</a:t>
            </a:r>
            <a:r>
              <a:rPr lang="en-US" sz="2400" dirty="0" smtClean="0">
                <a:latin typeface="Calibri" pitchFamily="34" charset="0"/>
              </a:rPr>
              <a:t>[0,k]</a:t>
            </a:r>
            <a:r>
              <a:rPr lang="ru-RU" sz="2400" dirty="0" smtClean="0">
                <a:latin typeface="Calibri" pitchFamily="34" charset="0"/>
              </a:rPr>
              <a:t>, </a:t>
            </a:r>
            <a:r>
              <a:rPr lang="ru-RU" sz="2400" dirty="0">
                <a:latin typeface="Calibri" pitchFamily="34" charset="0"/>
              </a:rPr>
              <a:t>y + </a:t>
            </a:r>
            <a:r>
              <a:rPr lang="ru-RU" sz="2400" dirty="0" smtClean="0">
                <a:latin typeface="Calibri" pitchFamily="34" charset="0"/>
              </a:rPr>
              <a:t>D</a:t>
            </a:r>
            <a:r>
              <a:rPr lang="en-US" sz="2400" dirty="0" smtClean="0">
                <a:latin typeface="Calibri" pitchFamily="34" charset="0"/>
              </a:rPr>
              <a:t>[1,k]</a:t>
            </a:r>
            <a:r>
              <a:rPr lang="ru-RU" sz="2400" dirty="0" smtClean="0">
                <a:latin typeface="Calibri" pitchFamily="34" charset="0"/>
              </a:rPr>
              <a:t>)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ru-RU" sz="2400" dirty="0" smtClean="0">
                <a:latin typeface="Calibri" pitchFamily="34" charset="0"/>
              </a:rPr>
              <a:t>k </a:t>
            </a:r>
            <a:r>
              <a:rPr lang="ru-RU" sz="2400" dirty="0">
                <a:latin typeface="Calibri" pitchFamily="34" charset="0"/>
              </a:rPr>
              <a:t>= 0, 1, ..., </a:t>
            </a:r>
            <a:r>
              <a:rPr lang="ru-RU" sz="2400" dirty="0" smtClean="0">
                <a:latin typeface="Calibri" pitchFamily="34" charset="0"/>
              </a:rPr>
              <a:t>7</a:t>
            </a:r>
            <a:br>
              <a:rPr lang="ru-RU" sz="2400" dirty="0" smtClean="0">
                <a:latin typeface="Calibri" pitchFamily="34" charset="0"/>
              </a:rPr>
            </a:br>
            <a:r>
              <a:rPr lang="en-US" sz="2400" dirty="0" smtClean="0">
                <a:latin typeface="Calibri" pitchFamily="34" charset="0"/>
              </a:rPr>
              <a:t/>
            </a:r>
            <a:br>
              <a:rPr lang="en-US" sz="2400" dirty="0" smtClean="0">
                <a:latin typeface="Calibri" pitchFamily="34" charset="0"/>
              </a:rPr>
            </a:br>
            <a:r>
              <a:rPr lang="ru-RU" sz="2400" dirty="0" smtClean="0">
                <a:latin typeface="Calibri" pitchFamily="34" charset="0"/>
              </a:rPr>
              <a:t>где массив </a:t>
            </a:r>
            <a:r>
              <a:rPr lang="en-US" sz="2400" dirty="0" smtClean="0">
                <a:latin typeface="Calibri" pitchFamily="34" charset="0"/>
              </a:rPr>
              <a:t>D[2][8] </a:t>
            </a:r>
            <a:r>
              <a:rPr lang="ru-RU" sz="2400" dirty="0" smtClean="0">
                <a:latin typeface="Calibri" pitchFamily="34" charset="0"/>
              </a:rPr>
              <a:t>заполнен следующим образом</a:t>
            </a:r>
          </a:p>
          <a:p>
            <a:pPr>
              <a:lnSpc>
                <a:spcPct val="80000"/>
              </a:lnSpc>
            </a:pPr>
            <a:endParaRPr lang="ru-RU" sz="2400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latin typeface="Calibri" pitchFamily="34" charset="0"/>
              </a:rPr>
              <a:t>Для </a:t>
            </a:r>
            <a:r>
              <a:rPr lang="ru-RU" sz="2400" dirty="0"/>
              <a:t>(х, у</a:t>
            </a:r>
            <a:r>
              <a:rPr lang="ru-RU" sz="2400" dirty="0" smtClean="0"/>
              <a:t>) вблизи края доски не рассматриваем </a:t>
            </a:r>
            <a:r>
              <a:rPr lang="en-US" sz="2400" dirty="0" smtClean="0"/>
              <a:t>k</a:t>
            </a:r>
            <a:r>
              <a:rPr lang="ru-RU" sz="2400" dirty="0" smtClean="0"/>
              <a:t>, для которых </a:t>
            </a:r>
            <a:r>
              <a:rPr lang="ru-RU" sz="2400" dirty="0"/>
              <a:t>(</a:t>
            </a:r>
            <a:r>
              <a:rPr lang="en-US" sz="2400" dirty="0"/>
              <a:t>u, v</a:t>
            </a:r>
            <a:r>
              <a:rPr lang="ru-RU" sz="2400" dirty="0" smtClean="0"/>
              <a:t>) лежат за пределами доски</a:t>
            </a:r>
            <a:endParaRPr lang="ru-RU" sz="2400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 smtClean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endParaRPr lang="ru-RU" sz="2400" dirty="0" smtClean="0">
              <a:latin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Перебор ходов</a:t>
            </a:r>
            <a:endParaRPr lang="ru-RU" dirty="0"/>
          </a:p>
        </p:txBody>
      </p:sp>
      <p:pic>
        <p:nvPicPr>
          <p:cNvPr id="4" name="Picture 8" descr="http://www.mgopu.ru/PVU/2.1/Recurs/BacketTm/CnReturn/Images/horse/Image96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316544"/>
            <a:ext cx="3888432" cy="83253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 descr="http://www.mgopu.ru/PVU/2.1/Recurs/BacketTm/CnReturn/Images/horse/horse.gif"/>
          <p:cNvPicPr>
            <a:picLocks noChangeAspect="1" noChangeArrowheads="1"/>
          </p:cNvPicPr>
          <p:nvPr/>
        </p:nvPicPr>
        <p:blipFill rotWithShape="1">
          <a:blip r:embed="rId3"/>
          <a:srcRect l="737" t="3409" r="1560" b="1453"/>
          <a:stretch/>
        </p:blipFill>
        <p:spPr bwMode="auto">
          <a:xfrm>
            <a:off x="1230713" y="3068960"/>
            <a:ext cx="7085703" cy="356909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Перебор ходов</a:t>
            </a:r>
            <a:endParaRPr lang="ru-RU" dirty="0"/>
          </a:p>
        </p:txBody>
      </p:sp>
      <p:sp>
        <p:nvSpPr>
          <p:cNvPr id="34817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Calibri" pitchFamily="34" charset="0"/>
              </a:rPr>
              <a:t>Конь </a:t>
            </a:r>
            <a:r>
              <a:rPr lang="ru-RU" sz="2400" dirty="0">
                <a:latin typeface="Calibri" pitchFamily="34" charset="0"/>
              </a:rPr>
              <a:t>K стоит в позиции (x, y</a:t>
            </a:r>
            <a:r>
              <a:rPr lang="ru-RU" sz="2400" dirty="0" smtClean="0">
                <a:latin typeface="Calibri" pitchFamily="34" charset="0"/>
              </a:rPr>
              <a:t>)</a:t>
            </a:r>
          </a:p>
          <a:p>
            <a:r>
              <a:rPr lang="ru-RU" sz="2400" dirty="0" smtClean="0">
                <a:latin typeface="Calibri" pitchFamily="34" charset="0"/>
              </a:rPr>
              <a:t>Конь </a:t>
            </a:r>
            <a:r>
              <a:rPr lang="ru-RU" sz="2400" dirty="0">
                <a:latin typeface="Calibri" pitchFamily="34" charset="0"/>
              </a:rPr>
              <a:t>может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</a:rPr>
              <a:t>переместиться из (x, y) </a:t>
            </a:r>
            <a:r>
              <a:rPr lang="ru-RU" sz="2400" dirty="0" smtClean="0">
                <a:latin typeface="Calibri" pitchFamily="34" charset="0"/>
              </a:rPr>
              <a:t>на клетки с цифрами за </a:t>
            </a:r>
            <a:r>
              <a:rPr lang="ru-RU" sz="2400" dirty="0">
                <a:latin typeface="Calibri" pitchFamily="34" charset="0"/>
              </a:rPr>
              <a:t>один </a:t>
            </a:r>
            <a:r>
              <a:rPr lang="ru-RU" sz="2400" dirty="0" smtClean="0">
                <a:latin typeface="Calibri" pitchFamily="34" charset="0"/>
              </a:rPr>
              <a:t>ход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32040" y="5433360"/>
            <a:ext cx="201622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8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knight_tour</a:t>
            </a:r>
            <a:r>
              <a:rPr lang="ru-RU" sz="1800" dirty="0" smtClean="0">
                <a:latin typeface="+mj-lt"/>
                <a:cs typeface="Courier New" pitchFamily="49" charset="0"/>
              </a:rPr>
              <a:t>(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1800" dirty="0" smtClean="0">
                <a:latin typeface="+mj-lt"/>
                <a:cs typeface="Courier New" pitchFamily="49" charset="0"/>
              </a:rPr>
              <a:t> step,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ru-RU" sz="1800" dirty="0" err="1" smtClean="0">
                <a:latin typeface="+mj-lt"/>
                <a:cs typeface="Courier New" pitchFamily="49" charset="0"/>
              </a:rPr>
              <a:t>х</a:t>
            </a:r>
            <a:r>
              <a:rPr lang="ru-RU" sz="1800" dirty="0" smtClean="0">
                <a:latin typeface="+mj-lt"/>
                <a:cs typeface="Courier New" pitchFamily="49" charset="0"/>
              </a:rPr>
              <a:t>,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ru-RU" sz="1800" dirty="0" smtClean="0">
                <a:latin typeface="+mj-lt"/>
                <a:cs typeface="Courier New" pitchFamily="49" charset="0"/>
              </a:rPr>
              <a:t>у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, 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 h[], 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 n</a:t>
            </a:r>
            <a:r>
              <a:rPr lang="ru-RU" sz="1800" dirty="0" smtClean="0">
                <a:latin typeface="+mj-lt"/>
                <a:cs typeface="Courier New" pitchFamily="49" charset="0"/>
              </a:rPr>
              <a:t>)</a:t>
            </a:r>
            <a:endParaRPr lang="ru-RU" sz="1800" dirty="0"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+mj-lt"/>
                <a:cs typeface="Courier New" pitchFamily="49" charset="0"/>
              </a:rPr>
              <a:t>{</a:t>
            </a:r>
            <a:endParaRPr lang="ru-RU" sz="18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s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tatic 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const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 dx[] = {1,-1,-2,-2,-1,1,2,2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};</a:t>
            </a:r>
            <a:b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</a:b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static 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const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dy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[] = {2,2,1,-1,-2,-2,-1,1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+mj-lt"/>
                <a:cs typeface="Courier New" pitchFamily="49" charset="0"/>
              </a:rPr>
              <a:t>	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int</a:t>
            </a:r>
            <a:r>
              <a:rPr lang="ru-RU" sz="1800" dirty="0" smtClean="0">
                <a:latin typeface="+mj-lt"/>
                <a:cs typeface="Courier New" pitchFamily="49" charset="0"/>
              </a:rPr>
              <a:t> </a:t>
            </a:r>
            <a:r>
              <a:rPr lang="ru-RU" sz="1800" dirty="0" smtClean="0">
                <a:latin typeface="+mj-lt"/>
                <a:cs typeface="Courier New" pitchFamily="49" charset="0"/>
              </a:rPr>
              <a:t>u,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ru-RU" sz="1800" dirty="0" smtClean="0">
                <a:latin typeface="+mj-lt"/>
                <a:cs typeface="Courier New" pitchFamily="49" charset="0"/>
              </a:rPr>
              <a:t>v</a:t>
            </a:r>
            <a:r>
              <a:rPr lang="en-US" sz="1800" dirty="0" smtClean="0">
                <a:latin typeface="+mj-lt"/>
                <a:cs typeface="Courier New" pitchFamily="49" charset="0"/>
              </a:rPr>
              <a:t>, </a:t>
            </a:r>
            <a:r>
              <a:rPr lang="ru-RU" sz="1800" dirty="0" smtClean="0">
                <a:latin typeface="+mj-lt"/>
                <a:cs typeface="Courier New" pitchFamily="49" charset="0"/>
              </a:rPr>
              <a:t>q</a:t>
            </a:r>
            <a:r>
              <a:rPr lang="en-US" sz="1800" dirty="0" smtClean="0">
                <a:latin typeface="+mj-lt"/>
                <a:cs typeface="Courier New" pitchFamily="49" charset="0"/>
              </a:rPr>
              <a:t> = 0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, i = 0</a:t>
            </a:r>
            <a:r>
              <a:rPr lang="ru-RU" sz="1800" dirty="0" smtClean="0">
                <a:latin typeface="+mj-lt"/>
                <a:cs typeface="Courier New" pitchFamily="49" charset="0"/>
              </a:rPr>
              <a:t>;</a:t>
            </a:r>
            <a:endParaRPr lang="en-US" sz="18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+mj-lt"/>
                <a:cs typeface="Courier New" pitchFamily="49" charset="0"/>
              </a:rPr>
              <a:t>	do</a:t>
            </a:r>
            <a:r>
              <a:rPr lang="ru-RU" sz="1800" dirty="0" smtClean="0">
                <a:latin typeface="+mj-lt"/>
                <a:cs typeface="Courier New" pitchFamily="49" charset="0"/>
              </a:rPr>
              <a:t> </a:t>
            </a:r>
            <a:r>
              <a:rPr lang="en-US" sz="1800" dirty="0" smtClean="0">
                <a:latin typeface="+mj-lt"/>
                <a:cs typeface="Courier New" pitchFamily="49" charset="0"/>
              </a:rPr>
              <a:t>{</a:t>
            </a:r>
            <a:br>
              <a:rPr lang="en-US" sz="1800" dirty="0" smtClean="0">
                <a:latin typeface="+mj-lt"/>
                <a:cs typeface="Courier New" pitchFamily="49" charset="0"/>
              </a:rPr>
            </a:b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    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u = 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x+dx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[i], v = 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y+dy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[i]; </a:t>
            </a:r>
            <a:r>
              <a:rPr lang="en-US" sz="1800" dirty="0" smtClean="0">
                <a:latin typeface="+mj-lt"/>
                <a:cs typeface="Courier New" pitchFamily="49" charset="0"/>
              </a:rPr>
              <a:t>// </a:t>
            </a:r>
            <a:r>
              <a:rPr lang="ru-RU" sz="1800" dirty="0" smtClean="0">
                <a:latin typeface="+mj-lt"/>
                <a:cs typeface="Courier New" pitchFamily="49" charset="0"/>
              </a:rPr>
              <a:t>координаты следующего </a:t>
            </a:r>
            <a:r>
              <a:rPr lang="ru-RU" sz="1800" dirty="0" smtClean="0">
                <a:latin typeface="+mj-lt"/>
                <a:cs typeface="Courier New" pitchFamily="49" charset="0"/>
              </a:rPr>
              <a:t>хода</a:t>
            </a:r>
            <a:r>
              <a:rPr lang="en-US" sz="1800" dirty="0" smtClean="0">
                <a:latin typeface="+mj-lt"/>
                <a:cs typeface="Courier New" pitchFamily="49" charset="0"/>
              </a:rPr>
              <a:t/>
            </a:r>
            <a:br>
              <a:rPr lang="en-US" sz="1800" dirty="0" smtClean="0">
                <a:latin typeface="+mj-lt"/>
                <a:cs typeface="Courier New" pitchFamily="49" charset="0"/>
              </a:rPr>
            </a:br>
            <a:r>
              <a:rPr lang="en-US" sz="1800" dirty="0" smtClean="0">
                <a:latin typeface="+mj-lt"/>
                <a:cs typeface="Courier New" pitchFamily="49" charset="0"/>
              </a:rPr>
              <a:t>    </a:t>
            </a:r>
            <a:r>
              <a:rPr lang="en-US" sz="1800" dirty="0" smtClean="0">
                <a:latin typeface="+mj-lt"/>
                <a:cs typeface="Courier New" pitchFamily="49" charset="0"/>
              </a:rPr>
              <a:t>if </a:t>
            </a:r>
            <a:r>
              <a:rPr lang="en-US" sz="1800" dirty="0" smtClean="0">
                <a:latin typeface="+mj-lt"/>
                <a:cs typeface="Courier New" pitchFamily="49" charset="0"/>
              </a:rPr>
              <a:t>(</a:t>
            </a:r>
            <a:r>
              <a:rPr lang="ru-RU" sz="1800" dirty="0" smtClean="0">
                <a:latin typeface="+mj-lt"/>
                <a:cs typeface="Courier New" pitchFamily="49" charset="0"/>
              </a:rPr>
              <a:t>0</a:t>
            </a:r>
            <a:r>
              <a:rPr lang="ru-RU" sz="1800" dirty="0" smtClean="0">
                <a:latin typeface="+mj-lt"/>
                <a:cs typeface="Courier New" pitchFamily="49" charset="0"/>
              </a:rPr>
              <a:t>&lt;=</a:t>
            </a:r>
            <a:r>
              <a:rPr lang="ru-RU" sz="1800" dirty="0" smtClean="0">
                <a:latin typeface="+mj-lt"/>
                <a:cs typeface="Courier New" pitchFamily="49" charset="0"/>
              </a:rPr>
              <a:t>u&amp;</a:t>
            </a:r>
            <a:r>
              <a:rPr lang="en-US" sz="1800" dirty="0" smtClean="0">
                <a:latin typeface="+mj-lt"/>
                <a:cs typeface="Courier New" pitchFamily="49" charset="0"/>
              </a:rPr>
              <a:t>&amp;</a:t>
            </a:r>
            <a:r>
              <a:rPr lang="ru-RU" sz="1800" dirty="0" smtClean="0">
                <a:latin typeface="+mj-lt"/>
                <a:cs typeface="Courier New" pitchFamily="49" charset="0"/>
              </a:rPr>
              <a:t>u&lt;</a:t>
            </a:r>
            <a:r>
              <a:rPr lang="en-US" sz="1800" dirty="0" smtClean="0">
                <a:latin typeface="+mj-lt"/>
                <a:cs typeface="Courier New" pitchFamily="49" charset="0"/>
              </a:rPr>
              <a:t>n&amp;</a:t>
            </a:r>
            <a:r>
              <a:rPr lang="ru-RU" sz="1800" dirty="0" smtClean="0">
                <a:latin typeface="+mj-lt"/>
                <a:cs typeface="Courier New" pitchFamily="49" charset="0"/>
              </a:rPr>
              <a:t>&amp;0</a:t>
            </a:r>
            <a:r>
              <a:rPr lang="ru-RU" sz="1800" dirty="0" smtClean="0">
                <a:latin typeface="+mj-lt"/>
                <a:cs typeface="Courier New" pitchFamily="49" charset="0"/>
              </a:rPr>
              <a:t>&lt;=</a:t>
            </a:r>
            <a:r>
              <a:rPr lang="ru-RU" sz="1800" dirty="0" smtClean="0">
                <a:latin typeface="+mj-lt"/>
                <a:cs typeface="Courier New" pitchFamily="49" charset="0"/>
              </a:rPr>
              <a:t>v</a:t>
            </a:r>
            <a:r>
              <a:rPr lang="en-US" sz="1800" dirty="0" smtClean="0">
                <a:latin typeface="+mj-lt"/>
                <a:cs typeface="Courier New" pitchFamily="49" charset="0"/>
              </a:rPr>
              <a:t>&amp;</a:t>
            </a:r>
            <a:r>
              <a:rPr lang="ru-RU" sz="1800" dirty="0" smtClean="0">
                <a:latin typeface="+mj-lt"/>
                <a:cs typeface="Courier New" pitchFamily="49" charset="0"/>
              </a:rPr>
              <a:t>&amp;</a:t>
            </a:r>
            <a:r>
              <a:rPr lang="en-US" sz="1800" dirty="0" smtClean="0">
                <a:latin typeface="+mj-lt"/>
                <a:cs typeface="Courier New" pitchFamily="49" charset="0"/>
              </a:rPr>
              <a:t>v</a:t>
            </a:r>
            <a:r>
              <a:rPr lang="ru-RU" sz="1800" dirty="0" smtClean="0">
                <a:latin typeface="+mj-lt"/>
                <a:cs typeface="Courier New" pitchFamily="49" charset="0"/>
              </a:rPr>
              <a:t>&lt;</a:t>
            </a:r>
            <a:r>
              <a:rPr lang="en-US" sz="1800" dirty="0" smtClean="0">
                <a:latin typeface="+mj-lt"/>
                <a:cs typeface="Courier New" pitchFamily="49" charset="0"/>
              </a:rPr>
              <a:t>n&amp;</a:t>
            </a:r>
            <a:r>
              <a:rPr lang="ru-RU" sz="1800" dirty="0" smtClean="0">
                <a:latin typeface="+mj-lt"/>
                <a:cs typeface="Courier New" pitchFamily="49" charset="0"/>
              </a:rPr>
              <a:t>&amp;h[u</a:t>
            </a:r>
            <a:r>
              <a:rPr lang="en-US" sz="1800" dirty="0" smtClean="0">
                <a:latin typeface="+mj-lt"/>
                <a:cs typeface="Courier New" pitchFamily="49" charset="0"/>
              </a:rPr>
              <a:t>][</a:t>
            </a:r>
            <a:r>
              <a:rPr lang="ru-RU" sz="1800" dirty="0" err="1" smtClean="0">
                <a:latin typeface="+mj-lt"/>
                <a:cs typeface="Courier New" pitchFamily="49" charset="0"/>
              </a:rPr>
              <a:t>v</a:t>
            </a:r>
            <a:r>
              <a:rPr lang="ru-RU" sz="1800" dirty="0" smtClean="0">
                <a:latin typeface="+mj-lt"/>
                <a:cs typeface="Courier New" pitchFamily="49" charset="0"/>
              </a:rPr>
              <a:t>]=</a:t>
            </a:r>
            <a:r>
              <a:rPr lang="en-US" sz="1800" dirty="0" smtClean="0">
                <a:latin typeface="+mj-lt"/>
                <a:cs typeface="Courier New" pitchFamily="49" charset="0"/>
              </a:rPr>
              <a:t>=</a:t>
            </a:r>
            <a:r>
              <a:rPr lang="ru-RU" sz="1800" dirty="0" smtClean="0">
                <a:latin typeface="+mj-lt"/>
                <a:cs typeface="Courier New" pitchFamily="49" charset="0"/>
              </a:rPr>
              <a:t>0</a:t>
            </a:r>
            <a:r>
              <a:rPr lang="en-US" sz="1800" dirty="0" smtClean="0">
                <a:latin typeface="+mj-lt"/>
                <a:cs typeface="Courier New" pitchFamily="49" charset="0"/>
              </a:rPr>
              <a:t>) {</a:t>
            </a:r>
            <a:br>
              <a:rPr lang="en-US" sz="1800" dirty="0" smtClean="0">
                <a:latin typeface="+mj-lt"/>
                <a:cs typeface="Courier New" pitchFamily="49" charset="0"/>
              </a:rPr>
            </a:br>
            <a:r>
              <a:rPr lang="en-US" sz="1800" dirty="0" smtClean="0">
                <a:latin typeface="+mj-lt"/>
                <a:cs typeface="Courier New" pitchFamily="49" charset="0"/>
              </a:rPr>
              <a:t>      </a:t>
            </a:r>
            <a:r>
              <a:rPr lang="en-US" sz="1800" dirty="0" smtClean="0">
                <a:latin typeface="+mj-lt"/>
                <a:cs typeface="Courier New" pitchFamily="49" charset="0"/>
              </a:rPr>
              <a:t>h</a:t>
            </a:r>
            <a:r>
              <a:rPr lang="ru-RU" sz="1800" dirty="0" smtClean="0">
                <a:latin typeface="+mj-lt"/>
                <a:cs typeface="Courier New" pitchFamily="49" charset="0"/>
              </a:rPr>
              <a:t>[u,v]=</a:t>
            </a:r>
            <a:r>
              <a:rPr lang="en-US" sz="1800" dirty="0" smtClean="0">
                <a:latin typeface="+mj-lt"/>
                <a:cs typeface="Courier New" pitchFamily="49" charset="0"/>
              </a:rPr>
              <a:t> step</a:t>
            </a:r>
            <a:r>
              <a:rPr lang="ru-RU" sz="1800" dirty="0" smtClean="0">
                <a:latin typeface="+mj-lt"/>
                <a:cs typeface="Courier New" pitchFamily="49" charset="0"/>
              </a:rPr>
              <a:t>;</a:t>
            </a:r>
            <a:r>
              <a:rPr lang="en-US" sz="1800" dirty="0" smtClean="0">
                <a:latin typeface="+mj-lt"/>
                <a:cs typeface="Courier New" pitchFamily="49" charset="0"/>
              </a:rPr>
              <a:t/>
            </a:r>
            <a:br>
              <a:rPr lang="en-US" sz="1800" dirty="0" smtClean="0">
                <a:latin typeface="+mj-lt"/>
                <a:cs typeface="Courier New" pitchFamily="49" charset="0"/>
              </a:rPr>
            </a:br>
            <a:r>
              <a:rPr lang="en-US" sz="1800" dirty="0" smtClean="0">
                <a:latin typeface="+mj-lt"/>
                <a:cs typeface="Courier New" pitchFamily="49" charset="0"/>
              </a:rPr>
              <a:t>      </a:t>
            </a:r>
            <a:r>
              <a:rPr lang="en-US" sz="1800" dirty="0" smtClean="0">
                <a:latin typeface="+mj-lt"/>
                <a:cs typeface="Courier New" pitchFamily="49" charset="0"/>
              </a:rPr>
              <a:t>if</a:t>
            </a:r>
            <a:r>
              <a:rPr lang="ru-RU" sz="1800" dirty="0" smtClean="0">
                <a:latin typeface="+mj-lt"/>
                <a:cs typeface="Courier New" pitchFamily="49" charset="0"/>
              </a:rPr>
              <a:t> </a:t>
            </a:r>
            <a:r>
              <a:rPr lang="en-US" sz="1800" dirty="0">
                <a:latin typeface="+mj-lt"/>
                <a:cs typeface="Courier New" pitchFamily="49" charset="0"/>
              </a:rPr>
              <a:t>(step </a:t>
            </a:r>
            <a:r>
              <a:rPr lang="ru-RU" sz="1800" dirty="0" smtClean="0">
                <a:latin typeface="+mj-lt"/>
                <a:cs typeface="Courier New" pitchFamily="49" charset="0"/>
              </a:rPr>
              <a:t>&lt;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ru-RU" sz="1800" dirty="0" err="1" smtClean="0">
                <a:latin typeface="+mj-lt"/>
                <a:cs typeface="Courier New" pitchFamily="49" charset="0"/>
              </a:rPr>
              <a:t>n</a:t>
            </a:r>
            <a:r>
              <a:rPr lang="ru-RU" sz="1800" dirty="0" smtClean="0">
                <a:latin typeface="+mj-lt"/>
                <a:cs typeface="Courier New" pitchFamily="49" charset="0"/>
              </a:rPr>
              <a:t>*</a:t>
            </a:r>
            <a:r>
              <a:rPr lang="ru-RU" sz="1800" dirty="0" err="1" smtClean="0">
                <a:latin typeface="+mj-lt"/>
                <a:cs typeface="Courier New" pitchFamily="49" charset="0"/>
              </a:rPr>
              <a:t>n</a:t>
            </a:r>
            <a:r>
              <a:rPr lang="en-US" sz="1800" dirty="0" smtClean="0">
                <a:latin typeface="+mj-lt"/>
                <a:cs typeface="Courier New" pitchFamily="49" charset="0"/>
              </a:rPr>
              <a:t>)</a:t>
            </a:r>
            <a:r>
              <a:rPr lang="ru-RU" sz="1800" dirty="0" smtClean="0">
                <a:latin typeface="+mj-lt"/>
                <a:cs typeface="Courier New" pitchFamily="49" charset="0"/>
              </a:rPr>
              <a:t> </a:t>
            </a:r>
            <a:r>
              <a:rPr lang="en-US" sz="1800" dirty="0" smtClean="0">
                <a:latin typeface="+mj-lt"/>
                <a:cs typeface="Courier New" pitchFamily="49" charset="0"/>
              </a:rPr>
              <a:t>{</a:t>
            </a:r>
            <a:br>
              <a:rPr lang="en-US" sz="1800" dirty="0" smtClean="0">
                <a:latin typeface="+mj-lt"/>
                <a:cs typeface="Courier New" pitchFamily="49" charset="0"/>
              </a:rPr>
            </a:br>
            <a:r>
              <a:rPr lang="en-US" sz="1800" dirty="0" smtClean="0">
                <a:latin typeface="+mj-lt"/>
                <a:cs typeface="Courier New" pitchFamily="49" charset="0"/>
              </a:rPr>
              <a:t>        </a:t>
            </a:r>
            <a:r>
              <a:rPr lang="en-US" sz="1800" dirty="0" smtClean="0">
                <a:latin typeface="+mj-lt"/>
                <a:cs typeface="Courier New" pitchFamily="49" charset="0"/>
              </a:rPr>
              <a:t>q =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knight_tour</a:t>
            </a:r>
            <a:r>
              <a:rPr lang="ru-RU" sz="1800" dirty="0" smtClean="0">
                <a:latin typeface="+mj-lt"/>
                <a:cs typeface="Courier New" pitchFamily="49" charset="0"/>
              </a:rPr>
              <a:t>(</a:t>
            </a:r>
            <a:r>
              <a:rPr lang="en-US" sz="1800" dirty="0">
                <a:latin typeface="+mj-lt"/>
                <a:cs typeface="Courier New" pitchFamily="49" charset="0"/>
              </a:rPr>
              <a:t>step</a:t>
            </a:r>
            <a:r>
              <a:rPr lang="ru-RU" sz="1800" dirty="0" smtClean="0">
                <a:latin typeface="+mj-lt"/>
                <a:cs typeface="Courier New" pitchFamily="49" charset="0"/>
              </a:rPr>
              <a:t>+1,u,v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,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h,n</a:t>
            </a:r>
            <a:r>
              <a:rPr lang="ru-RU" sz="1800" dirty="0" smtClean="0">
                <a:latin typeface="+mj-lt"/>
                <a:cs typeface="Courier New" pitchFamily="49" charset="0"/>
              </a:rPr>
              <a:t>);</a:t>
            </a:r>
            <a:r>
              <a:rPr lang="en-US" sz="1800" dirty="0" smtClean="0">
                <a:latin typeface="+mj-lt"/>
                <a:cs typeface="Courier New" pitchFamily="49" charset="0"/>
              </a:rPr>
              <a:t/>
            </a:r>
            <a:br>
              <a:rPr lang="en-US" sz="1800" dirty="0" smtClean="0">
                <a:latin typeface="+mj-lt"/>
                <a:cs typeface="Courier New" pitchFamily="49" charset="0"/>
              </a:rPr>
            </a:br>
            <a:r>
              <a:rPr lang="en-US" sz="1800" dirty="0" smtClean="0">
                <a:latin typeface="+mj-lt"/>
                <a:cs typeface="Courier New" pitchFamily="49" charset="0"/>
              </a:rPr>
              <a:t>        </a:t>
            </a:r>
            <a:r>
              <a:rPr lang="en-US" sz="1800" dirty="0" smtClean="0">
                <a:latin typeface="+mj-lt"/>
                <a:cs typeface="Courier New" pitchFamily="49" charset="0"/>
              </a:rPr>
              <a:t>if</a:t>
            </a:r>
            <a:r>
              <a:rPr lang="ru-RU" sz="1800" dirty="0" smtClean="0">
                <a:latin typeface="+mj-lt"/>
                <a:cs typeface="Courier New" pitchFamily="49" charset="0"/>
              </a:rPr>
              <a:t> </a:t>
            </a:r>
            <a:r>
              <a:rPr lang="en-US" sz="1800" dirty="0" smtClean="0">
                <a:latin typeface="+mj-lt"/>
                <a:cs typeface="Courier New" pitchFamily="49" charset="0"/>
              </a:rPr>
              <a:t>(!</a:t>
            </a:r>
            <a:r>
              <a:rPr lang="ru-RU" sz="1800" dirty="0" err="1" smtClean="0">
                <a:latin typeface="+mj-lt"/>
                <a:cs typeface="Courier New" pitchFamily="49" charset="0"/>
              </a:rPr>
              <a:t>q</a:t>
            </a:r>
            <a:r>
              <a:rPr lang="en-US" sz="1800" dirty="0" smtClean="0">
                <a:latin typeface="+mj-lt"/>
                <a:cs typeface="Courier New" pitchFamily="49" charset="0"/>
              </a:rPr>
              <a:t>)</a:t>
            </a:r>
            <a:r>
              <a:rPr lang="ru-RU" sz="1800" dirty="0" smtClean="0">
                <a:latin typeface="+mj-lt"/>
                <a:cs typeface="Courier New" pitchFamily="49" charset="0"/>
              </a:rPr>
              <a:t> </a:t>
            </a:r>
            <a:r>
              <a:rPr lang="en-US" sz="1800" dirty="0" smtClean="0">
                <a:latin typeface="+mj-lt"/>
                <a:cs typeface="Courier New" pitchFamily="49" charset="0"/>
              </a:rPr>
              <a:t>h</a:t>
            </a:r>
            <a:r>
              <a:rPr lang="ru-RU" sz="1800" dirty="0" smtClean="0">
                <a:latin typeface="+mj-lt"/>
                <a:cs typeface="Courier New" pitchFamily="49" charset="0"/>
              </a:rPr>
              <a:t>[</a:t>
            </a:r>
            <a:r>
              <a:rPr lang="ru-RU" sz="1800" dirty="0" err="1" smtClean="0">
                <a:latin typeface="+mj-lt"/>
                <a:cs typeface="Courier New" pitchFamily="49" charset="0"/>
              </a:rPr>
              <a:t>u</a:t>
            </a:r>
            <a:r>
              <a:rPr lang="en-US" sz="1800" dirty="0" smtClean="0">
                <a:latin typeface="+mj-lt"/>
                <a:cs typeface="Courier New" pitchFamily="49" charset="0"/>
              </a:rPr>
              <a:t>][</a:t>
            </a:r>
            <a:r>
              <a:rPr lang="ru-RU" sz="1800" dirty="0" err="1" smtClean="0">
                <a:latin typeface="+mj-lt"/>
                <a:cs typeface="Courier New" pitchFamily="49" charset="0"/>
              </a:rPr>
              <a:t>v</a:t>
            </a:r>
            <a:r>
              <a:rPr lang="ru-RU" sz="1800" dirty="0" smtClean="0">
                <a:latin typeface="+mj-lt"/>
                <a:cs typeface="Courier New" pitchFamily="49" charset="0"/>
              </a:rPr>
              <a:t>]=0</a:t>
            </a:r>
            <a:r>
              <a:rPr lang="en-US" sz="1800" dirty="0" smtClean="0">
                <a:latin typeface="+mj-lt"/>
                <a:cs typeface="Courier New" pitchFamily="49" charset="0"/>
              </a:rPr>
              <a:t>; </a:t>
            </a:r>
            <a:r>
              <a:rPr lang="en-US" sz="1800" dirty="0" smtClean="0">
                <a:latin typeface="+mj-lt"/>
                <a:cs typeface="Courier New" pitchFamily="49" charset="0"/>
              </a:rPr>
              <a:t/>
            </a:r>
            <a:br>
              <a:rPr lang="en-US" sz="1800" dirty="0" smtClean="0">
                <a:latin typeface="+mj-lt"/>
                <a:cs typeface="Courier New" pitchFamily="49" charset="0"/>
              </a:rPr>
            </a:br>
            <a:r>
              <a:rPr lang="en-US" sz="1800" dirty="0" smtClean="0">
                <a:latin typeface="+mj-lt"/>
                <a:cs typeface="Courier New" pitchFamily="49" charset="0"/>
              </a:rPr>
              <a:t>      }</a:t>
            </a:r>
            <a:br>
              <a:rPr lang="en-US" sz="1800" dirty="0" smtClean="0">
                <a:latin typeface="+mj-lt"/>
                <a:cs typeface="Courier New" pitchFamily="49" charset="0"/>
              </a:rPr>
            </a:br>
            <a:r>
              <a:rPr lang="en-US" sz="1800" dirty="0" smtClean="0">
                <a:latin typeface="+mj-lt"/>
                <a:cs typeface="Courier New" pitchFamily="49" charset="0"/>
              </a:rPr>
              <a:t>      </a:t>
            </a:r>
            <a:r>
              <a:rPr lang="en-US" sz="1800" dirty="0" smtClean="0">
                <a:latin typeface="+mj-lt"/>
                <a:cs typeface="Courier New" pitchFamily="49" charset="0"/>
              </a:rPr>
              <a:t>else</a:t>
            </a:r>
            <a:r>
              <a:rPr lang="ru-RU" sz="1800" dirty="0" smtClean="0">
                <a:latin typeface="+mj-lt"/>
                <a:cs typeface="Courier New" pitchFamily="49" charset="0"/>
              </a:rPr>
              <a:t> q</a:t>
            </a:r>
            <a:r>
              <a:rPr lang="en-US" sz="1800" dirty="0" smtClean="0">
                <a:latin typeface="+mj-lt"/>
                <a:cs typeface="Courier New" pitchFamily="49" charset="0"/>
              </a:rPr>
              <a:t> = 1</a:t>
            </a:r>
            <a:r>
              <a:rPr lang="en-US" sz="1800" dirty="0" smtClean="0">
                <a:latin typeface="+mj-lt"/>
                <a:cs typeface="Courier New" pitchFamily="49" charset="0"/>
              </a:rPr>
              <a:t>;</a:t>
            </a:r>
            <a:br>
              <a:rPr lang="en-US" sz="1800" dirty="0" smtClean="0">
                <a:latin typeface="+mj-lt"/>
                <a:cs typeface="Courier New" pitchFamily="49" charset="0"/>
              </a:rPr>
            </a:br>
            <a:r>
              <a:rPr lang="en-US" sz="1800" dirty="0" smtClean="0">
                <a:latin typeface="+mj-lt"/>
                <a:cs typeface="Courier New" pitchFamily="49" charset="0"/>
              </a:rPr>
              <a:t>    }</a:t>
            </a:r>
            <a:br>
              <a:rPr lang="en-US" sz="1800" dirty="0" smtClean="0">
                <a:latin typeface="+mj-lt"/>
                <a:cs typeface="Courier New" pitchFamily="49" charset="0"/>
              </a:rPr>
            </a:br>
            <a:r>
              <a:rPr lang="en-US" sz="1800" dirty="0" smtClean="0">
                <a:latin typeface="+mj-lt"/>
                <a:cs typeface="Courier New" pitchFamily="49" charset="0"/>
              </a:rPr>
              <a:t>} </a:t>
            </a:r>
            <a:r>
              <a:rPr lang="en-US" sz="1800" dirty="0" smtClean="0">
                <a:latin typeface="+mj-lt"/>
                <a:cs typeface="Courier New" pitchFamily="49" charset="0"/>
              </a:rPr>
              <a:t>while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(</a:t>
            </a:r>
            <a:r>
              <a:rPr lang="ru-RU" sz="1800" dirty="0" smtClean="0">
                <a:latin typeface="+mj-lt"/>
                <a:cs typeface="Courier New" pitchFamily="49" charset="0"/>
              </a:rPr>
              <a:t>!q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en-US" sz="1800" dirty="0" smtClean="0">
                <a:latin typeface="+mj-lt"/>
                <a:cs typeface="Courier New" pitchFamily="49" charset="0"/>
              </a:rPr>
              <a:t>&amp;&amp; 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i&lt;8)</a:t>
            </a:r>
            <a:r>
              <a:rPr lang="ru-RU" sz="1800" dirty="0" smtClean="0">
                <a:latin typeface="+mj-lt"/>
                <a:cs typeface="Courier New" pitchFamily="49" charset="0"/>
              </a:rPr>
              <a:t>; </a:t>
            </a:r>
            <a:endParaRPr lang="en-US" sz="18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+mj-lt"/>
                <a:cs typeface="Courier New" pitchFamily="49" charset="0"/>
              </a:rPr>
              <a:t>	return </a:t>
            </a:r>
            <a:r>
              <a:rPr lang="ru-RU" sz="1800" dirty="0" err="1" smtClean="0">
                <a:latin typeface="+mj-lt"/>
                <a:cs typeface="Courier New" pitchFamily="49" charset="0"/>
              </a:rPr>
              <a:t>q</a:t>
            </a:r>
            <a:r>
              <a:rPr lang="en-US" sz="1800" dirty="0" smtClean="0">
                <a:latin typeface="+mj-lt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+mj-lt"/>
                <a:cs typeface="Courier New" pitchFamily="49" charset="0"/>
              </a:rPr>
              <a:t>}</a:t>
            </a:r>
            <a:endParaRPr 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04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8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knight_tour</a:t>
            </a:r>
            <a:r>
              <a:rPr lang="ru-RU" sz="1800" dirty="0" smtClean="0">
                <a:latin typeface="+mj-lt"/>
                <a:cs typeface="Courier New" pitchFamily="49" charset="0"/>
              </a:rPr>
              <a:t>(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1800" dirty="0" smtClean="0">
                <a:latin typeface="+mj-lt"/>
                <a:cs typeface="Courier New" pitchFamily="49" charset="0"/>
              </a:rPr>
              <a:t> step,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ru-RU" sz="1800" dirty="0" err="1" smtClean="0">
                <a:latin typeface="+mj-lt"/>
                <a:cs typeface="Courier New" pitchFamily="49" charset="0"/>
              </a:rPr>
              <a:t>х</a:t>
            </a:r>
            <a:r>
              <a:rPr lang="ru-RU" sz="1800" dirty="0" smtClean="0">
                <a:latin typeface="+mj-lt"/>
                <a:cs typeface="Courier New" pitchFamily="49" charset="0"/>
              </a:rPr>
              <a:t>,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ru-RU" sz="1800" dirty="0" smtClean="0">
                <a:latin typeface="+mj-lt"/>
                <a:cs typeface="Courier New" pitchFamily="49" charset="0"/>
              </a:rPr>
              <a:t>у</a:t>
            </a:r>
            <a:r>
              <a:rPr lang="en-US" sz="1800" dirty="0" smtClean="0">
                <a:latin typeface="+mj-lt"/>
                <a:cs typeface="Courier New" pitchFamily="49" charset="0"/>
              </a:rPr>
              <a:t>,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1800" dirty="0" smtClean="0">
                <a:latin typeface="+mj-lt"/>
                <a:cs typeface="Courier New" pitchFamily="49" charset="0"/>
              </a:rPr>
              <a:t> h[],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1800" dirty="0" smtClean="0">
                <a:latin typeface="+mj-lt"/>
                <a:cs typeface="Courier New" pitchFamily="49" charset="0"/>
              </a:rPr>
              <a:t> n</a:t>
            </a:r>
            <a:r>
              <a:rPr lang="ru-RU" sz="1800" dirty="0" smtClean="0">
                <a:latin typeface="+mj-lt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+mj-lt"/>
                <a:cs typeface="Courier New" pitchFamily="49" charset="0"/>
              </a:rPr>
              <a:t>{</a:t>
            </a:r>
            <a:r>
              <a:rPr lang="ru-RU" sz="1800" dirty="0" smtClean="0">
                <a:latin typeface="+mj-lt"/>
                <a:cs typeface="Courier New" pitchFamily="49" charset="0"/>
              </a:rPr>
              <a:t/>
            </a:r>
            <a:br>
              <a:rPr lang="ru-RU" sz="1800" dirty="0" smtClean="0">
                <a:latin typeface="+mj-lt"/>
                <a:cs typeface="Courier New" pitchFamily="49" charset="0"/>
              </a:rPr>
            </a:br>
            <a:r>
              <a:rPr lang="en-US" sz="1800" dirty="0" smtClean="0">
                <a:latin typeface="+mj-lt"/>
                <a:cs typeface="Courier New" pitchFamily="49" charset="0"/>
              </a:rPr>
              <a:t>static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const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1800" dirty="0" smtClean="0">
                <a:latin typeface="+mj-lt"/>
                <a:cs typeface="Courier New" pitchFamily="49" charset="0"/>
              </a:rPr>
              <a:t> dx[] = {1,-1,-2,-2,-1,1,2,2</a:t>
            </a:r>
            <a:r>
              <a:rPr lang="en-US" sz="1800" dirty="0" smtClean="0">
                <a:latin typeface="+mj-lt"/>
                <a:cs typeface="Courier New" pitchFamily="49" charset="0"/>
              </a:rPr>
              <a:t>};</a:t>
            </a:r>
            <a:r>
              <a:rPr lang="ru-RU" sz="1800" dirty="0" smtClean="0">
                <a:latin typeface="+mj-lt"/>
                <a:cs typeface="Courier New" pitchFamily="49" charset="0"/>
              </a:rPr>
              <a:t/>
            </a:r>
            <a:br>
              <a:rPr lang="ru-RU" sz="1800" dirty="0" smtClean="0">
                <a:latin typeface="+mj-lt"/>
                <a:cs typeface="Courier New" pitchFamily="49" charset="0"/>
              </a:rPr>
            </a:br>
            <a:r>
              <a:rPr lang="en-US" sz="1800" dirty="0" smtClean="0">
                <a:latin typeface="+mj-lt"/>
                <a:cs typeface="Courier New" pitchFamily="49" charset="0"/>
              </a:rPr>
              <a:t>static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const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dy</a:t>
            </a:r>
            <a:r>
              <a:rPr lang="en-US" sz="1800" dirty="0" smtClean="0">
                <a:latin typeface="+mj-lt"/>
                <a:cs typeface="Courier New" pitchFamily="49" charset="0"/>
              </a:rPr>
              <a:t>[] = {2,2,1,-1,-2,-2,-1,1</a:t>
            </a:r>
            <a:r>
              <a:rPr lang="en-US" sz="1800" dirty="0" smtClean="0">
                <a:latin typeface="+mj-lt"/>
                <a:cs typeface="Courier New" pitchFamily="49" charset="0"/>
              </a:rPr>
              <a:t>};</a:t>
            </a:r>
            <a:endParaRPr lang="ru-RU" sz="18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int</a:t>
            </a:r>
            <a:r>
              <a:rPr lang="ru-RU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 </a:t>
            </a:r>
            <a:r>
              <a:rPr lang="ru-RU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u,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 </a:t>
            </a:r>
            <a:r>
              <a:rPr lang="ru-RU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v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, i = 0</a:t>
            </a:r>
            <a:r>
              <a:rPr lang="ru-RU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ru-RU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if 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Courier New" pitchFamily="49" charset="0"/>
              </a:rPr>
              <a:t>(step 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&gt;= 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Courier New" pitchFamily="49" charset="0"/>
              </a:rPr>
              <a:t>n*n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) return 1; // </a:t>
            </a:r>
            <a:r>
              <a:rPr lang="ru-RU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обход </a:t>
            </a:r>
            <a:r>
              <a:rPr lang="ru-RU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закончен</a:t>
            </a:r>
          </a:p>
          <a:p>
            <a:pPr>
              <a:lnSpc>
                <a:spcPct val="80000"/>
              </a:lnSpc>
              <a:buNone/>
            </a:pPr>
            <a:r>
              <a:rPr lang="ru-RU" sz="1800" dirty="0" smtClean="0">
                <a:latin typeface="+mj-lt"/>
                <a:cs typeface="Courier New" pitchFamily="49" charset="0"/>
              </a:rPr>
              <a:t>	</a:t>
            </a:r>
            <a:r>
              <a:rPr lang="en-US" sz="1800" dirty="0" smtClean="0">
                <a:latin typeface="+mj-lt"/>
                <a:cs typeface="Courier New" pitchFamily="49" charset="0"/>
              </a:rPr>
              <a:t>do</a:t>
            </a:r>
            <a:r>
              <a:rPr lang="ru-RU" sz="1800" dirty="0" smtClean="0">
                <a:latin typeface="+mj-lt"/>
                <a:cs typeface="Courier New" pitchFamily="49" charset="0"/>
              </a:rPr>
              <a:t> </a:t>
            </a:r>
            <a:r>
              <a:rPr lang="en-US" sz="1800" dirty="0" smtClean="0">
                <a:latin typeface="+mj-lt"/>
                <a:cs typeface="Courier New" pitchFamily="49" charset="0"/>
              </a:rPr>
              <a:t>{</a:t>
            </a:r>
            <a:r>
              <a:rPr lang="ru-RU" sz="1800" dirty="0" smtClean="0">
                <a:latin typeface="+mj-lt"/>
                <a:cs typeface="Courier New" pitchFamily="49" charset="0"/>
              </a:rPr>
              <a:t/>
            </a:r>
            <a:br>
              <a:rPr lang="ru-RU" sz="1800" dirty="0" smtClean="0">
                <a:latin typeface="+mj-lt"/>
                <a:cs typeface="Courier New" pitchFamily="49" charset="0"/>
              </a:rPr>
            </a:br>
            <a:r>
              <a:rPr lang="ru-RU" sz="1800" dirty="0" smtClean="0">
                <a:latin typeface="+mj-lt"/>
                <a:cs typeface="Courier New" pitchFamily="49" charset="0"/>
              </a:rPr>
              <a:t>	</a:t>
            </a:r>
            <a:r>
              <a:rPr lang="en-US" sz="1800" dirty="0" smtClean="0">
                <a:latin typeface="+mj-lt"/>
                <a:cs typeface="Courier New" pitchFamily="49" charset="0"/>
              </a:rPr>
              <a:t>u </a:t>
            </a:r>
            <a:r>
              <a:rPr lang="en-US" sz="1800" dirty="0" smtClean="0">
                <a:latin typeface="+mj-lt"/>
                <a:cs typeface="Courier New" pitchFamily="49" charset="0"/>
              </a:rPr>
              <a:t>=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x+dx</a:t>
            </a:r>
            <a:r>
              <a:rPr lang="en-US" sz="1800" dirty="0" smtClean="0">
                <a:latin typeface="+mj-lt"/>
                <a:cs typeface="Courier New" pitchFamily="49" charset="0"/>
              </a:rPr>
              <a:t>[i], v =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y+dy</a:t>
            </a:r>
            <a:r>
              <a:rPr lang="en-US" sz="1800" dirty="0" smtClean="0">
                <a:latin typeface="+mj-lt"/>
                <a:cs typeface="Courier New" pitchFamily="49" charset="0"/>
              </a:rPr>
              <a:t>[i]; // </a:t>
            </a:r>
            <a:r>
              <a:rPr lang="ru-RU" sz="1800" dirty="0" smtClean="0">
                <a:latin typeface="+mj-lt"/>
                <a:cs typeface="Courier New" pitchFamily="49" charset="0"/>
              </a:rPr>
              <a:t>координаты следующего </a:t>
            </a:r>
            <a:r>
              <a:rPr lang="ru-RU" sz="1800" dirty="0" smtClean="0">
                <a:latin typeface="+mj-lt"/>
                <a:cs typeface="Courier New" pitchFamily="49" charset="0"/>
              </a:rPr>
              <a:t>хода</a:t>
            </a:r>
            <a:br>
              <a:rPr lang="ru-RU" sz="1800" dirty="0" smtClean="0">
                <a:latin typeface="+mj-lt"/>
                <a:cs typeface="Courier New" pitchFamily="49" charset="0"/>
              </a:rPr>
            </a:br>
            <a:r>
              <a:rPr lang="ru-RU" sz="1800" dirty="0" smtClean="0">
                <a:latin typeface="+mj-lt"/>
                <a:cs typeface="Courier New" pitchFamily="49" charset="0"/>
              </a:rPr>
              <a:t>	</a:t>
            </a:r>
            <a:r>
              <a:rPr lang="en-US" sz="1800" dirty="0" smtClean="0">
                <a:latin typeface="+mj-lt"/>
                <a:cs typeface="Courier New" pitchFamily="49" charset="0"/>
              </a:rPr>
              <a:t>if </a:t>
            </a:r>
            <a:r>
              <a:rPr lang="en-US" sz="1800" dirty="0" smtClean="0">
                <a:latin typeface="+mj-lt"/>
                <a:cs typeface="Courier New" pitchFamily="49" charset="0"/>
              </a:rPr>
              <a:t>(</a:t>
            </a:r>
            <a:r>
              <a:rPr lang="ru-RU" sz="1800" dirty="0" smtClean="0">
                <a:latin typeface="+mj-lt"/>
                <a:cs typeface="Courier New" pitchFamily="49" charset="0"/>
              </a:rPr>
              <a:t>0&lt;=u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ru-RU" sz="1800" dirty="0" smtClean="0">
                <a:latin typeface="+mj-lt"/>
                <a:cs typeface="Courier New" pitchFamily="49" charset="0"/>
              </a:rPr>
              <a:t>&amp;</a:t>
            </a:r>
            <a:r>
              <a:rPr lang="en-US" sz="1800" dirty="0" smtClean="0">
                <a:latin typeface="+mj-lt"/>
                <a:cs typeface="Courier New" pitchFamily="49" charset="0"/>
              </a:rPr>
              <a:t>&amp; </a:t>
            </a:r>
            <a:r>
              <a:rPr lang="ru-RU" sz="1800" dirty="0" smtClean="0">
                <a:latin typeface="+mj-lt"/>
                <a:cs typeface="Courier New" pitchFamily="49" charset="0"/>
              </a:rPr>
              <a:t>u&lt;</a:t>
            </a:r>
            <a:r>
              <a:rPr lang="en-US" sz="1800" dirty="0" smtClean="0">
                <a:latin typeface="+mj-lt"/>
                <a:cs typeface="Courier New" pitchFamily="49" charset="0"/>
              </a:rPr>
              <a:t>n &amp;</a:t>
            </a:r>
            <a:r>
              <a:rPr lang="ru-RU" sz="1800" dirty="0" smtClean="0">
                <a:latin typeface="+mj-lt"/>
                <a:cs typeface="Courier New" pitchFamily="49" charset="0"/>
              </a:rPr>
              <a:t>&amp;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ru-RU" sz="1800" dirty="0" smtClean="0">
                <a:latin typeface="+mj-lt"/>
                <a:cs typeface="Courier New" pitchFamily="49" charset="0"/>
              </a:rPr>
              <a:t>0&lt;=v</a:t>
            </a:r>
            <a:r>
              <a:rPr lang="en-US" sz="1800" dirty="0" smtClean="0">
                <a:latin typeface="+mj-lt"/>
                <a:cs typeface="Courier New" pitchFamily="49" charset="0"/>
              </a:rPr>
              <a:t> &amp;</a:t>
            </a:r>
            <a:r>
              <a:rPr lang="ru-RU" sz="1800" dirty="0" smtClean="0">
                <a:latin typeface="+mj-lt"/>
                <a:cs typeface="Courier New" pitchFamily="49" charset="0"/>
              </a:rPr>
              <a:t>&amp;</a:t>
            </a:r>
            <a:r>
              <a:rPr lang="en-US" sz="1800" dirty="0" smtClean="0">
                <a:latin typeface="+mj-lt"/>
                <a:cs typeface="Courier New" pitchFamily="49" charset="0"/>
              </a:rPr>
              <a:t> v</a:t>
            </a:r>
            <a:r>
              <a:rPr lang="ru-RU" sz="1800" dirty="0" smtClean="0">
                <a:latin typeface="+mj-lt"/>
                <a:cs typeface="Courier New" pitchFamily="49" charset="0"/>
              </a:rPr>
              <a:t>&lt;</a:t>
            </a:r>
            <a:r>
              <a:rPr lang="en-US" sz="1800" dirty="0" smtClean="0">
                <a:latin typeface="+mj-lt"/>
                <a:cs typeface="Courier New" pitchFamily="49" charset="0"/>
              </a:rPr>
              <a:t>n &amp;</a:t>
            </a:r>
            <a:r>
              <a:rPr lang="ru-RU" sz="1800" dirty="0" smtClean="0">
                <a:latin typeface="+mj-lt"/>
                <a:cs typeface="Courier New" pitchFamily="49" charset="0"/>
              </a:rPr>
              <a:t>&amp;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ru-RU" sz="1800" dirty="0" smtClean="0">
                <a:latin typeface="+mj-lt"/>
                <a:cs typeface="Courier New" pitchFamily="49" charset="0"/>
              </a:rPr>
              <a:t>h[u</a:t>
            </a:r>
            <a:r>
              <a:rPr lang="en-US" sz="1800" dirty="0" smtClean="0">
                <a:latin typeface="+mj-lt"/>
                <a:cs typeface="Courier New" pitchFamily="49" charset="0"/>
              </a:rPr>
              <a:t>][</a:t>
            </a:r>
            <a:r>
              <a:rPr lang="ru-RU" sz="1800" dirty="0" err="1" smtClean="0">
                <a:latin typeface="+mj-lt"/>
                <a:cs typeface="Courier New" pitchFamily="49" charset="0"/>
              </a:rPr>
              <a:t>v</a:t>
            </a:r>
            <a:r>
              <a:rPr lang="ru-RU" sz="1800" dirty="0" smtClean="0">
                <a:latin typeface="+mj-lt"/>
                <a:cs typeface="Courier New" pitchFamily="49" charset="0"/>
              </a:rPr>
              <a:t>]=</a:t>
            </a:r>
            <a:r>
              <a:rPr lang="en-US" sz="1800" dirty="0" smtClean="0">
                <a:latin typeface="+mj-lt"/>
                <a:cs typeface="Courier New" pitchFamily="49" charset="0"/>
              </a:rPr>
              <a:t>=</a:t>
            </a:r>
            <a:r>
              <a:rPr lang="ru-RU" sz="1800" dirty="0" smtClean="0">
                <a:latin typeface="+mj-lt"/>
                <a:cs typeface="Courier New" pitchFamily="49" charset="0"/>
              </a:rPr>
              <a:t>0</a:t>
            </a:r>
            <a:r>
              <a:rPr lang="en-US" sz="1800" dirty="0" smtClean="0">
                <a:latin typeface="+mj-lt"/>
                <a:cs typeface="Courier New" pitchFamily="49" charset="0"/>
              </a:rPr>
              <a:t>) </a:t>
            </a:r>
            <a:r>
              <a:rPr lang="en-US" sz="1800" dirty="0" smtClean="0">
                <a:latin typeface="+mj-lt"/>
                <a:cs typeface="Courier New" pitchFamily="49" charset="0"/>
              </a:rPr>
              <a:t>{</a:t>
            </a:r>
            <a:r>
              <a:rPr lang="ru-RU" sz="1800" dirty="0" smtClean="0">
                <a:latin typeface="+mj-lt"/>
                <a:cs typeface="Courier New" pitchFamily="49" charset="0"/>
              </a:rPr>
              <a:t/>
            </a:r>
            <a:br>
              <a:rPr lang="ru-RU" sz="1800" dirty="0" smtClean="0">
                <a:latin typeface="+mj-lt"/>
                <a:cs typeface="Courier New" pitchFamily="49" charset="0"/>
              </a:rPr>
            </a:br>
            <a:r>
              <a:rPr lang="ru-RU" sz="1800" dirty="0">
                <a:latin typeface="+mj-lt"/>
                <a:cs typeface="Courier New" pitchFamily="49" charset="0"/>
              </a:rPr>
              <a:t>	</a:t>
            </a:r>
            <a:r>
              <a:rPr lang="ru-RU" sz="1800" dirty="0" smtClean="0">
                <a:latin typeface="+mj-lt"/>
                <a:cs typeface="Courier New" pitchFamily="49" charset="0"/>
              </a:rPr>
              <a:t>	</a:t>
            </a:r>
            <a:r>
              <a:rPr lang="en-US" sz="1800" dirty="0" smtClean="0">
                <a:latin typeface="+mj-lt"/>
                <a:cs typeface="Courier New" pitchFamily="49" charset="0"/>
              </a:rPr>
              <a:t>h</a:t>
            </a:r>
            <a:r>
              <a:rPr lang="ru-RU" sz="1800" dirty="0" smtClean="0">
                <a:latin typeface="+mj-lt"/>
                <a:cs typeface="Courier New" pitchFamily="49" charset="0"/>
              </a:rPr>
              <a:t>[u,v]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ru-RU" sz="1800" dirty="0" smtClean="0">
                <a:latin typeface="+mj-lt"/>
                <a:cs typeface="Courier New" pitchFamily="49" charset="0"/>
              </a:rPr>
              <a:t>=</a:t>
            </a:r>
            <a:r>
              <a:rPr lang="en-US" sz="1800" dirty="0" smtClean="0">
                <a:latin typeface="+mj-lt"/>
                <a:cs typeface="Courier New" pitchFamily="49" charset="0"/>
              </a:rPr>
              <a:t> step</a:t>
            </a:r>
            <a:r>
              <a:rPr lang="ru-RU" sz="1800" dirty="0" smtClean="0">
                <a:latin typeface="+mj-lt"/>
                <a:cs typeface="Courier New" pitchFamily="49" charset="0"/>
              </a:rPr>
              <a:t>;</a:t>
            </a:r>
            <a:br>
              <a:rPr lang="ru-RU" sz="1800" dirty="0" smtClean="0">
                <a:latin typeface="+mj-lt"/>
                <a:cs typeface="Courier New" pitchFamily="49" charset="0"/>
              </a:rPr>
            </a:br>
            <a:r>
              <a:rPr lang="ru-RU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		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if 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(1 == 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knight_tour</a:t>
            </a:r>
            <a:r>
              <a:rPr lang="ru-RU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Courier New" pitchFamily="49" charset="0"/>
              </a:rPr>
              <a:t>step</a:t>
            </a:r>
            <a:r>
              <a:rPr lang="ru-RU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+1,u,v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,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h,n</a:t>
            </a:r>
            <a:r>
              <a:rPr lang="ru-RU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)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) return 1</a:t>
            </a:r>
            <a:r>
              <a:rPr lang="ru-RU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FFC000"/>
                </a:solidFill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C000"/>
                </a:solidFill>
                <a:cs typeface="Courier New" pitchFamily="49" charset="0"/>
              </a:rPr>
              <a:t>//</a:t>
            </a:r>
            <a:r>
              <a:rPr lang="ru-RU" sz="1800" dirty="0" smtClean="0">
                <a:solidFill>
                  <a:srgbClr val="FFC000"/>
                </a:solidFill>
                <a:cs typeface="Courier New" pitchFamily="49" charset="0"/>
              </a:rPr>
              <a:t> закончили</a:t>
            </a:r>
            <a:br>
              <a:rPr lang="ru-RU" sz="1800" dirty="0" smtClean="0">
                <a:solidFill>
                  <a:srgbClr val="FFC000"/>
                </a:solidFill>
                <a:cs typeface="Courier New" pitchFamily="49" charset="0"/>
              </a:rPr>
            </a:br>
            <a:r>
              <a:rPr lang="ru-RU" sz="1800" dirty="0" smtClean="0">
                <a:solidFill>
                  <a:srgbClr val="FFC000"/>
                </a:solidFill>
                <a:cs typeface="Courier New" pitchFamily="49" charset="0"/>
              </a:rPr>
              <a:t>		</a:t>
            </a:r>
            <a:r>
              <a:rPr lang="en-US" sz="1800" dirty="0" smtClean="0">
                <a:latin typeface="+mj-lt"/>
                <a:cs typeface="Courier New" pitchFamily="49" charset="0"/>
              </a:rPr>
              <a:t>h</a:t>
            </a:r>
            <a:r>
              <a:rPr lang="ru-RU" sz="1800" dirty="0" smtClean="0">
                <a:latin typeface="+mj-lt"/>
                <a:cs typeface="Courier New" pitchFamily="49" charset="0"/>
              </a:rPr>
              <a:t>[</a:t>
            </a:r>
            <a:r>
              <a:rPr lang="ru-RU" sz="1800" dirty="0" err="1" smtClean="0">
                <a:latin typeface="+mj-lt"/>
                <a:cs typeface="Courier New" pitchFamily="49" charset="0"/>
              </a:rPr>
              <a:t>u</a:t>
            </a:r>
            <a:r>
              <a:rPr lang="en-US" sz="1800" dirty="0" smtClean="0">
                <a:latin typeface="+mj-lt"/>
                <a:cs typeface="Courier New" pitchFamily="49" charset="0"/>
              </a:rPr>
              <a:t>][</a:t>
            </a:r>
            <a:r>
              <a:rPr lang="ru-RU" sz="1800" dirty="0" smtClean="0">
                <a:latin typeface="+mj-lt"/>
                <a:cs typeface="Courier New" pitchFamily="49" charset="0"/>
              </a:rPr>
              <a:t>v] = 0</a:t>
            </a:r>
            <a:r>
              <a:rPr lang="en-US" sz="1800" dirty="0" smtClean="0">
                <a:latin typeface="+mj-lt"/>
                <a:cs typeface="Courier New" pitchFamily="49" charset="0"/>
              </a:rPr>
              <a:t>; </a:t>
            </a:r>
            <a:r>
              <a:rPr lang="ru-RU" sz="1800" dirty="0" smtClean="0">
                <a:latin typeface="+mj-lt"/>
                <a:cs typeface="Courier New" pitchFamily="49" charset="0"/>
              </a:rPr>
              <a:t>// отменяем </a:t>
            </a:r>
            <a:r>
              <a:rPr lang="ru-RU" sz="1800" dirty="0" smtClean="0">
                <a:latin typeface="+mj-lt"/>
                <a:cs typeface="Courier New" pitchFamily="49" charset="0"/>
              </a:rPr>
              <a:t>ход</a:t>
            </a:r>
            <a:br>
              <a:rPr lang="ru-RU" sz="1800" dirty="0" smtClean="0">
                <a:latin typeface="+mj-lt"/>
                <a:cs typeface="Courier New" pitchFamily="49" charset="0"/>
              </a:rPr>
            </a:br>
            <a:r>
              <a:rPr lang="ru-RU" sz="1800" dirty="0" smtClean="0">
                <a:latin typeface="+mj-lt"/>
                <a:cs typeface="Courier New" pitchFamily="49" charset="0"/>
              </a:rPr>
              <a:t>	</a:t>
            </a:r>
            <a:r>
              <a:rPr lang="en-US" sz="1800" dirty="0" smtClean="0">
                <a:latin typeface="+mj-lt"/>
                <a:cs typeface="Courier New" pitchFamily="49" charset="0"/>
              </a:rPr>
              <a:t>}</a:t>
            </a:r>
            <a:endParaRPr lang="en-US" sz="18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	} while</a:t>
            </a:r>
            <a:r>
              <a:rPr lang="ru-RU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(i&lt;8)</a:t>
            </a:r>
            <a:r>
              <a:rPr lang="ru-RU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; </a:t>
            </a:r>
            <a:endParaRPr lang="en-US" sz="1800" dirty="0" smtClean="0">
              <a:solidFill>
                <a:srgbClr val="FFC000"/>
              </a:solidFill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+mj-lt"/>
                <a:cs typeface="Courier New" pitchFamily="49" charset="0"/>
              </a:rPr>
              <a:t>	return </a:t>
            </a:r>
            <a:r>
              <a:rPr lang="ru-RU" sz="1800" dirty="0" err="1">
                <a:solidFill>
                  <a:srgbClr val="FFC000"/>
                </a:solidFill>
                <a:latin typeface="+mj-lt"/>
                <a:cs typeface="Courier New" pitchFamily="49" charset="0"/>
              </a:rPr>
              <a:t>0</a:t>
            </a:r>
            <a:r>
              <a:rPr lang="en-US" sz="1800" dirty="0" smtClean="0">
                <a:latin typeface="+mj-lt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+mj-lt"/>
                <a:cs typeface="Courier New" pitchFamily="49" charset="0"/>
              </a:rPr>
              <a:t>}</a:t>
            </a:r>
            <a:endParaRPr 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92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 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8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knight_tour</a:t>
            </a:r>
            <a:r>
              <a:rPr lang="ru-RU" sz="1800" dirty="0" smtClean="0">
                <a:latin typeface="+mj-lt"/>
                <a:cs typeface="Courier New" pitchFamily="49" charset="0"/>
              </a:rPr>
              <a:t>(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1800" dirty="0" smtClean="0">
                <a:latin typeface="+mj-lt"/>
                <a:cs typeface="Courier New" pitchFamily="49" charset="0"/>
              </a:rPr>
              <a:t> step,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ru-RU" sz="1800" dirty="0" err="1" smtClean="0">
                <a:latin typeface="+mj-lt"/>
                <a:cs typeface="Courier New" pitchFamily="49" charset="0"/>
              </a:rPr>
              <a:t>х</a:t>
            </a:r>
            <a:r>
              <a:rPr lang="ru-RU" sz="1800" dirty="0" smtClean="0">
                <a:latin typeface="+mj-lt"/>
                <a:cs typeface="Courier New" pitchFamily="49" charset="0"/>
              </a:rPr>
              <a:t>,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ru-RU" sz="1800" dirty="0" smtClean="0">
                <a:latin typeface="+mj-lt"/>
                <a:cs typeface="Courier New" pitchFamily="49" charset="0"/>
              </a:rPr>
              <a:t>у</a:t>
            </a:r>
            <a:r>
              <a:rPr lang="en-US" sz="1800" dirty="0" smtClean="0">
                <a:latin typeface="+mj-lt"/>
                <a:cs typeface="Courier New" pitchFamily="49" charset="0"/>
              </a:rPr>
              <a:t>,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1800" dirty="0" smtClean="0">
                <a:latin typeface="+mj-lt"/>
                <a:cs typeface="Courier New" pitchFamily="49" charset="0"/>
              </a:rPr>
              <a:t> h[],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1800" dirty="0" smtClean="0">
                <a:latin typeface="+mj-lt"/>
                <a:cs typeface="Courier New" pitchFamily="49" charset="0"/>
              </a:rPr>
              <a:t> n</a:t>
            </a:r>
            <a:r>
              <a:rPr lang="ru-RU" sz="1800" dirty="0" smtClean="0">
                <a:latin typeface="+mj-lt"/>
                <a:cs typeface="Courier New" pitchFamily="49" charset="0"/>
              </a:rPr>
              <a:t>)</a:t>
            </a:r>
            <a:r>
              <a:rPr lang="en-US" sz="1800" dirty="0" smtClean="0">
                <a:latin typeface="+mj-lt"/>
                <a:cs typeface="Courier New" pitchFamily="49" charset="0"/>
              </a:rPr>
              <a:t> {</a:t>
            </a:r>
            <a:endParaRPr lang="en-US" sz="1800" dirty="0"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+mj-lt"/>
                <a:cs typeface="Courier New" pitchFamily="49" charset="0"/>
              </a:rPr>
              <a:t>  static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const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1800" dirty="0" smtClean="0">
                <a:latin typeface="+mj-lt"/>
                <a:cs typeface="Courier New" pitchFamily="49" charset="0"/>
              </a:rPr>
              <a:t> dx[] = {1,-1,-2,-2,-1,1,2,2};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+mj-lt"/>
                <a:cs typeface="Courier New" pitchFamily="49" charset="0"/>
              </a:rPr>
              <a:t>  static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const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dy</a:t>
            </a:r>
            <a:r>
              <a:rPr lang="en-US" sz="1800" dirty="0" smtClean="0">
                <a:latin typeface="+mj-lt"/>
                <a:cs typeface="Courier New" pitchFamily="49" charset="0"/>
              </a:rPr>
              <a:t>[] = {2,2,1,-1,-2,-2,-1,1};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+mj-lt"/>
                <a:cs typeface="Courier New" pitchFamily="49" charset="0"/>
              </a:rPr>
              <a:t> 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int</a:t>
            </a:r>
            <a:r>
              <a:rPr lang="ru-RU" sz="1800" dirty="0" smtClean="0">
                <a:latin typeface="+mj-lt"/>
                <a:cs typeface="Courier New" pitchFamily="49" charset="0"/>
              </a:rPr>
              <a:t> </a:t>
            </a:r>
            <a:r>
              <a:rPr lang="en-US" sz="1800" dirty="0" smtClean="0">
                <a:latin typeface="+mj-lt"/>
                <a:cs typeface="Courier New" pitchFamily="49" charset="0"/>
              </a:rPr>
              <a:t>i</a:t>
            </a:r>
            <a:r>
              <a:rPr lang="ru-RU" sz="1800" dirty="0" smtClean="0">
                <a:latin typeface="+mj-lt"/>
                <a:cs typeface="Courier New" pitchFamily="49" charset="0"/>
              </a:rPr>
              <a:t>;</a:t>
            </a:r>
            <a:endParaRPr lang="en-US" sz="18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>
                <a:latin typeface="+mj-lt"/>
                <a:cs typeface="Courier New" pitchFamily="49" charset="0"/>
              </a:rPr>
              <a:t> 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en-US" sz="1800" dirty="0">
                <a:latin typeface="+mj-lt"/>
                <a:cs typeface="Courier New" pitchFamily="49" charset="0"/>
              </a:rPr>
              <a:t>if (step </a:t>
            </a:r>
            <a:r>
              <a:rPr lang="en-US" sz="1800" dirty="0" smtClean="0">
                <a:latin typeface="+mj-lt"/>
                <a:cs typeface="Courier New" pitchFamily="49" charset="0"/>
              </a:rPr>
              <a:t>&gt;= </a:t>
            </a:r>
            <a:r>
              <a:rPr lang="en-US" sz="1800" dirty="0">
                <a:latin typeface="+mj-lt"/>
                <a:cs typeface="Courier New" pitchFamily="49" charset="0"/>
              </a:rPr>
              <a:t>n*n</a:t>
            </a:r>
            <a:r>
              <a:rPr lang="en-US" sz="1800" dirty="0" smtClean="0">
                <a:latin typeface="+mj-lt"/>
                <a:cs typeface="Courier New" pitchFamily="49" charset="0"/>
              </a:rPr>
              <a:t>) return 1; // </a:t>
            </a:r>
            <a:r>
              <a:rPr lang="ru-RU" sz="1800" dirty="0" smtClean="0">
                <a:latin typeface="+mj-lt"/>
                <a:cs typeface="Courier New" pitchFamily="49" charset="0"/>
              </a:rPr>
              <a:t>обход закончен</a:t>
            </a:r>
            <a:endParaRPr lang="en-US" sz="18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  for (i = 0; i &lt; 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sizeof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(dx)/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sizeof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(dx[0]); ++i)</a:t>
            </a:r>
            <a:r>
              <a:rPr lang="ru-RU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>
                <a:latin typeface="+mj-lt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FFC000"/>
                </a:solidFill>
                <a:latin typeface="+mj-lt"/>
                <a:cs typeface="Courier New" pitchFamily="49" charset="0"/>
              </a:rPr>
              <a:t>int</a:t>
            </a:r>
            <a:r>
              <a:rPr lang="ru-RU" sz="1800" dirty="0">
                <a:solidFill>
                  <a:srgbClr val="FFC00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1800" dirty="0" smtClean="0">
                <a:latin typeface="+mj-lt"/>
                <a:cs typeface="Courier New" pitchFamily="49" charset="0"/>
              </a:rPr>
              <a:t>u =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x+dx</a:t>
            </a:r>
            <a:r>
              <a:rPr lang="en-US" sz="1800" dirty="0" smtClean="0">
                <a:latin typeface="+mj-lt"/>
                <a:cs typeface="Courier New" pitchFamily="49" charset="0"/>
              </a:rPr>
              <a:t>[i], v =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y+dy</a:t>
            </a:r>
            <a:r>
              <a:rPr lang="en-US" sz="1800" dirty="0" smtClean="0">
                <a:latin typeface="+mj-lt"/>
                <a:cs typeface="Courier New" pitchFamily="49" charset="0"/>
              </a:rPr>
              <a:t>[i]; // </a:t>
            </a:r>
            <a:r>
              <a:rPr lang="ru-RU" sz="1800" dirty="0" smtClean="0">
                <a:latin typeface="+mj-lt"/>
                <a:cs typeface="Courier New" pitchFamily="49" charset="0"/>
              </a:rPr>
              <a:t>координаты следующего хода</a:t>
            </a:r>
            <a:endParaRPr lang="en-US" sz="1800" dirty="0"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+mj-lt"/>
                <a:cs typeface="Courier New" pitchFamily="49" charset="0"/>
              </a:rPr>
              <a:t>    if (</a:t>
            </a:r>
            <a:r>
              <a:rPr lang="ru-RU" sz="1800" dirty="0" smtClean="0">
                <a:latin typeface="+mj-lt"/>
                <a:cs typeface="Courier New" pitchFamily="49" charset="0"/>
              </a:rPr>
              <a:t>0&lt;=u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ru-RU" sz="1800" dirty="0" smtClean="0">
                <a:latin typeface="+mj-lt"/>
                <a:cs typeface="Courier New" pitchFamily="49" charset="0"/>
              </a:rPr>
              <a:t>&amp;</a:t>
            </a:r>
            <a:r>
              <a:rPr lang="en-US" sz="1800" dirty="0" smtClean="0">
                <a:latin typeface="+mj-lt"/>
                <a:cs typeface="Courier New" pitchFamily="49" charset="0"/>
              </a:rPr>
              <a:t>&amp; </a:t>
            </a:r>
            <a:r>
              <a:rPr lang="ru-RU" sz="1800" dirty="0" smtClean="0">
                <a:latin typeface="+mj-lt"/>
                <a:cs typeface="Courier New" pitchFamily="49" charset="0"/>
              </a:rPr>
              <a:t>u&lt;</a:t>
            </a:r>
            <a:r>
              <a:rPr lang="en-US" sz="1800" dirty="0" smtClean="0">
                <a:latin typeface="+mj-lt"/>
                <a:cs typeface="Courier New" pitchFamily="49" charset="0"/>
              </a:rPr>
              <a:t>n &amp;</a:t>
            </a:r>
            <a:r>
              <a:rPr lang="ru-RU" sz="1800" dirty="0" smtClean="0">
                <a:latin typeface="+mj-lt"/>
                <a:cs typeface="Courier New" pitchFamily="49" charset="0"/>
              </a:rPr>
              <a:t>&amp;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ru-RU" sz="1800" dirty="0" smtClean="0">
                <a:latin typeface="+mj-lt"/>
                <a:cs typeface="Courier New" pitchFamily="49" charset="0"/>
              </a:rPr>
              <a:t>0&lt;=v</a:t>
            </a:r>
            <a:r>
              <a:rPr lang="en-US" sz="1800" dirty="0" smtClean="0">
                <a:latin typeface="+mj-lt"/>
                <a:cs typeface="Courier New" pitchFamily="49" charset="0"/>
              </a:rPr>
              <a:t> &amp;</a:t>
            </a:r>
            <a:r>
              <a:rPr lang="ru-RU" sz="1800" dirty="0" smtClean="0">
                <a:latin typeface="+mj-lt"/>
                <a:cs typeface="Courier New" pitchFamily="49" charset="0"/>
              </a:rPr>
              <a:t>&amp;</a:t>
            </a:r>
            <a:r>
              <a:rPr lang="en-US" sz="1800" dirty="0" smtClean="0">
                <a:latin typeface="+mj-lt"/>
                <a:cs typeface="Courier New" pitchFamily="49" charset="0"/>
              </a:rPr>
              <a:t> v</a:t>
            </a:r>
            <a:r>
              <a:rPr lang="ru-RU" sz="1800" dirty="0" smtClean="0">
                <a:latin typeface="+mj-lt"/>
                <a:cs typeface="Courier New" pitchFamily="49" charset="0"/>
              </a:rPr>
              <a:t>&lt;</a:t>
            </a:r>
            <a:r>
              <a:rPr lang="en-US" sz="1800" dirty="0" smtClean="0">
                <a:latin typeface="+mj-lt"/>
                <a:cs typeface="Courier New" pitchFamily="49" charset="0"/>
              </a:rPr>
              <a:t>n &amp;</a:t>
            </a:r>
            <a:r>
              <a:rPr lang="ru-RU" sz="1800" dirty="0" smtClean="0">
                <a:latin typeface="+mj-lt"/>
                <a:cs typeface="Courier New" pitchFamily="49" charset="0"/>
              </a:rPr>
              <a:t>&amp;</a:t>
            </a:r>
            <a:r>
              <a:rPr lang="en-US" sz="1800" dirty="0" smtClean="0">
                <a:latin typeface="+mj-lt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0 == </a:t>
            </a:r>
            <a:r>
              <a:rPr lang="ru-RU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h[u*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n+</a:t>
            </a:r>
            <a:r>
              <a:rPr lang="ru-RU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v]</a:t>
            </a:r>
            <a:r>
              <a:rPr lang="en-US" sz="1800" dirty="0" smtClean="0">
                <a:latin typeface="+mj-lt"/>
                <a:cs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+mj-lt"/>
                <a:cs typeface="Courier New" pitchFamily="49" charset="0"/>
              </a:rPr>
              <a:t>      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h</a:t>
            </a:r>
            <a:r>
              <a:rPr lang="ru-RU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[</a:t>
            </a:r>
            <a:r>
              <a:rPr lang="ru-RU" sz="1800" dirty="0">
                <a:solidFill>
                  <a:srgbClr val="FFC000"/>
                </a:solidFill>
                <a:latin typeface="+mj-lt"/>
                <a:cs typeface="Courier New" pitchFamily="49" charset="0"/>
              </a:rPr>
              <a:t>u*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Courier New" pitchFamily="49" charset="0"/>
              </a:rPr>
              <a:t>n+</a:t>
            </a:r>
            <a:r>
              <a:rPr lang="ru-RU" sz="1800" dirty="0">
                <a:solidFill>
                  <a:srgbClr val="FFC000"/>
                </a:solidFill>
                <a:latin typeface="+mj-lt"/>
                <a:cs typeface="Courier New" pitchFamily="49" charset="0"/>
              </a:rPr>
              <a:t>v</a:t>
            </a:r>
            <a:r>
              <a:rPr lang="ru-RU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]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 </a:t>
            </a:r>
            <a:r>
              <a:rPr lang="ru-RU" sz="1800" dirty="0" smtClean="0">
                <a:latin typeface="+mj-lt"/>
                <a:cs typeface="Courier New" pitchFamily="49" charset="0"/>
              </a:rPr>
              <a:t>=</a:t>
            </a:r>
            <a:r>
              <a:rPr lang="en-US" sz="1800" dirty="0" smtClean="0">
                <a:latin typeface="+mj-lt"/>
                <a:cs typeface="Courier New" pitchFamily="49" charset="0"/>
              </a:rPr>
              <a:t> step</a:t>
            </a:r>
            <a:r>
              <a:rPr lang="ru-RU" sz="1800" dirty="0" smtClean="0">
                <a:latin typeface="+mj-lt"/>
                <a:cs typeface="Courier New" pitchFamily="49" charset="0"/>
              </a:rPr>
              <a:t>;</a:t>
            </a:r>
            <a:endParaRPr lang="en-US" sz="1800" dirty="0"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800" dirty="0" smtClean="0">
                <a:latin typeface="+mj-lt"/>
                <a:cs typeface="Courier New" pitchFamily="49" charset="0"/>
              </a:rPr>
              <a:t>      </a:t>
            </a:r>
            <a:r>
              <a:rPr lang="en-US" sz="1800" dirty="0" smtClean="0">
                <a:latin typeface="+mj-lt"/>
                <a:cs typeface="Courier New" pitchFamily="49" charset="0"/>
              </a:rPr>
              <a:t>if (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knight_tour</a:t>
            </a:r>
            <a:r>
              <a:rPr lang="ru-RU" sz="1800" dirty="0" smtClean="0">
                <a:latin typeface="+mj-lt"/>
                <a:cs typeface="Courier New" pitchFamily="49" charset="0"/>
              </a:rPr>
              <a:t>(</a:t>
            </a:r>
            <a:r>
              <a:rPr lang="en-US" sz="1800" dirty="0">
                <a:latin typeface="+mj-lt"/>
                <a:cs typeface="Courier New" pitchFamily="49" charset="0"/>
              </a:rPr>
              <a:t>step</a:t>
            </a:r>
            <a:r>
              <a:rPr lang="ru-RU" sz="1800" dirty="0" smtClean="0">
                <a:latin typeface="+mj-lt"/>
                <a:cs typeface="Courier New" pitchFamily="49" charset="0"/>
              </a:rPr>
              <a:t>+1,u,v</a:t>
            </a:r>
            <a:r>
              <a:rPr lang="en-US" sz="1800" dirty="0" smtClean="0">
                <a:latin typeface="+mj-lt"/>
                <a:cs typeface="Courier New" pitchFamily="49" charset="0"/>
              </a:rPr>
              <a:t>,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h,n</a:t>
            </a:r>
            <a:r>
              <a:rPr lang="ru-RU" sz="1800" dirty="0" smtClean="0">
                <a:latin typeface="+mj-lt"/>
                <a:cs typeface="Courier New" pitchFamily="49" charset="0"/>
              </a:rPr>
              <a:t>)</a:t>
            </a:r>
            <a:r>
              <a:rPr lang="en-US" sz="1800" dirty="0" smtClean="0">
                <a:latin typeface="+mj-lt"/>
                <a:cs typeface="Courier New" pitchFamily="49" charset="0"/>
              </a:rPr>
              <a:t>) return 1</a:t>
            </a:r>
            <a:r>
              <a:rPr lang="ru-RU" sz="1800" dirty="0" smtClean="0">
                <a:latin typeface="+mj-lt"/>
                <a:cs typeface="Courier New" pitchFamily="49" charset="0"/>
              </a:rPr>
              <a:t>;</a:t>
            </a:r>
            <a:r>
              <a:rPr lang="en-US" sz="1800" dirty="0">
                <a:latin typeface="+mj-lt"/>
                <a:cs typeface="Courier New" pitchFamily="49" charset="0"/>
              </a:rPr>
              <a:t> // </a:t>
            </a:r>
            <a:r>
              <a:rPr lang="ru-RU" sz="1800" dirty="0">
                <a:latin typeface="+mj-lt"/>
                <a:cs typeface="Courier New" pitchFamily="49" charset="0"/>
              </a:rPr>
              <a:t>обход закончен</a:t>
            </a:r>
            <a:endParaRPr lang="en-US" sz="1800" dirty="0"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+mj-lt"/>
                <a:cs typeface="Courier New" pitchFamily="49" charset="0"/>
              </a:rPr>
              <a:t>      </a:t>
            </a:r>
            <a:r>
              <a:rPr lang="en-US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h</a:t>
            </a:r>
            <a:r>
              <a:rPr lang="ru-RU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[</a:t>
            </a:r>
            <a:r>
              <a:rPr lang="ru-RU" sz="1800" dirty="0">
                <a:solidFill>
                  <a:srgbClr val="FFC000"/>
                </a:solidFill>
                <a:latin typeface="+mj-lt"/>
                <a:cs typeface="Courier New" pitchFamily="49" charset="0"/>
              </a:rPr>
              <a:t>u*</a:t>
            </a:r>
            <a:r>
              <a:rPr lang="en-US" sz="1800" dirty="0">
                <a:solidFill>
                  <a:srgbClr val="FFC000"/>
                </a:solidFill>
                <a:latin typeface="+mj-lt"/>
                <a:cs typeface="Courier New" pitchFamily="49" charset="0"/>
              </a:rPr>
              <a:t>n+</a:t>
            </a:r>
            <a:r>
              <a:rPr lang="ru-RU" sz="1800" dirty="0">
                <a:solidFill>
                  <a:srgbClr val="FFC000"/>
                </a:solidFill>
                <a:latin typeface="+mj-lt"/>
                <a:cs typeface="Courier New" pitchFamily="49" charset="0"/>
              </a:rPr>
              <a:t>v</a:t>
            </a:r>
            <a:r>
              <a:rPr lang="ru-RU" sz="1800" dirty="0" smtClean="0">
                <a:solidFill>
                  <a:srgbClr val="FFC000"/>
                </a:solidFill>
                <a:latin typeface="+mj-lt"/>
                <a:cs typeface="Courier New" pitchFamily="49" charset="0"/>
              </a:rPr>
              <a:t>] </a:t>
            </a:r>
            <a:r>
              <a:rPr lang="ru-RU" sz="1800" dirty="0" smtClean="0">
                <a:latin typeface="+mj-lt"/>
                <a:cs typeface="Courier New" pitchFamily="49" charset="0"/>
              </a:rPr>
              <a:t>= 0</a:t>
            </a:r>
            <a:r>
              <a:rPr lang="en-US" sz="1800" dirty="0" smtClean="0">
                <a:latin typeface="+mj-lt"/>
                <a:cs typeface="Courier New" pitchFamily="49" charset="0"/>
              </a:rPr>
              <a:t>; </a:t>
            </a:r>
            <a:r>
              <a:rPr lang="ru-RU" sz="1800" dirty="0" smtClean="0">
                <a:latin typeface="+mj-lt"/>
                <a:cs typeface="Courier New" pitchFamily="49" charset="0"/>
              </a:rPr>
              <a:t>// отменяем ход</a:t>
            </a:r>
            <a:endParaRPr lang="en-US" sz="18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1800" dirty="0" smtClean="0">
                <a:latin typeface="+mj-lt"/>
                <a:cs typeface="Courier New" pitchFamily="49" charset="0"/>
              </a:rPr>
              <a:t>    </a:t>
            </a:r>
            <a:r>
              <a:rPr lang="en-US" sz="1800" dirty="0" smtClean="0">
                <a:latin typeface="+mj-lt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>
                <a:latin typeface="+mj-lt"/>
                <a:cs typeface="Courier New" pitchFamily="49" charset="0"/>
              </a:rPr>
              <a:t> </a:t>
            </a:r>
            <a:r>
              <a:rPr lang="en-US" sz="1800" dirty="0" smtClean="0">
                <a:latin typeface="+mj-lt"/>
                <a:cs typeface="Courier New" pitchFamily="49" charset="0"/>
              </a:rPr>
              <a:t> }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>
                <a:latin typeface="+mj-lt"/>
                <a:cs typeface="Courier New" pitchFamily="49" charset="0"/>
              </a:rPr>
              <a:t> </a:t>
            </a:r>
            <a:r>
              <a:rPr lang="en-US" sz="1800" dirty="0" smtClean="0">
                <a:latin typeface="+mj-lt"/>
                <a:cs typeface="Courier New" pitchFamily="49" charset="0"/>
              </a:rPr>
              <a:t> return </a:t>
            </a:r>
            <a:r>
              <a:rPr lang="ru-RU" sz="1800" dirty="0">
                <a:latin typeface="+mj-lt"/>
                <a:cs typeface="Courier New" pitchFamily="49" charset="0"/>
              </a:rPr>
              <a:t>0</a:t>
            </a:r>
            <a:r>
              <a:rPr lang="en-US" sz="1800" dirty="0" smtClean="0">
                <a:latin typeface="+mj-lt"/>
                <a:cs typeface="Courier New" pitchFamily="49" charset="0"/>
              </a:rPr>
              <a:t>; // </a:t>
            </a:r>
            <a:r>
              <a:rPr lang="ru-RU" sz="1800" dirty="0" smtClean="0">
                <a:latin typeface="+mj-lt"/>
                <a:cs typeface="Courier New" pitchFamily="49" charset="0"/>
              </a:rPr>
              <a:t>больше ходов нет и решение не найдено</a:t>
            </a:r>
            <a:endParaRPr lang="en-US" sz="1800" dirty="0" smtClean="0">
              <a:latin typeface="+mj-lt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+mj-lt"/>
                <a:cs typeface="Courier New" pitchFamily="49" charset="0"/>
              </a:rPr>
              <a:t>}</a:t>
            </a:r>
            <a:endParaRPr 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72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э</a:t>
            </a:r>
            <a:r>
              <a:rPr lang="ru-RU" dirty="0" smtClean="0"/>
              <a:t>вристики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sz="2800" dirty="0" smtClean="0"/>
              <a:t>Варнсдорфа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latin typeface="Comic Sans MS" pitchFamily="66" charset="0"/>
                <a:cs typeface="Calibri" pitchFamily="34" charset="0"/>
              </a:rPr>
              <a:t>"На </a:t>
            </a:r>
            <a:r>
              <a:rPr lang="ru-RU" sz="2400" dirty="0" smtClean="0">
                <a:latin typeface="Comic Sans MS" pitchFamily="66" charset="0"/>
                <a:cs typeface="Calibri" pitchFamily="34" charset="0"/>
              </a:rPr>
              <a:t>каждом ходу ставь коня на такое поле, из которого можно совершить наименьшее число ходов на еще не пройденные поля. Если таких полей несколько, </a:t>
            </a:r>
            <a:r>
              <a:rPr lang="ru-RU" sz="2400" dirty="0" smtClean="0">
                <a:latin typeface="Comic Sans MS" pitchFamily="66" charset="0"/>
                <a:cs typeface="Calibri" pitchFamily="34" charset="0"/>
              </a:rPr>
              <a:t>выбирай </a:t>
            </a:r>
            <a:r>
              <a:rPr lang="ru-RU" sz="2400" dirty="0" smtClean="0">
                <a:latin typeface="Comic Sans MS" pitchFamily="66" charset="0"/>
                <a:cs typeface="Calibri" pitchFamily="34" charset="0"/>
              </a:rPr>
              <a:t>любое из </a:t>
            </a:r>
            <a:r>
              <a:rPr lang="ru-RU" sz="2400" dirty="0" smtClean="0">
                <a:latin typeface="Comic Sans MS" pitchFamily="66" charset="0"/>
                <a:cs typeface="Calibri" pitchFamily="34" charset="0"/>
              </a:rPr>
              <a:t>них."</a:t>
            </a:r>
            <a:endParaRPr lang="ru-RU" sz="2400" dirty="0" smtClean="0">
              <a:latin typeface="Comic Sans MS" pitchFamily="66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Позволяет обойти без возвратов доски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от 5x5 до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76x76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помощью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ЭВМ найдены размеры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N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&gt; 76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такие, что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какого бы поля конь ни начал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движение правило Варнсдорфа заводит его в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тупик до полного обхода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доски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восьми ферзях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Задача о восьми ферзях — хорошо известный пример использования методов проб и ошибок и алгоритмов с возвратами</a:t>
            </a:r>
          </a:p>
          <a:p>
            <a:r>
              <a:rPr lang="ru-RU" sz="2400" dirty="0" smtClean="0"/>
              <a:t>В 1850 г. эту задачу исследовал Карл Ф.</a:t>
            </a:r>
            <a:r>
              <a:rPr lang="en-US" sz="2400" dirty="0" smtClean="0"/>
              <a:t> </a:t>
            </a:r>
            <a:r>
              <a:rPr lang="ru-RU" sz="2400" dirty="0" smtClean="0"/>
              <a:t>Гаусс, однако полностью он ее так и не решил</a:t>
            </a:r>
            <a:endParaRPr lang="en-US" sz="2400" dirty="0" smtClean="0"/>
          </a:p>
          <a:p>
            <a:r>
              <a:rPr lang="ru-RU" sz="2400" dirty="0" smtClean="0"/>
              <a:t>Восемь ферзей нужно расставить на шахматной доске так, чтобы ни один ферзь не угрожал другому</a:t>
            </a:r>
          </a:p>
          <a:p>
            <a:pPr>
              <a:buNone/>
            </a:pPr>
            <a:endParaRPr lang="ru-RU" sz="2400" dirty="0"/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6446" y="4509120"/>
            <a:ext cx="268755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расстановки 4 ферзей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0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79877"/>
              </p:ext>
            </p:extLst>
          </p:nvPr>
        </p:nvGraphicFramePr>
        <p:xfrm>
          <a:off x="3123288" y="2555406"/>
          <a:ext cx="4214844" cy="3321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3711"/>
                <a:gridCol w="1053711"/>
                <a:gridCol w="1053711"/>
                <a:gridCol w="1053711"/>
              </a:tblGrid>
              <a:tr h="83939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0367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393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393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Овал 4"/>
          <p:cNvSpPr/>
          <p:nvPr/>
        </p:nvSpPr>
        <p:spPr>
          <a:xfrm>
            <a:off x="2051720" y="2698282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5"/>
          <p:cNvSpPr/>
          <p:nvPr/>
        </p:nvSpPr>
        <p:spPr>
          <a:xfrm>
            <a:off x="2123158" y="3484100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6"/>
          <p:cNvSpPr/>
          <p:nvPr/>
        </p:nvSpPr>
        <p:spPr>
          <a:xfrm>
            <a:off x="2123158" y="4341356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7"/>
          <p:cNvSpPr/>
          <p:nvPr/>
        </p:nvSpPr>
        <p:spPr>
          <a:xfrm>
            <a:off x="2123158" y="5198612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8.09249E-7 L 0.13507 0.003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6763E-6 L 0.36354 0.004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354 0.00463 L 0.4875 0.0046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6763E-6 L 2.77778E-7 -1.676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75 0.00463 L 0.00139 0.004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4624E-6 L 0.47239 4.0462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83237E-6 L 0.13524 0.0057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65896E-6 L 0.36354 -0.003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 задач </a:t>
            </a:r>
            <a:r>
              <a:rPr lang="en-US" dirty="0" smtClean="0"/>
              <a:t>P </a:t>
            </a:r>
            <a:r>
              <a:rPr lang="ru-RU" dirty="0" smtClean="0"/>
              <a:t>и </a:t>
            </a:r>
            <a:r>
              <a:rPr lang="en-US" dirty="0" smtClean="0"/>
              <a:t>NP</a:t>
            </a:r>
            <a:r>
              <a:rPr lang="ru-RU" dirty="0" smtClean="0"/>
              <a:t>, сводимость, </a:t>
            </a:r>
            <a:r>
              <a:rPr lang="en-US" dirty="0" smtClean="0"/>
              <a:t>NP-</a:t>
            </a:r>
            <a:r>
              <a:rPr lang="ru-RU" dirty="0" smtClean="0"/>
              <a:t>полные и </a:t>
            </a:r>
            <a:r>
              <a:rPr lang="en-US" dirty="0" smtClean="0"/>
              <a:t>NP-</a:t>
            </a:r>
            <a:r>
              <a:rPr lang="ru-RU" dirty="0" smtClean="0"/>
              <a:t>трудные задачи</a:t>
            </a:r>
          </a:p>
          <a:p>
            <a:r>
              <a:rPr lang="ru-RU" dirty="0" smtClean="0"/>
              <a:t>Метод поиска с возвратом</a:t>
            </a:r>
          </a:p>
          <a:p>
            <a:r>
              <a:rPr lang="ru-RU" dirty="0" smtClean="0"/>
              <a:t>Алгоритмы решения классических задач комбинаторного поиска</a:t>
            </a:r>
          </a:p>
          <a:p>
            <a:r>
              <a:rPr lang="ru-RU" dirty="0" smtClean="0"/>
              <a:t>Метод ветвей и границ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8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нахождения всех решений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ru-RU" sz="2400" dirty="0" err="1" smtClean="0">
                <a:latin typeface="+mj-lt"/>
                <a:cs typeface="Courier New" pitchFamily="49" charset="0"/>
              </a:rPr>
              <a:t>Try</a:t>
            </a:r>
            <a:r>
              <a:rPr lang="ru-RU" sz="2400" dirty="0" smtClean="0">
                <a:latin typeface="+mj-lt"/>
                <a:cs typeface="Courier New" pitchFamily="49" charset="0"/>
              </a:rPr>
              <a:t>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</a:t>
            </a:r>
            <a:r>
              <a:rPr lang="en-US" sz="2400" dirty="0" smtClean="0">
                <a:latin typeface="+mj-lt"/>
                <a:cs typeface="Courier New" pitchFamily="49" charset="0"/>
              </a:rPr>
              <a:t>) </a:t>
            </a:r>
            <a:endParaRPr lang="ru-RU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{</a:t>
            </a:r>
            <a:endParaRPr lang="ru-RU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  // n </a:t>
            </a:r>
            <a:r>
              <a:rPr lang="ru-RU" sz="2400" dirty="0">
                <a:latin typeface="+mj-lt"/>
                <a:cs typeface="Courier New" pitchFamily="49" charset="0"/>
              </a:rPr>
              <a:t>– количество </a:t>
            </a:r>
            <a:r>
              <a:rPr lang="ru-RU" sz="2400" dirty="0" smtClean="0">
                <a:latin typeface="+mj-lt"/>
                <a:cs typeface="Courier New" pitchFamily="49" charset="0"/>
              </a:rPr>
              <a:t>ферзей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  // </a:t>
            </a:r>
            <a:r>
              <a:rPr lang="ru-RU" sz="2400" dirty="0">
                <a:latin typeface="+mj-lt"/>
                <a:cs typeface="Courier New" pitchFamily="49" charset="0"/>
              </a:rPr>
              <a:t>m – количество </a:t>
            </a:r>
            <a:r>
              <a:rPr lang="ru-RU" sz="2400" dirty="0" smtClean="0">
                <a:latin typeface="+mj-lt"/>
                <a:cs typeface="Courier New" pitchFamily="49" charset="0"/>
              </a:rPr>
              <a:t>позиций для данного ферзя</a:t>
            </a:r>
            <a:endParaRPr lang="ru-RU" sz="2400" dirty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2400" dirty="0" smtClean="0">
                <a:latin typeface="+mj-lt"/>
                <a:cs typeface="Courier New" pitchFamily="49" charset="0"/>
              </a:rPr>
              <a:t> k;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for (k</a:t>
            </a:r>
            <a:r>
              <a:rPr lang="ru-RU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smtClean="0">
                <a:latin typeface="+mj-lt"/>
                <a:cs typeface="Courier New" pitchFamily="49" charset="0"/>
              </a:rPr>
              <a:t>=</a:t>
            </a:r>
            <a:r>
              <a:rPr lang="ru-RU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smtClean="0">
                <a:latin typeface="+mj-lt"/>
                <a:cs typeface="Courier New" pitchFamily="49" charset="0"/>
              </a:rPr>
              <a:t>1; k</a:t>
            </a:r>
            <a:r>
              <a:rPr lang="ru-RU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smtClean="0">
                <a:latin typeface="+mj-lt"/>
                <a:cs typeface="Courier New" pitchFamily="49" charset="0"/>
              </a:rPr>
              <a:t>&lt;= m; k++)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{</a:t>
            </a:r>
            <a:r>
              <a:rPr lang="ru-RU" sz="2400" dirty="0" smtClean="0">
                <a:latin typeface="+mj-lt"/>
                <a:cs typeface="Courier New" pitchFamily="49" charset="0"/>
              </a:rPr>
              <a:t> 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</a:t>
            </a:r>
            <a:r>
              <a:rPr lang="ru-RU" sz="2400" dirty="0" smtClean="0">
                <a:latin typeface="+mj-lt"/>
                <a:cs typeface="Courier New" pitchFamily="49" charset="0"/>
              </a:rPr>
              <a:t>	выбор </a:t>
            </a:r>
            <a:r>
              <a:rPr lang="en-US" sz="2400" dirty="0" smtClean="0">
                <a:latin typeface="+mj-lt"/>
                <a:cs typeface="Courier New" pitchFamily="49" charset="0"/>
              </a:rPr>
              <a:t>k-</a:t>
            </a:r>
            <a:r>
              <a:rPr lang="ru-RU" sz="2400" dirty="0" smtClean="0">
                <a:latin typeface="+mj-lt"/>
                <a:cs typeface="Courier New" pitchFamily="49" charset="0"/>
              </a:rPr>
              <a:t>го кандидата</a:t>
            </a:r>
            <a:r>
              <a:rPr lang="en-US" sz="2400" dirty="0" smtClean="0">
                <a:latin typeface="+mj-lt"/>
                <a:cs typeface="Courier New" pitchFamily="49" charset="0"/>
              </a:rPr>
              <a:t>;</a:t>
            </a:r>
            <a:r>
              <a:rPr lang="ru-RU" sz="2400" dirty="0" smtClean="0">
                <a:latin typeface="+mj-lt"/>
                <a:cs typeface="Courier New" pitchFamily="49" charset="0"/>
              </a:rPr>
              <a:t/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if</a:t>
            </a:r>
            <a:r>
              <a:rPr lang="ru-RU" sz="2400" dirty="0" smtClean="0">
                <a:latin typeface="+mj-lt"/>
                <a:cs typeface="Courier New" pitchFamily="49" charset="0"/>
              </a:rPr>
              <a:t> (подходит)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	</a:t>
            </a:r>
            <a:r>
              <a:rPr lang="en-US" sz="2400" dirty="0" smtClean="0">
                <a:latin typeface="+mj-lt"/>
                <a:cs typeface="Courier New" pitchFamily="49" charset="0"/>
              </a:rPr>
              <a:t>{</a:t>
            </a:r>
            <a:r>
              <a:rPr lang="ru-RU" sz="2400" dirty="0" smtClean="0">
                <a:latin typeface="+mj-lt"/>
                <a:cs typeface="Courier New" pitchFamily="49" charset="0"/>
              </a:rPr>
              <a:t/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	</a:t>
            </a:r>
            <a:r>
              <a:rPr lang="ru-RU" sz="2400" dirty="0" smtClean="0">
                <a:latin typeface="+mj-lt"/>
                <a:cs typeface="Courier New" pitchFamily="49" charset="0"/>
              </a:rPr>
              <a:t>	его запись;</a:t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	</a:t>
            </a: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if</a:t>
            </a:r>
            <a:r>
              <a:rPr lang="ru-RU" sz="2400" dirty="0" smtClean="0">
                <a:latin typeface="+mj-lt"/>
                <a:cs typeface="Courier New" pitchFamily="49" charset="0"/>
              </a:rPr>
              <a:t> 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</a:t>
            </a:r>
            <a:r>
              <a:rPr lang="en-US" sz="2400" dirty="0" smtClean="0">
                <a:latin typeface="+mj-lt"/>
                <a:cs typeface="Courier New" pitchFamily="49" charset="0"/>
              </a:rPr>
              <a:t> &lt; n</a:t>
            </a:r>
            <a:r>
              <a:rPr lang="ru-RU" sz="2400" dirty="0" smtClean="0">
                <a:latin typeface="+mj-lt"/>
                <a:cs typeface="Courier New" pitchFamily="49" charset="0"/>
              </a:rPr>
              <a:t>)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Try</a:t>
            </a:r>
            <a:r>
              <a:rPr lang="en-US" sz="2400" dirty="0" smtClean="0">
                <a:latin typeface="+mj-lt"/>
                <a:cs typeface="Courier New" pitchFamily="49" charset="0"/>
              </a:rPr>
              <a:t>(i+1)</a:t>
            </a:r>
            <a:r>
              <a:rPr lang="ru-RU" sz="2400" dirty="0" smtClean="0">
                <a:latin typeface="+mj-lt"/>
                <a:cs typeface="Courier New" pitchFamily="49" charset="0"/>
              </a:rPr>
              <a:t>;</a:t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	</a:t>
            </a: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else </a:t>
            </a:r>
            <a:r>
              <a:rPr lang="ru-RU" sz="2400" dirty="0" smtClean="0">
                <a:latin typeface="+mj-lt"/>
                <a:cs typeface="Courier New" pitchFamily="49" charset="0"/>
              </a:rPr>
              <a:t>печатать решение;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	</a:t>
            </a:r>
            <a:r>
              <a:rPr lang="ru-RU" sz="2400" dirty="0" smtClean="0">
                <a:latin typeface="+mj-lt"/>
                <a:cs typeface="Courier New" pitchFamily="49" charset="0"/>
              </a:rPr>
              <a:t>	стирание записи</a:t>
            </a:r>
            <a:r>
              <a:rPr lang="en-US" sz="2400" dirty="0" smtClean="0">
                <a:latin typeface="+mj-lt"/>
                <a:cs typeface="Courier New" pitchFamily="49" charset="0"/>
              </a:rPr>
              <a:t>;</a:t>
            </a:r>
            <a:endParaRPr lang="ru-RU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	</a:t>
            </a:r>
            <a:r>
              <a:rPr lang="en-US" sz="2400" dirty="0" smtClean="0">
                <a:latin typeface="+mj-lt"/>
                <a:cs typeface="Courier New" pitchFamily="49" charset="0"/>
              </a:rPr>
              <a:t>}</a:t>
            </a:r>
            <a:r>
              <a:rPr lang="ru-RU" sz="2400" dirty="0" smtClean="0">
                <a:latin typeface="+mj-lt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}</a:t>
            </a:r>
            <a:endParaRPr lang="ru-RU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}</a:t>
            </a:r>
            <a:endParaRPr lang="ru-RU" sz="2400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endParaRPr lang="ru-R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ru-RU" dirty="0"/>
              <a:t>о </a:t>
            </a:r>
            <a:r>
              <a:rPr lang="ru-RU" dirty="0" smtClean="0"/>
              <a:t>рюкзаке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Дано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вещей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я вещь имеет вес </a:t>
            </a:r>
            <a:r>
              <a:rPr lang="en-US" sz="2400" i="1" dirty="0" err="1" smtClean="0"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i="1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и стоимость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sz="2400" i="1" baseline="-25000" dirty="0" smtClean="0">
                <a:latin typeface="Calibri" pitchFamily="34" charset="0"/>
                <a:cs typeface="Calibri" pitchFamily="34" charset="0"/>
              </a:rPr>
              <a:t>i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Дано число </a:t>
            </a:r>
            <a:r>
              <a:rPr lang="en-US" sz="2800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ru-RU" sz="28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– вместимость рюкзака</a:t>
            </a:r>
          </a:p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Найти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набор вещей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максимальной стоимости при условии, что их общий вес не превышает </a:t>
            </a:r>
            <a:r>
              <a:rPr lang="en-US" sz="2800" i="1" dirty="0" smtClean="0">
                <a:latin typeface="Calibri" pitchFamily="34" charset="0"/>
                <a:cs typeface="Calibri" pitchFamily="34" charset="0"/>
              </a:rPr>
              <a:t>K</a:t>
            </a:r>
            <a:endParaRPr lang="ru-RU" sz="2800" i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i="1" dirty="0" err="1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400" i="1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i="1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= 0,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если вещь не взята</a:t>
            </a:r>
          </a:p>
          <a:p>
            <a:pPr lvl="1"/>
            <a:r>
              <a:rPr lang="en-US" sz="2400" i="1" dirty="0" err="1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400" i="1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i="1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i="1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= 1,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если вещь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взята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98516" y="5229201"/>
            <a:ext cx="1209316" cy="77221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7416" y="5296158"/>
            <a:ext cx="1340807" cy="72513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перебора всех решений и выбора оптимального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ru-RU" sz="2400" dirty="0" err="1" smtClean="0">
                <a:latin typeface="+mj-lt"/>
                <a:cs typeface="Courier New" pitchFamily="49" charset="0"/>
              </a:rPr>
              <a:t>Try</a:t>
            </a:r>
            <a:r>
              <a:rPr lang="ru-RU" sz="2400" dirty="0" smtClean="0">
                <a:latin typeface="+mj-lt"/>
                <a:cs typeface="Courier New" pitchFamily="49" charset="0"/>
              </a:rPr>
              <a:t>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</a:t>
            </a:r>
            <a:r>
              <a:rPr lang="en-US" sz="2400" dirty="0" smtClean="0">
                <a:latin typeface="+mj-lt"/>
                <a:cs typeface="Courier New" pitchFamily="49" charset="0"/>
              </a:rPr>
              <a:t>) </a:t>
            </a:r>
            <a:endParaRPr lang="ru-RU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{</a:t>
            </a:r>
            <a:endParaRPr lang="ru-RU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if</a:t>
            </a:r>
            <a:r>
              <a:rPr lang="ru-RU" sz="2400" dirty="0" smtClean="0">
                <a:latin typeface="+mj-lt"/>
                <a:cs typeface="Courier New" pitchFamily="49" charset="0"/>
              </a:rPr>
              <a:t> (</a:t>
            </a:r>
            <a:r>
              <a:rPr lang="ru-RU" sz="2400" dirty="0"/>
              <a:t>включение приемлемо</a:t>
            </a:r>
            <a:r>
              <a:rPr lang="ru-RU" sz="2400" dirty="0" smtClean="0">
                <a:latin typeface="+mj-lt"/>
                <a:cs typeface="Courier New" pitchFamily="49" charset="0"/>
              </a:rPr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{</a:t>
            </a:r>
            <a:r>
              <a:rPr lang="ru-RU" sz="2400" dirty="0" smtClean="0">
                <a:latin typeface="+mj-lt"/>
                <a:cs typeface="Courier New" pitchFamily="49" charset="0"/>
              </a:rPr>
              <a:t>	включение </a:t>
            </a:r>
            <a:r>
              <a:rPr lang="en-US" sz="2400" dirty="0" smtClean="0">
                <a:latin typeface="+mj-lt"/>
                <a:cs typeface="Courier New" pitchFamily="49" charset="0"/>
              </a:rPr>
              <a:t>i-</a:t>
            </a:r>
            <a:r>
              <a:rPr lang="ru-RU" sz="2400" dirty="0" smtClean="0">
                <a:latin typeface="+mj-lt"/>
                <a:cs typeface="Courier New" pitchFamily="49" charset="0"/>
              </a:rPr>
              <a:t>й вещи;</a:t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	if</a:t>
            </a:r>
            <a:r>
              <a:rPr lang="ru-RU" sz="2400" dirty="0" smtClean="0">
                <a:latin typeface="+mj-lt"/>
                <a:cs typeface="Courier New" pitchFamily="49" charset="0"/>
              </a:rPr>
              <a:t> 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</a:t>
            </a:r>
            <a:r>
              <a:rPr lang="en-US" sz="2400" dirty="0" smtClean="0">
                <a:latin typeface="+mj-lt"/>
                <a:cs typeface="Courier New" pitchFamily="49" charset="0"/>
              </a:rPr>
              <a:t> &lt; n</a:t>
            </a:r>
            <a:r>
              <a:rPr lang="ru-RU" sz="2400" dirty="0" smtClean="0">
                <a:latin typeface="+mj-lt"/>
                <a:cs typeface="Courier New" pitchFamily="49" charset="0"/>
              </a:rPr>
              <a:t>)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Try</a:t>
            </a:r>
            <a:r>
              <a:rPr lang="en-US" sz="2400" dirty="0" smtClean="0">
                <a:latin typeface="+mj-lt"/>
                <a:cs typeface="Courier New" pitchFamily="49" charset="0"/>
              </a:rPr>
              <a:t>(i+1)</a:t>
            </a:r>
            <a:r>
              <a:rPr lang="ru-RU" sz="2400" dirty="0" smtClean="0">
                <a:latin typeface="+mj-lt"/>
                <a:cs typeface="Courier New" pitchFamily="49" charset="0"/>
              </a:rPr>
              <a:t>;</a:t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	else </a:t>
            </a:r>
            <a:r>
              <a:rPr lang="ru-RU" sz="2400" dirty="0" smtClean="0">
                <a:latin typeface="+mj-lt"/>
                <a:cs typeface="Courier New" pitchFamily="49" charset="0"/>
              </a:rPr>
              <a:t>проверка оптимальности;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	</a:t>
            </a:r>
            <a:r>
              <a:rPr lang="ru-RU" sz="2400" dirty="0" smtClean="0">
                <a:latin typeface="+mj-lt"/>
                <a:cs typeface="Courier New" pitchFamily="49" charset="0"/>
              </a:rPr>
              <a:t>исключение </a:t>
            </a:r>
            <a:r>
              <a:rPr lang="en-US" sz="2400" dirty="0" smtClean="0">
                <a:latin typeface="+mj-lt"/>
                <a:cs typeface="Courier New" pitchFamily="49" charset="0"/>
              </a:rPr>
              <a:t>i-</a:t>
            </a:r>
            <a:r>
              <a:rPr lang="ru-RU" sz="2400" dirty="0" smtClean="0">
                <a:latin typeface="+mj-lt"/>
                <a:cs typeface="Courier New" pitchFamily="49" charset="0"/>
              </a:rPr>
              <a:t>й </a:t>
            </a:r>
            <a:r>
              <a:rPr lang="ru-RU" sz="2400" dirty="0">
                <a:latin typeface="+mj-lt"/>
                <a:cs typeface="Courier New" pitchFamily="49" charset="0"/>
              </a:rPr>
              <a:t>вещи</a:t>
            </a:r>
            <a:r>
              <a:rPr lang="en-US" sz="2400" dirty="0" smtClean="0">
                <a:latin typeface="+mj-lt"/>
                <a:cs typeface="Courier New" pitchFamily="49" charset="0"/>
              </a:rPr>
              <a:t>;</a:t>
            </a:r>
            <a:endParaRPr lang="ru-RU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}</a:t>
            </a:r>
            <a:r>
              <a:rPr lang="ru-RU" sz="2400" dirty="0" smtClean="0">
                <a:latin typeface="+mj-lt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if</a:t>
            </a:r>
            <a:r>
              <a:rPr lang="ru-RU" sz="2400" dirty="0" smtClean="0">
                <a:latin typeface="+mj-lt"/>
                <a:cs typeface="Courier New" pitchFamily="49" charset="0"/>
              </a:rPr>
              <a:t> (</a:t>
            </a:r>
            <a:r>
              <a:rPr lang="ru-RU" sz="2400" dirty="0"/>
              <a:t>приемлемо невключение</a:t>
            </a:r>
            <a:r>
              <a:rPr lang="ru-RU" sz="2400" dirty="0" smtClean="0">
                <a:latin typeface="+mj-lt"/>
                <a:cs typeface="Courier New" pitchFamily="49" charset="0"/>
              </a:rPr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{</a:t>
            </a: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	if</a:t>
            </a:r>
            <a:r>
              <a:rPr lang="ru-RU" sz="2400" dirty="0" smtClean="0">
                <a:latin typeface="+mj-lt"/>
                <a:cs typeface="Courier New" pitchFamily="49" charset="0"/>
              </a:rPr>
              <a:t> 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</a:t>
            </a:r>
            <a:r>
              <a:rPr lang="en-US" sz="2400" dirty="0" smtClean="0">
                <a:latin typeface="+mj-lt"/>
                <a:cs typeface="Courier New" pitchFamily="49" charset="0"/>
              </a:rPr>
              <a:t> &lt; n</a:t>
            </a:r>
            <a:r>
              <a:rPr lang="ru-RU" sz="2400" dirty="0" smtClean="0">
                <a:latin typeface="+mj-lt"/>
                <a:cs typeface="Courier New" pitchFamily="49" charset="0"/>
              </a:rPr>
              <a:t>)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Try</a:t>
            </a:r>
            <a:r>
              <a:rPr lang="en-US" sz="2400" dirty="0" smtClean="0">
                <a:latin typeface="+mj-lt"/>
                <a:cs typeface="Courier New" pitchFamily="49" charset="0"/>
              </a:rPr>
              <a:t>(i+1)</a:t>
            </a:r>
            <a:r>
              <a:rPr lang="ru-RU" sz="2400" dirty="0" smtClean="0">
                <a:latin typeface="+mj-lt"/>
                <a:cs typeface="Courier New" pitchFamily="49" charset="0"/>
              </a:rPr>
              <a:t>;</a:t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	else </a:t>
            </a:r>
            <a:r>
              <a:rPr lang="ru-RU" sz="2400" dirty="0" smtClean="0">
                <a:latin typeface="+mj-lt"/>
                <a:cs typeface="Courier New" pitchFamily="49" charset="0"/>
              </a:rPr>
              <a:t>проверка оптимальности;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}</a:t>
            </a:r>
            <a:r>
              <a:rPr lang="ru-RU" sz="2400" dirty="0" smtClean="0">
                <a:latin typeface="+mj-lt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}</a:t>
            </a:r>
            <a:endParaRPr lang="ru-R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ветвей и </a:t>
            </a:r>
            <a:r>
              <a:rPr lang="ru-RU" dirty="0" smtClean="0"/>
              <a:t>границ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>
                <a:cs typeface="Times New Roman" pitchFamily="18" charset="0"/>
              </a:rPr>
              <a:t>Вариант полного перебора</a:t>
            </a:r>
          </a:p>
          <a:p>
            <a:r>
              <a:rPr lang="ru-RU" sz="2800" dirty="0" smtClean="0">
                <a:cs typeface="Times New Roman" pitchFamily="18" charset="0"/>
              </a:rPr>
              <a:t>Нахождение оптимальных решений среди допустимых</a:t>
            </a:r>
          </a:p>
          <a:p>
            <a:r>
              <a:rPr lang="ru-RU" sz="2800" dirty="0" smtClean="0">
                <a:cs typeface="Times New Roman" pitchFamily="18" charset="0"/>
              </a:rPr>
              <a:t>Отсечение </a:t>
            </a:r>
            <a:r>
              <a:rPr lang="ru-RU" sz="2800" dirty="0">
                <a:cs typeface="Times New Roman" pitchFamily="18" charset="0"/>
              </a:rPr>
              <a:t>заведомо неоптимальных допустимых </a:t>
            </a:r>
            <a:r>
              <a:rPr lang="ru-RU" sz="2800" dirty="0" smtClean="0">
                <a:cs typeface="Times New Roman" pitchFamily="18" charset="0"/>
              </a:rPr>
              <a:t>решений</a:t>
            </a:r>
            <a:endParaRPr lang="en-US" sz="2800" dirty="0" smtClean="0">
              <a:cs typeface="Times New Roman" pitchFamily="18" charset="0"/>
            </a:endParaRPr>
          </a:p>
          <a:p>
            <a:r>
              <a:rPr lang="ru-RU" sz="2800" dirty="0" smtClean="0">
                <a:cs typeface="Times New Roman" pitchFamily="18" charset="0"/>
              </a:rPr>
              <a:t>Ленд и Дойг 1960 общая задача целочисленного линейного программирования</a:t>
            </a:r>
          </a:p>
          <a:p>
            <a:r>
              <a:rPr lang="ru-RU" sz="2800" dirty="0" smtClean="0">
                <a:cs typeface="Times New Roman" pitchFamily="18" charset="0"/>
              </a:rPr>
              <a:t>Литтл, Мурти, Суини и Кэрел 1963 задача коммивояжера</a:t>
            </a:r>
          </a:p>
          <a:p>
            <a:pPr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ветвей и </a:t>
            </a:r>
            <a:r>
              <a:rPr lang="ru-RU" dirty="0" smtClean="0"/>
              <a:t>границ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Целевая функция</a:t>
            </a:r>
          </a:p>
          <a:p>
            <a:pPr lvl="1"/>
            <a:r>
              <a:rPr lang="ru-RU" dirty="0" smtClean="0"/>
              <a:t>В задаче о рюкзаке это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Ограничения</a:t>
            </a:r>
          </a:p>
          <a:p>
            <a:pPr lvl="1"/>
            <a:r>
              <a:rPr lang="ru-RU" dirty="0" smtClean="0"/>
              <a:t>В задаче о рюкзаке это</a:t>
            </a:r>
          </a:p>
          <a:p>
            <a:endParaRPr lang="ru-RU" dirty="0" smtClean="0"/>
          </a:p>
          <a:p>
            <a:r>
              <a:rPr lang="ru-RU" dirty="0" smtClean="0"/>
              <a:t>Допустимые решения удовлетворяют ограничениям</a:t>
            </a:r>
          </a:p>
          <a:p>
            <a:r>
              <a:rPr lang="ru-RU" dirty="0" smtClean="0"/>
              <a:t>Оптимальные решения – это допустимые решения, дающие максимальное значение целевой функции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71892" y="3212976"/>
            <a:ext cx="1127672" cy="72008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09551" y="1921962"/>
            <a:ext cx="1331469" cy="72008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360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Метод </a:t>
            </a:r>
            <a:r>
              <a:rPr lang="ru-RU" sz="3200" dirty="0"/>
              <a:t>ветвей и </a:t>
            </a:r>
            <a:r>
              <a:rPr lang="ru-RU" sz="3200" dirty="0" smtClean="0"/>
              <a:t>границ</a:t>
            </a:r>
            <a:endParaRPr lang="ru-RU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Разбиение множества допустимых решений на подмножества меньших размеров</a:t>
            </a:r>
          </a:p>
          <a:p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Подмножества допустимых решений образуют </a:t>
            </a:r>
            <a:r>
              <a:rPr lang="ru-RU" sz="28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дерево поиска</a:t>
            </a:r>
            <a:r>
              <a:rPr lang="ru-RU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ru-RU" sz="28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дерево ветвей и границ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Для каждого подмножества допустимых решений оцениваем </a:t>
            </a:r>
            <a:r>
              <a:rPr lang="ru-RU" sz="28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снизу</a:t>
            </a:r>
            <a:r>
              <a:rPr lang="ru-RU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 </a:t>
            </a:r>
            <a:r>
              <a:rPr lang="ru-RU" sz="28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сверху</a:t>
            </a:r>
            <a:r>
              <a:rPr lang="ru-RU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множество значений целевой функции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Если нижняя граница совпадает с верхней границей, то Ц.Ф. достигает максимума (минимума) на данном подмножестве допуст. решений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sz="2000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нижняя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граница для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значений Ц.Ф. на подмножестве А больше </a:t>
            </a:r>
            <a:r>
              <a:rPr lang="ru-RU" sz="20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верхней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границы для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значений Ц.Ф.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на подмножестве В, то  А не содержит минимума Ц.Ф., а</a:t>
            </a:r>
            <a:br>
              <a:rPr lang="ru-RU" sz="2000" dirty="0" smtClean="0">
                <a:latin typeface="Calibri" pitchFamily="34" charset="0"/>
                <a:cs typeface="Calibri" pitchFamily="34" charset="0"/>
              </a:rPr>
            </a:br>
            <a:r>
              <a:rPr lang="ru-RU" sz="2000" dirty="0" smtClean="0">
                <a:latin typeface="Calibri" pitchFamily="34" charset="0"/>
                <a:cs typeface="Calibri" pitchFamily="34" charset="0"/>
              </a:rPr>
              <a:t>В не содержит максимума Ц.Ф.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Метод </a:t>
            </a:r>
            <a:r>
              <a:rPr lang="ru-RU" sz="3200" dirty="0"/>
              <a:t>ветвей и </a:t>
            </a:r>
            <a:r>
              <a:rPr lang="ru-RU" sz="3200" dirty="0" smtClean="0"/>
              <a:t>границ</a:t>
            </a:r>
            <a:endParaRPr lang="ru-RU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Ищем оптимальное решение при помощи обхода дерева ветвей и границ</a:t>
            </a:r>
          </a:p>
          <a:p>
            <a:pPr lvl="1"/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Вид обхода выбираем в зависимости от задачи</a:t>
            </a:r>
          </a:p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 каждом шаге обхода проверяем, содержит ли данное подмножество допустимых решений оптимальное решение</a:t>
            </a:r>
          </a:p>
          <a:p>
            <a:pPr lvl="1"/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да, если верхняя граница == нижняя граница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обновляем известный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min (max)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400" dirty="0" smtClean="0">
                <a:latin typeface="Calibri" pitchFamily="34" charset="0"/>
                <a:cs typeface="Calibri" pitchFamily="34" charset="0"/>
              </a:rPr>
              <a:t>нет, если нижняя граница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&gt;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известный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min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(верхняя граница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&lt;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известный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max)</a:t>
            </a:r>
          </a:p>
          <a:p>
            <a:pPr lvl="2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не исследуем (пропускаем) подмножество допустимых решений</a:t>
            </a:r>
          </a:p>
          <a:p>
            <a:pPr lvl="1"/>
            <a:r>
              <a:rPr lang="ru-RU" sz="2400" dirty="0" smtClean="0">
                <a:latin typeface="Calibri" pitchFamily="34" charset="0"/>
                <a:cs typeface="Calibri" pitchFamily="34" charset="0"/>
              </a:rPr>
              <a:t>неизвестно</a:t>
            </a:r>
          </a:p>
          <a:p>
            <a:pPr lvl="2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разбиваем подмножество допустимых решений на части и добавлем в дерево новые вершины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3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ru-RU" dirty="0"/>
              <a:t>ветвей и границ для решения задачи о рюкзаке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Множество допустимых решений задаём массивом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t[]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и номером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x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рассматриваемой вещи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значения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t[0] … t[x]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уже зафиксированы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t[0]*w[0]+t[1]*w[1]+…+t[x]*w[x] &lt;= K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значения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t[x+1] … t[n]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еще не зафиксированы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Оценка снизу для множества допустимых решений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t, x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тривиальная --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t[0]*c[0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]+t[1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]*c[1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]+…+t[x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]*c[x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] 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приведите примеры более "умных" оценок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Схема перебора всех решений и выбора </a:t>
            </a:r>
            <a:r>
              <a:rPr lang="ru-RU" dirty="0" smtClean="0"/>
              <a:t>оптимального (</a:t>
            </a:r>
            <a:r>
              <a:rPr lang="ru-RU" dirty="0" smtClean="0"/>
              <a:t>копия)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ru-RU" sz="2400" dirty="0" err="1" smtClean="0">
                <a:latin typeface="+mj-lt"/>
                <a:cs typeface="Courier New" pitchFamily="49" charset="0"/>
              </a:rPr>
              <a:t>Try</a:t>
            </a:r>
            <a:r>
              <a:rPr lang="ru-RU" sz="2400" dirty="0" smtClean="0">
                <a:latin typeface="+mj-lt"/>
                <a:cs typeface="Courier New" pitchFamily="49" charset="0"/>
              </a:rPr>
              <a:t>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</a:t>
            </a:r>
            <a:r>
              <a:rPr lang="en-US" sz="2400" dirty="0" smtClean="0">
                <a:latin typeface="+mj-lt"/>
                <a:cs typeface="Courier New" pitchFamily="49" charset="0"/>
              </a:rPr>
              <a:t>) </a:t>
            </a:r>
            <a:endParaRPr lang="ru-RU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{</a:t>
            </a:r>
            <a:endParaRPr lang="ru-RU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if</a:t>
            </a:r>
            <a:r>
              <a:rPr lang="ru-RU" sz="2400" dirty="0" smtClean="0">
                <a:latin typeface="+mj-lt"/>
                <a:cs typeface="Courier New" pitchFamily="49" charset="0"/>
              </a:rPr>
              <a:t> (</a:t>
            </a:r>
            <a:r>
              <a:rPr lang="ru-RU" sz="2400" dirty="0"/>
              <a:t>включение приемлемо</a:t>
            </a:r>
            <a:r>
              <a:rPr lang="ru-RU" sz="2400" dirty="0" smtClean="0">
                <a:latin typeface="+mj-lt"/>
                <a:cs typeface="Courier New" pitchFamily="49" charset="0"/>
              </a:rPr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{</a:t>
            </a:r>
            <a:r>
              <a:rPr lang="ru-RU" sz="2400" dirty="0" smtClean="0">
                <a:latin typeface="+mj-lt"/>
                <a:cs typeface="Courier New" pitchFamily="49" charset="0"/>
              </a:rPr>
              <a:t>	включение </a:t>
            </a:r>
            <a:r>
              <a:rPr lang="en-US" sz="2400" dirty="0" smtClean="0">
                <a:latin typeface="+mj-lt"/>
                <a:cs typeface="Courier New" pitchFamily="49" charset="0"/>
              </a:rPr>
              <a:t>i-</a:t>
            </a:r>
            <a:r>
              <a:rPr lang="ru-RU" sz="2400" dirty="0" smtClean="0">
                <a:latin typeface="+mj-lt"/>
                <a:cs typeface="Courier New" pitchFamily="49" charset="0"/>
              </a:rPr>
              <a:t>й вещи;</a:t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	if</a:t>
            </a:r>
            <a:r>
              <a:rPr lang="ru-RU" sz="2400" dirty="0" smtClean="0">
                <a:latin typeface="+mj-lt"/>
                <a:cs typeface="Courier New" pitchFamily="49" charset="0"/>
              </a:rPr>
              <a:t> 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</a:t>
            </a:r>
            <a:r>
              <a:rPr lang="en-US" sz="2400" dirty="0" smtClean="0">
                <a:latin typeface="+mj-lt"/>
                <a:cs typeface="Courier New" pitchFamily="49" charset="0"/>
              </a:rPr>
              <a:t> &lt; n</a:t>
            </a:r>
            <a:r>
              <a:rPr lang="ru-RU" sz="2400" dirty="0" smtClean="0">
                <a:latin typeface="+mj-lt"/>
                <a:cs typeface="Courier New" pitchFamily="49" charset="0"/>
              </a:rPr>
              <a:t>)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Try</a:t>
            </a:r>
            <a:r>
              <a:rPr lang="en-US" sz="2400" dirty="0" smtClean="0">
                <a:latin typeface="+mj-lt"/>
                <a:cs typeface="Courier New" pitchFamily="49" charset="0"/>
              </a:rPr>
              <a:t>(i+1)</a:t>
            </a:r>
            <a:r>
              <a:rPr lang="ru-RU" sz="2400" dirty="0" smtClean="0">
                <a:latin typeface="+mj-lt"/>
                <a:cs typeface="Courier New" pitchFamily="49" charset="0"/>
              </a:rPr>
              <a:t>;</a:t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	else </a:t>
            </a:r>
            <a:r>
              <a:rPr lang="ru-RU" sz="2400" dirty="0" smtClean="0">
                <a:latin typeface="+mj-lt"/>
                <a:cs typeface="Courier New" pitchFamily="49" charset="0"/>
              </a:rPr>
              <a:t>проверка оптимальности;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	</a:t>
            </a:r>
            <a:r>
              <a:rPr lang="ru-RU" sz="2400" dirty="0" smtClean="0">
                <a:latin typeface="+mj-lt"/>
                <a:cs typeface="Courier New" pitchFamily="49" charset="0"/>
              </a:rPr>
              <a:t>исключение </a:t>
            </a:r>
            <a:r>
              <a:rPr lang="en-US" sz="2400" dirty="0" smtClean="0">
                <a:latin typeface="+mj-lt"/>
                <a:cs typeface="Courier New" pitchFamily="49" charset="0"/>
              </a:rPr>
              <a:t>i-</a:t>
            </a:r>
            <a:r>
              <a:rPr lang="ru-RU" sz="2400" dirty="0" smtClean="0">
                <a:latin typeface="+mj-lt"/>
                <a:cs typeface="Courier New" pitchFamily="49" charset="0"/>
              </a:rPr>
              <a:t>й </a:t>
            </a:r>
            <a:r>
              <a:rPr lang="ru-RU" sz="2400" dirty="0">
                <a:latin typeface="+mj-lt"/>
                <a:cs typeface="Courier New" pitchFamily="49" charset="0"/>
              </a:rPr>
              <a:t>вещи</a:t>
            </a:r>
            <a:r>
              <a:rPr lang="en-US" sz="2400" dirty="0" smtClean="0">
                <a:latin typeface="+mj-lt"/>
                <a:cs typeface="Courier New" pitchFamily="49" charset="0"/>
              </a:rPr>
              <a:t>;</a:t>
            </a:r>
            <a:endParaRPr lang="ru-RU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}</a:t>
            </a:r>
            <a:r>
              <a:rPr lang="ru-RU" sz="2400" dirty="0" smtClean="0">
                <a:latin typeface="+mj-lt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if</a:t>
            </a:r>
            <a:r>
              <a:rPr lang="ru-RU" sz="2400" dirty="0" smtClean="0">
                <a:latin typeface="+mj-lt"/>
                <a:cs typeface="Courier New" pitchFamily="49" charset="0"/>
              </a:rPr>
              <a:t> (</a:t>
            </a:r>
            <a:r>
              <a:rPr lang="ru-RU" sz="2400" dirty="0"/>
              <a:t>приемлемо </a:t>
            </a:r>
            <a:r>
              <a:rPr lang="ru-RU" sz="2400" dirty="0" smtClean="0"/>
              <a:t>невключение</a:t>
            </a:r>
            <a:r>
              <a:rPr lang="ru-RU" sz="2400" dirty="0" smtClean="0">
                <a:latin typeface="+mj-lt"/>
                <a:cs typeface="Courier New" pitchFamily="49" charset="0"/>
              </a:rPr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{</a:t>
            </a:r>
            <a:r>
              <a:rPr lang="ru-RU" sz="2400" dirty="0" smtClean="0">
                <a:latin typeface="+mj-lt"/>
                <a:cs typeface="Courier New" pitchFamily="49" charset="0"/>
              </a:rPr>
              <a:t>	</a:t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	if</a:t>
            </a:r>
            <a:r>
              <a:rPr lang="ru-RU" sz="2400" dirty="0" smtClean="0">
                <a:latin typeface="+mj-lt"/>
                <a:cs typeface="Courier New" pitchFamily="49" charset="0"/>
              </a:rPr>
              <a:t> 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</a:t>
            </a:r>
            <a:r>
              <a:rPr lang="en-US" sz="2400" dirty="0" smtClean="0">
                <a:latin typeface="+mj-lt"/>
                <a:cs typeface="Courier New" pitchFamily="49" charset="0"/>
              </a:rPr>
              <a:t> &lt; n</a:t>
            </a:r>
            <a:r>
              <a:rPr lang="ru-RU" sz="2400" dirty="0" smtClean="0">
                <a:latin typeface="+mj-lt"/>
                <a:cs typeface="Courier New" pitchFamily="49" charset="0"/>
              </a:rPr>
              <a:t>)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ru-RU" sz="2400" dirty="0" err="1" smtClean="0">
                <a:latin typeface="+mj-lt"/>
                <a:cs typeface="Courier New" pitchFamily="49" charset="0"/>
              </a:rPr>
              <a:t>Try</a:t>
            </a:r>
            <a:r>
              <a:rPr lang="en-US" sz="2400" dirty="0" smtClean="0">
                <a:latin typeface="+mj-lt"/>
                <a:cs typeface="Courier New" pitchFamily="49" charset="0"/>
              </a:rPr>
              <a:t>(i+1)</a:t>
            </a:r>
            <a:r>
              <a:rPr lang="ru-RU" sz="2400" dirty="0" smtClean="0">
                <a:latin typeface="+mj-lt"/>
                <a:cs typeface="Courier New" pitchFamily="49" charset="0"/>
              </a:rPr>
              <a:t>;</a:t>
            </a:r>
            <a:br>
              <a:rPr lang="ru-RU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	else </a:t>
            </a:r>
            <a:r>
              <a:rPr lang="ru-RU" sz="2400" dirty="0" smtClean="0">
                <a:latin typeface="+mj-lt"/>
                <a:cs typeface="Courier New" pitchFamily="49" charset="0"/>
              </a:rPr>
              <a:t>проверка оптимальности;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}</a:t>
            </a:r>
            <a:r>
              <a:rPr lang="ru-RU" sz="2400" dirty="0" smtClean="0">
                <a:latin typeface="+mj-lt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}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6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Детализация метода ветвей и границ для задачи о рюкзаке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 smtClean="0"/>
              <a:t>Обозначим</a:t>
            </a:r>
            <a:endParaRPr lang="en-US" sz="2400" dirty="0" smtClean="0"/>
          </a:p>
          <a:p>
            <a:pPr lvl="1"/>
            <a:r>
              <a:rPr lang="en-US" sz="2000" i="1" dirty="0" err="1" smtClean="0"/>
              <a:t>tw</a:t>
            </a:r>
            <a:r>
              <a:rPr lang="en-US" sz="2000" dirty="0" smtClean="0"/>
              <a:t> </a:t>
            </a:r>
            <a:r>
              <a:rPr lang="ru-RU" sz="2000" dirty="0" smtClean="0"/>
              <a:t>– общий вес рюкзака к данному моменту</a:t>
            </a:r>
            <a:endParaRPr lang="en-US" sz="2000" dirty="0" smtClean="0"/>
          </a:p>
          <a:p>
            <a:pPr lvl="1"/>
            <a:r>
              <a:rPr lang="en-US" sz="2000" i="1" dirty="0" err="1" smtClean="0"/>
              <a:t>av</a:t>
            </a:r>
            <a:r>
              <a:rPr lang="en-US" sz="2000" dirty="0" smtClean="0"/>
              <a:t> </a:t>
            </a:r>
            <a:r>
              <a:rPr lang="ru-RU" sz="2000" dirty="0" smtClean="0"/>
              <a:t>– оценка сверху на конечную ценность рюкзака</a:t>
            </a:r>
            <a:endParaRPr lang="en-US" sz="2000" dirty="0" smtClean="0"/>
          </a:p>
          <a:p>
            <a:pPr lvl="1"/>
            <a:r>
              <a:rPr lang="en-US" sz="2000" dirty="0" err="1" smtClean="0"/>
              <a:t>maxv</a:t>
            </a:r>
            <a:r>
              <a:rPr lang="en-US" sz="2000" dirty="0" smtClean="0"/>
              <a:t> – </a:t>
            </a:r>
            <a:r>
              <a:rPr lang="ru-RU" sz="2000" dirty="0" smtClean="0"/>
              <a:t>максимум, известный на данный момент</a:t>
            </a:r>
            <a:endParaRPr lang="en-US" sz="2000" dirty="0" smtClean="0"/>
          </a:p>
          <a:p>
            <a:r>
              <a:rPr lang="ru-RU" sz="2400" dirty="0" smtClean="0"/>
              <a:t>"Включение приемлемо" </a:t>
            </a:r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en-US" sz="2800" dirty="0" err="1" smtClean="0"/>
              <a:t>tw</a:t>
            </a:r>
            <a:r>
              <a:rPr lang="en-US" sz="2800" dirty="0" smtClean="0"/>
              <a:t> </a:t>
            </a:r>
            <a:r>
              <a:rPr lang="ru-RU" sz="2800" dirty="0" smtClean="0"/>
              <a:t>+ </a:t>
            </a:r>
            <a:r>
              <a:rPr lang="en-US" sz="2800" dirty="0" smtClean="0"/>
              <a:t>w[i]</a:t>
            </a:r>
            <a:r>
              <a:rPr lang="en-US" sz="2800" baseline="-25000" dirty="0" smtClean="0"/>
              <a:t>  </a:t>
            </a:r>
            <a:r>
              <a:rPr lang="ru-RU" sz="2800" dirty="0" smtClean="0"/>
              <a:t>≤ </a:t>
            </a:r>
            <a:r>
              <a:rPr lang="en-US" sz="2800" dirty="0" smtClean="0"/>
              <a:t>K</a:t>
            </a:r>
            <a:endParaRPr lang="ru-RU" sz="2800" dirty="0" smtClean="0"/>
          </a:p>
          <a:p>
            <a:r>
              <a:rPr lang="ru-RU" sz="2400" dirty="0" smtClean="0"/>
              <a:t>"Проверка оптимальности"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maxv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  	opts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t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maxv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av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ru-RU" sz="2400" dirty="0" smtClean="0"/>
              <a:t>“</a:t>
            </a:r>
            <a:r>
              <a:rPr lang="ru-RU" sz="2400" dirty="0"/>
              <a:t>П</a:t>
            </a:r>
            <a:r>
              <a:rPr lang="ru-RU" sz="2400" dirty="0" smtClean="0"/>
              <a:t>риемлемо невключение”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av</a:t>
            </a:r>
            <a:r>
              <a:rPr lang="ru-RU" sz="2800" dirty="0" smtClean="0"/>
              <a:t> </a:t>
            </a:r>
            <a:r>
              <a:rPr lang="en-US" sz="2800" dirty="0" smtClean="0"/>
              <a:t>&lt;</a:t>
            </a:r>
            <a:r>
              <a:rPr lang="ru-RU" sz="2800" dirty="0" smtClean="0"/>
              <a:t> </a:t>
            </a:r>
            <a:r>
              <a:rPr lang="en-US" sz="2800" dirty="0" err="1" smtClean="0"/>
              <a:t>maxv</a:t>
            </a:r>
            <a:r>
              <a:rPr lang="ru-RU" sz="2800" dirty="0" smtClean="0"/>
              <a:t>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smtClean="0"/>
              <a:t>P</a:t>
            </a:r>
            <a:r>
              <a:rPr lang="ru-RU" dirty="0" smtClean="0"/>
              <a:t> и</a:t>
            </a:r>
            <a:r>
              <a:rPr lang="en-US" dirty="0" smtClean="0"/>
              <a:t> NP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Класс P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(polynomial) -- множество задач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время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решения которых ограничено полиномом от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размера входных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данных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увеличение числа на 1 в двоичной записи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проверка связности графа, вычисление кратчайших расстояний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приведите другие примеры</a:t>
            </a:r>
          </a:p>
          <a:p>
            <a:r>
              <a:rPr lang="ru-RU" sz="2400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Класс NP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(no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deterministic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polynomial) -- множество задач, время проверки правильности решения которых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ограничено полиномом от размера входных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данных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все задачи класса Р – почему?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приведите другие примеры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приведите пример задачи НЕ из класса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NP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Неизвестно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совпадают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ли классы P 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NP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Стивен Кук 1971, Леонид Левин 1973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 задач </a:t>
            </a:r>
            <a:r>
              <a:rPr lang="en-US" dirty="0" smtClean="0"/>
              <a:t>P </a:t>
            </a:r>
            <a:r>
              <a:rPr lang="ru-RU" dirty="0" smtClean="0"/>
              <a:t>и </a:t>
            </a:r>
            <a:r>
              <a:rPr lang="en-US" dirty="0" smtClean="0"/>
              <a:t>NP</a:t>
            </a:r>
            <a:r>
              <a:rPr lang="ru-RU" dirty="0" smtClean="0"/>
              <a:t>, сводимость, </a:t>
            </a:r>
            <a:r>
              <a:rPr lang="en-US" dirty="0" smtClean="0"/>
              <a:t>NP-</a:t>
            </a:r>
            <a:r>
              <a:rPr lang="ru-RU" dirty="0" smtClean="0"/>
              <a:t>полные и </a:t>
            </a:r>
            <a:r>
              <a:rPr lang="en-US" dirty="0" smtClean="0"/>
              <a:t>NP-</a:t>
            </a:r>
            <a:r>
              <a:rPr lang="ru-RU" dirty="0" smtClean="0"/>
              <a:t>трудные задачи</a:t>
            </a:r>
          </a:p>
          <a:p>
            <a:r>
              <a:rPr lang="ru-RU" dirty="0" smtClean="0"/>
              <a:t>Метод поиска с возвратом</a:t>
            </a:r>
          </a:p>
          <a:p>
            <a:r>
              <a:rPr lang="ru-RU" dirty="0" smtClean="0"/>
              <a:t>Алгоритмы решения классических задач комбинаторного поиска</a:t>
            </a:r>
          </a:p>
          <a:p>
            <a:r>
              <a:rPr lang="ru-RU" dirty="0"/>
              <a:t>Метод ветвей и границ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2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214282" y="214290"/>
            <a:ext cx="8229600" cy="561975"/>
          </a:xfrm>
        </p:spPr>
        <p:txBody>
          <a:bodyPr/>
          <a:lstStyle/>
          <a:p>
            <a:pPr algn="l"/>
            <a:r>
              <a:rPr lang="ru-RU" sz="3200" dirty="0" smtClean="0">
                <a:solidFill>
                  <a:srgbClr val="666633"/>
                </a:solidFill>
              </a:rPr>
              <a:t>Задача о кубике</a:t>
            </a: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250825" y="908050"/>
            <a:ext cx="8497888" cy="5400675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Задано описание кубика и входная строка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Можно ли получить входную строку, прокатив кубик</a:t>
            </a:r>
            <a:r>
              <a:rPr lang="en-US" sz="2200" dirty="0" smtClean="0"/>
              <a:t>?</a:t>
            </a:r>
            <a:endParaRPr lang="ru-RU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Перенумеруем грани кубика</a:t>
            </a:r>
            <a:r>
              <a:rPr lang="en-US" sz="2200" dirty="0" smtClean="0"/>
              <a:t> c 123456 </a:t>
            </a:r>
            <a:r>
              <a:rPr lang="ru-RU" sz="2200" dirty="0" smtClean="0"/>
              <a:t>на 124536</a:t>
            </a:r>
            <a:r>
              <a:rPr lang="en-US" sz="2200" dirty="0" smtClean="0"/>
              <a:t>: </a:t>
            </a:r>
            <a:endParaRPr lang="ru-RU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1 – нижняя</a:t>
            </a:r>
            <a:r>
              <a:rPr lang="en-US" sz="2200" dirty="0" smtClean="0"/>
              <a:t>;</a:t>
            </a:r>
            <a:endParaRPr lang="ru-RU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 smtClean="0"/>
              <a:t>6 – </a:t>
            </a:r>
            <a:r>
              <a:rPr lang="ru-RU" sz="2200" dirty="0" smtClean="0"/>
              <a:t>верхняя</a:t>
            </a:r>
            <a:r>
              <a:rPr lang="en-US" sz="2200" dirty="0" smtClean="0"/>
              <a:t>;</a:t>
            </a:r>
            <a:r>
              <a:rPr lang="ru-RU" sz="2200" dirty="0" smtClean="0"/>
              <a:t> (1+6 = 7)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3 – фронтальная</a:t>
            </a:r>
            <a:r>
              <a:rPr lang="en-US" sz="2200" dirty="0" smtClean="0"/>
              <a:t>;</a:t>
            </a:r>
            <a:r>
              <a:rPr lang="ru-RU" sz="2200" dirty="0" smtClean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4 – задняя</a:t>
            </a:r>
            <a:r>
              <a:rPr lang="en-US" sz="2200" dirty="0" smtClean="0"/>
              <a:t>;</a:t>
            </a:r>
            <a:r>
              <a:rPr lang="ru-RU" sz="2200" dirty="0" smtClean="0"/>
              <a:t> (3+4 = 7)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 smtClean="0"/>
              <a:t>2 – </a:t>
            </a:r>
            <a:r>
              <a:rPr lang="ru-RU" sz="2200" dirty="0" smtClean="0"/>
              <a:t>боковая левая</a:t>
            </a:r>
            <a:r>
              <a:rPr lang="en-US" sz="2200" dirty="0" smtClean="0"/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 smtClean="0"/>
              <a:t>5 – </a:t>
            </a:r>
            <a:r>
              <a:rPr lang="ru-RU" sz="2200" dirty="0" smtClean="0"/>
              <a:t>боковая правая (2+5 = 7).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Тогда соседними для </a:t>
            </a:r>
            <a:r>
              <a:rPr lang="en-US" sz="2200" i="1" dirty="0" err="1" smtClean="0"/>
              <a:t>i</a:t>
            </a:r>
            <a:r>
              <a:rPr lang="en-US" sz="2200" dirty="0" smtClean="0"/>
              <a:t>-</a:t>
            </a:r>
            <a:r>
              <a:rPr lang="ru-RU" sz="2200" dirty="0" err="1" smtClean="0"/>
              <a:t>й</a:t>
            </a:r>
            <a:r>
              <a:rPr lang="ru-RU" sz="2200" dirty="0" smtClean="0"/>
              <a:t> будут все, кроме </a:t>
            </a:r>
            <a:r>
              <a:rPr lang="en-US" sz="2200" i="1" dirty="0" err="1" smtClean="0"/>
              <a:t>i</a:t>
            </a:r>
            <a:r>
              <a:rPr lang="en-US" sz="2200" dirty="0" smtClean="0"/>
              <a:t>-</a:t>
            </a:r>
            <a:r>
              <a:rPr lang="ru-RU" sz="2200" dirty="0" err="1" smtClean="0"/>
              <a:t>й</a:t>
            </a:r>
            <a:r>
              <a:rPr lang="ru-RU" sz="2200" dirty="0" smtClean="0"/>
              <a:t> и </a:t>
            </a:r>
            <a:r>
              <a:rPr lang="en-US" sz="2200" dirty="0" smtClean="0"/>
              <a:t>(</a:t>
            </a:r>
            <a:r>
              <a:rPr lang="ru-RU" sz="2200" dirty="0" smtClean="0"/>
              <a:t>7-</a:t>
            </a:r>
            <a:r>
              <a:rPr lang="en-US" sz="2200" dirty="0" err="1" smtClean="0"/>
              <a:t>i</a:t>
            </a:r>
            <a:r>
              <a:rPr lang="en-US" sz="2200" dirty="0" smtClean="0"/>
              <a:t>)-</a:t>
            </a:r>
            <a:r>
              <a:rPr lang="ru-RU" sz="2200" dirty="0" err="1" smtClean="0"/>
              <a:t>й</a:t>
            </a:r>
            <a:r>
              <a:rPr lang="ru-RU" sz="2200" dirty="0" smtClean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Попробуем построить слово, начиная со всех шести граней.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pPr algn="l"/>
            <a:r>
              <a:rPr lang="ru-RU" sz="2200" dirty="0" smtClean="0"/>
              <a:t>Результат</a:t>
            </a:r>
            <a:r>
              <a:rPr lang="en-US" sz="2200" dirty="0" smtClean="0"/>
              <a:t> </a:t>
            </a:r>
            <a:r>
              <a:rPr lang="ru-RU" sz="2200" dirty="0" smtClean="0"/>
              <a:t>(в</a:t>
            </a:r>
            <a:r>
              <a:rPr lang="en-US" sz="2200" dirty="0" smtClean="0"/>
              <a:t> </a:t>
            </a:r>
            <a:r>
              <a:rPr lang="ru-RU" sz="2200" dirty="0" smtClean="0"/>
              <a:t>переменной </a:t>
            </a:r>
            <a:r>
              <a:rPr lang="en-US" sz="2200" i="1" dirty="0" smtClean="0"/>
              <a:t>q</a:t>
            </a:r>
            <a:r>
              <a:rPr lang="en-US" sz="2200" dirty="0" smtClean="0"/>
              <a:t>)</a:t>
            </a:r>
            <a:r>
              <a:rPr lang="ru-RU" sz="2200" dirty="0" smtClean="0"/>
              <a:t>  1, если можно получить слово, записанное в глобальной строке </a:t>
            </a:r>
            <a:r>
              <a:rPr lang="en-US" sz="2200" i="1" dirty="0" smtClean="0"/>
              <a:t>w</a:t>
            </a:r>
            <a:r>
              <a:rPr lang="ru-RU" sz="2200" dirty="0" smtClean="0"/>
              <a:t>,</a:t>
            </a:r>
            <a:r>
              <a:rPr lang="ru-RU" sz="2200" i="1" dirty="0" smtClean="0"/>
              <a:t> </a:t>
            </a:r>
            <a:r>
              <a:rPr lang="ru-RU" sz="2200" dirty="0" smtClean="0"/>
              <a:t>начиная</a:t>
            </a:r>
            <a:r>
              <a:rPr lang="en-US" sz="2200" i="1" dirty="0" smtClean="0"/>
              <a:t> n</a:t>
            </a:r>
            <a:r>
              <a:rPr lang="ru-RU" sz="2200" i="1" dirty="0" smtClean="0"/>
              <a:t>-</a:t>
            </a:r>
            <a:r>
              <a:rPr lang="ru-RU" sz="2200" dirty="0" smtClean="0"/>
              <a:t>го символа, перекатывая кубик, лежащий </a:t>
            </a:r>
            <a:r>
              <a:rPr lang="en-US" sz="2200" i="1" dirty="0" smtClean="0"/>
              <a:t>g</a:t>
            </a:r>
            <a:r>
              <a:rPr lang="en-US" sz="2200" dirty="0" smtClean="0"/>
              <a:t>-</a:t>
            </a:r>
            <a:r>
              <a:rPr lang="ru-RU" sz="2200" dirty="0" smtClean="0"/>
              <a:t>ой гранью.</a:t>
            </a:r>
            <a:r>
              <a:rPr lang="en-US" sz="2200" dirty="0" smtClean="0"/>
              <a:t> </a:t>
            </a:r>
            <a:endParaRPr lang="ru-RU" sz="2200" i="1" dirty="0" smtClean="0"/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323850" y="1628775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</a:rPr>
              <a:t>int chkword(g,</a:t>
            </a:r>
            <a:r>
              <a:rPr lang="ru-RU" sz="2400" smtClean="0">
                <a:latin typeface="Courier New" pitchFamily="49" charset="0"/>
              </a:rPr>
              <a:t> </a:t>
            </a:r>
            <a:r>
              <a:rPr lang="en-US" sz="2400" smtClean="0">
                <a:latin typeface="Courier New" pitchFamily="49" charset="0"/>
              </a:rPr>
              <a:t>n) {</a:t>
            </a:r>
            <a:endParaRPr lang="ru-RU" sz="2400" smtClean="0"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</a:rPr>
              <a:t>	if((n&gt;strlen(w)) || (w[n]== ‘ ‘))  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</a:rPr>
              <a:t>		return 1; 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</a:rPr>
              <a:t>	if(CB[g] != w[n]) break;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</a:rPr>
              <a:t>	for(i=1; i&lt;=6; i++) {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</a:rPr>
              <a:t>		if((i != g) &amp;&amp; (i+g != 7)) 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</a:rPr>
              <a:t>			q=chkwrd(i,n+1);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</a:rPr>
              <a:t>			if (q) return 1;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</a:rPr>
              <a:t>	}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</a:rPr>
              <a:t>}</a:t>
            </a:r>
            <a:endParaRPr lang="ru-RU" sz="24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/>
          <a:lstStyle/>
          <a:p>
            <a:pPr algn="l"/>
            <a:r>
              <a:rPr lang="ru-RU" sz="3200" dirty="0" smtClean="0">
                <a:solidFill>
                  <a:srgbClr val="666633"/>
                </a:solidFill>
              </a:rPr>
              <a:t>Задача о стабильных браках</a:t>
            </a:r>
            <a:endParaRPr lang="ru-RU" sz="3200" dirty="0">
              <a:solidFill>
                <a:srgbClr val="666633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dirty="0" smtClean="0"/>
              <a:t>Имеются два непересекающихся множества </a:t>
            </a:r>
            <a:r>
              <a:rPr lang="ru-RU" sz="2400" i="1" dirty="0" smtClean="0"/>
              <a:t>А</a:t>
            </a:r>
            <a:r>
              <a:rPr lang="ru-RU" sz="2400" dirty="0" smtClean="0"/>
              <a:t> и </a:t>
            </a:r>
            <a:r>
              <a:rPr lang="ru-RU" sz="2400" i="1" dirty="0" smtClean="0"/>
              <a:t>В</a:t>
            </a:r>
            <a:r>
              <a:rPr lang="ru-RU" sz="2400" dirty="0" smtClean="0"/>
              <a:t>. Нужно</a:t>
            </a:r>
            <a:r>
              <a:rPr lang="en-US" sz="2400" dirty="0" smtClean="0"/>
              <a:t> </a:t>
            </a:r>
            <a:r>
              <a:rPr lang="ru-RU" sz="2400" dirty="0" smtClean="0"/>
              <a:t>найти множество  пар &lt;</a:t>
            </a:r>
            <a:r>
              <a:rPr lang="ru-RU" sz="2400" i="1" dirty="0" smtClean="0"/>
              <a:t>а</a:t>
            </a:r>
            <a:r>
              <a:rPr lang="ru-RU" sz="2400" dirty="0" smtClean="0"/>
              <a:t>, </a:t>
            </a:r>
            <a:r>
              <a:rPr lang="ru-RU" sz="2400" i="1" dirty="0" smtClean="0"/>
              <a:t>Ь</a:t>
            </a:r>
            <a:r>
              <a:rPr lang="ru-RU" sz="2400" dirty="0" smtClean="0"/>
              <a:t>&gt;, таких, что </a:t>
            </a:r>
            <a:r>
              <a:rPr lang="ru-RU" sz="2400" i="1" dirty="0" smtClean="0"/>
              <a:t>а</a:t>
            </a:r>
            <a:r>
              <a:rPr lang="ru-RU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</a:t>
            </a:r>
            <a:r>
              <a:rPr lang="ru-RU" sz="2400" dirty="0" smtClean="0"/>
              <a:t> </a:t>
            </a:r>
            <a:r>
              <a:rPr lang="ru-RU" sz="2400" i="1" dirty="0" smtClean="0"/>
              <a:t>A</a:t>
            </a:r>
            <a:r>
              <a:rPr lang="ru-RU" sz="2400" dirty="0" smtClean="0"/>
              <a:t>,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b</a:t>
            </a:r>
            <a:r>
              <a:rPr lang="ru-RU" sz="2400" i="1" dirty="0" smtClean="0"/>
              <a:t> </a:t>
            </a:r>
            <a:r>
              <a:rPr lang="en-US" sz="2400" dirty="0" smtClean="0">
                <a:sym typeface="Symbol" pitchFamily="18" charset="2"/>
              </a:rPr>
              <a:t></a:t>
            </a:r>
            <a:r>
              <a:rPr lang="ru-RU" sz="2400" i="1" dirty="0" smtClean="0"/>
              <a:t>В</a:t>
            </a:r>
            <a:r>
              <a:rPr lang="ru-RU" sz="2400" dirty="0" smtClean="0"/>
              <a:t>, и они удовлетворяют некоторым условиям.</a:t>
            </a:r>
          </a:p>
          <a:p>
            <a:pPr>
              <a:buNone/>
            </a:pPr>
            <a:r>
              <a:rPr lang="ru-RU" sz="2400" dirty="0" smtClean="0"/>
              <a:t>Для выбора таких пар существует много различных критериев; один из них называется «правилом стабильных браков». </a:t>
            </a:r>
          </a:p>
          <a:p>
            <a:pPr>
              <a:buNone/>
            </a:pPr>
            <a:r>
              <a:rPr lang="ru-RU" sz="2400" dirty="0" smtClean="0"/>
              <a:t>Пусть  А — множество мужчин, а В — женщин. У каждых мужчины и женщины есть различные предпочтения возможного партнера. </a:t>
            </a:r>
          </a:p>
          <a:p>
            <a:pPr>
              <a:buNone/>
            </a:pPr>
            <a:r>
              <a:rPr lang="ru-RU" sz="2400" dirty="0" smtClean="0"/>
              <a:t>Если среди </a:t>
            </a:r>
            <a:r>
              <a:rPr lang="en-US" sz="2400" i="1" dirty="0" smtClean="0"/>
              <a:t>n</a:t>
            </a:r>
            <a:r>
              <a:rPr lang="ru-RU" sz="2400" dirty="0" smtClean="0"/>
              <a:t> выбранных пар существуют мужчины и женщины, не состоящие между собой в браке, но предпочитающие друг друга, а не своих фактических супругов, то такое множество браков считается нестабильным. </a:t>
            </a:r>
          </a:p>
          <a:p>
            <a:pPr>
              <a:buNone/>
            </a:pPr>
            <a:r>
              <a:rPr lang="ru-RU" sz="2400" dirty="0" smtClean="0"/>
              <a:t>Если же таких пар нет, то множество считается стабильным. </a:t>
            </a:r>
            <a:endParaRPr lang="en-US" sz="2400" dirty="0" smtClean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>
            <a:spLocks noGrp="1"/>
          </p:cNvSpPr>
          <p:nvPr>
            <p:ph idx="1"/>
          </p:nvPr>
        </p:nvSpPr>
        <p:spPr>
          <a:xfrm>
            <a:off x="323850" y="404813"/>
            <a:ext cx="8569325" cy="5832475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>
                <a:solidFill>
                  <a:srgbClr val="666633"/>
                </a:solidFill>
              </a:rPr>
              <a:t>Алгоритм поиска супруги для мужчины </a:t>
            </a:r>
            <a:r>
              <a:rPr lang="ru-RU" sz="2800" i="1" dirty="0" err="1" smtClean="0">
                <a:solidFill>
                  <a:srgbClr val="666633"/>
                </a:solidFill>
              </a:rPr>
              <a:t>m</a:t>
            </a:r>
            <a:endParaRPr lang="ru-RU" sz="2800" dirty="0" smtClean="0">
              <a:solidFill>
                <a:srgbClr val="666633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Поиск ведется в порядке списка предпочтений именно этого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мужчины. </a:t>
            </a:r>
            <a:br>
              <a:rPr lang="ru-RU" sz="2400" dirty="0" smtClean="0"/>
            </a:b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r=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0; r&lt;n; r++) {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выбор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r-ой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претендентки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для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i="1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if (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подходит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запись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брака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ru-RU" sz="2400" i="1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нe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последний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+1);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else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записать стабильное множество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отменить брак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400" dirty="0" smtClean="0">
                <a:latin typeface="Courier New" pitchFamily="49" charset="0"/>
              </a:rPr>
              <a:t/>
            </a:r>
            <a:br>
              <a:rPr lang="ru-RU" sz="2400" dirty="0" smtClean="0">
                <a:latin typeface="Courier New" pitchFamily="49" charset="0"/>
              </a:rPr>
            </a:br>
            <a:endParaRPr lang="ru-RU" sz="24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pPr algn="l"/>
            <a:r>
              <a:rPr lang="ru-RU" sz="2800" dirty="0" smtClean="0">
                <a:solidFill>
                  <a:srgbClr val="666633"/>
                </a:solidFill>
              </a:rPr>
              <a:t>Выбор структур данных</a:t>
            </a:r>
            <a:endParaRPr lang="ru-RU" sz="2800" dirty="0">
              <a:solidFill>
                <a:srgbClr val="666633"/>
              </a:solidFill>
            </a:endParaRPr>
          </a:p>
        </p:txBody>
      </p:sp>
      <p:sp>
        <p:nvSpPr>
          <p:cNvPr id="45057" name="Rectangle 3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14543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dirty="0" smtClean="0"/>
              <a:t>Будем использовать две матрицы, задающие предпочтительных партнеров для мужчин и женщин</a:t>
            </a:r>
            <a:r>
              <a:rPr lang="en-US" sz="2400" dirty="0" smtClean="0"/>
              <a:t>: </a:t>
            </a:r>
            <a:r>
              <a:rPr lang="ru-RU" sz="2400" dirty="0" smtClean="0"/>
              <a:t> </a:t>
            </a:r>
            <a:r>
              <a:rPr lang="en-US" sz="2400" dirty="0" err="1" smtClean="0"/>
              <a:t>For</a:t>
            </a:r>
            <a:r>
              <a:rPr lang="en-US" sz="2400" i="1" dirty="0" err="1" smtClean="0"/>
              <a:t>Lady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err="1" smtClean="0"/>
              <a:t>For</a:t>
            </a:r>
            <a:r>
              <a:rPr lang="en-US" sz="2400" i="1" dirty="0" err="1" smtClean="0"/>
              <a:t>M</a:t>
            </a:r>
            <a:r>
              <a:rPr lang="ru-RU" sz="2400" i="1" dirty="0" err="1" smtClean="0"/>
              <a:t>an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i="1" dirty="0" err="1" smtClean="0"/>
              <a:t>ForMan</a:t>
            </a:r>
            <a:r>
              <a:rPr lang="en-US" sz="2400" dirty="0" smtClean="0"/>
              <a:t> [</a:t>
            </a:r>
            <a:r>
              <a:rPr lang="en-US" sz="2400" i="1" dirty="0" smtClean="0"/>
              <a:t>m</a:t>
            </a:r>
            <a:r>
              <a:rPr lang="en-US" sz="2400" dirty="0" smtClean="0"/>
              <a:t>][ </a:t>
            </a:r>
            <a:r>
              <a:rPr lang="en-US" sz="2400" i="1" dirty="0" smtClean="0"/>
              <a:t>r</a:t>
            </a:r>
            <a:r>
              <a:rPr lang="en-US" sz="2400" dirty="0" smtClean="0"/>
              <a:t>] </a:t>
            </a:r>
            <a:r>
              <a:rPr lang="ru-RU" sz="2400" dirty="0" smtClean="0"/>
              <a:t>— женщина, стоящая на </a:t>
            </a:r>
            <a:r>
              <a:rPr lang="en-US" sz="2400" i="1" dirty="0" smtClean="0"/>
              <a:t>r</a:t>
            </a:r>
            <a:r>
              <a:rPr lang="ru-RU" sz="2400" dirty="0" smtClean="0"/>
              <a:t>-м месте в списке для  мужчины</a:t>
            </a:r>
            <a:r>
              <a:rPr lang="en-US" sz="2400" dirty="0" smtClean="0"/>
              <a:t> </a:t>
            </a:r>
            <a:r>
              <a:rPr lang="en-US" sz="2400" i="1" dirty="0" smtClean="0"/>
              <a:t>m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i="1" dirty="0" err="1" smtClean="0"/>
              <a:t>ForLady</a:t>
            </a:r>
            <a:r>
              <a:rPr lang="ru-RU" sz="2400" dirty="0" smtClean="0"/>
              <a:t> </a:t>
            </a:r>
            <a:r>
              <a:rPr lang="en-US" sz="2400" dirty="0" smtClean="0"/>
              <a:t>[</a:t>
            </a:r>
            <a:r>
              <a:rPr lang="en-US" sz="2400" i="1" dirty="0" smtClean="0"/>
              <a:t>w</a:t>
            </a:r>
            <a:r>
              <a:rPr lang="en-US" sz="2400" dirty="0" smtClean="0"/>
              <a:t>][ </a:t>
            </a:r>
            <a:r>
              <a:rPr lang="en-US" sz="2400" i="1" dirty="0" smtClean="0"/>
              <a:t>r</a:t>
            </a:r>
            <a:r>
              <a:rPr lang="en-US" sz="2400" dirty="0" smtClean="0"/>
              <a:t>] </a:t>
            </a:r>
            <a:r>
              <a:rPr lang="ru-RU" sz="2400" dirty="0" smtClean="0"/>
              <a:t>— мужчина, стоящий на </a:t>
            </a:r>
            <a:r>
              <a:rPr lang="en-US" sz="2400" i="1" dirty="0" smtClean="0"/>
              <a:t>r</a:t>
            </a:r>
            <a:r>
              <a:rPr lang="ru-RU" sz="2400" dirty="0" smtClean="0"/>
              <a:t>-м месте в списке</a:t>
            </a:r>
            <a:r>
              <a:rPr lang="en-US" sz="2400" dirty="0" smtClean="0"/>
              <a:t> </a:t>
            </a:r>
            <a:r>
              <a:rPr lang="ru-RU" sz="2400" dirty="0" smtClean="0"/>
              <a:t>женщины</a:t>
            </a:r>
            <a:r>
              <a:rPr lang="en-US" sz="2400" dirty="0" smtClean="0"/>
              <a:t> </a:t>
            </a:r>
            <a:r>
              <a:rPr lang="en-US" sz="2400" i="1" dirty="0" smtClean="0"/>
              <a:t>w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ru-RU" sz="2400" dirty="0" smtClean="0"/>
              <a:t>Результат — массив женщин </a:t>
            </a:r>
            <a:r>
              <a:rPr lang="ru-RU" sz="2400" i="1" dirty="0" err="1" smtClean="0"/>
              <a:t>х</a:t>
            </a:r>
            <a:r>
              <a:rPr lang="ru-RU" sz="2400" dirty="0" smtClean="0"/>
              <a:t>, где </a:t>
            </a:r>
            <a:r>
              <a:rPr lang="ru-RU" sz="2400" i="1" dirty="0" err="1" smtClean="0"/>
              <a:t>х</a:t>
            </a:r>
            <a:r>
              <a:rPr lang="en-US" sz="2400" dirty="0" smtClean="0"/>
              <a:t>[</a:t>
            </a:r>
            <a:r>
              <a:rPr lang="ru-RU" sz="2400" i="1" dirty="0" err="1" smtClean="0"/>
              <a:t>m</a:t>
            </a:r>
            <a:r>
              <a:rPr lang="en-US" sz="2400" dirty="0" smtClean="0"/>
              <a:t>]</a:t>
            </a:r>
            <a:r>
              <a:rPr lang="ru-RU" sz="2400" dirty="0" smtClean="0"/>
              <a:t> соответствует партнерше для мужчины </a:t>
            </a:r>
            <a:r>
              <a:rPr lang="ru-RU" sz="2400" i="1" dirty="0" err="1" smtClean="0"/>
              <a:t>m</a:t>
            </a:r>
            <a:r>
              <a:rPr lang="ru-RU" sz="2400" dirty="0" smtClean="0"/>
              <a:t>. </a:t>
            </a:r>
          </a:p>
          <a:p>
            <a:pPr>
              <a:buFont typeface="Arial" charset="0"/>
              <a:buNone/>
            </a:pPr>
            <a:r>
              <a:rPr lang="ru-RU" sz="2400" dirty="0" smtClean="0"/>
              <a:t>Для поддержания симметрии между мужчинами и женщинами</a:t>
            </a:r>
            <a:r>
              <a:rPr lang="en-US" sz="2400" dirty="0" smtClean="0"/>
              <a:t> </a:t>
            </a:r>
            <a:r>
              <a:rPr lang="ru-RU" sz="2400" dirty="0" smtClean="0"/>
              <a:t>и для эффективности алгоритма будем использовать дополнительный  массив </a:t>
            </a:r>
            <a:r>
              <a:rPr lang="ru-RU" sz="2400" i="1" dirty="0" smtClean="0"/>
              <a:t>у</a:t>
            </a:r>
            <a:r>
              <a:rPr lang="en-US" sz="2400" dirty="0" smtClean="0"/>
              <a:t>:</a:t>
            </a:r>
            <a:r>
              <a:rPr lang="ru-RU" sz="2400" dirty="0" smtClean="0"/>
              <a:t>  </a:t>
            </a:r>
            <a:r>
              <a:rPr lang="en-US" sz="2400" i="1" dirty="0" smtClean="0"/>
              <a:t>y</a:t>
            </a:r>
            <a:r>
              <a:rPr lang="en-US" sz="2400" dirty="0" smtClean="0"/>
              <a:t>[</a:t>
            </a:r>
            <a:r>
              <a:rPr lang="ru-RU" sz="2400" i="1" dirty="0" err="1" smtClean="0"/>
              <a:t>w</a:t>
            </a:r>
            <a:r>
              <a:rPr lang="en-US" sz="2400" dirty="0" smtClean="0"/>
              <a:t>]</a:t>
            </a:r>
            <a:r>
              <a:rPr lang="ru-RU" sz="2400" dirty="0" smtClean="0"/>
              <a:t> — партнер для женщины </a:t>
            </a:r>
            <a:r>
              <a:rPr lang="ru-RU" sz="2400" dirty="0" err="1" smtClean="0"/>
              <a:t>w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>
              <a:buFont typeface="Arial" charset="0"/>
              <a:buNone/>
            </a:pPr>
            <a:endParaRPr lang="ru-RU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490066"/>
          </a:xfrm>
        </p:spPr>
        <p:txBody>
          <a:bodyPr/>
          <a:lstStyle/>
          <a:p>
            <a:pPr algn="l"/>
            <a:r>
              <a:rPr lang="ru-RU" sz="2800" dirty="0" smtClean="0">
                <a:solidFill>
                  <a:srgbClr val="666633"/>
                </a:solidFill>
                <a:latin typeface="+mn-lt"/>
              </a:rPr>
              <a:t>Конкретизация схемы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ru-RU" sz="2000" dirty="0" smtClean="0"/>
              <a:t>Предикат </a:t>
            </a:r>
            <a:r>
              <a:rPr lang="en-US" sz="2000" dirty="0" smtClean="0"/>
              <a:t>“</a:t>
            </a:r>
            <a:r>
              <a:rPr lang="ru-RU" sz="2000" dirty="0" smtClean="0"/>
              <a:t>подходит</a:t>
            </a:r>
            <a:r>
              <a:rPr lang="en-US" sz="2000" dirty="0" smtClean="0"/>
              <a:t>”</a:t>
            </a:r>
            <a:r>
              <a:rPr lang="ru-RU" sz="2000" dirty="0" smtClean="0"/>
              <a:t> можно представить в виде конъюнкции </a:t>
            </a:r>
            <a:r>
              <a:rPr lang="ru-RU" sz="2000" dirty="0" err="1" smtClean="0"/>
              <a:t>single</a:t>
            </a:r>
            <a:r>
              <a:rPr lang="ru-RU" sz="2000" dirty="0" smtClean="0"/>
              <a:t> и </a:t>
            </a:r>
            <a:r>
              <a:rPr lang="ru-RU" sz="2000" dirty="0" err="1" smtClean="0"/>
              <a:t>stable</a:t>
            </a:r>
            <a:r>
              <a:rPr lang="ru-RU" sz="2000" dirty="0" smtClean="0"/>
              <a:t>, где </a:t>
            </a:r>
            <a:r>
              <a:rPr lang="ru-RU" sz="2000" dirty="0" err="1" smtClean="0"/>
              <a:t>stable</a:t>
            </a:r>
            <a:r>
              <a:rPr lang="ru-RU" sz="2000" dirty="0" smtClean="0"/>
              <a:t> — функция, которую нужно еще определить. </a:t>
            </a:r>
          </a:p>
          <a:p>
            <a:pPr>
              <a:buFont typeface="Arial" charset="0"/>
              <a:buNone/>
            </a:pP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r,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; </a:t>
            </a:r>
            <a:br>
              <a:rPr lang="ru-RU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r=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0; r&lt;n; r++) {</a:t>
            </a:r>
          </a:p>
          <a:p>
            <a:pPr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w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ForMan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]; </a:t>
            </a:r>
            <a:br>
              <a:rPr lang="ru-RU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if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stable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x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]=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]=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	    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singl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e[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]=0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     if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m+1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else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ru-RU" sz="24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}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singl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e[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]=1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l"/>
            <a:r>
              <a:rPr lang="ru-RU" sz="2800" dirty="0" smtClean="0">
                <a:solidFill>
                  <a:srgbClr val="666633"/>
                </a:solidFill>
              </a:rPr>
              <a:t>Стабильность системы</a:t>
            </a:r>
          </a:p>
        </p:txBody>
      </p:sp>
      <p:sp>
        <p:nvSpPr>
          <p:cNvPr id="49154" name="Rectangle 3"/>
          <p:cNvSpPr>
            <a:spLocks noGrp="1"/>
          </p:cNvSpPr>
          <p:nvPr>
            <p:ph idx="1"/>
          </p:nvPr>
        </p:nvSpPr>
        <p:spPr>
          <a:xfrm>
            <a:off x="395288" y="1125538"/>
            <a:ext cx="8229600" cy="5399087"/>
          </a:xfrm>
        </p:spPr>
        <p:txBody>
          <a:bodyPr/>
          <a:lstStyle/>
          <a:p>
            <a:pPr marL="609600" indent="-609600">
              <a:buFont typeface="Arial" charset="0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Мы пытаемся определить возможность брака </a:t>
            </a:r>
          </a:p>
          <a:p>
            <a:pPr marL="609600" indent="-609600">
              <a:buFont typeface="Arial" charset="0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между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где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стоит в списке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-м месте.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Font typeface="Arial" charset="0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Возможные источники неприятностей могут быть: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Font typeface="Arial" charset="0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1) Может существовать женщина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pw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которая для</a:t>
            </a:r>
          </a:p>
          <a:p>
            <a:pPr marL="609600" indent="-609600">
              <a:buFont typeface="Arial" charset="0"/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предпочтительнее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и для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pw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мужчина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Font typeface="Arial" charset="0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предпочтительнее ее супруга.</a:t>
            </a:r>
          </a:p>
          <a:p>
            <a:pPr marL="609600" indent="-609600">
              <a:buFont typeface="Arial" charset="0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2) Может существовать мужчина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рm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который для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ru-RU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Font typeface="Arial" charset="0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предпочтительнее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причем для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рm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женщина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ru-RU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Font typeface="Arial" charset="0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предпочтительнее его супруги.</a:t>
            </a:r>
          </a:p>
          <a:p>
            <a:pPr marL="609600" indent="-609600">
              <a:buFont typeface="Arial" charset="0"/>
              <a:buNone/>
            </a:pP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/>
          </p:cNvSpPr>
          <p:nvPr>
            <p:ph idx="1"/>
          </p:nvPr>
        </p:nvSpPr>
        <p:spPr>
          <a:xfrm>
            <a:off x="250825" y="476250"/>
            <a:ext cx="8497888" cy="55451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dirty="0" smtClean="0"/>
              <a:t>1) </a:t>
            </a:r>
            <a:r>
              <a:rPr lang="ru-RU" sz="2000" dirty="0" smtClean="0"/>
              <a:t>Исследуя первый источник неприятностей, мы сравниваем ранги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 женщин, </a:t>
            </a:r>
            <a:r>
              <a:rPr lang="ru-RU" sz="2000" dirty="0" err="1" smtClean="0"/>
              <a:t>котрых</a:t>
            </a:r>
            <a:r>
              <a:rPr lang="ru-RU" sz="2000" dirty="0" smtClean="0"/>
              <a:t> </a:t>
            </a:r>
            <a:r>
              <a:rPr lang="en-US" sz="2000" i="1" dirty="0" smtClean="0"/>
              <a:t>m</a:t>
            </a:r>
            <a:r>
              <a:rPr lang="ru-RU" sz="2000" i="1" dirty="0" smtClean="0"/>
              <a:t> </a:t>
            </a:r>
            <a:r>
              <a:rPr lang="ru-RU" sz="2000" dirty="0" smtClean="0"/>
              <a:t>предпочитает больше </a:t>
            </a:r>
            <a:r>
              <a:rPr lang="en-US" sz="2000" i="1" dirty="0" smtClean="0"/>
              <a:t>w</a:t>
            </a:r>
            <a:r>
              <a:rPr lang="ru-RU" sz="2000" dirty="0" smtClean="0"/>
              <a:t>. Мы знаем, что все эти</a:t>
            </a:r>
            <a:endParaRPr lang="en-US" sz="2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женщины уже были выданы замуж, иначе бы выбрали ее. </a:t>
            </a:r>
          </a:p>
          <a:p>
            <a:pPr>
              <a:lnSpc>
                <a:spcPct val="80000"/>
              </a:lnSpc>
              <a:buNone/>
            </a:pP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2000" b="1" dirty="0" err="1" smtClean="0">
                <a:latin typeface="Courier New" pitchFamily="49" charset="0"/>
              </a:rPr>
              <a:t>s</a:t>
            </a:r>
            <a:r>
              <a:rPr lang="en-US" sz="2000" b="1" dirty="0" smtClean="0">
                <a:latin typeface="Courier New" pitchFamily="49" charset="0"/>
              </a:rPr>
              <a:t>table</a:t>
            </a:r>
            <a:r>
              <a:rPr lang="ru-RU" sz="2000" b="1" dirty="0" smtClean="0">
                <a:latin typeface="Courier New" pitchFamily="49" charset="0"/>
              </a:rPr>
              <a:t> = 1; </a:t>
            </a:r>
            <a:r>
              <a:rPr lang="ru-RU" sz="2000" b="1" dirty="0" err="1" smtClean="0">
                <a:latin typeface="Courier New" pitchFamily="49" charset="0"/>
              </a:rPr>
              <a:t>i</a:t>
            </a:r>
            <a:r>
              <a:rPr lang="ru-RU" sz="2000" b="1" dirty="0" smtClean="0">
                <a:latin typeface="Courier New" pitchFamily="49" charset="0"/>
              </a:rPr>
              <a:t> = 1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	while(</a:t>
            </a:r>
            <a:r>
              <a:rPr lang="ru-RU" sz="2000" b="1" dirty="0" smtClean="0">
                <a:latin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</a:rPr>
              <a:t>i</a:t>
            </a:r>
            <a:r>
              <a:rPr lang="ru-RU" sz="2000" b="1" dirty="0" smtClean="0">
                <a:latin typeface="Courier New" pitchFamily="49" charset="0"/>
              </a:rPr>
              <a:t>&lt;</a:t>
            </a:r>
            <a:r>
              <a:rPr lang="ru-RU" sz="2000" b="1" dirty="0" err="1" smtClean="0">
                <a:latin typeface="Courier New" pitchFamily="49" charset="0"/>
              </a:rPr>
              <a:t>r</a:t>
            </a:r>
            <a:r>
              <a:rPr lang="ru-RU" sz="2000" b="1" dirty="0" smtClean="0">
                <a:latin typeface="Courier New" pitchFamily="49" charset="0"/>
              </a:rPr>
              <a:t>)&amp;</a:t>
            </a:r>
            <a:r>
              <a:rPr lang="en-US" sz="2000" b="1" dirty="0" smtClean="0">
                <a:latin typeface="Courier New" pitchFamily="49" charset="0"/>
              </a:rPr>
              <a:t>&amp;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s</a:t>
            </a:r>
            <a:r>
              <a:rPr lang="en-US" sz="2000" b="1" dirty="0" smtClean="0">
                <a:latin typeface="Courier New" pitchFamily="49" charset="0"/>
              </a:rPr>
              <a:t>table){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		</a:t>
            </a:r>
            <a:r>
              <a:rPr lang="ru-RU" sz="2000" b="1" dirty="0" err="1" smtClean="0">
                <a:latin typeface="Courier New" pitchFamily="49" charset="0"/>
              </a:rPr>
              <a:t>pw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</a:rPr>
              <a:t>= </a:t>
            </a:r>
            <a:r>
              <a:rPr lang="en-US" sz="2000" b="1" dirty="0" err="1" smtClean="0">
                <a:latin typeface="Courier New" pitchFamily="49" charset="0"/>
              </a:rPr>
              <a:t>ForMan</a:t>
            </a:r>
            <a:r>
              <a:rPr lang="ru-RU" sz="2000" b="1" dirty="0" smtClean="0">
                <a:latin typeface="Courier New" pitchFamily="49" charset="0"/>
              </a:rPr>
              <a:t>[</a:t>
            </a:r>
            <a:r>
              <a:rPr lang="ru-RU" sz="2000" b="1" dirty="0" err="1" smtClean="0">
                <a:latin typeface="Courier New" pitchFamily="49" charset="0"/>
              </a:rPr>
              <a:t>m</a:t>
            </a:r>
            <a:r>
              <a:rPr lang="en-US" sz="2000" b="1" dirty="0" smtClean="0">
                <a:latin typeface="Courier New" pitchFamily="49" charset="0"/>
              </a:rPr>
              <a:t>][</a:t>
            </a:r>
            <a:r>
              <a:rPr lang="ru-RU" sz="2000" b="1" dirty="0" err="1" smtClean="0">
                <a:latin typeface="Courier New" pitchFamily="49" charset="0"/>
              </a:rPr>
              <a:t>i</a:t>
            </a:r>
            <a:r>
              <a:rPr lang="ru-RU" sz="2000" b="1" dirty="0" smtClean="0">
                <a:latin typeface="Courier New" pitchFamily="49" charset="0"/>
              </a:rPr>
              <a:t>];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		</a:t>
            </a:r>
            <a:r>
              <a:rPr lang="ru-RU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</a:rPr>
              <a:t>= i+1;</a:t>
            </a:r>
            <a:br>
              <a:rPr lang="ru-RU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	if(</a:t>
            </a:r>
            <a:r>
              <a:rPr lang="ru-RU" sz="2000" b="1" dirty="0" err="1" smtClean="0">
                <a:latin typeface="Courier New" pitchFamily="49" charset="0"/>
              </a:rPr>
              <a:t>single</a:t>
            </a:r>
            <a:r>
              <a:rPr lang="ru-RU" sz="2000" b="1" dirty="0" smtClean="0">
                <a:latin typeface="Courier New" pitchFamily="49" charset="0"/>
              </a:rPr>
              <a:t>[</a:t>
            </a:r>
            <a:r>
              <a:rPr lang="ru-RU" sz="2000" b="1" dirty="0" err="1" smtClean="0">
                <a:latin typeface="Courier New" pitchFamily="49" charset="0"/>
              </a:rPr>
              <a:t>pw</a:t>
            </a:r>
            <a:r>
              <a:rPr lang="ru-RU" sz="2000" b="1" dirty="0" smtClean="0">
                <a:latin typeface="Courier New" pitchFamily="49" charset="0"/>
              </a:rPr>
              <a:t>]</a:t>
            </a:r>
            <a:r>
              <a:rPr lang="en-US" sz="2000" b="1" dirty="0" smtClean="0">
                <a:latin typeface="Courier New" pitchFamily="49" charset="0"/>
              </a:rPr>
              <a:t>)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		  </a:t>
            </a:r>
            <a:r>
              <a:rPr lang="ru-RU" sz="2000" b="1" dirty="0" err="1" smtClean="0">
                <a:latin typeface="Courier New" pitchFamily="49" charset="0"/>
              </a:rPr>
              <a:t>s</a:t>
            </a:r>
            <a:r>
              <a:rPr lang="en-US" sz="2000" b="1" dirty="0" smtClean="0">
                <a:latin typeface="Courier New" pitchFamily="49" charset="0"/>
              </a:rPr>
              <a:t>table</a:t>
            </a:r>
            <a:r>
              <a:rPr lang="ru-RU" sz="2000" b="1" dirty="0" smtClean="0">
                <a:latin typeface="Courier New" pitchFamily="49" charset="0"/>
              </a:rPr>
              <a:t> = 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ForLady</a:t>
            </a:r>
            <a:r>
              <a:rPr lang="ru-RU" sz="2000" b="1" dirty="0" smtClean="0">
                <a:latin typeface="Courier New" pitchFamily="49" charset="0"/>
              </a:rPr>
              <a:t>[</a:t>
            </a:r>
            <a:r>
              <a:rPr lang="ru-RU" sz="2000" b="1" dirty="0" err="1" smtClean="0">
                <a:latin typeface="Courier New" pitchFamily="49" charset="0"/>
              </a:rPr>
              <a:t>pw</a:t>
            </a:r>
            <a:r>
              <a:rPr lang="en-US" sz="2000" b="1" dirty="0" smtClean="0">
                <a:latin typeface="Courier New" pitchFamily="49" charset="0"/>
              </a:rPr>
              <a:t>][</a:t>
            </a:r>
            <a:r>
              <a:rPr lang="ru-RU" sz="2000" b="1" dirty="0" err="1" smtClean="0">
                <a:latin typeface="Courier New" pitchFamily="49" charset="0"/>
              </a:rPr>
              <a:t>m</a:t>
            </a:r>
            <a:r>
              <a:rPr lang="ru-RU" sz="2000" b="1" dirty="0" smtClean="0">
                <a:latin typeface="Courier New" pitchFamily="49" charset="0"/>
              </a:rPr>
              <a:t>] &gt; </a:t>
            </a:r>
            <a:r>
              <a:rPr lang="en-US" sz="2000" b="1" dirty="0" err="1" smtClean="0">
                <a:latin typeface="Courier New" pitchFamily="49" charset="0"/>
              </a:rPr>
              <a:t>ForLady</a:t>
            </a:r>
            <a:r>
              <a:rPr lang="en-US" sz="2000" b="1" dirty="0" smtClean="0">
                <a:latin typeface="Courier New" pitchFamily="49" charset="0"/>
              </a:rPr>
              <a:t>[</a:t>
            </a:r>
            <a:r>
              <a:rPr lang="ru-RU" sz="2000" b="1" dirty="0" err="1" smtClean="0">
                <a:latin typeface="Courier New" pitchFamily="49" charset="0"/>
              </a:rPr>
              <a:t>pw</a:t>
            </a:r>
            <a:r>
              <a:rPr lang="en-US" sz="2000" b="1" dirty="0" smtClean="0">
                <a:latin typeface="Courier New" pitchFamily="49" charset="0"/>
              </a:rPr>
              <a:t>][</a:t>
            </a:r>
            <a:r>
              <a:rPr lang="ru-RU" sz="2000" b="1" dirty="0" err="1" smtClean="0">
                <a:latin typeface="Courier New" pitchFamily="49" charset="0"/>
              </a:rPr>
              <a:t>y</a:t>
            </a:r>
            <a:r>
              <a:rPr lang="ru-RU" sz="2000" b="1" dirty="0" smtClean="0">
                <a:latin typeface="Courier New" pitchFamily="49" charset="0"/>
              </a:rPr>
              <a:t>[</a:t>
            </a:r>
            <a:r>
              <a:rPr lang="ru-RU" sz="2000" b="1" dirty="0" err="1" smtClean="0">
                <a:latin typeface="Courier New" pitchFamily="49" charset="0"/>
              </a:rPr>
              <a:t>pw</a:t>
            </a:r>
            <a:r>
              <a:rPr lang="ru-RU" sz="2000" b="1" dirty="0" smtClean="0">
                <a:latin typeface="Courier New" pitchFamily="49" charset="0"/>
              </a:rPr>
              <a:t>]</a:t>
            </a:r>
            <a:r>
              <a:rPr lang="en-US" sz="2000" b="1" dirty="0" smtClean="0">
                <a:latin typeface="Courier New" pitchFamily="49" charset="0"/>
              </a:rPr>
              <a:t>]};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	}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2)</a:t>
            </a:r>
            <a:r>
              <a:rPr lang="en-US" sz="1600" dirty="0" smtClean="0"/>
              <a:t> </a:t>
            </a:r>
            <a:r>
              <a:rPr lang="ru-RU" sz="2000" dirty="0" smtClean="0"/>
              <a:t>Нужно проверить всех кандидатов </a:t>
            </a:r>
            <a:r>
              <a:rPr lang="ru-RU" sz="2000" i="1" dirty="0" err="1" smtClean="0"/>
              <a:t>pm</a:t>
            </a:r>
            <a:r>
              <a:rPr lang="ru-RU" sz="2000" dirty="0" smtClean="0"/>
              <a:t>, которые для </a:t>
            </a:r>
            <a:r>
              <a:rPr lang="ru-RU" sz="2000" i="1" dirty="0" err="1" smtClean="0"/>
              <a:t>w</a:t>
            </a:r>
            <a:r>
              <a:rPr lang="ru-RU" sz="2000" dirty="0" smtClean="0"/>
              <a:t> предпочтительнее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 «суженому». Здесь не надо проводить сравнение с мужчинами,  которые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еще не женаты. Нужно использовать проверку </a:t>
            </a:r>
            <a:r>
              <a:rPr lang="ru-RU" sz="2000" i="1" dirty="0" err="1" smtClean="0"/>
              <a:t>р</a:t>
            </a:r>
            <a:r>
              <a:rPr lang="en-US" sz="2000" i="1" dirty="0" smtClean="0"/>
              <a:t>m</a:t>
            </a:r>
            <a:r>
              <a:rPr lang="ru-RU" sz="2000" dirty="0" smtClean="0"/>
              <a:t> &lt;</a:t>
            </a:r>
            <a:r>
              <a:rPr lang="en-US" sz="2000" i="1" dirty="0" smtClean="0"/>
              <a:t>m:</a:t>
            </a:r>
            <a:r>
              <a:rPr lang="ru-RU" sz="2000" dirty="0" smtClean="0"/>
              <a:t> все  мужчины,</a:t>
            </a:r>
            <a:endParaRPr lang="en-US" sz="2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предшествующие </a:t>
            </a:r>
            <a:r>
              <a:rPr lang="en-US" sz="2000" i="1" dirty="0" smtClean="0"/>
              <a:t>m</a:t>
            </a:r>
            <a:r>
              <a:rPr lang="ru-RU" sz="2000" dirty="0" smtClean="0"/>
              <a:t>, уже женаты. </a:t>
            </a:r>
            <a:endParaRPr lang="en-US" sz="2000" dirty="0" smtClean="0"/>
          </a:p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solidFill>
                  <a:schemeClr val="hlink"/>
                </a:solidFill>
              </a:rPr>
              <a:t>Напишите проверку 2) самостоятельно!</a:t>
            </a:r>
            <a:endParaRPr lang="en-US" sz="2000" dirty="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Сводимость и </a:t>
            </a:r>
            <a:r>
              <a:rPr lang="en-US" dirty="0" smtClean="0"/>
              <a:t>NP-</a:t>
            </a:r>
            <a:r>
              <a:rPr lang="ru-RU" dirty="0" smtClean="0"/>
              <a:t>полные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 smtClean="0">
                <a:latin typeface="Calibri" pitchFamily="34" charset="0"/>
                <a:cs typeface="Calibri" pitchFamily="34" charset="0"/>
              </a:rPr>
              <a:t>Задача п</a:t>
            </a:r>
            <a:r>
              <a:rPr lang="ru-RU" sz="2000" baseline="-25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ru-RU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сводится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к задаче П, если существует такой алгоритм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а</a:t>
            </a:r>
            <a:r>
              <a:rPr lang="ru-RU" sz="2000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решения задачи п, использующий алгоритм А</a:t>
            </a:r>
            <a:r>
              <a:rPr lang="ru-RU" sz="2000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решения задачи П, что если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ru-RU" sz="2000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-- полиномиальный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алгоритм, то и а</a:t>
            </a:r>
            <a:r>
              <a:rPr lang="ru-RU" sz="2000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-- полиномиальный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алгоритм</a:t>
            </a:r>
          </a:p>
          <a:p>
            <a:r>
              <a:rPr lang="ru-RU" sz="2000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NP-полная </a:t>
            </a:r>
            <a:r>
              <a:rPr lang="ru-RU" sz="20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задача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-- это такая задача из </a:t>
            </a:r>
            <a:r>
              <a:rPr lang="ru-RU" sz="20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класса NP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, к которой сводится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любая другая задача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из класса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NP</a:t>
            </a:r>
          </a:p>
          <a:p>
            <a:pPr lvl="1"/>
            <a:r>
              <a:rPr lang="ru-RU" sz="1600" dirty="0" smtClean="0">
                <a:latin typeface="Calibri" pitchFamily="34" charset="0"/>
                <a:cs typeface="Calibri" pitchFamily="34" charset="0"/>
              </a:rPr>
              <a:t>Найти в графе цикл, содержащий все вершины (коммивояжёр)</a:t>
            </a:r>
          </a:p>
          <a:p>
            <a:pPr lvl="1"/>
            <a:r>
              <a:rPr lang="ru-RU" sz="1600" dirty="0" smtClean="0">
                <a:latin typeface="Calibri" pitchFamily="34" charset="0"/>
                <a:cs typeface="Calibri" pitchFamily="34" charset="0"/>
              </a:rPr>
              <a:t>Найти множество вершин графа, содержащее хотя бы один из концов любого ребра (вершинное покрытие)</a:t>
            </a:r>
          </a:p>
          <a:p>
            <a:pPr lvl="1"/>
            <a:r>
              <a:rPr lang="ru-RU" sz="1600" dirty="0" smtClean="0">
                <a:latin typeface="Calibri" pitchFamily="34" charset="0"/>
                <a:cs typeface="Calibri" pitchFamily="34" charset="0"/>
              </a:rPr>
              <a:t>Дано множество М и (не все) его подмножества П1, П2, ..., Пх. Найти наименьший набор Пк1, Пк2, ..., Пку, покрывающий все множество М (покрытие множества)</a:t>
            </a:r>
          </a:p>
          <a:p>
            <a:pPr lvl="1"/>
            <a:r>
              <a:rPr lang="ru-RU" sz="1600" dirty="0" smtClean="0">
                <a:latin typeface="Calibri" pitchFamily="34" charset="0"/>
                <a:cs typeface="Calibri" pitchFamily="34" charset="0"/>
              </a:rPr>
              <a:t>Раскрасить вершины графа в минимальное число цветов так, чтобы концы каждого ребра были разного цвета (раскраска графа)</a:t>
            </a:r>
          </a:p>
          <a:p>
            <a:r>
              <a:rPr lang="ru-RU" sz="2000" dirty="0" smtClean="0">
                <a:latin typeface="Calibri" pitchFamily="34" charset="0"/>
                <a:cs typeface="Calibri" pitchFamily="34" charset="0"/>
              </a:rPr>
              <a:t>Задача П называется 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NP</a:t>
            </a:r>
            <a:r>
              <a:rPr lang="ru-RU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-трудной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, если существует NP-полная задача П’, которая сводится к задаче  П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ru-RU" dirty="0" smtClean="0"/>
              <a:t>поиска с возвратом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 smtClean="0"/>
              <a:t>Поиск решения </a:t>
            </a:r>
            <a:r>
              <a:rPr lang="ru-RU" sz="2400" dirty="0"/>
              <a:t>методом проб и </a:t>
            </a:r>
            <a:r>
              <a:rPr lang="ru-RU" sz="2400" dirty="0" smtClean="0"/>
              <a:t>ошибок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/>
              <a:t>популярный методов в «искусственном интеллекте» 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Сводим задачу к нескольким меньшим похожим задачам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/>
              <a:t>И/ИЛИ граф подзадач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Обход графа подзадач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/>
              <a:t>Граф подзадач часто бывает деревом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/>
              <a:t>Размер графа </a:t>
            </a:r>
            <a:r>
              <a:rPr lang="ru-RU" sz="2000" dirty="0"/>
              <a:t>подзадач </a:t>
            </a:r>
            <a:r>
              <a:rPr lang="ru-RU" sz="2000" dirty="0" smtClean="0"/>
              <a:t>может</a:t>
            </a:r>
            <a:br>
              <a:rPr lang="ru-RU" sz="2000" dirty="0" smtClean="0"/>
            </a:br>
            <a:r>
              <a:rPr lang="ru-RU" sz="2000" dirty="0" smtClean="0"/>
              <a:t>"</a:t>
            </a:r>
            <a:r>
              <a:rPr lang="ru-RU" sz="2000" dirty="0" smtClean="0"/>
              <a:t>экспоненциально" </a:t>
            </a:r>
            <a:r>
              <a:rPr lang="ru-RU" sz="2000" dirty="0" smtClean="0"/>
              <a:t>быстро </a:t>
            </a:r>
            <a:r>
              <a:rPr lang="ru-RU" sz="2000" dirty="0" smtClean="0"/>
              <a:t>расти </a:t>
            </a:r>
            <a:r>
              <a:rPr lang="ru-RU" sz="2000" dirty="0" smtClean="0"/>
              <a:t>с</a:t>
            </a:r>
            <a:br>
              <a:rPr lang="ru-RU" sz="2000" dirty="0" smtClean="0"/>
            </a:br>
            <a:r>
              <a:rPr lang="ru-RU" sz="2000" dirty="0" smtClean="0"/>
              <a:t>ростом размера основой </a:t>
            </a:r>
            <a:r>
              <a:rPr lang="ru-RU" sz="2000" dirty="0" smtClean="0"/>
              <a:t>задачи</a:t>
            </a:r>
          </a:p>
          <a:p>
            <a:pPr lvl="1">
              <a:lnSpc>
                <a:spcPct val="80000"/>
              </a:lnSpc>
            </a:pPr>
            <a:r>
              <a:rPr lang="ru-RU" sz="2000" dirty="0" smtClean="0"/>
              <a:t>Эвристики позволяют </a:t>
            </a:r>
            <a:r>
              <a:rPr lang="ru-RU" sz="2000" dirty="0" smtClean="0"/>
              <a:t>находить</a:t>
            </a:r>
            <a:br>
              <a:rPr lang="ru-RU" sz="2000" dirty="0" smtClean="0"/>
            </a:br>
            <a:r>
              <a:rPr lang="ru-RU" sz="2000" dirty="0" smtClean="0"/>
              <a:t>решение </a:t>
            </a:r>
            <a:r>
              <a:rPr lang="ru-RU" sz="2000" dirty="0" smtClean="0"/>
              <a:t>быстро и не </a:t>
            </a:r>
            <a:r>
              <a:rPr lang="ru-RU" sz="2000" dirty="0" smtClean="0"/>
              <a:t>обходить</a:t>
            </a:r>
            <a:br>
              <a:rPr lang="ru-RU" sz="2000" dirty="0" smtClean="0"/>
            </a:br>
            <a:r>
              <a:rPr lang="ru-RU" sz="2000" dirty="0" smtClean="0"/>
              <a:t>весь </a:t>
            </a:r>
            <a:r>
              <a:rPr lang="ru-RU" sz="2000" dirty="0" smtClean="0"/>
              <a:t>граф</a:t>
            </a:r>
          </a:p>
          <a:p>
            <a:pPr lvl="2">
              <a:lnSpc>
                <a:spcPct val="80000"/>
              </a:lnSpc>
            </a:pPr>
            <a:r>
              <a:rPr lang="ru-RU" sz="1800" dirty="0" smtClean="0"/>
              <a:t>Найти хорошую эвристику трудно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5" name="Oval 4"/>
          <p:cNvSpPr/>
          <p:nvPr/>
        </p:nvSpPr>
        <p:spPr>
          <a:xfrm>
            <a:off x="6948264" y="332240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6948264" y="409204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7710264" y="409968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Oval 7"/>
          <p:cNvSpPr/>
          <p:nvPr/>
        </p:nvSpPr>
        <p:spPr>
          <a:xfrm>
            <a:off x="6084168" y="409204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Oval 8"/>
          <p:cNvSpPr/>
          <p:nvPr/>
        </p:nvSpPr>
        <p:spPr>
          <a:xfrm>
            <a:off x="6517332" y="50967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Oval 9"/>
          <p:cNvSpPr/>
          <p:nvPr/>
        </p:nvSpPr>
        <p:spPr>
          <a:xfrm>
            <a:off x="5626968" y="511003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Oval 10"/>
          <p:cNvSpPr/>
          <p:nvPr/>
        </p:nvSpPr>
        <p:spPr>
          <a:xfrm>
            <a:off x="8435280" y="511003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Elbow Connector 12"/>
          <p:cNvCxnSpPr>
            <a:stCxn id="7" idx="4"/>
            <a:endCxn id="11" idx="0"/>
          </p:cNvCxnSpPr>
          <p:nvPr/>
        </p:nvCxnSpPr>
        <p:spPr>
          <a:xfrm>
            <a:off x="7938864" y="4556889"/>
            <a:ext cx="725016" cy="553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2"/>
          <p:cNvCxnSpPr>
            <a:stCxn id="8" idx="4"/>
            <a:endCxn id="9" idx="0"/>
          </p:cNvCxnSpPr>
          <p:nvPr/>
        </p:nvCxnSpPr>
        <p:spPr>
          <a:xfrm>
            <a:off x="6312768" y="4549249"/>
            <a:ext cx="433164" cy="547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2"/>
          <p:cNvCxnSpPr>
            <a:stCxn id="8" idx="4"/>
            <a:endCxn id="10" idx="0"/>
          </p:cNvCxnSpPr>
          <p:nvPr/>
        </p:nvCxnSpPr>
        <p:spPr>
          <a:xfrm flipH="1">
            <a:off x="5855568" y="4549249"/>
            <a:ext cx="457200" cy="560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2"/>
          <p:cNvCxnSpPr>
            <a:stCxn id="5" idx="4"/>
            <a:endCxn id="7" idx="0"/>
          </p:cNvCxnSpPr>
          <p:nvPr/>
        </p:nvCxnSpPr>
        <p:spPr>
          <a:xfrm>
            <a:off x="7176864" y="3779609"/>
            <a:ext cx="762000" cy="3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12"/>
          <p:cNvCxnSpPr>
            <a:stCxn id="5" idx="4"/>
            <a:endCxn id="6" idx="0"/>
          </p:cNvCxnSpPr>
          <p:nvPr/>
        </p:nvCxnSpPr>
        <p:spPr>
          <a:xfrm>
            <a:off x="7176864" y="3779609"/>
            <a:ext cx="0" cy="312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12"/>
          <p:cNvCxnSpPr>
            <a:stCxn id="5" idx="4"/>
            <a:endCxn id="8" idx="7"/>
          </p:cNvCxnSpPr>
          <p:nvPr/>
        </p:nvCxnSpPr>
        <p:spPr>
          <a:xfrm flipH="1">
            <a:off x="6474413" y="3779609"/>
            <a:ext cx="702451" cy="379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87486" y="35477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012160" y="474070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38" name="Oval 37"/>
          <p:cNvSpPr/>
          <p:nvPr/>
        </p:nvSpPr>
        <p:spPr>
          <a:xfrm>
            <a:off x="7211144" y="50967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Elbow Connector 12"/>
          <p:cNvCxnSpPr>
            <a:stCxn id="7" idx="4"/>
            <a:endCxn id="38" idx="0"/>
          </p:cNvCxnSpPr>
          <p:nvPr/>
        </p:nvCxnSpPr>
        <p:spPr>
          <a:xfrm flipH="1">
            <a:off x="7439744" y="4556889"/>
            <a:ext cx="499120" cy="539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814592" y="511003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Elbow Connector 12"/>
          <p:cNvCxnSpPr>
            <a:stCxn id="7" idx="4"/>
            <a:endCxn id="44" idx="0"/>
          </p:cNvCxnSpPr>
          <p:nvPr/>
        </p:nvCxnSpPr>
        <p:spPr>
          <a:xfrm>
            <a:off x="7938864" y="4556889"/>
            <a:ext cx="104328" cy="553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324703" y="45084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571238" y="615601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...</a:t>
            </a:r>
            <a:endParaRPr lang="ru-RU" dirty="0"/>
          </a:p>
        </p:txBody>
      </p:sp>
      <p:cxnSp>
        <p:nvCxnSpPr>
          <p:cNvPr id="50" name="Elbow Connector 12"/>
          <p:cNvCxnSpPr>
            <a:stCxn id="9" idx="4"/>
          </p:cNvCxnSpPr>
          <p:nvPr/>
        </p:nvCxnSpPr>
        <p:spPr>
          <a:xfrm flipH="1">
            <a:off x="6324713" y="5553938"/>
            <a:ext cx="421219" cy="611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2"/>
          <p:cNvCxnSpPr>
            <a:stCxn id="6" idx="4"/>
            <a:endCxn id="38" idx="0"/>
          </p:cNvCxnSpPr>
          <p:nvPr/>
        </p:nvCxnSpPr>
        <p:spPr>
          <a:xfrm>
            <a:off x="7176864" y="4549249"/>
            <a:ext cx="262880" cy="547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12"/>
          <p:cNvCxnSpPr>
            <a:stCxn id="9" idx="4"/>
          </p:cNvCxnSpPr>
          <p:nvPr/>
        </p:nvCxnSpPr>
        <p:spPr>
          <a:xfrm>
            <a:off x="6745932" y="5553938"/>
            <a:ext cx="346348" cy="51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ru-RU" dirty="0" smtClean="0"/>
              <a:t>об обходе шахматной доски конём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Дана доска размером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*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. Вначале на поле с координатами  (х</a:t>
            </a:r>
            <a:r>
              <a:rPr lang="ru-RU" sz="2400" baseline="-250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 у</a:t>
            </a:r>
            <a:r>
              <a:rPr lang="ru-RU" sz="2400" baseline="-250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 помещается конь — фигура, перемещающаяся по обычным шахматным правилам 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Задача заключается в поиске последовательности ходов, при которой конь ровно один раз побывает на всех полях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доски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92080" y="3933056"/>
            <a:ext cx="2930077" cy="2594496"/>
            <a:chOff x="1785939" y="962025"/>
            <a:chExt cx="2930077" cy="25944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39" y="962025"/>
              <a:ext cx="2930077" cy="2594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83968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1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5389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2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64438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3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25649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5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7704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904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7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64438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6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68" y="2568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8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обхода доски 5х5</a:t>
            </a:r>
            <a:endParaRPr lang="ru-RU" dirty="0"/>
          </a:p>
        </p:txBody>
      </p:sp>
      <p:sp>
        <p:nvSpPr>
          <p:cNvPr id="20481" name="Rectangle 3"/>
          <p:cNvSpPr>
            <a:spLocks noGrp="1"/>
          </p:cNvSpPr>
          <p:nvPr>
            <p:ph idx="4294967295"/>
          </p:nvPr>
        </p:nvSpPr>
        <p:spPr>
          <a:xfrm>
            <a:off x="0" y="765175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mtClean="0"/>
              <a:t> </a:t>
            </a:r>
          </a:p>
        </p:txBody>
      </p:sp>
      <p:pic>
        <p:nvPicPr>
          <p:cNvPr id="20482" name="Picture 5" descr="http://upload.wikimedia.org/wikipedia/commons/c/ca/Knights-Tour-Animation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643" y="1484313"/>
            <a:ext cx="4392613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512064"/>
            <a:ext cx="8604448" cy="914400"/>
          </a:xfrm>
        </p:spPr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поиска с возвратом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783560"/>
            <a:ext cx="8219256" cy="4572000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sz="3200" dirty="0" smtClean="0">
                <a:latin typeface="+mj-lt"/>
                <a:cs typeface="Courier New" pitchFamily="49" charset="0"/>
              </a:rPr>
              <a:t>void </a:t>
            </a:r>
            <a:r>
              <a:rPr lang="en-US" sz="3200" dirty="0" err="1" smtClean="0">
                <a:latin typeface="+mj-lt"/>
                <a:cs typeface="Courier New" pitchFamily="49" charset="0"/>
              </a:rPr>
              <a:t>knight_tour</a:t>
            </a:r>
            <a:r>
              <a:rPr lang="ru-RU" sz="3200" dirty="0" smtClean="0">
                <a:latin typeface="+mj-lt"/>
                <a:cs typeface="Courier New" pitchFamily="49" charset="0"/>
              </a:rPr>
              <a:t>(</a:t>
            </a:r>
            <a:r>
              <a:rPr lang="en-US" sz="3200" dirty="0" err="1">
                <a:latin typeface="+mj-lt"/>
                <a:cs typeface="Courier New" pitchFamily="49" charset="0"/>
              </a:rPr>
              <a:t>int</a:t>
            </a:r>
            <a:r>
              <a:rPr lang="en-US" sz="3200" dirty="0">
                <a:latin typeface="+mj-lt"/>
                <a:cs typeface="Courier New" pitchFamily="49" charset="0"/>
              </a:rPr>
              <a:t> </a:t>
            </a:r>
            <a:r>
              <a:rPr lang="en-US" sz="3200" dirty="0" smtClean="0">
                <a:latin typeface="+mj-lt"/>
                <a:cs typeface="Courier New" pitchFamily="49" charset="0"/>
              </a:rPr>
              <a:t>step) </a:t>
            </a:r>
            <a:r>
              <a:rPr lang="en-US" sz="3200" dirty="0">
                <a:latin typeface="+mj-lt"/>
                <a:cs typeface="Courier New" pitchFamily="49" charset="0"/>
              </a:rPr>
              <a:t>{</a:t>
            </a:r>
          </a:p>
          <a:p>
            <a:pPr marL="68580" indent="0">
              <a:buNone/>
            </a:pPr>
            <a:r>
              <a:rPr lang="ru-RU" sz="3200" dirty="0" smtClean="0">
                <a:latin typeface="+mj-lt"/>
                <a:cs typeface="Courier New" pitchFamily="49" charset="0"/>
              </a:rPr>
              <a:t>  инициализация </a:t>
            </a:r>
            <a:r>
              <a:rPr lang="ru-RU" sz="3200" dirty="0">
                <a:latin typeface="+mj-lt"/>
                <a:cs typeface="Courier New" pitchFamily="49" charset="0"/>
              </a:rPr>
              <a:t>выбора хода; </a:t>
            </a:r>
            <a:br>
              <a:rPr lang="ru-RU" sz="3200" dirty="0">
                <a:latin typeface="+mj-lt"/>
                <a:cs typeface="Courier New" pitchFamily="49" charset="0"/>
              </a:rPr>
            </a:br>
            <a:r>
              <a:rPr lang="ru-RU" sz="3200" dirty="0" smtClean="0">
                <a:latin typeface="+mj-lt"/>
                <a:cs typeface="Courier New" pitchFamily="49" charset="0"/>
              </a:rPr>
              <a:t>  </a:t>
            </a:r>
            <a:r>
              <a:rPr lang="en-US" sz="3200" dirty="0" smtClean="0">
                <a:latin typeface="+mj-lt"/>
                <a:cs typeface="Courier New" pitchFamily="49" charset="0"/>
              </a:rPr>
              <a:t>do</a:t>
            </a:r>
            <a:r>
              <a:rPr lang="ru-RU" sz="3200" dirty="0" smtClean="0">
                <a:latin typeface="+mj-lt"/>
                <a:cs typeface="Courier New" pitchFamily="49" charset="0"/>
              </a:rPr>
              <a:t> </a:t>
            </a:r>
            <a:endParaRPr lang="en-US" sz="3200" dirty="0">
              <a:latin typeface="+mj-lt"/>
              <a:cs typeface="Courier New" pitchFamily="49" charset="0"/>
            </a:endParaRPr>
          </a:p>
          <a:p>
            <a:pPr marL="68580" indent="0">
              <a:buNone/>
            </a:pPr>
            <a:r>
              <a:rPr lang="ru-RU" sz="3200" dirty="0">
                <a:latin typeface="+mj-lt"/>
                <a:cs typeface="Courier New" pitchFamily="49" charset="0"/>
              </a:rPr>
              <a:t> </a:t>
            </a:r>
            <a:r>
              <a:rPr lang="ru-RU" sz="3200" dirty="0" smtClean="0">
                <a:latin typeface="+mj-lt"/>
                <a:cs typeface="Courier New" pitchFamily="49" charset="0"/>
              </a:rPr>
              <a:t>   выбор </a:t>
            </a:r>
            <a:r>
              <a:rPr lang="ru-RU" sz="3200" dirty="0">
                <a:latin typeface="+mj-lt"/>
                <a:cs typeface="Courier New" pitchFamily="49" charset="0"/>
              </a:rPr>
              <a:t>очередного хода из списка возможных;</a:t>
            </a:r>
            <a:br>
              <a:rPr lang="ru-RU" sz="3200" dirty="0">
                <a:latin typeface="+mj-lt"/>
                <a:cs typeface="Courier New" pitchFamily="49" charset="0"/>
              </a:rPr>
            </a:br>
            <a:r>
              <a:rPr lang="ru-RU" sz="3200" dirty="0">
                <a:cs typeface="Courier New" pitchFamily="49" charset="0"/>
              </a:rPr>
              <a:t> </a:t>
            </a:r>
            <a:r>
              <a:rPr lang="ru-RU" sz="3200" dirty="0" smtClean="0">
                <a:cs typeface="Courier New" pitchFamily="49" charset="0"/>
              </a:rPr>
              <a:t>          </a:t>
            </a:r>
            <a:r>
              <a:rPr lang="en-US" sz="3200" dirty="0" smtClean="0">
                <a:latin typeface="+mj-lt"/>
                <a:cs typeface="Courier New" pitchFamily="49" charset="0"/>
              </a:rPr>
              <a:t>if</a:t>
            </a:r>
            <a:r>
              <a:rPr lang="ru-RU" sz="3200" dirty="0" smtClean="0">
                <a:latin typeface="+mj-lt"/>
                <a:cs typeface="Courier New" pitchFamily="49" charset="0"/>
              </a:rPr>
              <a:t> </a:t>
            </a:r>
            <a:r>
              <a:rPr lang="ru-RU" sz="3200" dirty="0">
                <a:latin typeface="+mj-lt"/>
                <a:cs typeface="Courier New" pitchFamily="49" charset="0"/>
              </a:rPr>
              <a:t>(выбранный ход приемлем) </a:t>
            </a:r>
            <a:r>
              <a:rPr lang="en-US" sz="3200" dirty="0">
                <a:latin typeface="+mj-lt"/>
                <a:cs typeface="Courier New" pitchFamily="49" charset="0"/>
              </a:rPr>
              <a:t>{</a:t>
            </a:r>
            <a:r>
              <a:rPr lang="ru-RU" sz="3200" dirty="0">
                <a:latin typeface="+mj-lt"/>
                <a:cs typeface="Courier New" pitchFamily="49" charset="0"/>
              </a:rPr>
              <a:t/>
            </a:r>
            <a:br>
              <a:rPr lang="ru-RU" sz="3200" dirty="0">
                <a:latin typeface="+mj-lt"/>
                <a:cs typeface="Courier New" pitchFamily="49" charset="0"/>
              </a:rPr>
            </a:br>
            <a:r>
              <a:rPr lang="ru-RU" sz="3200" dirty="0" smtClean="0">
                <a:latin typeface="+mj-lt"/>
                <a:cs typeface="Courier New" pitchFamily="49" charset="0"/>
              </a:rPr>
              <a:t>      запись </a:t>
            </a:r>
            <a:r>
              <a:rPr lang="ru-RU" sz="3200" dirty="0">
                <a:latin typeface="+mj-lt"/>
                <a:cs typeface="Courier New" pitchFamily="49" charset="0"/>
              </a:rPr>
              <a:t>хода</a:t>
            </a:r>
            <a:r>
              <a:rPr lang="ru-RU" sz="3200" dirty="0" smtClean="0">
                <a:latin typeface="+mj-lt"/>
                <a:cs typeface="Courier New" pitchFamily="49" charset="0"/>
              </a:rPr>
              <a:t>;</a:t>
            </a:r>
          </a:p>
          <a:p>
            <a:pPr marL="68580" indent="0">
              <a:buNone/>
            </a:pPr>
            <a:r>
              <a:rPr lang="ru-RU" sz="3200" dirty="0" smtClean="0">
                <a:latin typeface="+mj-lt"/>
                <a:cs typeface="Courier New" pitchFamily="49" charset="0"/>
              </a:rPr>
              <a:t>      </a:t>
            </a:r>
            <a:r>
              <a:rPr lang="en-US" sz="3200" dirty="0" smtClean="0">
                <a:latin typeface="+mj-lt"/>
                <a:cs typeface="Courier New" pitchFamily="49" charset="0"/>
              </a:rPr>
              <a:t>if</a:t>
            </a:r>
            <a:r>
              <a:rPr lang="ru-RU" sz="3200" dirty="0" smtClean="0">
                <a:latin typeface="+mj-lt"/>
                <a:cs typeface="Courier New" pitchFamily="49" charset="0"/>
              </a:rPr>
              <a:t> </a:t>
            </a:r>
            <a:r>
              <a:rPr lang="ru-RU" sz="3200" dirty="0">
                <a:latin typeface="+mj-lt"/>
                <a:cs typeface="Courier New" pitchFamily="49" charset="0"/>
              </a:rPr>
              <a:t>(доска нe заполнена)</a:t>
            </a:r>
            <a:r>
              <a:rPr lang="en-US" sz="3200" dirty="0">
                <a:latin typeface="+mj-lt"/>
                <a:cs typeface="Courier New" pitchFamily="49" charset="0"/>
              </a:rPr>
              <a:t> {</a:t>
            </a:r>
            <a:endParaRPr lang="ru-RU" sz="3200" dirty="0">
              <a:latin typeface="+mj-lt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3200" dirty="0" smtClean="0">
                <a:latin typeface="+mj-lt"/>
                <a:cs typeface="Courier New" pitchFamily="49" charset="0"/>
              </a:rPr>
              <a:t>        </a:t>
            </a:r>
            <a:r>
              <a:rPr lang="en-US" sz="3200" dirty="0" err="1" smtClean="0">
                <a:latin typeface="+mj-lt"/>
                <a:cs typeface="Courier New" pitchFamily="49" charset="0"/>
              </a:rPr>
              <a:t>knight_tour</a:t>
            </a:r>
            <a:r>
              <a:rPr lang="en-US" sz="3200" dirty="0" smtClean="0">
                <a:latin typeface="+mj-lt"/>
                <a:cs typeface="Courier New" pitchFamily="49" charset="0"/>
              </a:rPr>
              <a:t>(step+1</a:t>
            </a:r>
            <a:r>
              <a:rPr lang="en-US" sz="3200" dirty="0">
                <a:latin typeface="+mj-lt"/>
                <a:cs typeface="Courier New" pitchFamily="49" charset="0"/>
              </a:rPr>
              <a:t>)</a:t>
            </a:r>
            <a:r>
              <a:rPr lang="ru-RU" sz="3200" dirty="0" smtClean="0">
                <a:latin typeface="+mj-lt"/>
                <a:cs typeface="Courier New" pitchFamily="49" charset="0"/>
              </a:rPr>
              <a:t>;</a:t>
            </a:r>
            <a:endParaRPr lang="en-US" sz="3200" dirty="0" smtClean="0">
              <a:latin typeface="+mj-lt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3200" dirty="0">
                <a:latin typeface="+mj-lt"/>
                <a:cs typeface="Courier New" pitchFamily="49" charset="0"/>
              </a:rPr>
              <a:t> </a:t>
            </a:r>
            <a:r>
              <a:rPr lang="en-US" sz="3200" dirty="0" smtClean="0">
                <a:latin typeface="+mj-lt"/>
                <a:cs typeface="Courier New" pitchFamily="49" charset="0"/>
              </a:rPr>
              <a:t>       if</a:t>
            </a:r>
            <a:r>
              <a:rPr lang="ru-RU" sz="3200" dirty="0" smtClean="0">
                <a:latin typeface="+mj-lt"/>
                <a:cs typeface="Courier New" pitchFamily="49" charset="0"/>
              </a:rPr>
              <a:t>(неудача) отменить </a:t>
            </a:r>
            <a:r>
              <a:rPr lang="ru-RU" sz="3200" dirty="0">
                <a:latin typeface="+mj-lt"/>
                <a:cs typeface="Courier New" pitchFamily="49" charset="0"/>
              </a:rPr>
              <a:t>предыдущий ход</a:t>
            </a:r>
            <a:r>
              <a:rPr lang="en-US" sz="3200" dirty="0">
                <a:latin typeface="+mj-lt"/>
                <a:cs typeface="Courier New" pitchFamily="49" charset="0"/>
              </a:rPr>
              <a:t>;</a:t>
            </a:r>
            <a:endParaRPr lang="ru-RU" sz="3200" dirty="0">
              <a:latin typeface="+mj-lt"/>
              <a:cs typeface="Courier New" pitchFamily="49" charset="0"/>
            </a:endParaRPr>
          </a:p>
          <a:p>
            <a:pPr marL="68580" indent="0">
              <a:buNone/>
            </a:pPr>
            <a:r>
              <a:rPr lang="ru-RU" sz="3200" dirty="0">
                <a:latin typeface="+mj-lt"/>
                <a:cs typeface="Courier New" pitchFamily="49" charset="0"/>
              </a:rPr>
              <a:t> </a:t>
            </a:r>
            <a:r>
              <a:rPr lang="ru-RU" sz="3200" dirty="0" smtClean="0">
                <a:latin typeface="+mj-lt"/>
                <a:cs typeface="Courier New" pitchFamily="49" charset="0"/>
              </a:rPr>
              <a:t>     </a:t>
            </a:r>
            <a:r>
              <a:rPr lang="en-US" sz="3200" dirty="0" smtClean="0">
                <a:latin typeface="+mj-lt"/>
                <a:cs typeface="Courier New" pitchFamily="49" charset="0"/>
              </a:rPr>
              <a:t>}</a:t>
            </a:r>
            <a:r>
              <a:rPr lang="ru-RU" sz="3200" dirty="0" smtClean="0">
                <a:latin typeface="+mj-lt"/>
                <a:cs typeface="Courier New" pitchFamily="49" charset="0"/>
              </a:rPr>
              <a:t> </a:t>
            </a:r>
            <a:r>
              <a:rPr lang="ru-RU" sz="3200" dirty="0">
                <a:latin typeface="+mj-lt"/>
                <a:cs typeface="Courier New" pitchFamily="49" charset="0"/>
              </a:rPr>
              <a:t/>
            </a:r>
            <a:br>
              <a:rPr lang="ru-RU" sz="3200" dirty="0">
                <a:latin typeface="+mj-lt"/>
                <a:cs typeface="Courier New" pitchFamily="49" charset="0"/>
              </a:rPr>
            </a:br>
            <a:r>
              <a:rPr lang="ru-RU" sz="3200" dirty="0" smtClean="0">
                <a:latin typeface="+mj-lt"/>
                <a:cs typeface="Courier New" pitchFamily="49" charset="0"/>
              </a:rPr>
              <a:t>    </a:t>
            </a:r>
            <a:r>
              <a:rPr lang="en-US" sz="3200" dirty="0" smtClean="0">
                <a:latin typeface="+mj-lt"/>
                <a:cs typeface="Courier New" pitchFamily="49" charset="0"/>
              </a:rPr>
              <a:t>}</a:t>
            </a:r>
            <a:endParaRPr lang="ru-RU" sz="3200" dirty="0">
              <a:latin typeface="+mj-lt"/>
              <a:cs typeface="Courier New" pitchFamily="49" charset="0"/>
            </a:endParaRPr>
          </a:p>
          <a:p>
            <a:pPr marL="68580" indent="0">
              <a:buNone/>
            </a:pPr>
            <a:r>
              <a:rPr lang="ru-RU" sz="3200" dirty="0" smtClean="0">
                <a:latin typeface="+mj-lt"/>
                <a:cs typeface="Courier New" pitchFamily="49" charset="0"/>
              </a:rPr>
              <a:t>  </a:t>
            </a:r>
            <a:r>
              <a:rPr lang="en-US" sz="3200" dirty="0" smtClean="0">
                <a:latin typeface="+mj-lt"/>
                <a:cs typeface="Courier New" pitchFamily="49" charset="0"/>
              </a:rPr>
              <a:t>while</a:t>
            </a:r>
            <a:r>
              <a:rPr lang="ru-RU" sz="3200" dirty="0">
                <a:latin typeface="+mj-lt"/>
                <a:cs typeface="Courier New" pitchFamily="49" charset="0"/>
              </a:rPr>
              <a:t>(неудача)</a:t>
            </a:r>
            <a:r>
              <a:rPr lang="en-US" sz="3200" dirty="0">
                <a:latin typeface="+mj-lt"/>
                <a:cs typeface="Courier New" pitchFamily="49" charset="0"/>
              </a:rPr>
              <a:t> &amp;&amp; </a:t>
            </a:r>
            <a:r>
              <a:rPr lang="ru-RU" sz="3200" dirty="0">
                <a:latin typeface="+mj-lt"/>
                <a:cs typeface="Courier New" pitchFamily="49" charset="0"/>
              </a:rPr>
              <a:t>(есть другие ходы)</a:t>
            </a:r>
            <a:r>
              <a:rPr lang="en-US" sz="3200" dirty="0">
                <a:latin typeface="+mj-lt"/>
                <a:cs typeface="Courier New" pitchFamily="49" charset="0"/>
              </a:rPr>
              <a:t>;</a:t>
            </a:r>
            <a:r>
              <a:rPr lang="ru-RU" sz="3200" dirty="0">
                <a:latin typeface="+mj-lt"/>
                <a:cs typeface="Courier New" pitchFamily="49" charset="0"/>
              </a:rPr>
              <a:t> </a:t>
            </a:r>
            <a:br>
              <a:rPr lang="ru-RU" sz="3200" dirty="0">
                <a:latin typeface="+mj-lt"/>
                <a:cs typeface="Courier New" pitchFamily="49" charset="0"/>
              </a:rPr>
            </a:br>
            <a:r>
              <a:rPr lang="en-US" sz="3200" dirty="0">
                <a:latin typeface="+mj-lt"/>
                <a:cs typeface="Courier New" pitchFamily="49" charset="0"/>
              </a:rPr>
              <a:t>}</a:t>
            </a:r>
            <a:endParaRPr lang="ru-RU" sz="3200" dirty="0">
              <a:latin typeface="+mj-lt"/>
              <a:cs typeface="Courier New" pitchFamily="49" charset="0"/>
            </a:endParaRPr>
          </a:p>
          <a:p>
            <a:endParaRPr lang="ru-RU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4884" y="5838363"/>
            <a:ext cx="2725588" cy="83099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C000"/>
                </a:solidFill>
                <a:latin typeface="+mn-lt"/>
              </a:rPr>
              <a:t>Каким будет граф подзадач</a:t>
            </a:r>
            <a:r>
              <a:rPr lang="en-US" sz="2400" dirty="0" smtClean="0">
                <a:solidFill>
                  <a:srgbClr val="FFC000"/>
                </a:solidFill>
                <a:latin typeface="+mn-lt"/>
              </a:rPr>
              <a:t>?</a:t>
            </a:r>
            <a:endParaRPr lang="ru-RU" sz="2400" dirty="0">
              <a:solidFill>
                <a:srgbClr val="FFC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представления данных</a:t>
            </a:r>
          </a:p>
        </p:txBody>
      </p:sp>
      <p:sp>
        <p:nvSpPr>
          <p:cNvPr id="2457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dirty="0" smtClean="0">
              <a:solidFill>
                <a:srgbClr val="666633"/>
              </a:solidFill>
            </a:endParaRPr>
          </a:p>
          <a:p>
            <a:pPr>
              <a:buFont typeface="Arial" charset="0"/>
              <a:buNone/>
            </a:pPr>
            <a:endParaRPr lang="en-US" sz="2400" dirty="0" smtClean="0"/>
          </a:p>
          <a:p>
            <a:pPr>
              <a:buFont typeface="Arial" charset="0"/>
              <a:buNone/>
            </a:pPr>
            <a:r>
              <a:rPr lang="ru-RU" sz="2400" dirty="0" smtClean="0"/>
              <a:t>Представление доски матрицей h</a:t>
            </a:r>
            <a:r>
              <a:rPr lang="en-US" sz="2400" dirty="0" smtClean="0"/>
              <a:t>:</a:t>
            </a:r>
          </a:p>
          <a:p>
            <a:pPr>
              <a:buFont typeface="Arial" charset="0"/>
              <a:buNone/>
            </a:pPr>
            <a:endParaRPr lang="ru-RU" sz="2400" dirty="0" smtClean="0"/>
          </a:p>
          <a:p>
            <a:pPr>
              <a:buFont typeface="Arial" charset="0"/>
              <a:buNone/>
            </a:pPr>
            <a:r>
              <a:rPr lang="ru-RU" sz="2400" dirty="0" err="1" smtClean="0"/>
              <a:t>h</a:t>
            </a:r>
            <a:r>
              <a:rPr lang="ru-RU" sz="2400" dirty="0" smtClean="0"/>
              <a:t> [</a:t>
            </a:r>
            <a:r>
              <a:rPr lang="ru-RU" sz="2400" dirty="0" err="1" smtClean="0"/>
              <a:t>х</a:t>
            </a:r>
            <a:r>
              <a:rPr lang="ru-RU" sz="2400" dirty="0" smtClean="0"/>
              <a:t>, у] = 0  – поле (</a:t>
            </a:r>
            <a:r>
              <a:rPr lang="ru-RU" sz="2400" dirty="0" err="1" smtClean="0"/>
              <a:t>х</a:t>
            </a:r>
            <a:r>
              <a:rPr lang="ru-RU" sz="2400" dirty="0" smtClean="0"/>
              <a:t>, у) еще не посещалось </a:t>
            </a:r>
          </a:p>
          <a:p>
            <a:pPr>
              <a:buFont typeface="Arial" charset="0"/>
              <a:buNone/>
            </a:pPr>
            <a:r>
              <a:rPr lang="ru-RU" sz="2400" dirty="0" err="1" smtClean="0"/>
              <a:t>h</a:t>
            </a:r>
            <a:r>
              <a:rPr lang="ru-RU" sz="2400" dirty="0" smtClean="0"/>
              <a:t> [</a:t>
            </a:r>
            <a:r>
              <a:rPr lang="ru-RU" sz="2400" dirty="0" err="1" smtClean="0"/>
              <a:t>х</a:t>
            </a:r>
            <a:r>
              <a:rPr lang="ru-RU" sz="2400" dirty="0" smtClean="0"/>
              <a:t>, у] = </a:t>
            </a:r>
            <a:r>
              <a:rPr lang="ru-RU" sz="2400" dirty="0" err="1" smtClean="0"/>
              <a:t>i</a:t>
            </a:r>
            <a:r>
              <a:rPr lang="ru-RU" sz="2400" dirty="0" smtClean="0"/>
              <a:t> –  поле (</a:t>
            </a:r>
            <a:r>
              <a:rPr lang="ru-RU" sz="2400" dirty="0" err="1" smtClean="0"/>
              <a:t>х</a:t>
            </a:r>
            <a:r>
              <a:rPr lang="ru-RU" sz="2400" dirty="0" smtClean="0"/>
              <a:t>, у) посещалось на i-м ходу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20496</TotalTime>
  <Words>1944</Words>
  <Application>Microsoft Office PowerPoint</Application>
  <PresentationFormat>On-screen Show (4:3)</PresentationFormat>
  <Paragraphs>330</Paragraphs>
  <Slides>38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Metro</vt:lpstr>
      <vt:lpstr>Алгоритмы с возвратом</vt:lpstr>
      <vt:lpstr>План лекции</vt:lpstr>
      <vt:lpstr>Классы P и NP</vt:lpstr>
      <vt:lpstr>Сводимость и NP-полные задачи</vt:lpstr>
      <vt:lpstr>Метод поиска с возвратом</vt:lpstr>
      <vt:lpstr>Задача об обходе шахматной доски конём</vt:lpstr>
      <vt:lpstr>Пример обхода доски 5х5</vt:lpstr>
      <vt:lpstr>Алгоритм поиска с возвратом</vt:lpstr>
      <vt:lpstr>Выбор представления данных</vt:lpstr>
      <vt:lpstr>Детализация алгоритма</vt:lpstr>
      <vt:lpstr>Реализация</vt:lpstr>
      <vt:lpstr>Перебор ходов</vt:lpstr>
      <vt:lpstr>Перебор ходов</vt:lpstr>
      <vt:lpstr>Реализация 2</vt:lpstr>
      <vt:lpstr>Реализация 3</vt:lpstr>
      <vt:lpstr>Реализация 4</vt:lpstr>
      <vt:lpstr>Пример эвристики</vt:lpstr>
      <vt:lpstr>Задача о восьми ферзях</vt:lpstr>
      <vt:lpstr>Пример расстановки 4 ферзей</vt:lpstr>
      <vt:lpstr>Схема нахождения всех решений</vt:lpstr>
      <vt:lpstr>Задача о рюкзаке</vt:lpstr>
      <vt:lpstr>Схема перебора всех решений и выбора оптимального</vt:lpstr>
      <vt:lpstr>Метод ветвей и границ</vt:lpstr>
      <vt:lpstr>Метод ветвей и границ</vt:lpstr>
      <vt:lpstr>Метод ветвей и границ</vt:lpstr>
      <vt:lpstr>Метод ветвей и границ</vt:lpstr>
      <vt:lpstr>Метод ветвей и границ для решения задачи о рюкзаке </vt:lpstr>
      <vt:lpstr>Схема перебора всех решений и выбора оптимального (копия)</vt:lpstr>
      <vt:lpstr>Детализация метода ветвей и границ для задачи о рюкзаке</vt:lpstr>
      <vt:lpstr>Заключение</vt:lpstr>
      <vt:lpstr>Задача о кубике</vt:lpstr>
      <vt:lpstr>Результат (в переменной q)  1, если можно получить слово, записанное в глобальной строке w, начиная n-го символа, перекатывая кубик, лежащий g-ой гранью. </vt:lpstr>
      <vt:lpstr>Задача о стабильных браках</vt:lpstr>
      <vt:lpstr>PowerPoint Presentation</vt:lpstr>
      <vt:lpstr>Выбор структур данных</vt:lpstr>
      <vt:lpstr>Конкретизация схемы</vt:lpstr>
      <vt:lpstr>Стабильность системы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Churina</dc:creator>
  <cp:lastModifiedBy>Petrov, Evgueni S</cp:lastModifiedBy>
  <cp:revision>226</cp:revision>
  <dcterms:created xsi:type="dcterms:W3CDTF">2009-12-06T06:01:18Z</dcterms:created>
  <dcterms:modified xsi:type="dcterms:W3CDTF">2013-03-27T10:28:19Z</dcterms:modified>
</cp:coreProperties>
</file>