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314" r:id="rId3"/>
    <p:sldId id="278" r:id="rId4"/>
    <p:sldId id="322" r:id="rId5"/>
    <p:sldId id="318" r:id="rId6"/>
    <p:sldId id="282" r:id="rId7"/>
    <p:sldId id="324" r:id="rId8"/>
    <p:sldId id="325" r:id="rId9"/>
    <p:sldId id="289" r:id="rId10"/>
    <p:sldId id="316" r:id="rId11"/>
    <p:sldId id="317" r:id="rId12"/>
    <p:sldId id="258" r:id="rId13"/>
    <p:sldId id="269" r:id="rId14"/>
    <p:sldId id="259" r:id="rId15"/>
    <p:sldId id="260" r:id="rId16"/>
    <p:sldId id="265" r:id="rId17"/>
    <p:sldId id="290" r:id="rId18"/>
    <p:sldId id="306" r:id="rId19"/>
    <p:sldId id="307" r:id="rId20"/>
    <p:sldId id="308" r:id="rId21"/>
    <p:sldId id="319" r:id="rId22"/>
    <p:sldId id="320" r:id="rId23"/>
    <p:sldId id="321" r:id="rId24"/>
    <p:sldId id="292" r:id="rId25"/>
    <p:sldId id="267" r:id="rId26"/>
    <p:sldId id="323" r:id="rId27"/>
    <p:sldId id="294" r:id="rId28"/>
    <p:sldId id="295" r:id="rId29"/>
    <p:sldId id="299" r:id="rId30"/>
    <p:sldId id="300" r:id="rId31"/>
    <p:sldId id="301" r:id="rId32"/>
    <p:sldId id="309" r:id="rId33"/>
    <p:sldId id="284" r:id="rId34"/>
    <p:sldId id="310" r:id="rId35"/>
    <p:sldId id="302" r:id="rId36"/>
    <p:sldId id="313" r:id="rId37"/>
    <p:sldId id="303" r:id="rId38"/>
    <p:sldId id="315" r:id="rId39"/>
    <p:sldId id="276" r:id="rId40"/>
    <p:sldId id="277" r:id="rId41"/>
    <p:sldId id="296" r:id="rId42"/>
    <p:sldId id="271" r:id="rId43"/>
    <p:sldId id="297" r:id="rId44"/>
    <p:sldId id="298" r:id="rId45"/>
    <p:sldId id="274" r:id="rId46"/>
    <p:sldId id="275" r:id="rId47"/>
    <p:sldId id="291" r:id="rId4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33"/>
    <a:srgbClr val="3646DE"/>
    <a:srgbClr val="4957E1"/>
    <a:srgbClr val="2D1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6" autoAdjust="0"/>
    <p:restoredTop sz="94609" autoAdjust="0"/>
  </p:normalViewPr>
  <p:slideViewPr>
    <p:cSldViewPr>
      <p:cViewPr varScale="1">
        <p:scale>
          <a:sx n="101" d="100"/>
          <a:sy n="101" d="100"/>
        </p:scale>
        <p:origin x="-42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103F613-588F-4CBB-BB2C-2E9A0AC9620C}" type="datetimeFigureOut">
              <a:rPr lang="ru-RU"/>
              <a:pPr>
                <a:defRPr/>
              </a:pPr>
              <a:t>17.04.2014</a:t>
            </a:fld>
            <a:endParaRPr lang="ru-R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658B0A1-B27E-4F30-8C9A-A45EAF2D19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05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17.04.2014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17.04.2014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17.04.2014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17.04.2014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17.04.2014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17.04.2014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17.04.2014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17.04.2014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17.04.2014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17.04.2014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17.04.2014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17.04.2014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smtClean="0">
                <a:latin typeface="Arial" charset="0"/>
              </a:rPr>
              <a:t>Алгоритмы с возвратом</a:t>
            </a:r>
          </a:p>
        </p:txBody>
      </p:sp>
      <p:sp>
        <p:nvSpPr>
          <p:cNvPr id="14338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solidFill>
                  <a:srgbClr val="898989"/>
                </a:solidFill>
              </a:rPr>
              <a:t>Лекция 20</a:t>
            </a:r>
            <a:endParaRPr lang="ru-RU" dirty="0" smtClean="0">
              <a:solidFill>
                <a:srgbClr val="89898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поиска с возвратом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400" dirty="0" smtClean="0"/>
              <a:t>Граф подзадач</a:t>
            </a:r>
            <a:endParaRPr lang="ru-RU" sz="2400" dirty="0" smtClean="0"/>
          </a:p>
          <a:p>
            <a:pPr lvl="1">
              <a:lnSpc>
                <a:spcPct val="80000"/>
              </a:lnSpc>
            </a:pPr>
            <a:r>
              <a:rPr lang="ru-RU" sz="2000" dirty="0" smtClean="0"/>
              <a:t>Вершины -- задачи</a:t>
            </a:r>
          </a:p>
          <a:p>
            <a:pPr lvl="2">
              <a:lnSpc>
                <a:spcPct val="80000"/>
              </a:lnSpc>
            </a:pPr>
            <a:r>
              <a:rPr lang="ru-RU" sz="1800" dirty="0" smtClean="0"/>
              <a:t>И-вершины</a:t>
            </a:r>
            <a:r>
              <a:rPr lang="en-US" sz="1800" dirty="0" smtClean="0"/>
              <a:t> -- </a:t>
            </a:r>
            <a:r>
              <a:rPr lang="ru-RU" sz="1800" dirty="0" smtClean="0"/>
              <a:t>д</a:t>
            </a:r>
            <a:r>
              <a:rPr lang="ru-RU" sz="1600" dirty="0" smtClean="0"/>
              <a:t>ля решения нужно решить все подзадачи</a:t>
            </a:r>
          </a:p>
          <a:p>
            <a:pPr lvl="2">
              <a:lnSpc>
                <a:spcPct val="80000"/>
              </a:lnSpc>
            </a:pPr>
            <a:r>
              <a:rPr lang="ru-RU" sz="1800" dirty="0" smtClean="0"/>
              <a:t>Или-в</a:t>
            </a:r>
            <a:r>
              <a:rPr lang="ru-RU" sz="1800" dirty="0" smtClean="0"/>
              <a:t>ершины</a:t>
            </a:r>
            <a:r>
              <a:rPr lang="en-US" sz="1800" dirty="0" smtClean="0"/>
              <a:t> -- </a:t>
            </a:r>
            <a:r>
              <a:rPr lang="ru-RU" sz="1800" dirty="0"/>
              <a:t>д</a:t>
            </a:r>
            <a:r>
              <a:rPr lang="ru-RU" sz="1600" dirty="0" smtClean="0"/>
              <a:t>ля решения нужно решить хотя бы одну из подзадач</a:t>
            </a:r>
          </a:p>
          <a:p>
            <a:pPr lvl="1">
              <a:lnSpc>
                <a:spcPct val="80000"/>
              </a:lnSpc>
            </a:pPr>
            <a:r>
              <a:rPr lang="ru-RU" sz="2000" dirty="0" smtClean="0"/>
              <a:t>Д</a:t>
            </a:r>
            <a:r>
              <a:rPr lang="ru-RU" sz="2000" dirty="0" smtClean="0"/>
              <a:t>уги направлены от задачи к её подзадачам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ru-RU" sz="2400" dirty="0" smtClean="0"/>
              <a:t>Граф подзадач часто бывает деревом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ru-RU" sz="2400" dirty="0" smtClean="0"/>
              <a:t>Размер графа подзадач может</a:t>
            </a:r>
            <a:br>
              <a:rPr lang="ru-RU" sz="2400" dirty="0" smtClean="0"/>
            </a:br>
            <a:r>
              <a:rPr lang="ru-RU" sz="2400" dirty="0" smtClean="0"/>
              <a:t>«экспоненциально» быстро расти с</a:t>
            </a:r>
            <a:br>
              <a:rPr lang="ru-RU" sz="2400" dirty="0" smtClean="0"/>
            </a:br>
            <a:r>
              <a:rPr lang="ru-RU" sz="2400" dirty="0" smtClean="0"/>
              <a:t>ростом размера основой задачи</a:t>
            </a:r>
          </a:p>
          <a:p>
            <a:pPr>
              <a:buNone/>
            </a:pPr>
            <a:endParaRPr lang="ru-RU" dirty="0"/>
          </a:p>
        </p:txBody>
      </p:sp>
      <p:grpSp>
        <p:nvGrpSpPr>
          <p:cNvPr id="2" name="Group 1"/>
          <p:cNvGrpSpPr/>
          <p:nvPr/>
        </p:nvGrpSpPr>
        <p:grpSpPr>
          <a:xfrm>
            <a:off x="5828099" y="3601861"/>
            <a:ext cx="3265512" cy="3202935"/>
            <a:chOff x="5626968" y="3322409"/>
            <a:chExt cx="3265512" cy="3202935"/>
          </a:xfrm>
        </p:grpSpPr>
        <p:sp>
          <p:nvSpPr>
            <p:cNvPr id="5" name="Oval 4"/>
            <p:cNvSpPr/>
            <p:nvPr/>
          </p:nvSpPr>
          <p:spPr>
            <a:xfrm>
              <a:off x="6948264" y="332240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Oval 5"/>
            <p:cNvSpPr/>
            <p:nvPr/>
          </p:nvSpPr>
          <p:spPr>
            <a:xfrm>
              <a:off x="6948264" y="409204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Oval 6"/>
            <p:cNvSpPr/>
            <p:nvPr/>
          </p:nvSpPr>
          <p:spPr>
            <a:xfrm>
              <a:off x="7710264" y="409968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Oval 7"/>
            <p:cNvSpPr/>
            <p:nvPr/>
          </p:nvSpPr>
          <p:spPr>
            <a:xfrm>
              <a:off x="6084168" y="409204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Oval 8"/>
            <p:cNvSpPr/>
            <p:nvPr/>
          </p:nvSpPr>
          <p:spPr>
            <a:xfrm>
              <a:off x="6517332" y="509673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Oval 9"/>
            <p:cNvSpPr/>
            <p:nvPr/>
          </p:nvSpPr>
          <p:spPr>
            <a:xfrm>
              <a:off x="5626968" y="5110033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Oval 10"/>
            <p:cNvSpPr/>
            <p:nvPr/>
          </p:nvSpPr>
          <p:spPr>
            <a:xfrm>
              <a:off x="8435280" y="5110033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8" name="Elbow Connector 12"/>
            <p:cNvCxnSpPr>
              <a:stCxn id="7" idx="4"/>
              <a:endCxn id="11" idx="0"/>
            </p:cNvCxnSpPr>
            <p:nvPr/>
          </p:nvCxnSpPr>
          <p:spPr>
            <a:xfrm>
              <a:off x="7938864" y="4556889"/>
              <a:ext cx="725016" cy="5531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2"/>
            <p:cNvCxnSpPr>
              <a:stCxn id="8" idx="4"/>
              <a:endCxn id="9" idx="0"/>
            </p:cNvCxnSpPr>
            <p:nvPr/>
          </p:nvCxnSpPr>
          <p:spPr>
            <a:xfrm>
              <a:off x="6312768" y="4549249"/>
              <a:ext cx="433164" cy="5474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2"/>
            <p:cNvCxnSpPr>
              <a:stCxn id="8" idx="4"/>
              <a:endCxn id="10" idx="0"/>
            </p:cNvCxnSpPr>
            <p:nvPr/>
          </p:nvCxnSpPr>
          <p:spPr>
            <a:xfrm flipH="1">
              <a:off x="5855568" y="4549249"/>
              <a:ext cx="457200" cy="5607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12"/>
            <p:cNvCxnSpPr>
              <a:stCxn id="5" idx="4"/>
              <a:endCxn id="7" idx="0"/>
            </p:cNvCxnSpPr>
            <p:nvPr/>
          </p:nvCxnSpPr>
          <p:spPr>
            <a:xfrm>
              <a:off x="7176864" y="3779609"/>
              <a:ext cx="762000" cy="32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12"/>
            <p:cNvCxnSpPr>
              <a:stCxn id="5" idx="4"/>
              <a:endCxn id="6" idx="0"/>
            </p:cNvCxnSpPr>
            <p:nvPr/>
          </p:nvCxnSpPr>
          <p:spPr>
            <a:xfrm>
              <a:off x="7176864" y="3779609"/>
              <a:ext cx="0" cy="3124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12"/>
            <p:cNvCxnSpPr>
              <a:stCxn id="5" idx="4"/>
              <a:endCxn id="8" idx="7"/>
            </p:cNvCxnSpPr>
            <p:nvPr/>
          </p:nvCxnSpPr>
          <p:spPr>
            <a:xfrm flipH="1">
              <a:off x="6474413" y="3779609"/>
              <a:ext cx="702451" cy="3793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587486" y="354777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И</a:t>
              </a:r>
              <a:endParaRPr lang="ru-RU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12160" y="4740701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ИЛИ</a:t>
              </a:r>
              <a:endParaRPr lang="ru-RU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7211144" y="509673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1" name="Elbow Connector 12"/>
            <p:cNvCxnSpPr>
              <a:stCxn id="7" idx="4"/>
              <a:endCxn id="38" idx="0"/>
            </p:cNvCxnSpPr>
            <p:nvPr/>
          </p:nvCxnSpPr>
          <p:spPr>
            <a:xfrm flipH="1">
              <a:off x="7439744" y="4556889"/>
              <a:ext cx="499120" cy="5398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7814592" y="5110033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5" name="Elbow Connector 12"/>
            <p:cNvCxnSpPr>
              <a:stCxn id="7" idx="4"/>
              <a:endCxn id="44" idx="0"/>
            </p:cNvCxnSpPr>
            <p:nvPr/>
          </p:nvCxnSpPr>
          <p:spPr>
            <a:xfrm>
              <a:off x="7938864" y="4556889"/>
              <a:ext cx="104328" cy="5531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324703" y="450846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И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71238" y="6156012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...</a:t>
              </a:r>
              <a:endParaRPr lang="ru-RU" dirty="0"/>
            </a:p>
          </p:txBody>
        </p:sp>
        <p:cxnSp>
          <p:nvCxnSpPr>
            <p:cNvPr id="50" name="Elbow Connector 12"/>
            <p:cNvCxnSpPr>
              <a:stCxn id="9" idx="4"/>
            </p:cNvCxnSpPr>
            <p:nvPr/>
          </p:nvCxnSpPr>
          <p:spPr>
            <a:xfrm flipH="1">
              <a:off x="6324713" y="5553938"/>
              <a:ext cx="421219" cy="611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12"/>
            <p:cNvCxnSpPr>
              <a:stCxn id="6" idx="4"/>
              <a:endCxn id="38" idx="0"/>
            </p:cNvCxnSpPr>
            <p:nvPr/>
          </p:nvCxnSpPr>
          <p:spPr>
            <a:xfrm>
              <a:off x="7176864" y="4549249"/>
              <a:ext cx="262880" cy="5474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12"/>
            <p:cNvCxnSpPr>
              <a:stCxn id="9" idx="4"/>
            </p:cNvCxnSpPr>
            <p:nvPr/>
          </p:nvCxnSpPr>
          <p:spPr>
            <a:xfrm>
              <a:off x="6745932" y="5553938"/>
              <a:ext cx="346348" cy="5140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798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поиска с возвратом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400" dirty="0" smtClean="0"/>
              <a:t>Решение задачи П -- это обход графа подзадач П, начиная с вершины П по следующим правилам</a:t>
            </a:r>
            <a:endParaRPr lang="ru-RU" sz="2400" dirty="0" smtClean="0"/>
          </a:p>
          <a:p>
            <a:pPr lvl="1">
              <a:lnSpc>
                <a:spcPct val="80000"/>
              </a:lnSpc>
            </a:pPr>
            <a:r>
              <a:rPr lang="ru-RU" sz="2000" dirty="0" smtClean="0"/>
              <a:t>Эвристики </a:t>
            </a:r>
            <a:r>
              <a:rPr lang="ru-RU" sz="2000" dirty="0" smtClean="0"/>
              <a:t>позволяют находить</a:t>
            </a:r>
            <a:br>
              <a:rPr lang="ru-RU" sz="2000" dirty="0" smtClean="0"/>
            </a:br>
            <a:r>
              <a:rPr lang="ru-RU" sz="2000" dirty="0" smtClean="0"/>
              <a:t>решение быстро и не обходить</a:t>
            </a:r>
            <a:br>
              <a:rPr lang="ru-RU" sz="2000" dirty="0" smtClean="0"/>
            </a:br>
            <a:r>
              <a:rPr lang="ru-RU" sz="2000" dirty="0" smtClean="0"/>
              <a:t>весь граф</a:t>
            </a:r>
          </a:p>
          <a:p>
            <a:pPr lvl="2">
              <a:lnSpc>
                <a:spcPct val="80000"/>
              </a:lnSpc>
            </a:pPr>
            <a:r>
              <a:rPr lang="ru-RU" sz="1800" dirty="0" smtClean="0"/>
              <a:t>Найти хорошую эвристику трудно</a:t>
            </a:r>
          </a:p>
          <a:p>
            <a:pPr>
              <a:buNone/>
            </a:pPr>
            <a:endParaRPr lang="ru-RU" dirty="0"/>
          </a:p>
        </p:txBody>
      </p:sp>
      <p:grpSp>
        <p:nvGrpSpPr>
          <p:cNvPr id="2" name="Group 1"/>
          <p:cNvGrpSpPr/>
          <p:nvPr/>
        </p:nvGrpSpPr>
        <p:grpSpPr>
          <a:xfrm>
            <a:off x="5828099" y="3601861"/>
            <a:ext cx="3265512" cy="3202935"/>
            <a:chOff x="5626968" y="3322409"/>
            <a:chExt cx="3265512" cy="3202935"/>
          </a:xfrm>
        </p:grpSpPr>
        <p:sp>
          <p:nvSpPr>
            <p:cNvPr id="5" name="Oval 4"/>
            <p:cNvSpPr/>
            <p:nvPr/>
          </p:nvSpPr>
          <p:spPr>
            <a:xfrm>
              <a:off x="6948264" y="332240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Oval 5"/>
            <p:cNvSpPr/>
            <p:nvPr/>
          </p:nvSpPr>
          <p:spPr>
            <a:xfrm>
              <a:off x="6948264" y="409204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Oval 6"/>
            <p:cNvSpPr/>
            <p:nvPr/>
          </p:nvSpPr>
          <p:spPr>
            <a:xfrm>
              <a:off x="7710264" y="409968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Oval 7"/>
            <p:cNvSpPr/>
            <p:nvPr/>
          </p:nvSpPr>
          <p:spPr>
            <a:xfrm>
              <a:off x="6084168" y="409204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Oval 8"/>
            <p:cNvSpPr/>
            <p:nvPr/>
          </p:nvSpPr>
          <p:spPr>
            <a:xfrm>
              <a:off x="6517332" y="509673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Oval 9"/>
            <p:cNvSpPr/>
            <p:nvPr/>
          </p:nvSpPr>
          <p:spPr>
            <a:xfrm>
              <a:off x="5626968" y="5110033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Oval 10"/>
            <p:cNvSpPr/>
            <p:nvPr/>
          </p:nvSpPr>
          <p:spPr>
            <a:xfrm>
              <a:off x="8435280" y="5110033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8" name="Elbow Connector 12"/>
            <p:cNvCxnSpPr>
              <a:stCxn id="7" idx="4"/>
              <a:endCxn id="11" idx="0"/>
            </p:cNvCxnSpPr>
            <p:nvPr/>
          </p:nvCxnSpPr>
          <p:spPr>
            <a:xfrm>
              <a:off x="7938864" y="4556889"/>
              <a:ext cx="725016" cy="5531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2"/>
            <p:cNvCxnSpPr>
              <a:stCxn id="8" idx="4"/>
              <a:endCxn id="9" idx="0"/>
            </p:cNvCxnSpPr>
            <p:nvPr/>
          </p:nvCxnSpPr>
          <p:spPr>
            <a:xfrm>
              <a:off x="6312768" y="4549249"/>
              <a:ext cx="433164" cy="5474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2"/>
            <p:cNvCxnSpPr>
              <a:stCxn id="8" idx="4"/>
              <a:endCxn id="10" idx="0"/>
            </p:cNvCxnSpPr>
            <p:nvPr/>
          </p:nvCxnSpPr>
          <p:spPr>
            <a:xfrm flipH="1">
              <a:off x="5855568" y="4549249"/>
              <a:ext cx="457200" cy="5607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12"/>
            <p:cNvCxnSpPr>
              <a:stCxn id="5" idx="4"/>
              <a:endCxn id="7" idx="0"/>
            </p:cNvCxnSpPr>
            <p:nvPr/>
          </p:nvCxnSpPr>
          <p:spPr>
            <a:xfrm>
              <a:off x="7176864" y="3779609"/>
              <a:ext cx="762000" cy="32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12"/>
            <p:cNvCxnSpPr>
              <a:stCxn id="5" idx="4"/>
              <a:endCxn id="6" idx="0"/>
            </p:cNvCxnSpPr>
            <p:nvPr/>
          </p:nvCxnSpPr>
          <p:spPr>
            <a:xfrm>
              <a:off x="7176864" y="3779609"/>
              <a:ext cx="0" cy="3124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12"/>
            <p:cNvCxnSpPr>
              <a:stCxn id="5" idx="4"/>
              <a:endCxn id="8" idx="7"/>
            </p:cNvCxnSpPr>
            <p:nvPr/>
          </p:nvCxnSpPr>
          <p:spPr>
            <a:xfrm flipH="1">
              <a:off x="6474413" y="3779609"/>
              <a:ext cx="702451" cy="3793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587486" y="354777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И</a:t>
              </a:r>
              <a:endParaRPr lang="ru-RU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12160" y="4740701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ИЛИ</a:t>
              </a:r>
              <a:endParaRPr lang="ru-RU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7211144" y="509673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1" name="Elbow Connector 12"/>
            <p:cNvCxnSpPr>
              <a:stCxn id="7" idx="4"/>
              <a:endCxn id="38" idx="0"/>
            </p:cNvCxnSpPr>
            <p:nvPr/>
          </p:nvCxnSpPr>
          <p:spPr>
            <a:xfrm flipH="1">
              <a:off x="7439744" y="4556889"/>
              <a:ext cx="499120" cy="5398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7814592" y="5110033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5" name="Elbow Connector 12"/>
            <p:cNvCxnSpPr>
              <a:stCxn id="7" idx="4"/>
              <a:endCxn id="44" idx="0"/>
            </p:cNvCxnSpPr>
            <p:nvPr/>
          </p:nvCxnSpPr>
          <p:spPr>
            <a:xfrm>
              <a:off x="7938864" y="4556889"/>
              <a:ext cx="104328" cy="5531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324703" y="450846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И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71238" y="6156012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...</a:t>
              </a:r>
              <a:endParaRPr lang="ru-RU" dirty="0"/>
            </a:p>
          </p:txBody>
        </p:sp>
        <p:cxnSp>
          <p:nvCxnSpPr>
            <p:cNvPr id="50" name="Elbow Connector 12"/>
            <p:cNvCxnSpPr>
              <a:stCxn id="9" idx="4"/>
            </p:cNvCxnSpPr>
            <p:nvPr/>
          </p:nvCxnSpPr>
          <p:spPr>
            <a:xfrm flipH="1">
              <a:off x="6324713" y="5553938"/>
              <a:ext cx="421219" cy="611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12"/>
            <p:cNvCxnSpPr>
              <a:stCxn id="6" idx="4"/>
              <a:endCxn id="38" idx="0"/>
            </p:cNvCxnSpPr>
            <p:nvPr/>
          </p:nvCxnSpPr>
          <p:spPr>
            <a:xfrm>
              <a:off x="7176864" y="4549249"/>
              <a:ext cx="262880" cy="5474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12"/>
            <p:cNvCxnSpPr>
              <a:stCxn id="9" idx="4"/>
            </p:cNvCxnSpPr>
            <p:nvPr/>
          </p:nvCxnSpPr>
          <p:spPr>
            <a:xfrm>
              <a:off x="6745932" y="5553938"/>
              <a:ext cx="346348" cy="5140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117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 </a:t>
            </a:r>
            <a:r>
              <a:rPr lang="ru-RU" dirty="0" smtClean="0"/>
              <a:t>шахматной доски конём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>
                <a:latin typeface="Calibri" pitchFamily="34" charset="0"/>
                <a:cs typeface="Calibri" pitchFamily="34" charset="0"/>
              </a:rPr>
              <a:t>«Требуется найти последовательность ходов, начинающуюся с поля (х0,у0),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при которой конь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побывает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на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каждом поле доски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NxN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ровно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один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раз»</a:t>
            </a:r>
          </a:p>
          <a:p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</a:rPr>
              <a:t>К какой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NP-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полной задаче</a:t>
            </a:r>
            <a:br>
              <a:rPr lang="ru-RU" sz="2400" dirty="0" smtClean="0">
                <a:latin typeface="Calibri" pitchFamily="34" charset="0"/>
                <a:cs typeface="Calibri" pitchFamily="34" charset="0"/>
              </a:rPr>
            </a:br>
            <a:r>
              <a:rPr lang="ru-RU" sz="2400" dirty="0" smtClean="0">
                <a:latin typeface="Calibri" pitchFamily="34" charset="0"/>
                <a:cs typeface="Calibri" pitchFamily="34" charset="0"/>
              </a:rPr>
              <a:t>проще всего свести</a:t>
            </a:r>
            <a:br>
              <a:rPr lang="ru-RU" sz="2400" dirty="0" smtClean="0">
                <a:latin typeface="Calibri" pitchFamily="34" charset="0"/>
                <a:cs typeface="Calibri" pitchFamily="34" charset="0"/>
              </a:rPr>
            </a:b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обход шахматной доски</a:t>
            </a:r>
            <a:br>
              <a:rPr lang="ru-RU" sz="2400" dirty="0" smtClean="0">
                <a:latin typeface="Calibri" pitchFamily="34" charset="0"/>
                <a:cs typeface="Calibri" pitchFamily="34" charset="0"/>
              </a:rPr>
            </a:br>
            <a:r>
              <a:rPr lang="ru-RU" sz="2400" dirty="0" smtClean="0">
                <a:latin typeface="Calibri" pitchFamily="34" charset="0"/>
                <a:cs typeface="Calibri" pitchFamily="34" charset="0"/>
              </a:rPr>
              <a:t>шахматным конем? Как?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92080" y="3261306"/>
            <a:ext cx="2930077" cy="2594496"/>
            <a:chOff x="1785939" y="962025"/>
            <a:chExt cx="2930077" cy="259449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939" y="962025"/>
              <a:ext cx="2930077" cy="2594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283968" y="15567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1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45389" y="10527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2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64438" y="10527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07704" y="25649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07704" y="15567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07904" y="3140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64438" y="3140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6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83968" y="2568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8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обхода доски 5х5</a:t>
            </a:r>
            <a:endParaRPr lang="ru-RU" dirty="0"/>
          </a:p>
        </p:txBody>
      </p:sp>
      <p:sp>
        <p:nvSpPr>
          <p:cNvPr id="20481" name="Rectangle 3"/>
          <p:cNvSpPr>
            <a:spLocks noGrp="1"/>
          </p:cNvSpPr>
          <p:nvPr>
            <p:ph idx="4294967295"/>
          </p:nvPr>
        </p:nvSpPr>
        <p:spPr>
          <a:xfrm>
            <a:off x="0" y="765175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mtClean="0"/>
              <a:t> </a:t>
            </a:r>
          </a:p>
        </p:txBody>
      </p:sp>
      <p:pic>
        <p:nvPicPr>
          <p:cNvPr id="20482" name="Picture 5" descr="http://upload.wikimedia.org/wikipedia/commons/c/ca/Knights-Tour-Animation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3643" y="1484313"/>
            <a:ext cx="4392613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ru-RU" dirty="0" smtClean="0"/>
              <a:t>поиска с возвратом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1772816"/>
            <a:ext cx="7772400" cy="45720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доска Д, поле П, номер хода Н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Д заполнена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1;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	Д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= Н;</a:t>
            </a:r>
          </a:p>
          <a:p>
            <a:pPr marL="68580" indent="0">
              <a:buNone/>
            </a:pP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Х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ход коня с поля П)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Д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Х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П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==0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</a:p>
          <a:p>
            <a:pPr marL="6858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Д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Х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П), Н+1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6858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return 1;</a:t>
            </a:r>
          </a:p>
          <a:p>
            <a:pPr marL="68580" indent="0">
              <a:buNone/>
            </a:pP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68580" indent="0">
              <a:buNone/>
            </a:pP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	Д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0;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4884" y="5838363"/>
            <a:ext cx="2725588" cy="830997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C000"/>
                </a:solidFill>
                <a:latin typeface="+mn-lt"/>
              </a:rPr>
              <a:t>Каким будет граф подзадач</a:t>
            </a:r>
            <a:r>
              <a:rPr lang="en-US" sz="2400" dirty="0" smtClean="0">
                <a:solidFill>
                  <a:srgbClr val="FFC000"/>
                </a:solidFill>
                <a:latin typeface="+mn-lt"/>
              </a:rPr>
              <a:t>?</a:t>
            </a:r>
            <a:endParaRPr lang="ru-RU" sz="2400" dirty="0">
              <a:solidFill>
                <a:srgbClr val="FFC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Доска</a:t>
            </a:r>
            <a:endParaRPr lang="ru-RU" dirty="0"/>
          </a:p>
        </p:txBody>
      </p:sp>
      <p:sp>
        <p:nvSpPr>
          <p:cNvPr id="2457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800" dirty="0" smtClean="0">
              <a:solidFill>
                <a:srgbClr val="666633"/>
              </a:solidFill>
            </a:endParaRPr>
          </a:p>
          <a:p>
            <a:pPr>
              <a:buFont typeface="Arial" charset="0"/>
              <a:buNone/>
            </a:pPr>
            <a:endParaRPr lang="en-US" sz="2400" dirty="0" smtClean="0"/>
          </a:p>
          <a:p>
            <a:pPr>
              <a:buFont typeface="Arial" charset="0"/>
              <a:buNone/>
            </a:pPr>
            <a:r>
              <a:rPr lang="ru-RU" sz="2400" dirty="0" smtClean="0"/>
              <a:t>Представление доски матрицей </a:t>
            </a:r>
            <a:r>
              <a:rPr lang="ru-RU" sz="2400" dirty="0" smtClean="0"/>
              <a:t>h</a:t>
            </a:r>
            <a:endParaRPr lang="en-US" sz="2400" dirty="0" smtClean="0"/>
          </a:p>
          <a:p>
            <a:pPr>
              <a:buFont typeface="Arial" charset="0"/>
              <a:buNone/>
            </a:pPr>
            <a:endParaRPr lang="ru-RU" sz="2400" dirty="0" smtClean="0"/>
          </a:p>
          <a:p>
            <a:pPr>
              <a:buFont typeface="Arial" charset="0"/>
              <a:buNone/>
            </a:pPr>
            <a:r>
              <a:rPr lang="ru-RU" sz="2400" dirty="0" err="1" smtClean="0"/>
              <a:t>h</a:t>
            </a:r>
            <a:r>
              <a:rPr lang="ru-RU" sz="2400" dirty="0" smtClean="0"/>
              <a:t> [</a:t>
            </a:r>
            <a:r>
              <a:rPr lang="ru-RU" sz="2400" dirty="0" err="1" smtClean="0"/>
              <a:t>х</a:t>
            </a:r>
            <a:r>
              <a:rPr lang="ru-RU" sz="2400" dirty="0" smtClean="0"/>
              <a:t>, у] = 0  – поле (</a:t>
            </a:r>
            <a:r>
              <a:rPr lang="ru-RU" sz="2400" dirty="0" err="1" smtClean="0"/>
              <a:t>х</a:t>
            </a:r>
            <a:r>
              <a:rPr lang="ru-RU" sz="2400" dirty="0" smtClean="0"/>
              <a:t>, у) еще не посещалось </a:t>
            </a:r>
          </a:p>
          <a:p>
            <a:pPr>
              <a:buFont typeface="Arial" charset="0"/>
              <a:buNone/>
            </a:pPr>
            <a:r>
              <a:rPr lang="ru-RU" sz="2400" dirty="0" err="1" smtClean="0"/>
              <a:t>h</a:t>
            </a:r>
            <a:r>
              <a:rPr lang="ru-RU" sz="2400" dirty="0" smtClean="0"/>
              <a:t> [</a:t>
            </a:r>
            <a:r>
              <a:rPr lang="ru-RU" sz="2400" dirty="0" err="1" smtClean="0"/>
              <a:t>х</a:t>
            </a:r>
            <a:r>
              <a:rPr lang="ru-RU" sz="2400" dirty="0" smtClean="0"/>
              <a:t>, у] = </a:t>
            </a:r>
            <a:r>
              <a:rPr lang="ru-RU" sz="2400" dirty="0" err="1" smtClean="0"/>
              <a:t>i</a:t>
            </a:r>
            <a:r>
              <a:rPr lang="ru-RU" sz="2400" dirty="0" smtClean="0"/>
              <a:t> –  поле (</a:t>
            </a:r>
            <a:r>
              <a:rPr lang="ru-RU" sz="2400" dirty="0" err="1" smtClean="0"/>
              <a:t>х</a:t>
            </a:r>
            <a:r>
              <a:rPr lang="ru-RU" sz="2400" dirty="0" smtClean="0"/>
              <a:t>, у) посещалось на i-м ходу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5" descr="http://www.mgopu.ru/PVU/2.1/Recurs/BacketTm/CnReturn/Images/horse/horse.gif"/>
          <p:cNvPicPr>
            <a:picLocks noChangeAspect="1" noChangeArrowheads="1"/>
          </p:cNvPicPr>
          <p:nvPr/>
        </p:nvPicPr>
        <p:blipFill rotWithShape="1">
          <a:blip r:embed="rId3"/>
          <a:srcRect l="737" t="3409" r="1560" b="1453"/>
          <a:stretch/>
        </p:blipFill>
        <p:spPr bwMode="auto">
          <a:xfrm>
            <a:off x="1230713" y="3068960"/>
            <a:ext cx="7085703" cy="356909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</a:t>
            </a:r>
            <a:r>
              <a:rPr lang="ru-RU" dirty="0" smtClean="0"/>
              <a:t>оды шахматного коня</a:t>
            </a:r>
            <a:endParaRPr lang="ru-RU" dirty="0"/>
          </a:p>
        </p:txBody>
      </p:sp>
      <p:sp>
        <p:nvSpPr>
          <p:cNvPr id="34817" name="AutoShape 3"/>
          <p:cNvSpPr>
            <a:spLocks noGrp="1" noChangeAspec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Calibri" pitchFamily="34" charset="0"/>
              </a:rPr>
              <a:t>Конь </a:t>
            </a:r>
            <a:r>
              <a:rPr lang="ru-RU" sz="2400" dirty="0">
                <a:latin typeface="Calibri" pitchFamily="34" charset="0"/>
              </a:rPr>
              <a:t>K стоит в позиции (x, y</a:t>
            </a:r>
            <a:r>
              <a:rPr lang="ru-RU" sz="2400" dirty="0" smtClean="0">
                <a:latin typeface="Calibri" pitchFamily="34" charset="0"/>
              </a:rPr>
              <a:t>)</a:t>
            </a:r>
          </a:p>
          <a:p>
            <a:r>
              <a:rPr lang="ru-RU" sz="2400" dirty="0" smtClean="0">
                <a:latin typeface="Calibri" pitchFamily="34" charset="0"/>
              </a:rPr>
              <a:t>Конь </a:t>
            </a:r>
            <a:r>
              <a:rPr lang="ru-RU" sz="2400" dirty="0">
                <a:latin typeface="Calibri" pitchFamily="34" charset="0"/>
              </a:rPr>
              <a:t>может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</a:rPr>
              <a:t>переместиться из (x, y) </a:t>
            </a:r>
            <a:r>
              <a:rPr lang="ru-RU" sz="2400" dirty="0" smtClean="0">
                <a:latin typeface="Calibri" pitchFamily="34" charset="0"/>
              </a:rPr>
              <a:t>на клетки с цифрами за </a:t>
            </a:r>
            <a:r>
              <a:rPr lang="ru-RU" sz="2400" dirty="0">
                <a:latin typeface="Calibri" pitchFamily="34" charset="0"/>
              </a:rPr>
              <a:t>один </a:t>
            </a:r>
            <a:r>
              <a:rPr lang="ru-RU" sz="2400" dirty="0" smtClean="0">
                <a:latin typeface="Calibri" pitchFamily="34" charset="0"/>
              </a:rPr>
              <a:t>ход</a:t>
            </a:r>
            <a:endParaRPr lang="ru-RU" sz="2400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32040" y="5433360"/>
            <a:ext cx="2016224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r>
              <a:rPr lang="en-US" dirty="0" smtClean="0"/>
              <a:t> 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h[]</a:t>
            </a:r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</a:t>
            </a:r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x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n) {</a:t>
            </a:r>
          </a:p>
          <a:p>
            <a:pPr marL="6858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dx[]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{1,-1,-2,-2,-1,1,2,2};</a:t>
            </a: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{2,2,1,-1,-2,-2,-1,1};</a:t>
            </a: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 &gt; N*N)</a:t>
            </a:r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return 1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// N </a:t>
            </a:r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глобальная константа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h[x][y]</a:t>
            </a:r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i=0; i&lt;8; ++i)</a:t>
            </a:r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8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x+dx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[i], v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y+dy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[i];</a:t>
            </a: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(u&gt;=0 &amp;&amp; u&lt;N &amp;&amp; v&gt;=0 &amp;&amp; v&lt;N &amp;&amp; </a:t>
            </a:r>
          </a:p>
          <a:p>
            <a:pPr marL="6858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h[u][v]==0 &amp;&amp;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(h,u,v,n+1))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	return 1;</a:t>
            </a:r>
          </a:p>
          <a:p>
            <a:pPr marL="68580" indent="0">
              <a:buNone/>
            </a:pP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68580" indent="0">
              <a:buNone/>
            </a:pP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h[x][y]</a:t>
            </a:r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= 0;</a:t>
            </a:r>
          </a:p>
          <a:p>
            <a:pPr marL="6858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r>
              <a:rPr lang="en-US" dirty="0" smtClean="0"/>
              <a:t>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step,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х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у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h[], </a:t>
            </a:r>
            <a:r>
              <a:rPr lang="en-US" sz="16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ru-R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static </a:t>
            </a:r>
            <a:r>
              <a:rPr lang="en-US" sz="16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dx[] = {1,-1,-2,-2,-1,1,2,2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60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ru-RU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16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{2,2,1,-1,-2,-2,-1,1};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u,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 = 0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do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ru-R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ru-RU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 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x+dx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[i], v = </a:t>
            </a:r>
            <a:r>
              <a:rPr lang="en-US" sz="16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y+dy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[i];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координаты следующего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хода</a:t>
            </a:r>
          </a:p>
          <a:p>
            <a:pPr>
              <a:lnSpc>
                <a:spcPct val="80000"/>
              </a:lnSpc>
              <a:buNone/>
            </a:pP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0&lt;=u&amp;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u&lt;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n&amp;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&amp;0&lt;=v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n&amp;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&amp;h[u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ru-R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]=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ru-R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[u,v]=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step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(step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ru-R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+1,u,v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h,n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(!</a:t>
            </a:r>
            <a:r>
              <a:rPr lang="ru-R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v]=0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!q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i&lt;8)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ru-R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43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r>
              <a:rPr lang="en-US" dirty="0" smtClean="0"/>
              <a:t> </a:t>
            </a: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step,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х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у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h[],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dx[] = {1,-1,-2,-2,-1,1,2,2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static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= {2,2,1,-1,-2,-2,-1,1};</a:t>
            </a:r>
            <a:endParaRPr lang="ru-R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ru-RU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u,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 = 0</a:t>
            </a:r>
            <a:r>
              <a:rPr lang="ru-RU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ru-RU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(step 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&gt;= 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n*n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return 1; // </a:t>
            </a:r>
            <a:r>
              <a:rPr lang="ru-RU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обход закончен</a:t>
            </a:r>
          </a:p>
          <a:p>
            <a:pPr>
              <a:lnSpc>
                <a:spcPct val="80000"/>
              </a:lnSpc>
              <a:buNone/>
            </a:pP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 =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x+dx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[i], v =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y+dy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[i]; //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координаты следующего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хода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0&lt;=u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u&lt;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 &amp;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0&lt;=v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 &amp;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h[u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ru-R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]=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[u,v]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step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ru-RU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(1 == </a:t>
            </a:r>
            <a:r>
              <a:rPr lang="en-US" sz="16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ru-RU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+1,u,v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h,n</a:t>
            </a:r>
            <a:r>
              <a:rPr lang="ru-RU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return 1</a:t>
            </a:r>
            <a:r>
              <a:rPr lang="ru-RU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v] = 0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отменяем ход</a:t>
            </a:r>
            <a:b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 while</a:t>
            </a:r>
            <a:r>
              <a:rPr lang="ru-RU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(i&lt;8)</a:t>
            </a:r>
            <a:r>
              <a:rPr lang="ru-RU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60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ru-RU" sz="16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20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Классы задач </a:t>
            </a:r>
            <a:r>
              <a:rPr lang="en-US" dirty="0" smtClean="0"/>
              <a:t>P </a:t>
            </a:r>
            <a:r>
              <a:rPr lang="ru-RU" dirty="0" smtClean="0"/>
              <a:t>и </a:t>
            </a:r>
            <a:r>
              <a:rPr lang="en-US" dirty="0" smtClean="0"/>
              <a:t>NP</a:t>
            </a:r>
            <a:r>
              <a:rPr lang="ru-RU" dirty="0" smtClean="0"/>
              <a:t>, сводимость, </a:t>
            </a:r>
            <a:r>
              <a:rPr lang="en-US" dirty="0" smtClean="0"/>
              <a:t>NP-</a:t>
            </a:r>
            <a:r>
              <a:rPr lang="ru-RU" dirty="0" smtClean="0"/>
              <a:t>полные и </a:t>
            </a:r>
            <a:r>
              <a:rPr lang="en-US" dirty="0" smtClean="0"/>
              <a:t>NP-</a:t>
            </a:r>
            <a:r>
              <a:rPr lang="ru-RU" dirty="0" smtClean="0"/>
              <a:t>трудные задачи</a:t>
            </a:r>
          </a:p>
          <a:p>
            <a:r>
              <a:rPr lang="ru-RU" dirty="0" smtClean="0"/>
              <a:t>Метод поиска с возвратом</a:t>
            </a:r>
          </a:p>
          <a:p>
            <a:r>
              <a:rPr lang="ru-RU" dirty="0" smtClean="0"/>
              <a:t>Алгоритмы решения классических задач комбинаторного поиска</a:t>
            </a:r>
          </a:p>
          <a:p>
            <a:r>
              <a:rPr lang="ru-RU" dirty="0" smtClean="0"/>
              <a:t>Метод ветвей и границ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85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r>
              <a:rPr lang="en-US" dirty="0" smtClean="0"/>
              <a:t> </a:t>
            </a: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step,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х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у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h[],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static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dx[] = {1,-1,-2,-2,-1,1,2,2};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static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= {2,2,1,-1,-2,-2,-1,1};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(step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&gt;=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n*n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return 1; //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обход закончен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(i = 0; i &lt; </a:t>
            </a:r>
            <a:r>
              <a:rPr lang="en-US" sz="16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(dx)/</a:t>
            </a:r>
            <a:r>
              <a:rPr lang="en-US" sz="16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(dx[0]); ++i)</a:t>
            </a:r>
            <a:r>
              <a:rPr lang="ru-RU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 =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x+dx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[i], v =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y+dy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[i]; //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координаты следующего хода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0&lt;=u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u&lt;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 &amp;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0&lt;=v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 &amp;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== </a:t>
            </a:r>
            <a:r>
              <a:rPr lang="ru-RU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h[u*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n+</a:t>
            </a:r>
            <a:r>
              <a:rPr lang="ru-RU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v]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u*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n+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ru-RU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step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+1,u,v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h,n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return 1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обход закончен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u*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n+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ru-RU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0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отменяем ход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return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больше ходов нет и решение не найдено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26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r>
              <a:rPr lang="en-US" dirty="0" smtClean="0"/>
              <a:t> </a:t>
            </a: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step,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х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у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h[],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static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dx[] = {1,-1,-2,-2,-1,1,2,2};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static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= {2,2,1,-1,-2,-2,-1,1};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(step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&gt;=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n*n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return 1; //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обход закончен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n+y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step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for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 = 0; i &lt;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(dx)/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(dx[0]); ++i)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 =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x+dx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[i], v =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y+dy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[i]; //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координаты следующего хода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&lt;0 || n&lt;=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||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&lt;0 || n&lt;=v) continue;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(0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h[u*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n+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+1,u,v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h,n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обход закончен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n+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= 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// отменяем ход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больше ходов нет и решение не найдено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r>
              <a:rPr lang="en-US" dirty="0" smtClean="0"/>
              <a:t> </a:t>
            </a:r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step,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h[],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(step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&gt;=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n*n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return 1; //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обход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закончен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(p &lt; 0 || p &gt;= n*n) return 0; //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выход за границу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step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 ==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h[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p-2*n-1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+1,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p-2*n-1,h,n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return 1;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(0 ==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h[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p-2*n+1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+1,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p-2*n+1,h,n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return 1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(0 ==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h[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p-  n-2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+1,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p-  n-2,h,n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return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(0 ==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h[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p-  n+2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+1,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p-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n+2,h,n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return 1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(0 ==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h[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p+  n-2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+1,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p+  n-2,h,n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return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(0 ==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h[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p+  n+2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+1,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p+  n+2,h,n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return 1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(0 ==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h[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p+2*n-1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+1,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p+2*n-1,h,n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return 1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(0 ==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h[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p+2*n+1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+1,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p+2*n+1,h,n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return 1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= 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// отменяем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ход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больше ходов нет и решение не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найдено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95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r>
              <a:rPr lang="en-US" dirty="0" smtClean="0"/>
              <a:t> </a:t>
            </a:r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step,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h[],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(step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&gt;=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n*n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return 1; //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обход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закончен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(p &lt; 0 || p &gt;= n*n || h[p] != 0) return 0; //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занято, вне поля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step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+1,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p-2*n-1,h,n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return 1;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+1,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p-2*n+1,h,n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return 1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+1,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p-  n-2,h,n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return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if 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+1,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p-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n+2,h,n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return 1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+1,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p+  n-2,h,n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return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+1,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p+  n+2,h,n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return 1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+1,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p+2*n-1,h,n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return 1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+1,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p+2*n+1,h,n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return 1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= 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// отменяем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ход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больше ходов нет и решение не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найдено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30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эвристики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Эвристика </a:t>
            </a:r>
            <a:r>
              <a:rPr lang="ru-RU" sz="2800" dirty="0" smtClean="0"/>
              <a:t>Варнсдорфа</a:t>
            </a: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ru-RU" sz="2400" dirty="0" smtClean="0">
                <a:latin typeface="Comic Sans MS" pitchFamily="66" charset="0"/>
                <a:cs typeface="Calibri" pitchFamily="34" charset="0"/>
              </a:rPr>
              <a:t>"На каждом ходу ставь коня на такое поле, из которого можно совершить наименьшее число ходов на еще не пройденные поля. Если таких полей несколько, выбирай любое из них."</a:t>
            </a:r>
          </a:p>
          <a:p>
            <a:pPr>
              <a:lnSpc>
                <a:spcPct val="80000"/>
              </a:lnSpc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Позволяет обойти без возвратов доски от 5x5 до 76x76</a:t>
            </a:r>
          </a:p>
          <a:p>
            <a:pPr>
              <a:lnSpc>
                <a:spcPct val="80000"/>
              </a:lnSpc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С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помощью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ЭВМ найдены размеры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N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&gt; 76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такие,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что с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какого бы поля конь ни начал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движение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эвристика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Варнсдорфа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заводит его в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тупик</a:t>
            </a: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восьми ферзях</a:t>
            </a: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«Требуется расставить 8 </a:t>
            </a:r>
            <a:r>
              <a:rPr lang="ru-RU" sz="2400" dirty="0" smtClean="0"/>
              <a:t>ферзей на шахматной доске так, чтобы ни один ферзь не угрожал другом</a:t>
            </a:r>
            <a:r>
              <a:rPr lang="en-US" sz="2400" dirty="0" smtClean="0"/>
              <a:t>y</a:t>
            </a:r>
            <a:r>
              <a:rPr lang="ru-RU" sz="2400" dirty="0" smtClean="0"/>
              <a:t>»</a:t>
            </a:r>
          </a:p>
          <a:p>
            <a:r>
              <a:rPr lang="ru-RU" sz="2400" dirty="0" smtClean="0"/>
              <a:t>Формулировка -- </a:t>
            </a:r>
            <a:r>
              <a:rPr lang="en-US" sz="2400" dirty="0" smtClean="0"/>
              <a:t>Max </a:t>
            </a:r>
            <a:r>
              <a:rPr lang="en-US" sz="2400" dirty="0" err="1" smtClean="0"/>
              <a:t>Bezzel</a:t>
            </a:r>
            <a:r>
              <a:rPr lang="ru-RU" sz="2400" dirty="0" smtClean="0"/>
              <a:t>, </a:t>
            </a:r>
            <a:r>
              <a:rPr lang="en-US" sz="2400" dirty="0" smtClean="0"/>
              <a:t>1848</a:t>
            </a:r>
            <a:endParaRPr lang="ru-RU" sz="2400" dirty="0" smtClean="0"/>
          </a:p>
          <a:p>
            <a:r>
              <a:rPr lang="ru-RU" sz="2400" dirty="0" smtClean="0"/>
              <a:t>Первое решение -- </a:t>
            </a:r>
            <a:r>
              <a:rPr lang="en-US" sz="2400" dirty="0" smtClean="0"/>
              <a:t>Franz </a:t>
            </a:r>
            <a:r>
              <a:rPr lang="en-US" sz="2400" dirty="0" err="1" smtClean="0"/>
              <a:t>Nauck</a:t>
            </a:r>
            <a:r>
              <a:rPr lang="ru-RU" sz="2400" dirty="0" smtClean="0"/>
              <a:t>, 1850</a:t>
            </a:r>
          </a:p>
          <a:p>
            <a:pPr lvl="1"/>
            <a:r>
              <a:rPr lang="ru-RU" sz="2000" dirty="0" smtClean="0"/>
              <a:t>Перечислил все 92 решения</a:t>
            </a:r>
          </a:p>
          <a:p>
            <a:pPr lvl="1"/>
            <a:r>
              <a:rPr lang="ru-RU" sz="2000" dirty="0" smtClean="0"/>
              <a:t>Расширил на </a:t>
            </a:r>
            <a:r>
              <a:rPr lang="en-US" sz="2000" dirty="0" smtClean="0"/>
              <a:t>N </a:t>
            </a:r>
            <a:r>
              <a:rPr lang="ru-RU" sz="2000" dirty="0" smtClean="0"/>
              <a:t>ферзей на доске </a:t>
            </a:r>
            <a:r>
              <a:rPr lang="en-US" sz="2000" dirty="0" err="1" smtClean="0"/>
              <a:t>NxN</a:t>
            </a:r>
            <a:endParaRPr lang="en-US" sz="2000" dirty="0" smtClean="0"/>
          </a:p>
          <a:p>
            <a:endParaRPr lang="ru-RU" sz="2400" dirty="0" smtClean="0"/>
          </a:p>
          <a:p>
            <a:r>
              <a:rPr lang="ru-RU" sz="2400" dirty="0" smtClean="0"/>
              <a:t>Используется для проверки</a:t>
            </a:r>
            <a:br>
              <a:rPr lang="ru-RU" sz="2400" dirty="0" smtClean="0"/>
            </a:br>
            <a:r>
              <a:rPr lang="ru-RU" sz="2400" dirty="0" smtClean="0"/>
              <a:t>скорости работы алгоритмов</a:t>
            </a:r>
            <a:br>
              <a:rPr lang="ru-RU" sz="2400" dirty="0" smtClean="0"/>
            </a:br>
            <a:r>
              <a:rPr lang="ru-RU" sz="2400" dirty="0" smtClean="0"/>
              <a:t>с возвратом</a:t>
            </a:r>
            <a:endParaRPr lang="ru-RU" sz="2400" dirty="0" smtClean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645024"/>
            <a:ext cx="2664296" cy="268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восьми ферзях</a:t>
            </a: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z="2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06" y="1787930"/>
            <a:ext cx="7776864" cy="4556201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20007045">
            <a:off x="744535" y="3159297"/>
            <a:ext cx="818530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1984</a:t>
            </a:r>
            <a:endParaRPr lang="en-US" sz="9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864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расстановки 4 ферзей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10" name="Содержимое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479877"/>
              </p:ext>
            </p:extLst>
          </p:nvPr>
        </p:nvGraphicFramePr>
        <p:xfrm>
          <a:off x="3123288" y="2555406"/>
          <a:ext cx="4214844" cy="33218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3711"/>
                <a:gridCol w="1053711"/>
                <a:gridCol w="1053711"/>
                <a:gridCol w="1053711"/>
              </a:tblGrid>
              <a:tr h="83939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80367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83939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83939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Овал 4"/>
          <p:cNvSpPr/>
          <p:nvPr/>
        </p:nvSpPr>
        <p:spPr>
          <a:xfrm>
            <a:off x="2051720" y="2698282"/>
            <a:ext cx="642942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5"/>
          <p:cNvSpPr/>
          <p:nvPr/>
        </p:nvSpPr>
        <p:spPr>
          <a:xfrm>
            <a:off x="2123158" y="3484100"/>
            <a:ext cx="642942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6"/>
          <p:cNvSpPr/>
          <p:nvPr/>
        </p:nvSpPr>
        <p:spPr>
          <a:xfrm>
            <a:off x="2123158" y="4341356"/>
            <a:ext cx="642942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7"/>
          <p:cNvSpPr/>
          <p:nvPr/>
        </p:nvSpPr>
        <p:spPr>
          <a:xfrm>
            <a:off x="2123158" y="5198612"/>
            <a:ext cx="642942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8.09249E-7 L 0.13507 0.0039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6763E-6 L 0.36354 0.0046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354 0.00463 L 0.4875 0.0046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1.6763E-6 L 2.77778E-7 -1.6763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75 0.00463 L 0.00139 0.0046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4624E-6 L 0.47239 4.04624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83237E-6 L 0.13524 0.0057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65896E-6 L 0.36354 -0.003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нахождения всех решений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dirty="0" err="1" smtClean="0">
                <a:latin typeface="+mj-lt"/>
                <a:cs typeface="Courier New" pitchFamily="49" charset="0"/>
              </a:rPr>
              <a:t>int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place_queen</a:t>
            </a:r>
            <a:r>
              <a:rPr lang="en-US" sz="2400" dirty="0" smtClean="0">
                <a:latin typeface="+mj-lt"/>
                <a:cs typeface="Courier New" pitchFamily="49" charset="0"/>
              </a:rPr>
              <a:t>(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int</a:t>
            </a:r>
            <a:r>
              <a:rPr lang="en-US" sz="2400" dirty="0" smtClean="0">
                <a:latin typeface="+mj-lt"/>
                <a:cs typeface="Courier New" pitchFamily="49" charset="0"/>
              </a:rPr>
              <a:t> N, </a:t>
            </a:r>
            <a:r>
              <a:rPr lang="ru-RU" sz="2400" dirty="0" smtClean="0">
                <a:latin typeface="+mj-lt"/>
                <a:cs typeface="Courier New" pitchFamily="49" charset="0"/>
              </a:rPr>
              <a:t>доска Д, ферзь Ф, </a:t>
            </a:r>
            <a:r>
              <a:rPr lang="ru-RU" sz="2400" dirty="0" smtClean="0">
                <a:latin typeface="+mj-lt"/>
                <a:cs typeface="Courier New" pitchFamily="49" charset="0"/>
              </a:rPr>
              <a:t>поле П</a:t>
            </a:r>
            <a:r>
              <a:rPr lang="en-US" sz="2400" dirty="0" smtClean="0">
                <a:latin typeface="+mj-lt"/>
                <a:cs typeface="Courier New" pitchFamily="49" charset="0"/>
              </a:rPr>
              <a:t>) </a:t>
            </a:r>
            <a:endParaRPr lang="ru-RU" sz="2400" dirty="0" smtClean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{</a:t>
            </a:r>
            <a:endParaRPr lang="ru-RU" sz="2400" dirty="0" smtClean="0">
              <a:latin typeface="+mj-lt"/>
              <a:cs typeface="Courier New" pitchFamily="49" charset="0"/>
            </a:endParaRPr>
          </a:p>
          <a:p>
            <a:pPr marL="68580" indent="0">
              <a:buNone/>
            </a:pPr>
            <a:r>
              <a:rPr lang="ru-RU" sz="2400" dirty="0">
                <a:cs typeface="Courier New" pitchFamily="49" charset="0"/>
              </a:rPr>
              <a:t>	</a:t>
            </a:r>
            <a:r>
              <a:rPr lang="en-US" sz="2400" dirty="0">
                <a:cs typeface="Courier New" pitchFamily="49" charset="0"/>
              </a:rPr>
              <a:t>if </a:t>
            </a:r>
            <a:r>
              <a:rPr lang="en-US" sz="2400" dirty="0" smtClean="0">
                <a:cs typeface="Courier New" pitchFamily="49" charset="0"/>
              </a:rPr>
              <a:t>(</a:t>
            </a:r>
            <a:r>
              <a:rPr lang="ru-RU" sz="2400" dirty="0" smtClean="0">
                <a:cs typeface="Courier New" pitchFamily="49" charset="0"/>
              </a:rPr>
              <a:t>Ф </a:t>
            </a:r>
            <a:r>
              <a:rPr lang="en-US" sz="2400" dirty="0" smtClean="0">
                <a:cs typeface="Courier New" pitchFamily="49" charset="0"/>
              </a:rPr>
              <a:t>&gt;</a:t>
            </a:r>
            <a:r>
              <a:rPr lang="ru-RU" sz="2400" dirty="0" smtClean="0">
                <a:cs typeface="Courier New" pitchFamily="49" charset="0"/>
              </a:rPr>
              <a:t>=</a:t>
            </a:r>
            <a:r>
              <a:rPr lang="en-US" sz="2400" dirty="0" smtClean="0">
                <a:cs typeface="Courier New" pitchFamily="49" charset="0"/>
              </a:rPr>
              <a:t> N)</a:t>
            </a:r>
            <a:r>
              <a:rPr lang="ru-RU" sz="2400" dirty="0" smtClean="0">
                <a:cs typeface="Courier New" pitchFamily="49" charset="0"/>
              </a:rPr>
              <a:t> </a:t>
            </a:r>
            <a:r>
              <a:rPr lang="en-US" sz="2400" dirty="0">
                <a:cs typeface="Courier New" pitchFamily="49" charset="0"/>
              </a:rPr>
              <a:t>return 1</a:t>
            </a:r>
            <a:r>
              <a:rPr lang="en-US" sz="2400" dirty="0" smtClean="0">
                <a:cs typeface="Courier New" pitchFamily="49" charset="0"/>
              </a:rPr>
              <a:t>; // </a:t>
            </a:r>
            <a:r>
              <a:rPr lang="ru-RU" sz="2400" dirty="0" smtClean="0">
                <a:cs typeface="Courier New" pitchFamily="49" charset="0"/>
              </a:rPr>
              <a:t>нашли решение</a:t>
            </a:r>
          </a:p>
          <a:p>
            <a:pPr marL="68580" indent="0">
              <a:buNone/>
            </a:pPr>
            <a:r>
              <a:rPr lang="ru-RU" sz="2400" dirty="0">
                <a:cs typeface="Courier New" pitchFamily="49" charset="0"/>
              </a:rPr>
              <a:t>	Д</a:t>
            </a:r>
            <a:r>
              <a:rPr lang="en-US" sz="2400" dirty="0">
                <a:cs typeface="Courier New" pitchFamily="49" charset="0"/>
              </a:rPr>
              <a:t>[</a:t>
            </a:r>
            <a:r>
              <a:rPr lang="ru-RU" sz="2400" dirty="0">
                <a:cs typeface="Courier New" pitchFamily="49" charset="0"/>
              </a:rPr>
              <a:t>П</a:t>
            </a:r>
            <a:r>
              <a:rPr lang="en-US" sz="2400" dirty="0">
                <a:cs typeface="Courier New" pitchFamily="49" charset="0"/>
              </a:rPr>
              <a:t>]</a:t>
            </a:r>
            <a:r>
              <a:rPr lang="ru-RU" sz="2400" dirty="0">
                <a:cs typeface="Courier New" pitchFamily="49" charset="0"/>
              </a:rPr>
              <a:t> = </a:t>
            </a:r>
            <a:r>
              <a:rPr lang="ru-RU" sz="2400" dirty="0" smtClean="0">
                <a:cs typeface="Courier New" pitchFamily="49" charset="0"/>
              </a:rPr>
              <a:t>Ф;</a:t>
            </a:r>
            <a:endParaRPr lang="ru-RU" sz="2400" dirty="0">
              <a:cs typeface="Courier New" pitchFamily="49" charset="0"/>
            </a:endParaRPr>
          </a:p>
          <a:p>
            <a:pPr marL="68580" indent="0">
              <a:buNone/>
            </a:pPr>
            <a:r>
              <a:rPr lang="ru-RU" sz="2400" dirty="0">
                <a:cs typeface="Courier New" pitchFamily="49" charset="0"/>
              </a:rPr>
              <a:t>	</a:t>
            </a:r>
            <a:r>
              <a:rPr lang="en-US" sz="2400" dirty="0">
                <a:cs typeface="Courier New" pitchFamily="49" charset="0"/>
              </a:rPr>
              <a:t>for </a:t>
            </a:r>
            <a:r>
              <a:rPr lang="ru-RU" sz="2400" dirty="0">
                <a:cs typeface="Courier New" pitchFamily="49" charset="0"/>
              </a:rPr>
              <a:t>(Х </a:t>
            </a:r>
            <a:r>
              <a:rPr lang="ru-RU" sz="2400" dirty="0" smtClean="0">
                <a:cs typeface="Courier New" pitchFamily="49" charset="0"/>
              </a:rPr>
              <a:t>= свободное поле Д) </a:t>
            </a:r>
            <a:r>
              <a:rPr lang="en-US" sz="2400" dirty="0">
                <a:cs typeface="Courier New" pitchFamily="49" charset="0"/>
              </a:rPr>
              <a:t>{</a:t>
            </a:r>
            <a:endParaRPr lang="ru-RU" sz="2400" dirty="0">
              <a:cs typeface="Courier New" pitchFamily="49" charset="0"/>
            </a:endParaRPr>
          </a:p>
          <a:p>
            <a:pPr marL="68580" indent="0">
              <a:buNone/>
            </a:pPr>
            <a:r>
              <a:rPr lang="ru-RU" sz="2400" dirty="0">
                <a:cs typeface="Courier New" pitchFamily="49" charset="0"/>
              </a:rPr>
              <a:t>		</a:t>
            </a:r>
            <a:r>
              <a:rPr lang="en-US" sz="2400" dirty="0">
                <a:cs typeface="Courier New" pitchFamily="49" charset="0"/>
              </a:rPr>
              <a:t>if </a:t>
            </a:r>
            <a:r>
              <a:rPr lang="en-US" sz="2400" dirty="0" smtClean="0">
                <a:cs typeface="Courier New" pitchFamily="49" charset="0"/>
              </a:rPr>
              <a:t>(</a:t>
            </a:r>
            <a:r>
              <a:rPr lang="ru-RU" sz="2400" dirty="0" smtClean="0">
                <a:cs typeface="Courier New" pitchFamily="49" charset="0"/>
              </a:rPr>
              <a:t>ни один ферзь не угрожает Х </a:t>
            </a:r>
            <a:r>
              <a:rPr lang="en-US" sz="2400" dirty="0" smtClean="0">
                <a:cs typeface="Courier New" pitchFamily="49" charset="0"/>
              </a:rPr>
              <a:t>&amp;&amp;</a:t>
            </a:r>
          </a:p>
          <a:p>
            <a:pPr marL="68580" indent="0">
              <a:buNone/>
            </a:pPr>
            <a:r>
              <a:rPr lang="en-US" sz="2400" dirty="0" smtClean="0">
                <a:cs typeface="Courier New" pitchFamily="49" charset="0"/>
              </a:rPr>
              <a:t>				</a:t>
            </a:r>
            <a:r>
              <a:rPr lang="en-US" sz="2400" dirty="0" err="1" smtClean="0">
                <a:cs typeface="Courier New" pitchFamily="49" charset="0"/>
              </a:rPr>
              <a:t>place_queen</a:t>
            </a:r>
            <a:r>
              <a:rPr lang="en-US" sz="2400" dirty="0" smtClean="0">
                <a:cs typeface="Courier New" pitchFamily="49" charset="0"/>
              </a:rPr>
              <a:t>(N, </a:t>
            </a:r>
            <a:r>
              <a:rPr lang="ru-RU" sz="2400" dirty="0" smtClean="0">
                <a:cs typeface="Courier New" pitchFamily="49" charset="0"/>
              </a:rPr>
              <a:t>Д</a:t>
            </a:r>
            <a:r>
              <a:rPr lang="en-US" sz="2400" dirty="0">
                <a:cs typeface="Courier New" pitchFamily="49" charset="0"/>
              </a:rPr>
              <a:t>,</a:t>
            </a:r>
            <a:r>
              <a:rPr lang="ru-RU" sz="2400" dirty="0">
                <a:cs typeface="Courier New" pitchFamily="49" charset="0"/>
              </a:rPr>
              <a:t> </a:t>
            </a:r>
            <a:r>
              <a:rPr lang="ru-RU" sz="2400" dirty="0" smtClean="0">
                <a:cs typeface="Courier New" pitchFamily="49" charset="0"/>
              </a:rPr>
              <a:t>Ф+1, Х</a:t>
            </a:r>
            <a:r>
              <a:rPr lang="en-US" sz="2400" dirty="0" smtClean="0">
                <a:cs typeface="Courier New" pitchFamily="49" charset="0"/>
              </a:rPr>
              <a:t>))</a:t>
            </a:r>
            <a:endParaRPr lang="en-US" sz="2400" dirty="0">
              <a:cs typeface="Courier New" pitchFamily="49" charset="0"/>
            </a:endParaRPr>
          </a:p>
          <a:p>
            <a:pPr marL="68580" indent="0">
              <a:buNone/>
            </a:pPr>
            <a:r>
              <a:rPr lang="en-US" sz="2400" dirty="0">
                <a:cs typeface="Courier New" pitchFamily="49" charset="0"/>
              </a:rPr>
              <a:t>			return 1;</a:t>
            </a:r>
          </a:p>
          <a:p>
            <a:pPr marL="68580" indent="0">
              <a:buNone/>
            </a:pPr>
            <a:r>
              <a:rPr lang="ru-RU" sz="2400" dirty="0">
                <a:cs typeface="Courier New" pitchFamily="49" charset="0"/>
              </a:rPr>
              <a:t>	</a:t>
            </a:r>
            <a:r>
              <a:rPr lang="en-US" sz="2400" dirty="0">
                <a:cs typeface="Courier New" pitchFamily="49" charset="0"/>
              </a:rPr>
              <a:t>}</a:t>
            </a:r>
          </a:p>
          <a:p>
            <a:pPr marL="68580" indent="0">
              <a:buNone/>
            </a:pPr>
            <a:r>
              <a:rPr lang="ru-RU" sz="2400" dirty="0">
                <a:cs typeface="Courier New" pitchFamily="49" charset="0"/>
              </a:rPr>
              <a:t>	Д</a:t>
            </a:r>
            <a:r>
              <a:rPr lang="en-US" sz="2400" dirty="0">
                <a:cs typeface="Courier New" pitchFamily="49" charset="0"/>
              </a:rPr>
              <a:t>[</a:t>
            </a:r>
            <a:r>
              <a:rPr lang="ru-RU" sz="2400" dirty="0">
                <a:cs typeface="Courier New" pitchFamily="49" charset="0"/>
              </a:rPr>
              <a:t>П</a:t>
            </a:r>
            <a:r>
              <a:rPr lang="en-US" sz="2400" dirty="0">
                <a:cs typeface="Courier New" pitchFamily="49" charset="0"/>
              </a:rPr>
              <a:t>]</a:t>
            </a:r>
            <a:r>
              <a:rPr lang="ru-RU" sz="2400" dirty="0">
                <a:cs typeface="Courier New" pitchFamily="49" charset="0"/>
              </a:rPr>
              <a:t> = 0;</a:t>
            </a:r>
          </a:p>
          <a:p>
            <a:pPr marL="68580" indent="0">
              <a:buNone/>
            </a:pPr>
            <a:r>
              <a:rPr lang="en-US" sz="2400" dirty="0">
                <a:cs typeface="Courier New" pitchFamily="49" charset="0"/>
              </a:rPr>
              <a:t>	return 0;</a:t>
            </a:r>
            <a:endParaRPr lang="ru-RU" sz="2400" dirty="0"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}</a:t>
            </a:r>
            <a:endParaRPr lang="ru-RU" sz="2400" dirty="0" smtClean="0">
              <a:latin typeface="+mj-lt"/>
              <a:cs typeface="Courier New" pitchFamily="49" charset="0"/>
            </a:endParaRPr>
          </a:p>
          <a:p>
            <a:pPr>
              <a:buNone/>
            </a:pPr>
            <a:endParaRPr lang="ru-RU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</a:t>
            </a:r>
            <a:r>
              <a:rPr lang="ru-RU" dirty="0"/>
              <a:t>о </a:t>
            </a:r>
            <a:r>
              <a:rPr lang="ru-RU" dirty="0" smtClean="0"/>
              <a:t>рюкзаке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Calibri" pitchFamily="34" charset="0"/>
                <a:cs typeface="Calibri" pitchFamily="34" charset="0"/>
              </a:rPr>
              <a:t>Дано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вещей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2400" dirty="0" smtClean="0">
                <a:latin typeface="Calibri" pitchFamily="34" charset="0"/>
                <a:cs typeface="Calibri" pitchFamily="34" charset="0"/>
              </a:rPr>
              <a:t>i-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я вещь имеет вес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и стоимость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 c</a:t>
            </a:r>
            <a:r>
              <a:rPr lang="en-US" sz="2400" baseline="-25000" dirty="0" smtClean="0">
                <a:latin typeface="Calibri" pitchFamily="34" charset="0"/>
                <a:cs typeface="Calibri" pitchFamily="34" charset="0"/>
              </a:rPr>
              <a:t>i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2800" dirty="0" smtClean="0">
                <a:latin typeface="Calibri" pitchFamily="34" charset="0"/>
                <a:cs typeface="Calibri" pitchFamily="34" charset="0"/>
              </a:rPr>
              <a:t>Дано число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K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– вместимость рюкзака</a:t>
            </a:r>
          </a:p>
          <a:p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Найти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набор вещей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максимальной стоимости при условии, что их общий вес не превышает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K</a:t>
            </a: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sz="2400" baseline="-250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400" baseline="-25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= 0,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если вещь не взята</a:t>
            </a:r>
          </a:p>
          <a:p>
            <a:pPr lvl="1"/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sz="2400" baseline="-250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400" baseline="-25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baseline="-25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= 1,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если вещь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взята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98516" y="5229201"/>
            <a:ext cx="1209316" cy="77221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47416" y="5296158"/>
            <a:ext cx="1340807" cy="72513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</a:t>
            </a:r>
            <a:r>
              <a:rPr lang="en-US" dirty="0" smtClean="0"/>
              <a:t>P</a:t>
            </a:r>
            <a:r>
              <a:rPr lang="ru-RU" dirty="0" smtClean="0"/>
              <a:t> и</a:t>
            </a:r>
            <a:r>
              <a:rPr lang="en-US" dirty="0" smtClean="0"/>
              <a:t> NP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 smtClean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Класс P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(polynomial) -- множество задач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время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решения которых ограничено полиномом от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размера входных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данных</a:t>
            </a: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увеличение числа на 1 в двоичной записи</a:t>
            </a: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проверка связности графа, вычисление кратчайших расстояний</a:t>
            </a: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приведите другие примеры</a:t>
            </a:r>
          </a:p>
          <a:p>
            <a:r>
              <a:rPr lang="ru-RU" sz="2400" dirty="0" smtClean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Класс NP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(no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-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deterministic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polynomial) -- множество задач, время проверки правильности решения которых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ограничено полиномом от размера входных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данных</a:t>
            </a: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все задачи класса Р – почему?</a:t>
            </a: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</a:rPr>
              <a:t>приведите другие примеры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приведите пример задачи НЕ из класса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NP</a:t>
            </a:r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</a:rPr>
              <a:t>Неизвестно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совпадают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ли классы P и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NP</a:t>
            </a: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Стивен Кук 1971, Леонид Левин 1973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перебора всех решений и выбора оптимального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buNone/>
            </a:pPr>
            <a:r>
              <a:rPr lang="ru-RU" sz="2400" dirty="0" err="1" smtClean="0">
                <a:latin typeface="+mj-lt"/>
                <a:cs typeface="Courier New" pitchFamily="49" charset="0"/>
              </a:rPr>
              <a:t>Try</a:t>
            </a:r>
            <a:r>
              <a:rPr lang="ru-RU" sz="2400" dirty="0" smtClean="0">
                <a:latin typeface="+mj-lt"/>
                <a:cs typeface="Courier New" pitchFamily="49" charset="0"/>
              </a:rPr>
              <a:t>(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int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i</a:t>
            </a:r>
            <a:r>
              <a:rPr lang="en-US" sz="2400" dirty="0" smtClean="0">
                <a:latin typeface="+mj-lt"/>
                <a:cs typeface="Courier New" pitchFamily="49" charset="0"/>
              </a:rPr>
              <a:t>) </a:t>
            </a:r>
            <a:endParaRPr lang="ru-RU" sz="2400" dirty="0" smtClean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{</a:t>
            </a:r>
            <a:endParaRPr lang="ru-RU" sz="2400" dirty="0" smtClean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2400" dirty="0" smtClean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if</a:t>
            </a:r>
            <a:r>
              <a:rPr lang="ru-RU" sz="2400" dirty="0" smtClean="0">
                <a:latin typeface="+mj-lt"/>
                <a:cs typeface="Courier New" pitchFamily="49" charset="0"/>
              </a:rPr>
              <a:t> (</a:t>
            </a:r>
            <a:r>
              <a:rPr lang="ru-RU" sz="2400" dirty="0"/>
              <a:t>включение приемлемо</a:t>
            </a:r>
            <a:r>
              <a:rPr lang="ru-RU" sz="2400" dirty="0" smtClean="0">
                <a:latin typeface="+mj-lt"/>
                <a:cs typeface="Courier New" pitchFamily="49" charset="0"/>
              </a:rPr>
              <a:t>) </a:t>
            </a:r>
          </a:p>
          <a:p>
            <a:pPr>
              <a:spcBef>
                <a:spcPts val="0"/>
              </a:spcBef>
              <a:buNone/>
            </a:pPr>
            <a:r>
              <a:rPr lang="ru-RU" sz="2400" dirty="0" smtClean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{</a:t>
            </a:r>
            <a:r>
              <a:rPr lang="ru-RU" sz="2400" dirty="0" smtClean="0">
                <a:latin typeface="+mj-lt"/>
                <a:cs typeface="Courier New" pitchFamily="49" charset="0"/>
              </a:rPr>
              <a:t>	включение </a:t>
            </a:r>
            <a:r>
              <a:rPr lang="en-US" sz="2400" dirty="0" smtClean="0">
                <a:latin typeface="+mj-lt"/>
                <a:cs typeface="Courier New" pitchFamily="49" charset="0"/>
              </a:rPr>
              <a:t>i-</a:t>
            </a:r>
            <a:r>
              <a:rPr lang="ru-RU" sz="2400" dirty="0" smtClean="0">
                <a:latin typeface="+mj-lt"/>
                <a:cs typeface="Courier New" pitchFamily="49" charset="0"/>
              </a:rPr>
              <a:t>й вещи;</a:t>
            </a:r>
            <a:br>
              <a:rPr lang="ru-RU" sz="2400" dirty="0" smtClean="0">
                <a:latin typeface="+mj-lt"/>
                <a:cs typeface="Courier New" pitchFamily="49" charset="0"/>
              </a:rPr>
            </a:br>
            <a:r>
              <a:rPr lang="en-US" sz="2400" dirty="0" smtClean="0">
                <a:latin typeface="+mj-lt"/>
                <a:cs typeface="Courier New" pitchFamily="49" charset="0"/>
              </a:rPr>
              <a:t>	if</a:t>
            </a:r>
            <a:r>
              <a:rPr lang="ru-RU" sz="2400" dirty="0" smtClean="0">
                <a:latin typeface="+mj-lt"/>
                <a:cs typeface="Courier New" pitchFamily="49" charset="0"/>
              </a:rPr>
              <a:t> (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i</a:t>
            </a:r>
            <a:r>
              <a:rPr lang="en-US" sz="2400" dirty="0" smtClean="0">
                <a:latin typeface="+mj-lt"/>
                <a:cs typeface="Courier New" pitchFamily="49" charset="0"/>
              </a:rPr>
              <a:t> &lt; n</a:t>
            </a:r>
            <a:r>
              <a:rPr lang="ru-RU" sz="2400" dirty="0" smtClean="0">
                <a:latin typeface="+mj-lt"/>
                <a:cs typeface="Courier New" pitchFamily="49" charset="0"/>
              </a:rPr>
              <a:t>)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ru-RU" sz="2400" dirty="0" err="1" smtClean="0">
                <a:latin typeface="+mj-lt"/>
                <a:cs typeface="Courier New" pitchFamily="49" charset="0"/>
              </a:rPr>
              <a:t>Try</a:t>
            </a:r>
            <a:r>
              <a:rPr lang="en-US" sz="2400" dirty="0" smtClean="0">
                <a:latin typeface="+mj-lt"/>
                <a:cs typeface="Courier New" pitchFamily="49" charset="0"/>
              </a:rPr>
              <a:t>(i+1)</a:t>
            </a:r>
            <a:r>
              <a:rPr lang="ru-RU" sz="2400" dirty="0" smtClean="0">
                <a:latin typeface="+mj-lt"/>
                <a:cs typeface="Courier New" pitchFamily="49" charset="0"/>
              </a:rPr>
              <a:t>;</a:t>
            </a:r>
            <a:br>
              <a:rPr lang="ru-RU" sz="2400" dirty="0" smtClean="0">
                <a:latin typeface="+mj-lt"/>
                <a:cs typeface="Courier New" pitchFamily="49" charset="0"/>
              </a:rPr>
            </a:br>
            <a:r>
              <a:rPr lang="en-US" sz="2400" dirty="0" smtClean="0">
                <a:latin typeface="+mj-lt"/>
                <a:cs typeface="Courier New" pitchFamily="49" charset="0"/>
              </a:rPr>
              <a:t>	else </a:t>
            </a:r>
            <a:r>
              <a:rPr lang="ru-RU" sz="2400" dirty="0" smtClean="0">
                <a:latin typeface="+mj-lt"/>
                <a:cs typeface="Courier New" pitchFamily="49" charset="0"/>
              </a:rPr>
              <a:t>проверка оптимальности;</a:t>
            </a:r>
            <a:endParaRPr lang="en-US" sz="2400" dirty="0" smtClean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		</a:t>
            </a:r>
            <a:r>
              <a:rPr lang="ru-RU" sz="2400" dirty="0" smtClean="0">
                <a:latin typeface="+mj-lt"/>
                <a:cs typeface="Courier New" pitchFamily="49" charset="0"/>
              </a:rPr>
              <a:t>исключение </a:t>
            </a:r>
            <a:r>
              <a:rPr lang="en-US" sz="2400" dirty="0" smtClean="0">
                <a:latin typeface="+mj-lt"/>
                <a:cs typeface="Courier New" pitchFamily="49" charset="0"/>
              </a:rPr>
              <a:t>i-</a:t>
            </a:r>
            <a:r>
              <a:rPr lang="ru-RU" sz="2400" dirty="0" smtClean="0">
                <a:latin typeface="+mj-lt"/>
                <a:cs typeface="Courier New" pitchFamily="49" charset="0"/>
              </a:rPr>
              <a:t>й </a:t>
            </a:r>
            <a:r>
              <a:rPr lang="ru-RU" sz="2400" dirty="0">
                <a:latin typeface="+mj-lt"/>
                <a:cs typeface="Courier New" pitchFamily="49" charset="0"/>
              </a:rPr>
              <a:t>вещи</a:t>
            </a:r>
            <a:r>
              <a:rPr lang="en-US" sz="2400" dirty="0" smtClean="0">
                <a:latin typeface="+mj-lt"/>
                <a:cs typeface="Courier New" pitchFamily="49" charset="0"/>
              </a:rPr>
              <a:t>;</a:t>
            </a:r>
            <a:endParaRPr lang="ru-RU" sz="2400" dirty="0" smtClean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2400" dirty="0" smtClean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}</a:t>
            </a:r>
            <a:r>
              <a:rPr lang="ru-RU" sz="2400" dirty="0" smtClean="0">
                <a:latin typeface="+mj-lt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ru-RU" sz="2400" dirty="0" smtClean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if</a:t>
            </a:r>
            <a:r>
              <a:rPr lang="ru-RU" sz="2400" dirty="0" smtClean="0">
                <a:latin typeface="+mj-lt"/>
                <a:cs typeface="Courier New" pitchFamily="49" charset="0"/>
              </a:rPr>
              <a:t> (</a:t>
            </a:r>
            <a:r>
              <a:rPr lang="ru-RU" sz="2400" dirty="0"/>
              <a:t>приемлемо невключение</a:t>
            </a:r>
            <a:r>
              <a:rPr lang="ru-RU" sz="2400" dirty="0" smtClean="0">
                <a:latin typeface="+mj-lt"/>
                <a:cs typeface="Courier New" pitchFamily="49" charset="0"/>
              </a:rPr>
              <a:t>) </a:t>
            </a:r>
          </a:p>
          <a:p>
            <a:pPr>
              <a:spcBef>
                <a:spcPts val="0"/>
              </a:spcBef>
              <a:buNone/>
            </a:pPr>
            <a:r>
              <a:rPr lang="ru-RU" sz="2400" dirty="0" smtClean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{</a:t>
            </a:r>
            <a:r>
              <a:rPr lang="ru-RU" sz="2400" dirty="0" smtClean="0">
                <a:latin typeface="+mj-lt"/>
                <a:cs typeface="Courier New" pitchFamily="49" charset="0"/>
              </a:rPr>
              <a:t>	</a:t>
            </a:r>
            <a:br>
              <a:rPr lang="ru-RU" sz="2400" dirty="0" smtClean="0">
                <a:latin typeface="+mj-lt"/>
                <a:cs typeface="Courier New" pitchFamily="49" charset="0"/>
              </a:rPr>
            </a:br>
            <a:r>
              <a:rPr lang="en-US" sz="2400" dirty="0" smtClean="0">
                <a:latin typeface="+mj-lt"/>
                <a:cs typeface="Courier New" pitchFamily="49" charset="0"/>
              </a:rPr>
              <a:t>	if</a:t>
            </a:r>
            <a:r>
              <a:rPr lang="ru-RU" sz="2400" dirty="0" smtClean="0">
                <a:latin typeface="+mj-lt"/>
                <a:cs typeface="Courier New" pitchFamily="49" charset="0"/>
              </a:rPr>
              <a:t> (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i</a:t>
            </a:r>
            <a:r>
              <a:rPr lang="en-US" sz="2400" dirty="0" smtClean="0">
                <a:latin typeface="+mj-lt"/>
                <a:cs typeface="Courier New" pitchFamily="49" charset="0"/>
              </a:rPr>
              <a:t> &lt; n</a:t>
            </a:r>
            <a:r>
              <a:rPr lang="ru-RU" sz="2400" dirty="0" smtClean="0">
                <a:latin typeface="+mj-lt"/>
                <a:cs typeface="Courier New" pitchFamily="49" charset="0"/>
              </a:rPr>
              <a:t>)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ru-RU" sz="2400" dirty="0" err="1" smtClean="0">
                <a:latin typeface="+mj-lt"/>
                <a:cs typeface="Courier New" pitchFamily="49" charset="0"/>
              </a:rPr>
              <a:t>Try</a:t>
            </a:r>
            <a:r>
              <a:rPr lang="en-US" sz="2400" dirty="0" smtClean="0">
                <a:latin typeface="+mj-lt"/>
                <a:cs typeface="Courier New" pitchFamily="49" charset="0"/>
              </a:rPr>
              <a:t>(i+1)</a:t>
            </a:r>
            <a:r>
              <a:rPr lang="ru-RU" sz="2400" dirty="0" smtClean="0">
                <a:latin typeface="+mj-lt"/>
                <a:cs typeface="Courier New" pitchFamily="49" charset="0"/>
              </a:rPr>
              <a:t>;</a:t>
            </a:r>
            <a:br>
              <a:rPr lang="ru-RU" sz="2400" dirty="0" smtClean="0">
                <a:latin typeface="+mj-lt"/>
                <a:cs typeface="Courier New" pitchFamily="49" charset="0"/>
              </a:rPr>
            </a:br>
            <a:r>
              <a:rPr lang="en-US" sz="2400" dirty="0" smtClean="0">
                <a:latin typeface="+mj-lt"/>
                <a:cs typeface="Courier New" pitchFamily="49" charset="0"/>
              </a:rPr>
              <a:t>	else </a:t>
            </a:r>
            <a:r>
              <a:rPr lang="ru-RU" sz="2400" dirty="0" smtClean="0">
                <a:latin typeface="+mj-lt"/>
                <a:cs typeface="Courier New" pitchFamily="49" charset="0"/>
              </a:rPr>
              <a:t>проверка оптимальности;</a:t>
            </a:r>
            <a:endParaRPr lang="en-US" sz="2400" dirty="0" smtClean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	}</a:t>
            </a:r>
            <a:r>
              <a:rPr lang="ru-RU" sz="2400" dirty="0" smtClean="0">
                <a:latin typeface="+mj-lt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}</a:t>
            </a:r>
            <a:endParaRPr lang="ru-RU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ветвей и </a:t>
            </a:r>
            <a:r>
              <a:rPr lang="ru-RU" dirty="0" smtClean="0"/>
              <a:t>границ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 smtClean="0">
                <a:cs typeface="Times New Roman" pitchFamily="18" charset="0"/>
              </a:rPr>
              <a:t>Вариант полного перебора</a:t>
            </a:r>
          </a:p>
          <a:p>
            <a:r>
              <a:rPr lang="ru-RU" sz="2800" dirty="0" smtClean="0">
                <a:cs typeface="Times New Roman" pitchFamily="18" charset="0"/>
              </a:rPr>
              <a:t>Нахождение оптимальных решений среди допустимых</a:t>
            </a:r>
          </a:p>
          <a:p>
            <a:r>
              <a:rPr lang="ru-RU" sz="2800" dirty="0" smtClean="0">
                <a:cs typeface="Times New Roman" pitchFamily="18" charset="0"/>
              </a:rPr>
              <a:t>Отсечение </a:t>
            </a:r>
            <a:r>
              <a:rPr lang="ru-RU" sz="2800" dirty="0">
                <a:cs typeface="Times New Roman" pitchFamily="18" charset="0"/>
              </a:rPr>
              <a:t>заведомо неоптимальных допустимых </a:t>
            </a:r>
            <a:r>
              <a:rPr lang="ru-RU" sz="2800" dirty="0" smtClean="0">
                <a:cs typeface="Times New Roman" pitchFamily="18" charset="0"/>
              </a:rPr>
              <a:t>решений</a:t>
            </a:r>
            <a:endParaRPr lang="en-US" sz="2800" dirty="0" smtClean="0">
              <a:cs typeface="Times New Roman" pitchFamily="18" charset="0"/>
            </a:endParaRPr>
          </a:p>
          <a:p>
            <a:r>
              <a:rPr lang="ru-RU" sz="2800" dirty="0" smtClean="0">
                <a:cs typeface="Times New Roman" pitchFamily="18" charset="0"/>
              </a:rPr>
              <a:t>Ленд и Дойг 1960 общая задача целочисленного линейного </a:t>
            </a:r>
            <a:r>
              <a:rPr lang="ru-RU" sz="2800" dirty="0" smtClean="0">
                <a:cs typeface="Times New Roman" pitchFamily="18" charset="0"/>
              </a:rPr>
              <a:t>программирования</a:t>
            </a:r>
            <a:endParaRPr lang="en-US" sz="2800" dirty="0" smtClean="0">
              <a:cs typeface="Times New Roman" pitchFamily="18" charset="0"/>
            </a:endParaRPr>
          </a:p>
          <a:p>
            <a:pPr lvl="1"/>
            <a:r>
              <a:rPr lang="en-US" sz="2400" dirty="0">
                <a:cs typeface="Times New Roman" pitchFamily="18" charset="0"/>
              </a:rPr>
              <a:t>A. H. Land and A. G. </a:t>
            </a:r>
            <a:r>
              <a:rPr lang="en-US" sz="2400" dirty="0" err="1">
                <a:cs typeface="Times New Roman" pitchFamily="18" charset="0"/>
              </a:rPr>
              <a:t>Doig</a:t>
            </a:r>
            <a:r>
              <a:rPr lang="en-US" sz="2400" dirty="0">
                <a:cs typeface="Times New Roman" pitchFamily="18" charset="0"/>
              </a:rPr>
              <a:t> An automatic method of solving discrete programming problems</a:t>
            </a:r>
            <a:endParaRPr lang="ru-RU" sz="2400" dirty="0" smtClean="0">
              <a:cs typeface="Times New Roman" pitchFamily="18" charset="0"/>
            </a:endParaRPr>
          </a:p>
          <a:p>
            <a:r>
              <a:rPr lang="ru-RU" sz="2800" dirty="0" smtClean="0">
                <a:cs typeface="Times New Roman" pitchFamily="18" charset="0"/>
              </a:rPr>
              <a:t>Литтл, Мурти, Суини и Кэрел 1963 задача коммивояжера</a:t>
            </a:r>
          </a:p>
          <a:p>
            <a:pPr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ветвей и </a:t>
            </a:r>
            <a:r>
              <a:rPr lang="ru-RU" dirty="0" smtClean="0"/>
              <a:t>границ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Целевая функция</a:t>
            </a:r>
          </a:p>
          <a:p>
            <a:pPr lvl="1"/>
            <a:r>
              <a:rPr lang="ru-RU" dirty="0" smtClean="0"/>
              <a:t>В задаче о рюкзаке это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Ограничения</a:t>
            </a:r>
          </a:p>
          <a:p>
            <a:pPr lvl="1"/>
            <a:r>
              <a:rPr lang="ru-RU" dirty="0" smtClean="0"/>
              <a:t>В задаче о рюкзаке это</a:t>
            </a:r>
          </a:p>
          <a:p>
            <a:endParaRPr lang="ru-RU" dirty="0" smtClean="0"/>
          </a:p>
          <a:p>
            <a:r>
              <a:rPr lang="ru-RU" dirty="0" smtClean="0"/>
              <a:t>Допустимые решения удовлетворяют ограничениям</a:t>
            </a:r>
          </a:p>
          <a:p>
            <a:r>
              <a:rPr lang="ru-RU" dirty="0" smtClean="0"/>
              <a:t>Оптимальные решения – это допустимые решения, дающие максимальное значение целевой функции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71892" y="3212976"/>
            <a:ext cx="1127672" cy="72008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09551" y="1921962"/>
            <a:ext cx="1331469" cy="72008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3601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Метод </a:t>
            </a:r>
            <a:r>
              <a:rPr lang="ru-RU" sz="3200" dirty="0"/>
              <a:t>ветвей и </a:t>
            </a:r>
            <a:r>
              <a:rPr lang="ru-RU" sz="3200" dirty="0" smtClean="0"/>
              <a:t>границ</a:t>
            </a:r>
            <a:endParaRPr lang="ru-RU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Разбиение множества допустимых решений на подмножества меньших размеров</a:t>
            </a:r>
          </a:p>
          <a:p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Подмножества допустимых решений образуют </a:t>
            </a:r>
            <a:r>
              <a:rPr lang="ru-RU" sz="280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дерево поиска</a:t>
            </a:r>
            <a:r>
              <a:rPr lang="ru-RU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ru-RU" sz="280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дерево ветвей и границ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2800" dirty="0" smtClean="0">
                <a:latin typeface="Calibri" pitchFamily="34" charset="0"/>
                <a:cs typeface="Calibri" pitchFamily="34" charset="0"/>
              </a:rPr>
              <a:t>Для каждого подмножества допустимых решений оцениваем </a:t>
            </a:r>
            <a:r>
              <a:rPr lang="ru-RU" sz="280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снизу</a:t>
            </a:r>
            <a:r>
              <a:rPr lang="ru-RU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 </a:t>
            </a:r>
            <a:r>
              <a:rPr lang="ru-RU" sz="280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сверху</a:t>
            </a:r>
            <a:r>
              <a:rPr lang="ru-RU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множество значений целевой функции</a:t>
            </a: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Если нижняя граница совпадает с верхней границей, то Ц.Ф. достигает максимума (минимума) на данном подмножестве допуст. решений</a:t>
            </a: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Если </a:t>
            </a:r>
            <a:r>
              <a:rPr lang="ru-RU" sz="2000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нижняя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граница для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значений Ц.Ф. на подмножестве А больше </a:t>
            </a:r>
            <a:r>
              <a:rPr lang="ru-RU" sz="200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верхней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 границы для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значений Ц.Ф.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на подмножестве В, то  А не содержит минимума Ц.Ф., а</a:t>
            </a:r>
            <a:br>
              <a:rPr lang="ru-RU" sz="2000" dirty="0" smtClean="0">
                <a:latin typeface="Calibri" pitchFamily="34" charset="0"/>
                <a:cs typeface="Calibri" pitchFamily="34" charset="0"/>
              </a:rPr>
            </a:br>
            <a:r>
              <a:rPr lang="ru-RU" sz="2000" dirty="0" smtClean="0">
                <a:latin typeface="Calibri" pitchFamily="34" charset="0"/>
                <a:cs typeface="Calibri" pitchFamily="34" charset="0"/>
              </a:rPr>
              <a:t>В не содержит максимума Ц.Ф.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Метод </a:t>
            </a:r>
            <a:r>
              <a:rPr lang="ru-RU" sz="3200" dirty="0"/>
              <a:t>ветвей и </a:t>
            </a:r>
            <a:r>
              <a:rPr lang="ru-RU" sz="3200" dirty="0" smtClean="0"/>
              <a:t>границ</a:t>
            </a:r>
            <a:endParaRPr lang="ru-RU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sz="2800" dirty="0" smtClean="0">
                <a:latin typeface="Calibri" pitchFamily="34" charset="0"/>
                <a:cs typeface="Calibri" pitchFamily="34" charset="0"/>
              </a:rPr>
              <a:t>Ищем оптимальное решение при помощи обхода дерева ветвей и границ</a:t>
            </a:r>
          </a:p>
          <a:p>
            <a:pPr lvl="1"/>
            <a:r>
              <a:rPr lang="ru-RU" sz="2400" dirty="0" smtClean="0">
                <a:latin typeface="Calibri" pitchFamily="34" charset="0"/>
                <a:cs typeface="Calibri" pitchFamily="34" charset="0"/>
              </a:rPr>
              <a:t>Вид обхода выбираем в зависимости от задачи</a:t>
            </a:r>
          </a:p>
          <a:p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На каждом шаге обхода проверяем, содержит ли данное подмножество допустимых решений оптимальное решение</a:t>
            </a:r>
          </a:p>
          <a:p>
            <a:pPr lvl="1"/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да, если верхняя граница == нижняя граница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ru-RU" sz="2000" dirty="0" smtClean="0">
                <a:latin typeface="Calibri" pitchFamily="34" charset="0"/>
                <a:cs typeface="Calibri" pitchFamily="34" charset="0"/>
              </a:rPr>
              <a:t>обновляем известный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min (max)</a:t>
            </a:r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400" dirty="0" smtClean="0">
                <a:latin typeface="Calibri" pitchFamily="34" charset="0"/>
                <a:cs typeface="Calibri" pitchFamily="34" charset="0"/>
              </a:rPr>
              <a:t>нет, если нижняя граница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&gt;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известный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min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(верхняя граница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&lt;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известный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max)</a:t>
            </a:r>
          </a:p>
          <a:p>
            <a:pPr lvl="2"/>
            <a:r>
              <a:rPr lang="ru-RU" sz="2000" dirty="0" smtClean="0">
                <a:latin typeface="Calibri" pitchFamily="34" charset="0"/>
                <a:cs typeface="Calibri" pitchFamily="34" charset="0"/>
              </a:rPr>
              <a:t>не исследуем (пропускаем) подмножество допустимых решений</a:t>
            </a:r>
          </a:p>
          <a:p>
            <a:pPr lvl="1"/>
            <a:r>
              <a:rPr lang="ru-RU" sz="2400" dirty="0" smtClean="0">
                <a:latin typeface="Calibri" pitchFamily="34" charset="0"/>
                <a:cs typeface="Calibri" pitchFamily="34" charset="0"/>
              </a:rPr>
              <a:t>неизвестно</a:t>
            </a:r>
          </a:p>
          <a:p>
            <a:pPr lvl="2"/>
            <a:r>
              <a:rPr lang="ru-RU" sz="2000" dirty="0" smtClean="0">
                <a:latin typeface="Calibri" pitchFamily="34" charset="0"/>
                <a:cs typeface="Calibri" pitchFamily="34" charset="0"/>
              </a:rPr>
              <a:t>разбиваем подмножество допустимых решений на части и добавлем в дерево новые вершины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3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ru-RU" dirty="0"/>
              <a:t>ветвей и границ для решения задачи о рюкзаке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Calibri" pitchFamily="34" charset="0"/>
                <a:cs typeface="Calibri" pitchFamily="34" charset="0"/>
              </a:rPr>
              <a:t>Множество допустимых решений задаём массивом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t[]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и номером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x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рассматриваемой вещи</a:t>
            </a: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значения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t[0] … t[x]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уже зафиксированы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t[0]*w[0]+t[1]*w[1]+…+t[x]*w[x] &lt;= K</a:t>
            </a:r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значения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t[x+1] … t[n]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еще не зафиксированы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</a:rPr>
              <a:t>Оценка снизу для множества допустимых решений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t, x</a:t>
            </a: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тривиальная --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t[0]*c[0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]+t[1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]*c[1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]+…+t[x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]*c[x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] </a:t>
            </a:r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приведите примеры более "умных" оценок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sz="3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Схема перебора всех решений и выбора </a:t>
            </a:r>
            <a:r>
              <a:rPr lang="ru-RU" dirty="0" smtClean="0"/>
              <a:t>оптимального (копия)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buNone/>
            </a:pPr>
            <a:r>
              <a:rPr lang="ru-RU" sz="2400" dirty="0" err="1" smtClean="0">
                <a:latin typeface="+mj-lt"/>
                <a:cs typeface="Courier New" pitchFamily="49" charset="0"/>
              </a:rPr>
              <a:t>Try</a:t>
            </a:r>
            <a:r>
              <a:rPr lang="ru-RU" sz="2400" dirty="0" smtClean="0">
                <a:latin typeface="+mj-lt"/>
                <a:cs typeface="Courier New" pitchFamily="49" charset="0"/>
              </a:rPr>
              <a:t>(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int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i</a:t>
            </a:r>
            <a:r>
              <a:rPr lang="en-US" sz="2400" dirty="0" smtClean="0">
                <a:latin typeface="+mj-lt"/>
                <a:cs typeface="Courier New" pitchFamily="49" charset="0"/>
              </a:rPr>
              <a:t>) </a:t>
            </a:r>
            <a:endParaRPr lang="ru-RU" sz="2400" dirty="0" smtClean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{</a:t>
            </a:r>
            <a:endParaRPr lang="ru-RU" sz="2400" dirty="0" smtClean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2400" dirty="0" smtClean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if</a:t>
            </a:r>
            <a:r>
              <a:rPr lang="ru-RU" sz="2400" dirty="0" smtClean="0">
                <a:latin typeface="+mj-lt"/>
                <a:cs typeface="Courier New" pitchFamily="49" charset="0"/>
              </a:rPr>
              <a:t> (</a:t>
            </a:r>
            <a:r>
              <a:rPr lang="ru-RU" sz="2400" dirty="0"/>
              <a:t>включение приемлемо</a:t>
            </a:r>
            <a:r>
              <a:rPr lang="ru-RU" sz="2400" dirty="0" smtClean="0">
                <a:latin typeface="+mj-lt"/>
                <a:cs typeface="Courier New" pitchFamily="49" charset="0"/>
              </a:rPr>
              <a:t>) </a:t>
            </a:r>
          </a:p>
          <a:p>
            <a:pPr>
              <a:spcBef>
                <a:spcPts val="0"/>
              </a:spcBef>
              <a:buNone/>
            </a:pPr>
            <a:r>
              <a:rPr lang="ru-RU" sz="2400" dirty="0" smtClean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{</a:t>
            </a:r>
            <a:r>
              <a:rPr lang="ru-RU" sz="2400" dirty="0" smtClean="0">
                <a:latin typeface="+mj-lt"/>
                <a:cs typeface="Courier New" pitchFamily="49" charset="0"/>
              </a:rPr>
              <a:t>	включение </a:t>
            </a:r>
            <a:r>
              <a:rPr lang="en-US" sz="2400" dirty="0" smtClean="0">
                <a:latin typeface="+mj-lt"/>
                <a:cs typeface="Courier New" pitchFamily="49" charset="0"/>
              </a:rPr>
              <a:t>i-</a:t>
            </a:r>
            <a:r>
              <a:rPr lang="ru-RU" sz="2400" dirty="0" smtClean="0">
                <a:latin typeface="+mj-lt"/>
                <a:cs typeface="Courier New" pitchFamily="49" charset="0"/>
              </a:rPr>
              <a:t>й вещи;</a:t>
            </a:r>
            <a:br>
              <a:rPr lang="ru-RU" sz="2400" dirty="0" smtClean="0">
                <a:latin typeface="+mj-lt"/>
                <a:cs typeface="Courier New" pitchFamily="49" charset="0"/>
              </a:rPr>
            </a:br>
            <a:r>
              <a:rPr lang="en-US" sz="2400" dirty="0" smtClean="0">
                <a:latin typeface="+mj-lt"/>
                <a:cs typeface="Courier New" pitchFamily="49" charset="0"/>
              </a:rPr>
              <a:t>	if</a:t>
            </a:r>
            <a:r>
              <a:rPr lang="ru-RU" sz="2400" dirty="0" smtClean="0">
                <a:latin typeface="+mj-lt"/>
                <a:cs typeface="Courier New" pitchFamily="49" charset="0"/>
              </a:rPr>
              <a:t> (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i</a:t>
            </a:r>
            <a:r>
              <a:rPr lang="en-US" sz="2400" dirty="0" smtClean="0">
                <a:latin typeface="+mj-lt"/>
                <a:cs typeface="Courier New" pitchFamily="49" charset="0"/>
              </a:rPr>
              <a:t> &lt; n</a:t>
            </a:r>
            <a:r>
              <a:rPr lang="ru-RU" sz="2400" dirty="0" smtClean="0">
                <a:latin typeface="+mj-lt"/>
                <a:cs typeface="Courier New" pitchFamily="49" charset="0"/>
              </a:rPr>
              <a:t>)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ru-RU" sz="2400" dirty="0" err="1" smtClean="0">
                <a:latin typeface="+mj-lt"/>
                <a:cs typeface="Courier New" pitchFamily="49" charset="0"/>
              </a:rPr>
              <a:t>Try</a:t>
            </a:r>
            <a:r>
              <a:rPr lang="en-US" sz="2400" dirty="0" smtClean="0">
                <a:latin typeface="+mj-lt"/>
                <a:cs typeface="Courier New" pitchFamily="49" charset="0"/>
              </a:rPr>
              <a:t>(i+1)</a:t>
            </a:r>
            <a:r>
              <a:rPr lang="ru-RU" sz="2400" dirty="0" smtClean="0">
                <a:latin typeface="+mj-lt"/>
                <a:cs typeface="Courier New" pitchFamily="49" charset="0"/>
              </a:rPr>
              <a:t>;</a:t>
            </a:r>
            <a:br>
              <a:rPr lang="ru-RU" sz="2400" dirty="0" smtClean="0">
                <a:latin typeface="+mj-lt"/>
                <a:cs typeface="Courier New" pitchFamily="49" charset="0"/>
              </a:rPr>
            </a:br>
            <a:r>
              <a:rPr lang="en-US" sz="2400" dirty="0" smtClean="0">
                <a:latin typeface="+mj-lt"/>
                <a:cs typeface="Courier New" pitchFamily="49" charset="0"/>
              </a:rPr>
              <a:t>	else </a:t>
            </a:r>
            <a:r>
              <a:rPr lang="ru-RU" sz="2400" dirty="0" smtClean="0">
                <a:latin typeface="+mj-lt"/>
                <a:cs typeface="Courier New" pitchFamily="49" charset="0"/>
              </a:rPr>
              <a:t>проверка оптимальности;</a:t>
            </a:r>
            <a:endParaRPr lang="en-US" sz="2400" dirty="0" smtClean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		</a:t>
            </a:r>
            <a:r>
              <a:rPr lang="ru-RU" sz="2400" dirty="0" smtClean="0">
                <a:latin typeface="+mj-lt"/>
                <a:cs typeface="Courier New" pitchFamily="49" charset="0"/>
              </a:rPr>
              <a:t>исключение </a:t>
            </a:r>
            <a:r>
              <a:rPr lang="en-US" sz="2400" dirty="0" smtClean="0">
                <a:latin typeface="+mj-lt"/>
                <a:cs typeface="Courier New" pitchFamily="49" charset="0"/>
              </a:rPr>
              <a:t>i-</a:t>
            </a:r>
            <a:r>
              <a:rPr lang="ru-RU" sz="2400" dirty="0" smtClean="0">
                <a:latin typeface="+mj-lt"/>
                <a:cs typeface="Courier New" pitchFamily="49" charset="0"/>
              </a:rPr>
              <a:t>й </a:t>
            </a:r>
            <a:r>
              <a:rPr lang="ru-RU" sz="2400" dirty="0">
                <a:latin typeface="+mj-lt"/>
                <a:cs typeface="Courier New" pitchFamily="49" charset="0"/>
              </a:rPr>
              <a:t>вещи</a:t>
            </a:r>
            <a:r>
              <a:rPr lang="en-US" sz="2400" dirty="0" smtClean="0">
                <a:latin typeface="+mj-lt"/>
                <a:cs typeface="Courier New" pitchFamily="49" charset="0"/>
              </a:rPr>
              <a:t>;</a:t>
            </a:r>
            <a:endParaRPr lang="ru-RU" sz="2400" dirty="0" smtClean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2400" dirty="0" smtClean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}</a:t>
            </a:r>
            <a:r>
              <a:rPr lang="ru-RU" sz="2400" dirty="0" smtClean="0">
                <a:latin typeface="+mj-lt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ru-RU" sz="2400" dirty="0" smtClean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if</a:t>
            </a:r>
            <a:r>
              <a:rPr lang="ru-RU" sz="2400" dirty="0" smtClean="0">
                <a:latin typeface="+mj-lt"/>
                <a:cs typeface="Courier New" pitchFamily="49" charset="0"/>
              </a:rPr>
              <a:t> (</a:t>
            </a:r>
            <a:r>
              <a:rPr lang="ru-RU" sz="2400" dirty="0"/>
              <a:t>приемлемо </a:t>
            </a:r>
            <a:r>
              <a:rPr lang="ru-RU" sz="2400" dirty="0" smtClean="0"/>
              <a:t>невключение</a:t>
            </a:r>
            <a:r>
              <a:rPr lang="ru-RU" sz="2400" dirty="0" smtClean="0">
                <a:latin typeface="+mj-lt"/>
                <a:cs typeface="Courier New" pitchFamily="49" charset="0"/>
              </a:rPr>
              <a:t>) </a:t>
            </a:r>
          </a:p>
          <a:p>
            <a:pPr>
              <a:spcBef>
                <a:spcPts val="0"/>
              </a:spcBef>
              <a:buNone/>
            </a:pPr>
            <a:r>
              <a:rPr lang="ru-RU" sz="2400" dirty="0" smtClean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{</a:t>
            </a:r>
            <a:r>
              <a:rPr lang="ru-RU" sz="2400" dirty="0" smtClean="0">
                <a:latin typeface="+mj-lt"/>
                <a:cs typeface="Courier New" pitchFamily="49" charset="0"/>
              </a:rPr>
              <a:t>	</a:t>
            </a:r>
            <a:br>
              <a:rPr lang="ru-RU" sz="2400" dirty="0" smtClean="0">
                <a:latin typeface="+mj-lt"/>
                <a:cs typeface="Courier New" pitchFamily="49" charset="0"/>
              </a:rPr>
            </a:br>
            <a:r>
              <a:rPr lang="en-US" sz="2400" dirty="0" smtClean="0">
                <a:latin typeface="+mj-lt"/>
                <a:cs typeface="Courier New" pitchFamily="49" charset="0"/>
              </a:rPr>
              <a:t>	if</a:t>
            </a:r>
            <a:r>
              <a:rPr lang="ru-RU" sz="2400" dirty="0" smtClean="0">
                <a:latin typeface="+mj-lt"/>
                <a:cs typeface="Courier New" pitchFamily="49" charset="0"/>
              </a:rPr>
              <a:t> (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i</a:t>
            </a:r>
            <a:r>
              <a:rPr lang="en-US" sz="2400" dirty="0" smtClean="0">
                <a:latin typeface="+mj-lt"/>
                <a:cs typeface="Courier New" pitchFamily="49" charset="0"/>
              </a:rPr>
              <a:t> &lt; n</a:t>
            </a:r>
            <a:r>
              <a:rPr lang="ru-RU" sz="2400" dirty="0" smtClean="0">
                <a:latin typeface="+mj-lt"/>
                <a:cs typeface="Courier New" pitchFamily="49" charset="0"/>
              </a:rPr>
              <a:t>)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ru-RU" sz="2400" dirty="0" err="1" smtClean="0">
                <a:latin typeface="+mj-lt"/>
                <a:cs typeface="Courier New" pitchFamily="49" charset="0"/>
              </a:rPr>
              <a:t>Try</a:t>
            </a:r>
            <a:r>
              <a:rPr lang="en-US" sz="2400" dirty="0" smtClean="0">
                <a:latin typeface="+mj-lt"/>
                <a:cs typeface="Courier New" pitchFamily="49" charset="0"/>
              </a:rPr>
              <a:t>(i+1)</a:t>
            </a:r>
            <a:r>
              <a:rPr lang="ru-RU" sz="2400" dirty="0" smtClean="0">
                <a:latin typeface="+mj-lt"/>
                <a:cs typeface="Courier New" pitchFamily="49" charset="0"/>
              </a:rPr>
              <a:t>;</a:t>
            </a:r>
            <a:br>
              <a:rPr lang="ru-RU" sz="2400" dirty="0" smtClean="0">
                <a:latin typeface="+mj-lt"/>
                <a:cs typeface="Courier New" pitchFamily="49" charset="0"/>
              </a:rPr>
            </a:br>
            <a:r>
              <a:rPr lang="en-US" sz="2400" dirty="0" smtClean="0">
                <a:latin typeface="+mj-lt"/>
                <a:cs typeface="Courier New" pitchFamily="49" charset="0"/>
              </a:rPr>
              <a:t>	else </a:t>
            </a:r>
            <a:r>
              <a:rPr lang="ru-RU" sz="2400" dirty="0" smtClean="0">
                <a:latin typeface="+mj-lt"/>
                <a:cs typeface="Courier New" pitchFamily="49" charset="0"/>
              </a:rPr>
              <a:t>проверка оптимальности;</a:t>
            </a:r>
            <a:endParaRPr lang="en-US" sz="2400" dirty="0" smtClean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	}</a:t>
            </a:r>
            <a:r>
              <a:rPr lang="ru-RU" sz="2400" dirty="0" smtClean="0">
                <a:latin typeface="+mj-lt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}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062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Детализация метода ветвей и границ для задачи о рюкзаке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 smtClean="0"/>
              <a:t>Обозначим</a:t>
            </a:r>
            <a:endParaRPr lang="en-US" sz="2400" dirty="0" smtClean="0"/>
          </a:p>
          <a:p>
            <a:pPr lvl="1"/>
            <a:r>
              <a:rPr lang="en-US" sz="2000" i="1" dirty="0" err="1" smtClean="0"/>
              <a:t>tw</a:t>
            </a:r>
            <a:r>
              <a:rPr lang="en-US" sz="2000" dirty="0" smtClean="0"/>
              <a:t> </a:t>
            </a:r>
            <a:r>
              <a:rPr lang="ru-RU" sz="2000" dirty="0" smtClean="0"/>
              <a:t>– общий вес рюкзака к данному моменту</a:t>
            </a:r>
            <a:endParaRPr lang="en-US" sz="2000" dirty="0" smtClean="0"/>
          </a:p>
          <a:p>
            <a:pPr lvl="1"/>
            <a:r>
              <a:rPr lang="en-US" sz="2000" i="1" dirty="0" err="1" smtClean="0"/>
              <a:t>av</a:t>
            </a:r>
            <a:r>
              <a:rPr lang="en-US" sz="2000" dirty="0" smtClean="0"/>
              <a:t> </a:t>
            </a:r>
            <a:r>
              <a:rPr lang="ru-RU" sz="2000" dirty="0" smtClean="0"/>
              <a:t>– оценка сверху на конечную ценность рюкзака</a:t>
            </a:r>
            <a:endParaRPr lang="en-US" sz="2000" dirty="0" smtClean="0"/>
          </a:p>
          <a:p>
            <a:pPr lvl="1"/>
            <a:r>
              <a:rPr lang="en-US" sz="2000" dirty="0" err="1" smtClean="0"/>
              <a:t>maxv</a:t>
            </a:r>
            <a:r>
              <a:rPr lang="en-US" sz="2000" dirty="0" smtClean="0"/>
              <a:t> – </a:t>
            </a:r>
            <a:r>
              <a:rPr lang="ru-RU" sz="2000" dirty="0" smtClean="0"/>
              <a:t>максимум, известный на данный момент</a:t>
            </a:r>
            <a:endParaRPr lang="en-US" sz="2000" dirty="0" smtClean="0"/>
          </a:p>
          <a:p>
            <a:r>
              <a:rPr lang="ru-RU" sz="2400" dirty="0" smtClean="0"/>
              <a:t>"Включение приемлемо" </a:t>
            </a:r>
          </a:p>
          <a:p>
            <a:pPr>
              <a:buNone/>
            </a:pPr>
            <a:r>
              <a:rPr lang="ru-RU" sz="2800" dirty="0" smtClean="0"/>
              <a:t>	</a:t>
            </a:r>
            <a:r>
              <a:rPr lang="en-US" sz="2800" dirty="0" err="1" smtClean="0"/>
              <a:t>tw</a:t>
            </a:r>
            <a:r>
              <a:rPr lang="en-US" sz="2800" dirty="0" smtClean="0"/>
              <a:t> </a:t>
            </a:r>
            <a:r>
              <a:rPr lang="ru-RU" sz="2800" dirty="0" smtClean="0"/>
              <a:t>+ </a:t>
            </a:r>
            <a:r>
              <a:rPr lang="en-US" sz="2800" dirty="0" smtClean="0"/>
              <a:t>w[i]</a:t>
            </a:r>
            <a:r>
              <a:rPr lang="en-US" sz="2800" baseline="-25000" dirty="0" smtClean="0"/>
              <a:t>  </a:t>
            </a:r>
            <a:r>
              <a:rPr lang="ru-RU" sz="2800" dirty="0" smtClean="0"/>
              <a:t>≤ </a:t>
            </a:r>
            <a:r>
              <a:rPr lang="en-US" sz="2800" dirty="0" smtClean="0"/>
              <a:t>K</a:t>
            </a:r>
            <a:endParaRPr lang="ru-RU" sz="2800" dirty="0" smtClean="0"/>
          </a:p>
          <a:p>
            <a:r>
              <a:rPr lang="ru-RU" sz="2400" dirty="0" smtClean="0"/>
              <a:t>"Проверка оптимальности"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av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&gt;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maxv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  	opts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t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maxv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av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ru-RU" sz="2400" dirty="0" smtClean="0"/>
              <a:t>“</a:t>
            </a:r>
            <a:r>
              <a:rPr lang="ru-RU" sz="2400" dirty="0"/>
              <a:t>П</a:t>
            </a:r>
            <a:r>
              <a:rPr lang="ru-RU" sz="2400" dirty="0" smtClean="0"/>
              <a:t>риемлемо невключение”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av</a:t>
            </a:r>
            <a:r>
              <a:rPr lang="ru-RU" sz="2800" dirty="0" smtClean="0"/>
              <a:t> </a:t>
            </a:r>
            <a:r>
              <a:rPr lang="en-US" sz="2800" dirty="0" smtClean="0"/>
              <a:t>&lt;</a:t>
            </a:r>
            <a:r>
              <a:rPr lang="ru-RU" sz="2800" dirty="0" smtClean="0"/>
              <a:t> </a:t>
            </a:r>
            <a:r>
              <a:rPr lang="en-US" sz="2800" dirty="0" err="1" smtClean="0"/>
              <a:t>maxv</a:t>
            </a:r>
            <a:r>
              <a:rPr lang="ru-RU" sz="2800" dirty="0" smtClean="0"/>
              <a:t> 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Классы задач </a:t>
            </a:r>
            <a:r>
              <a:rPr lang="en-US" dirty="0" smtClean="0"/>
              <a:t>P </a:t>
            </a:r>
            <a:r>
              <a:rPr lang="ru-RU" dirty="0" smtClean="0"/>
              <a:t>и </a:t>
            </a:r>
            <a:r>
              <a:rPr lang="en-US" dirty="0" smtClean="0"/>
              <a:t>NP</a:t>
            </a:r>
            <a:r>
              <a:rPr lang="ru-RU" dirty="0" smtClean="0"/>
              <a:t>, сводимость, </a:t>
            </a:r>
            <a:r>
              <a:rPr lang="en-US" dirty="0" smtClean="0"/>
              <a:t>NP-</a:t>
            </a:r>
            <a:r>
              <a:rPr lang="ru-RU" dirty="0" smtClean="0"/>
              <a:t>полные и </a:t>
            </a:r>
            <a:r>
              <a:rPr lang="en-US" dirty="0" smtClean="0"/>
              <a:t>NP-</a:t>
            </a:r>
            <a:r>
              <a:rPr lang="ru-RU" dirty="0" smtClean="0"/>
              <a:t>трудные задачи</a:t>
            </a:r>
          </a:p>
          <a:p>
            <a:r>
              <a:rPr lang="ru-RU" dirty="0" smtClean="0"/>
              <a:t>Метод поиска с возвратом</a:t>
            </a:r>
          </a:p>
          <a:p>
            <a:r>
              <a:rPr lang="ru-RU" dirty="0" smtClean="0"/>
              <a:t>Алгоритмы решения классических задач комбинаторного поиска</a:t>
            </a:r>
          </a:p>
          <a:p>
            <a:r>
              <a:rPr lang="ru-RU" dirty="0"/>
              <a:t>Метод ветвей и границ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528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>
          <a:xfrm>
            <a:off x="214282" y="214290"/>
            <a:ext cx="8229600" cy="561975"/>
          </a:xfrm>
        </p:spPr>
        <p:txBody>
          <a:bodyPr/>
          <a:lstStyle/>
          <a:p>
            <a:pPr algn="l"/>
            <a:r>
              <a:rPr lang="ru-RU" sz="3200" dirty="0" smtClean="0">
                <a:solidFill>
                  <a:srgbClr val="666633"/>
                </a:solidFill>
              </a:rPr>
              <a:t>Задача о кубике</a:t>
            </a:r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>
          <a:xfrm>
            <a:off x="250825" y="908050"/>
            <a:ext cx="8497888" cy="5400675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Задано описание кубика и входная строка</a:t>
            </a:r>
            <a:r>
              <a:rPr lang="ru-RU" sz="2400" dirty="0" smtClean="0"/>
              <a:t>.</a:t>
            </a:r>
            <a:r>
              <a:rPr lang="en-US" sz="2400" dirty="0" smtClean="0"/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Можно ли получить входную строку, прокатив кубик</a:t>
            </a:r>
            <a:r>
              <a:rPr lang="en-US" sz="2200" dirty="0" smtClean="0"/>
              <a:t>?</a:t>
            </a:r>
            <a:endParaRPr lang="ru-RU" sz="22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2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Перенумеруем грани кубика</a:t>
            </a:r>
            <a:r>
              <a:rPr lang="en-US" sz="2200" dirty="0" smtClean="0"/>
              <a:t> c 123456 </a:t>
            </a:r>
            <a:r>
              <a:rPr lang="ru-RU" sz="2200" dirty="0" smtClean="0"/>
              <a:t>на 124536</a:t>
            </a:r>
            <a:r>
              <a:rPr lang="en-US" sz="2200" dirty="0" smtClean="0"/>
              <a:t>: </a:t>
            </a:r>
            <a:endParaRPr lang="ru-RU" sz="22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1 – нижняя</a:t>
            </a:r>
            <a:r>
              <a:rPr lang="en-US" sz="2200" dirty="0" smtClean="0"/>
              <a:t>;</a:t>
            </a:r>
            <a:endParaRPr lang="ru-RU" sz="22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 smtClean="0"/>
              <a:t>6 – </a:t>
            </a:r>
            <a:r>
              <a:rPr lang="ru-RU" sz="2200" dirty="0" smtClean="0"/>
              <a:t>верхняя</a:t>
            </a:r>
            <a:r>
              <a:rPr lang="en-US" sz="2200" dirty="0" smtClean="0"/>
              <a:t>;</a:t>
            </a:r>
            <a:r>
              <a:rPr lang="ru-RU" sz="2200" dirty="0" smtClean="0"/>
              <a:t> (1+6 = 7)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3 – фронтальная</a:t>
            </a:r>
            <a:r>
              <a:rPr lang="en-US" sz="2200" dirty="0" smtClean="0"/>
              <a:t>;</a:t>
            </a:r>
            <a:r>
              <a:rPr lang="ru-RU" sz="2200" dirty="0" smtClean="0"/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4 – задняя</a:t>
            </a:r>
            <a:r>
              <a:rPr lang="en-US" sz="2200" dirty="0" smtClean="0"/>
              <a:t>;</a:t>
            </a:r>
            <a:r>
              <a:rPr lang="ru-RU" sz="2200" dirty="0" smtClean="0"/>
              <a:t> (3+4 = 7)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 smtClean="0"/>
              <a:t>2 – </a:t>
            </a:r>
            <a:r>
              <a:rPr lang="ru-RU" sz="2200" dirty="0" smtClean="0"/>
              <a:t>боковая левая</a:t>
            </a:r>
            <a:r>
              <a:rPr lang="en-US" sz="2200" dirty="0" smtClean="0"/>
              <a:t>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 smtClean="0"/>
              <a:t>5 – </a:t>
            </a:r>
            <a:r>
              <a:rPr lang="ru-RU" sz="2200" dirty="0" smtClean="0"/>
              <a:t>боковая правая (2+5 = 7).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Тогда соседними для </a:t>
            </a:r>
            <a:r>
              <a:rPr lang="en-US" sz="2200" i="1" dirty="0" err="1" smtClean="0"/>
              <a:t>i</a:t>
            </a:r>
            <a:r>
              <a:rPr lang="en-US" sz="2200" dirty="0" smtClean="0"/>
              <a:t>-</a:t>
            </a:r>
            <a:r>
              <a:rPr lang="ru-RU" sz="2200" dirty="0" err="1" smtClean="0"/>
              <a:t>й</a:t>
            </a:r>
            <a:r>
              <a:rPr lang="ru-RU" sz="2200" dirty="0" smtClean="0"/>
              <a:t> будут все, кроме </a:t>
            </a:r>
            <a:r>
              <a:rPr lang="en-US" sz="2200" i="1" dirty="0" err="1" smtClean="0"/>
              <a:t>i</a:t>
            </a:r>
            <a:r>
              <a:rPr lang="en-US" sz="2200" dirty="0" smtClean="0"/>
              <a:t>-</a:t>
            </a:r>
            <a:r>
              <a:rPr lang="ru-RU" sz="2200" dirty="0" err="1" smtClean="0"/>
              <a:t>й</a:t>
            </a:r>
            <a:r>
              <a:rPr lang="ru-RU" sz="2200" dirty="0" smtClean="0"/>
              <a:t> и </a:t>
            </a:r>
            <a:r>
              <a:rPr lang="en-US" sz="2200" dirty="0" smtClean="0"/>
              <a:t>(</a:t>
            </a:r>
            <a:r>
              <a:rPr lang="ru-RU" sz="2200" dirty="0" smtClean="0"/>
              <a:t>7-</a:t>
            </a:r>
            <a:r>
              <a:rPr lang="en-US" sz="2200" dirty="0" err="1" smtClean="0"/>
              <a:t>i</a:t>
            </a:r>
            <a:r>
              <a:rPr lang="en-US" sz="2200" dirty="0" smtClean="0"/>
              <a:t>)-</a:t>
            </a:r>
            <a:r>
              <a:rPr lang="ru-RU" sz="2200" dirty="0" err="1" smtClean="0"/>
              <a:t>й</a:t>
            </a:r>
            <a:r>
              <a:rPr lang="ru-RU" sz="2200" dirty="0" smtClean="0"/>
              <a:t>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2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Попробуем построить слово, начиная со всех шести граней.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2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3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3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</a:t>
            </a:r>
            <a:r>
              <a:rPr lang="en-US" dirty="0" smtClean="0"/>
              <a:t>P</a:t>
            </a:r>
            <a:r>
              <a:rPr lang="ru-RU" dirty="0" smtClean="0"/>
              <a:t> и</a:t>
            </a:r>
            <a:r>
              <a:rPr lang="en-US" dirty="0" smtClean="0"/>
              <a:t> NP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 smtClean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Класс P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(polynomial) -- множество задач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время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решения которых ограничено полиномом от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размера входных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данных</a:t>
            </a: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увеличение числа на 1 в двоичной записи</a:t>
            </a: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проверка связности графа, вычисление кратчайших расстояний</a:t>
            </a: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приведите другие примеры</a:t>
            </a:r>
          </a:p>
          <a:p>
            <a:r>
              <a:rPr lang="ru-RU" sz="2400" dirty="0" smtClean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Класс NP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(no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-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deterministic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polynomial) -- множество задач, время проверки правильности решения которых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ограничено полиномом от размера входных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данных</a:t>
            </a: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все задачи класса Р – почему?</a:t>
            </a: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</a:rPr>
              <a:t>приведите другие примеры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приведите пример задачи НЕ из класса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NP</a:t>
            </a:r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</a:rPr>
              <a:t>Неизвестно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совпадают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ли классы P и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NP</a:t>
            </a: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Стивен Кук 1971, Леонид Левин 1973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9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3775"/>
          </a:xfrm>
        </p:spPr>
        <p:txBody>
          <a:bodyPr/>
          <a:lstStyle/>
          <a:p>
            <a:pPr algn="l"/>
            <a:r>
              <a:rPr lang="ru-RU" sz="2200" dirty="0" smtClean="0"/>
              <a:t>Результат</a:t>
            </a:r>
            <a:r>
              <a:rPr lang="en-US" sz="2200" dirty="0" smtClean="0"/>
              <a:t> </a:t>
            </a:r>
            <a:r>
              <a:rPr lang="ru-RU" sz="2200" dirty="0" smtClean="0"/>
              <a:t>(в</a:t>
            </a:r>
            <a:r>
              <a:rPr lang="en-US" sz="2200" dirty="0" smtClean="0"/>
              <a:t> </a:t>
            </a:r>
            <a:r>
              <a:rPr lang="ru-RU" sz="2200" dirty="0" smtClean="0"/>
              <a:t>переменной </a:t>
            </a:r>
            <a:r>
              <a:rPr lang="en-US" sz="2200" i="1" dirty="0" smtClean="0"/>
              <a:t>q</a:t>
            </a:r>
            <a:r>
              <a:rPr lang="en-US" sz="2200" dirty="0" smtClean="0"/>
              <a:t>)</a:t>
            </a:r>
            <a:r>
              <a:rPr lang="ru-RU" sz="2200" dirty="0" smtClean="0"/>
              <a:t>  1, если можно получить слово, записанное в глобальной строке </a:t>
            </a:r>
            <a:r>
              <a:rPr lang="en-US" sz="2200" i="1" dirty="0" smtClean="0"/>
              <a:t>w</a:t>
            </a:r>
            <a:r>
              <a:rPr lang="ru-RU" sz="2200" dirty="0" smtClean="0"/>
              <a:t>,</a:t>
            </a:r>
            <a:r>
              <a:rPr lang="ru-RU" sz="2200" i="1" dirty="0" smtClean="0"/>
              <a:t> </a:t>
            </a:r>
            <a:r>
              <a:rPr lang="ru-RU" sz="2200" dirty="0" smtClean="0"/>
              <a:t>начиная</a:t>
            </a:r>
            <a:r>
              <a:rPr lang="en-US" sz="2200" i="1" dirty="0" smtClean="0"/>
              <a:t> n</a:t>
            </a:r>
            <a:r>
              <a:rPr lang="ru-RU" sz="2200" i="1" dirty="0" smtClean="0"/>
              <a:t>-</a:t>
            </a:r>
            <a:r>
              <a:rPr lang="ru-RU" sz="2200" dirty="0" smtClean="0"/>
              <a:t>го символа, перекатывая кубик, лежащий </a:t>
            </a:r>
            <a:r>
              <a:rPr lang="en-US" sz="2200" i="1" dirty="0" smtClean="0"/>
              <a:t>g</a:t>
            </a:r>
            <a:r>
              <a:rPr lang="en-US" sz="2200" dirty="0" smtClean="0"/>
              <a:t>-</a:t>
            </a:r>
            <a:r>
              <a:rPr lang="ru-RU" sz="2200" dirty="0" smtClean="0"/>
              <a:t>ой гранью.</a:t>
            </a:r>
            <a:r>
              <a:rPr lang="en-US" sz="2200" dirty="0" smtClean="0"/>
              <a:t> </a:t>
            </a:r>
            <a:endParaRPr lang="ru-RU" sz="2200" i="1" dirty="0" smtClean="0"/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>
          <a:xfrm>
            <a:off x="323850" y="1628775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</a:rPr>
              <a:t>int chkword(g,</a:t>
            </a:r>
            <a:r>
              <a:rPr lang="ru-RU" sz="2400" smtClean="0">
                <a:latin typeface="Courier New" pitchFamily="49" charset="0"/>
              </a:rPr>
              <a:t> </a:t>
            </a:r>
            <a:r>
              <a:rPr lang="en-US" sz="2400" smtClean="0">
                <a:latin typeface="Courier New" pitchFamily="49" charset="0"/>
              </a:rPr>
              <a:t>n) {</a:t>
            </a:r>
            <a:endParaRPr lang="ru-RU" sz="2400" smtClean="0">
              <a:latin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</a:rPr>
              <a:t>	if((n&gt;strlen(w)) || (w[n]== ‘ ‘))  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</a:rPr>
              <a:t>		return 1; 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</a:rPr>
              <a:t>	if(CB[g] != w[n]) break;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</a:rPr>
              <a:t>	for(i=1; i&lt;=6; i++) {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</a:rPr>
              <a:t>		if((i != g) &amp;&amp; (i+g != 7)) 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</a:rPr>
              <a:t>			q=chkwrd(i,n+1);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</a:rPr>
              <a:t>			if (q) return 1;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</a:rPr>
              <a:t>	}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</a:rPr>
              <a:t>}</a:t>
            </a:r>
            <a:endParaRPr lang="ru-RU" sz="24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/>
          <a:lstStyle/>
          <a:p>
            <a:pPr algn="l"/>
            <a:r>
              <a:rPr lang="ru-RU" sz="3200" dirty="0" smtClean="0">
                <a:solidFill>
                  <a:srgbClr val="666633"/>
                </a:solidFill>
              </a:rPr>
              <a:t>Задача о стабильных браках</a:t>
            </a:r>
            <a:endParaRPr lang="ru-RU" sz="3200" dirty="0">
              <a:solidFill>
                <a:srgbClr val="666633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90465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2400" dirty="0" smtClean="0"/>
              <a:t>Имеются два непересекающихся множества </a:t>
            </a:r>
            <a:r>
              <a:rPr lang="ru-RU" sz="2400" i="1" dirty="0" smtClean="0"/>
              <a:t>А</a:t>
            </a:r>
            <a:r>
              <a:rPr lang="ru-RU" sz="2400" dirty="0" smtClean="0"/>
              <a:t> и </a:t>
            </a:r>
            <a:r>
              <a:rPr lang="ru-RU" sz="2400" i="1" dirty="0" smtClean="0"/>
              <a:t>В</a:t>
            </a:r>
            <a:r>
              <a:rPr lang="ru-RU" sz="2400" dirty="0" smtClean="0"/>
              <a:t>. Нужно</a:t>
            </a:r>
            <a:r>
              <a:rPr lang="en-US" sz="2400" dirty="0" smtClean="0"/>
              <a:t> </a:t>
            </a:r>
            <a:r>
              <a:rPr lang="ru-RU" sz="2400" dirty="0" smtClean="0"/>
              <a:t>найти множество  пар &lt;</a:t>
            </a:r>
            <a:r>
              <a:rPr lang="ru-RU" sz="2400" i="1" dirty="0" smtClean="0"/>
              <a:t>а</a:t>
            </a:r>
            <a:r>
              <a:rPr lang="ru-RU" sz="2400" dirty="0" smtClean="0"/>
              <a:t>, </a:t>
            </a:r>
            <a:r>
              <a:rPr lang="ru-RU" sz="2400" i="1" dirty="0" smtClean="0"/>
              <a:t>Ь</a:t>
            </a:r>
            <a:r>
              <a:rPr lang="ru-RU" sz="2400" dirty="0" smtClean="0"/>
              <a:t>&gt;, таких, что </a:t>
            </a:r>
            <a:r>
              <a:rPr lang="ru-RU" sz="2400" i="1" dirty="0" smtClean="0"/>
              <a:t>а</a:t>
            </a:r>
            <a:r>
              <a:rPr lang="ru-RU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</a:t>
            </a:r>
            <a:r>
              <a:rPr lang="ru-RU" sz="2400" dirty="0" smtClean="0"/>
              <a:t> </a:t>
            </a:r>
            <a:r>
              <a:rPr lang="ru-RU" sz="2400" i="1" dirty="0" smtClean="0"/>
              <a:t>A</a:t>
            </a:r>
            <a:r>
              <a:rPr lang="ru-RU" sz="2400" dirty="0" smtClean="0"/>
              <a:t>,</a:t>
            </a:r>
            <a:r>
              <a:rPr lang="ru-RU" sz="2400" i="1" dirty="0" smtClean="0"/>
              <a:t> </a:t>
            </a:r>
            <a:r>
              <a:rPr lang="ru-RU" sz="2400" i="1" dirty="0" err="1" smtClean="0"/>
              <a:t>b</a:t>
            </a:r>
            <a:r>
              <a:rPr lang="ru-RU" sz="2400" i="1" dirty="0" smtClean="0"/>
              <a:t> </a:t>
            </a:r>
            <a:r>
              <a:rPr lang="en-US" sz="2400" dirty="0" smtClean="0">
                <a:sym typeface="Symbol" pitchFamily="18" charset="2"/>
              </a:rPr>
              <a:t></a:t>
            </a:r>
            <a:r>
              <a:rPr lang="ru-RU" sz="2400" i="1" dirty="0" smtClean="0"/>
              <a:t>В</a:t>
            </a:r>
            <a:r>
              <a:rPr lang="ru-RU" sz="2400" dirty="0" smtClean="0"/>
              <a:t>, и они удовлетворяют некоторым условиям.</a:t>
            </a:r>
          </a:p>
          <a:p>
            <a:pPr>
              <a:buNone/>
            </a:pPr>
            <a:r>
              <a:rPr lang="ru-RU" sz="2400" dirty="0" smtClean="0"/>
              <a:t>Для выбора таких пар существует много различных критериев; один из них называется «правилом стабильных браков». </a:t>
            </a:r>
          </a:p>
          <a:p>
            <a:pPr>
              <a:buNone/>
            </a:pPr>
            <a:r>
              <a:rPr lang="ru-RU" sz="2400" dirty="0" smtClean="0"/>
              <a:t>Пусть  А — множество мужчин, а В — женщин. У каждых мужчины и женщины есть различные предпочтения возможного партнера. </a:t>
            </a:r>
          </a:p>
          <a:p>
            <a:pPr>
              <a:buNone/>
            </a:pPr>
            <a:r>
              <a:rPr lang="ru-RU" sz="2400" dirty="0" smtClean="0"/>
              <a:t>Если среди </a:t>
            </a:r>
            <a:r>
              <a:rPr lang="en-US" sz="2400" i="1" dirty="0" smtClean="0"/>
              <a:t>n</a:t>
            </a:r>
            <a:r>
              <a:rPr lang="ru-RU" sz="2400" dirty="0" smtClean="0"/>
              <a:t> выбранных пар существуют мужчины и женщины, не состоящие между собой в браке, но предпочитающие друг друга, а не своих фактических супругов, то такое множество браков считается нестабильным. </a:t>
            </a:r>
          </a:p>
          <a:p>
            <a:pPr>
              <a:buNone/>
            </a:pPr>
            <a:r>
              <a:rPr lang="ru-RU" sz="2400" dirty="0" smtClean="0"/>
              <a:t>Если же таких пар нет, то множество считается стабильным. </a:t>
            </a:r>
            <a:endParaRPr lang="en-US" sz="2400" dirty="0" smtClean="0"/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3"/>
          <p:cNvSpPr>
            <a:spLocks noGrp="1"/>
          </p:cNvSpPr>
          <p:nvPr>
            <p:ph idx="1"/>
          </p:nvPr>
        </p:nvSpPr>
        <p:spPr>
          <a:xfrm>
            <a:off x="323850" y="404813"/>
            <a:ext cx="8569325" cy="5832475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>
                <a:solidFill>
                  <a:srgbClr val="666633"/>
                </a:solidFill>
              </a:rPr>
              <a:t>Алгоритм поиска супруги для мужчины </a:t>
            </a:r>
            <a:r>
              <a:rPr lang="ru-RU" sz="2800" i="1" dirty="0" err="1" smtClean="0">
                <a:solidFill>
                  <a:srgbClr val="666633"/>
                </a:solidFill>
              </a:rPr>
              <a:t>m</a:t>
            </a:r>
            <a:endParaRPr lang="ru-RU" sz="2800" dirty="0" smtClean="0">
              <a:solidFill>
                <a:srgbClr val="666633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Поиск ведется в порядке списка предпочтений именно этого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мужчины. </a:t>
            </a:r>
            <a:br>
              <a:rPr lang="ru-RU" sz="2400" dirty="0" smtClean="0"/>
            </a:br>
            <a:endParaRPr lang="en-US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err="1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dirty="0" err="1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err="1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ru-RU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ru-RU" sz="2400" dirty="0" err="1" smtClean="0">
                <a:latin typeface="Courier New" pitchFamily="49" charset="0"/>
                <a:cs typeface="Courier New" pitchFamily="49" charset="0"/>
              </a:rPr>
              <a:t>r=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0; r&lt;n; r++) {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 </a:t>
            </a:r>
            <a:br>
              <a:rPr lang="ru-RU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выбор</a:t>
            </a:r>
            <a:r>
              <a:rPr lang="ru-RU" sz="24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r-ой</a:t>
            </a:r>
            <a:r>
              <a:rPr lang="ru-RU" sz="24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претендентки</a:t>
            </a:r>
            <a:r>
              <a:rPr lang="ru-RU" sz="24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для</a:t>
            </a:r>
            <a:r>
              <a:rPr lang="ru-RU" sz="24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i="1" dirty="0" err="1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if (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подходит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запись</a:t>
            </a:r>
            <a:r>
              <a:rPr lang="ru-RU" sz="24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брака</a:t>
            </a:r>
            <a:r>
              <a:rPr lang="ru-RU" sz="2400" i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ru-RU" sz="2400" i="1" dirty="0" err="1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ru-RU" sz="2400" dirty="0" err="1" smtClean="0">
                <a:latin typeface="Courier New" pitchFamily="49" charset="0"/>
                <a:cs typeface="Courier New" pitchFamily="49" charset="0"/>
              </a:rPr>
              <a:t>нe</a:t>
            </a:r>
            <a:r>
              <a:rPr lang="ru-RU" sz="24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последний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err="1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+1);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else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 записать стабильное множество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ru-RU" sz="24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отменить брак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ru-RU" sz="2400" dirty="0" smtClean="0">
                <a:latin typeface="Courier New" pitchFamily="49" charset="0"/>
              </a:rPr>
              <a:t/>
            </a:r>
            <a:br>
              <a:rPr lang="ru-RU" sz="2400" dirty="0" smtClean="0">
                <a:latin typeface="Courier New" pitchFamily="49" charset="0"/>
              </a:rPr>
            </a:br>
            <a:endParaRPr lang="ru-RU" sz="24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0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0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0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0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0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0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pPr algn="l"/>
            <a:r>
              <a:rPr lang="ru-RU" sz="2800" dirty="0" smtClean="0">
                <a:solidFill>
                  <a:srgbClr val="666633"/>
                </a:solidFill>
              </a:rPr>
              <a:t>Выбор структур данных</a:t>
            </a:r>
            <a:endParaRPr lang="ru-RU" sz="2800" dirty="0">
              <a:solidFill>
                <a:srgbClr val="666633"/>
              </a:solidFill>
            </a:endParaRPr>
          </a:p>
        </p:txBody>
      </p:sp>
      <p:sp>
        <p:nvSpPr>
          <p:cNvPr id="45057" name="Rectangle 3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14543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 dirty="0" smtClean="0"/>
              <a:t>Будем использовать две матрицы, задающие предпочтительных партнеров для мужчин и женщин</a:t>
            </a:r>
            <a:r>
              <a:rPr lang="en-US" sz="2400" dirty="0" smtClean="0"/>
              <a:t>: </a:t>
            </a:r>
            <a:r>
              <a:rPr lang="ru-RU" sz="2400" dirty="0" smtClean="0"/>
              <a:t> </a:t>
            </a:r>
            <a:r>
              <a:rPr lang="en-US" sz="2400" dirty="0" err="1" smtClean="0"/>
              <a:t>For</a:t>
            </a:r>
            <a:r>
              <a:rPr lang="en-US" sz="2400" i="1" dirty="0" err="1" smtClean="0"/>
              <a:t>Lady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en-US" sz="2400" dirty="0" err="1" smtClean="0"/>
              <a:t>For</a:t>
            </a:r>
            <a:r>
              <a:rPr lang="en-US" sz="2400" i="1" dirty="0" err="1" smtClean="0"/>
              <a:t>M</a:t>
            </a:r>
            <a:r>
              <a:rPr lang="ru-RU" sz="2400" i="1" dirty="0" err="1" smtClean="0"/>
              <a:t>an</a:t>
            </a:r>
            <a:r>
              <a:rPr lang="ru-RU" sz="2400" dirty="0" smtClean="0"/>
              <a:t>. 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sz="2400" i="1" dirty="0" err="1" smtClean="0"/>
              <a:t>ForMan</a:t>
            </a:r>
            <a:r>
              <a:rPr lang="en-US" sz="2400" dirty="0" smtClean="0"/>
              <a:t> [</a:t>
            </a:r>
            <a:r>
              <a:rPr lang="en-US" sz="2400" i="1" dirty="0" smtClean="0"/>
              <a:t>m</a:t>
            </a:r>
            <a:r>
              <a:rPr lang="en-US" sz="2400" dirty="0" smtClean="0"/>
              <a:t>][ </a:t>
            </a:r>
            <a:r>
              <a:rPr lang="en-US" sz="2400" i="1" dirty="0" smtClean="0"/>
              <a:t>r</a:t>
            </a:r>
            <a:r>
              <a:rPr lang="en-US" sz="2400" dirty="0" smtClean="0"/>
              <a:t>] </a:t>
            </a:r>
            <a:r>
              <a:rPr lang="ru-RU" sz="2400" dirty="0" smtClean="0"/>
              <a:t>— женщина, стоящая на </a:t>
            </a:r>
            <a:r>
              <a:rPr lang="en-US" sz="2400" i="1" dirty="0" smtClean="0"/>
              <a:t>r</a:t>
            </a:r>
            <a:r>
              <a:rPr lang="ru-RU" sz="2400" dirty="0" smtClean="0"/>
              <a:t>-м месте в списке для  мужчины</a:t>
            </a:r>
            <a:r>
              <a:rPr lang="en-US" sz="2400" dirty="0" smtClean="0"/>
              <a:t> </a:t>
            </a:r>
            <a:r>
              <a:rPr lang="en-US" sz="2400" i="1" dirty="0" smtClean="0"/>
              <a:t>m</a:t>
            </a:r>
            <a:r>
              <a:rPr lang="ru-RU" sz="2400" dirty="0" smtClean="0"/>
              <a:t>. 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sz="2400" i="1" dirty="0" err="1" smtClean="0"/>
              <a:t>ForLady</a:t>
            </a:r>
            <a:r>
              <a:rPr lang="ru-RU" sz="2400" dirty="0" smtClean="0"/>
              <a:t> </a:t>
            </a:r>
            <a:r>
              <a:rPr lang="en-US" sz="2400" dirty="0" smtClean="0"/>
              <a:t>[</a:t>
            </a:r>
            <a:r>
              <a:rPr lang="en-US" sz="2400" i="1" dirty="0" smtClean="0"/>
              <a:t>w</a:t>
            </a:r>
            <a:r>
              <a:rPr lang="en-US" sz="2400" dirty="0" smtClean="0"/>
              <a:t>][ </a:t>
            </a:r>
            <a:r>
              <a:rPr lang="en-US" sz="2400" i="1" dirty="0" smtClean="0"/>
              <a:t>r</a:t>
            </a:r>
            <a:r>
              <a:rPr lang="en-US" sz="2400" dirty="0" smtClean="0"/>
              <a:t>] </a:t>
            </a:r>
            <a:r>
              <a:rPr lang="ru-RU" sz="2400" dirty="0" smtClean="0"/>
              <a:t>— мужчина, стоящий на </a:t>
            </a:r>
            <a:r>
              <a:rPr lang="en-US" sz="2400" i="1" dirty="0" smtClean="0"/>
              <a:t>r</a:t>
            </a:r>
            <a:r>
              <a:rPr lang="ru-RU" sz="2400" dirty="0" smtClean="0"/>
              <a:t>-м месте в списке</a:t>
            </a:r>
            <a:r>
              <a:rPr lang="en-US" sz="2400" dirty="0" smtClean="0"/>
              <a:t> </a:t>
            </a:r>
            <a:r>
              <a:rPr lang="ru-RU" sz="2400" dirty="0" smtClean="0"/>
              <a:t>женщины</a:t>
            </a:r>
            <a:r>
              <a:rPr lang="en-US" sz="2400" dirty="0" smtClean="0"/>
              <a:t> </a:t>
            </a:r>
            <a:r>
              <a:rPr lang="en-US" sz="2400" i="1" dirty="0" smtClean="0"/>
              <a:t>w</a:t>
            </a:r>
            <a:r>
              <a:rPr lang="ru-RU" sz="2400" dirty="0" smtClean="0"/>
              <a:t>. 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ru-RU" sz="2400" dirty="0" smtClean="0"/>
              <a:t>Результат — массив женщин </a:t>
            </a:r>
            <a:r>
              <a:rPr lang="ru-RU" sz="2400" i="1" dirty="0" err="1" smtClean="0"/>
              <a:t>х</a:t>
            </a:r>
            <a:r>
              <a:rPr lang="ru-RU" sz="2400" dirty="0" smtClean="0"/>
              <a:t>, где </a:t>
            </a:r>
            <a:r>
              <a:rPr lang="ru-RU" sz="2400" i="1" dirty="0" err="1" smtClean="0"/>
              <a:t>х</a:t>
            </a:r>
            <a:r>
              <a:rPr lang="en-US" sz="2400" dirty="0" smtClean="0"/>
              <a:t>[</a:t>
            </a:r>
            <a:r>
              <a:rPr lang="ru-RU" sz="2400" i="1" dirty="0" err="1" smtClean="0"/>
              <a:t>m</a:t>
            </a:r>
            <a:r>
              <a:rPr lang="en-US" sz="2400" dirty="0" smtClean="0"/>
              <a:t>]</a:t>
            </a:r>
            <a:r>
              <a:rPr lang="ru-RU" sz="2400" dirty="0" smtClean="0"/>
              <a:t> соответствует партнерше для мужчины </a:t>
            </a:r>
            <a:r>
              <a:rPr lang="ru-RU" sz="2400" i="1" dirty="0" err="1" smtClean="0"/>
              <a:t>m</a:t>
            </a:r>
            <a:r>
              <a:rPr lang="ru-RU" sz="2400" dirty="0" smtClean="0"/>
              <a:t>. </a:t>
            </a:r>
          </a:p>
          <a:p>
            <a:pPr>
              <a:buFont typeface="Arial" charset="0"/>
              <a:buNone/>
            </a:pPr>
            <a:r>
              <a:rPr lang="ru-RU" sz="2400" dirty="0" smtClean="0"/>
              <a:t>Для поддержания симметрии между мужчинами и женщинами</a:t>
            </a:r>
            <a:r>
              <a:rPr lang="en-US" sz="2400" dirty="0" smtClean="0"/>
              <a:t> </a:t>
            </a:r>
            <a:r>
              <a:rPr lang="ru-RU" sz="2400" dirty="0" smtClean="0"/>
              <a:t>и для эффективности алгоритма будем использовать дополнительный  массив </a:t>
            </a:r>
            <a:r>
              <a:rPr lang="ru-RU" sz="2400" i="1" dirty="0" smtClean="0"/>
              <a:t>у</a:t>
            </a:r>
            <a:r>
              <a:rPr lang="en-US" sz="2400" dirty="0" smtClean="0"/>
              <a:t>:</a:t>
            </a:r>
            <a:r>
              <a:rPr lang="ru-RU" sz="2400" dirty="0" smtClean="0"/>
              <a:t>  </a:t>
            </a:r>
            <a:r>
              <a:rPr lang="en-US" sz="2400" i="1" dirty="0" smtClean="0"/>
              <a:t>y</a:t>
            </a:r>
            <a:r>
              <a:rPr lang="en-US" sz="2400" dirty="0" smtClean="0"/>
              <a:t>[</a:t>
            </a:r>
            <a:r>
              <a:rPr lang="ru-RU" sz="2400" i="1" dirty="0" err="1" smtClean="0"/>
              <a:t>w</a:t>
            </a:r>
            <a:r>
              <a:rPr lang="en-US" sz="2400" dirty="0" smtClean="0"/>
              <a:t>]</a:t>
            </a:r>
            <a:r>
              <a:rPr lang="ru-RU" sz="2400" dirty="0" smtClean="0"/>
              <a:t> — партнер для женщины </a:t>
            </a:r>
            <a:r>
              <a:rPr lang="ru-RU" sz="2400" dirty="0" err="1" smtClean="0"/>
              <a:t>w</a:t>
            </a:r>
            <a:r>
              <a:rPr lang="ru-RU" sz="2400" dirty="0" smtClean="0"/>
              <a:t>. </a:t>
            </a:r>
            <a:endParaRPr lang="en-US" sz="2400" dirty="0" smtClean="0"/>
          </a:p>
          <a:p>
            <a:pPr>
              <a:buFont typeface="Arial" charset="0"/>
              <a:buNone/>
            </a:pPr>
            <a:endParaRPr lang="ru-RU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490066"/>
          </a:xfrm>
        </p:spPr>
        <p:txBody>
          <a:bodyPr/>
          <a:lstStyle/>
          <a:p>
            <a:pPr algn="l"/>
            <a:r>
              <a:rPr lang="ru-RU" sz="2800" dirty="0" smtClean="0">
                <a:solidFill>
                  <a:srgbClr val="666633"/>
                </a:solidFill>
                <a:latin typeface="+mn-lt"/>
              </a:rPr>
              <a:t>Конкретизация схемы</a:t>
            </a:r>
          </a:p>
        </p:txBody>
      </p:sp>
      <p:sp>
        <p:nvSpPr>
          <p:cNvPr id="47106" name="Rectangle 3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832648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ru-RU" sz="2000" dirty="0" smtClean="0"/>
              <a:t>Предикат </a:t>
            </a:r>
            <a:r>
              <a:rPr lang="en-US" sz="2000" dirty="0" smtClean="0"/>
              <a:t>“</a:t>
            </a:r>
            <a:r>
              <a:rPr lang="ru-RU" sz="2000" dirty="0" smtClean="0"/>
              <a:t>подходит</a:t>
            </a:r>
            <a:r>
              <a:rPr lang="en-US" sz="2000" dirty="0" smtClean="0"/>
              <a:t>”</a:t>
            </a:r>
            <a:r>
              <a:rPr lang="ru-RU" sz="2000" dirty="0" smtClean="0"/>
              <a:t> можно представить в виде конъюнкции </a:t>
            </a:r>
            <a:r>
              <a:rPr lang="ru-RU" sz="2000" dirty="0" err="1" smtClean="0"/>
              <a:t>single</a:t>
            </a:r>
            <a:r>
              <a:rPr lang="ru-RU" sz="2000" dirty="0" smtClean="0"/>
              <a:t> и </a:t>
            </a:r>
            <a:r>
              <a:rPr lang="ru-RU" sz="2000" dirty="0" err="1" smtClean="0"/>
              <a:t>stable</a:t>
            </a:r>
            <a:r>
              <a:rPr lang="ru-RU" sz="2000" dirty="0" smtClean="0"/>
              <a:t>, где </a:t>
            </a:r>
            <a:r>
              <a:rPr lang="ru-RU" sz="2000" dirty="0" err="1" smtClean="0"/>
              <a:t>stable</a:t>
            </a:r>
            <a:r>
              <a:rPr lang="ru-RU" sz="2000" dirty="0" smtClean="0"/>
              <a:t> — функция, которую нужно еще определить. </a:t>
            </a:r>
          </a:p>
          <a:p>
            <a:pPr>
              <a:buFont typeface="Arial" charset="0"/>
              <a:buNone/>
            </a:pP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r, 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; </a:t>
            </a:r>
            <a:br>
              <a:rPr lang="ru-RU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r=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0; r&lt;n; r++) {</a:t>
            </a:r>
          </a:p>
          <a:p>
            <a:pPr>
              <a:buFont typeface="Arial" charset="0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w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ForMan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][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]; </a:t>
            </a:r>
            <a:br>
              <a:rPr lang="ru-RU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if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single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stable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br>
              <a:rPr lang="ru-RU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x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]= 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]= 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		     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singl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e[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]=0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     if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m+1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	else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record</a:t>
            </a:r>
            <a:r>
              <a:rPr lang="ru-RU" sz="24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}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br>
              <a:rPr lang="ru-RU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singl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e[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]=1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 smtClean="0">
              <a:latin typeface="Courier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algn="l"/>
            <a:r>
              <a:rPr lang="ru-RU" sz="2800" dirty="0" smtClean="0">
                <a:solidFill>
                  <a:srgbClr val="666633"/>
                </a:solidFill>
              </a:rPr>
              <a:t>Стабильность системы</a:t>
            </a:r>
          </a:p>
        </p:txBody>
      </p:sp>
      <p:sp>
        <p:nvSpPr>
          <p:cNvPr id="49154" name="Rectangle 3"/>
          <p:cNvSpPr>
            <a:spLocks noGrp="1"/>
          </p:cNvSpPr>
          <p:nvPr>
            <p:ph idx="1"/>
          </p:nvPr>
        </p:nvSpPr>
        <p:spPr>
          <a:xfrm>
            <a:off x="395288" y="1125538"/>
            <a:ext cx="8229600" cy="5399087"/>
          </a:xfrm>
        </p:spPr>
        <p:txBody>
          <a:bodyPr/>
          <a:lstStyle/>
          <a:p>
            <a:pPr marL="609600" indent="-609600">
              <a:buFont typeface="Arial" charset="0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Мы пытаемся определить возможность брака </a:t>
            </a:r>
          </a:p>
          <a:p>
            <a:pPr marL="609600" indent="-609600">
              <a:buFont typeface="Arial" charset="0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между 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где 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стоит в списке 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-м месте.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buFont typeface="Arial" charset="0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Возможные источники неприятностей могут быть:</a:t>
            </a:r>
            <a:br>
              <a:rPr lang="ru-RU" sz="2400" dirty="0" smtClean="0">
                <a:latin typeface="Times New Roman" pitchFamily="18" charset="0"/>
                <a:cs typeface="Times New Roman" pitchFamily="18" charset="0"/>
              </a:rPr>
            </a:b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buFont typeface="Arial" charset="0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1) Может существовать женщина 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pw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которая для</a:t>
            </a:r>
          </a:p>
          <a:p>
            <a:pPr marL="609600" indent="-609600">
              <a:buFont typeface="Arial" charset="0"/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предпочтительнее 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и для 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pw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мужчина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buFont typeface="Arial" charset="0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предпочтительнее ее супруга.</a:t>
            </a:r>
          </a:p>
          <a:p>
            <a:pPr marL="609600" indent="-609600">
              <a:buFont typeface="Arial" charset="0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2) Может существовать мужчина 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рm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который для 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endParaRPr lang="ru-RU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buFont typeface="Arial" charset="0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предпочтительнее 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причем для 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рm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женщина 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endParaRPr lang="ru-RU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buFont typeface="Arial" charset="0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предпочтительнее его супруги.</a:t>
            </a:r>
          </a:p>
          <a:p>
            <a:pPr marL="609600" indent="-609600">
              <a:buFont typeface="Arial" charset="0"/>
              <a:buNone/>
            </a:pP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/>
          </p:cNvSpPr>
          <p:nvPr>
            <p:ph idx="1"/>
          </p:nvPr>
        </p:nvSpPr>
        <p:spPr>
          <a:xfrm>
            <a:off x="250825" y="476250"/>
            <a:ext cx="8497888" cy="55451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800" dirty="0" smtClean="0"/>
              <a:t>1) </a:t>
            </a:r>
            <a:r>
              <a:rPr lang="ru-RU" sz="2000" dirty="0" smtClean="0"/>
              <a:t>Исследуя первый источник неприятностей, мы сравниваем ранги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 женщин, </a:t>
            </a:r>
            <a:r>
              <a:rPr lang="ru-RU" sz="2000" dirty="0" err="1" smtClean="0"/>
              <a:t>котрых</a:t>
            </a:r>
            <a:r>
              <a:rPr lang="ru-RU" sz="2000" dirty="0" smtClean="0"/>
              <a:t> </a:t>
            </a:r>
            <a:r>
              <a:rPr lang="en-US" sz="2000" i="1" dirty="0" smtClean="0"/>
              <a:t>m</a:t>
            </a:r>
            <a:r>
              <a:rPr lang="ru-RU" sz="2000" i="1" dirty="0" smtClean="0"/>
              <a:t> </a:t>
            </a:r>
            <a:r>
              <a:rPr lang="ru-RU" sz="2000" dirty="0" smtClean="0"/>
              <a:t>предпочитает больше </a:t>
            </a:r>
            <a:r>
              <a:rPr lang="en-US" sz="2000" i="1" dirty="0" smtClean="0"/>
              <a:t>w</a:t>
            </a:r>
            <a:r>
              <a:rPr lang="ru-RU" sz="2000" dirty="0" smtClean="0"/>
              <a:t>. Мы знаем, что все эти</a:t>
            </a:r>
            <a:endParaRPr lang="en-US" sz="20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женщины уже были выданы замуж, иначе бы выбрали ее. </a:t>
            </a:r>
          </a:p>
          <a:p>
            <a:pPr>
              <a:lnSpc>
                <a:spcPct val="80000"/>
              </a:lnSpc>
              <a:buNone/>
            </a:pP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2000" b="1" dirty="0" err="1" smtClean="0">
                <a:latin typeface="Courier New" pitchFamily="49" charset="0"/>
              </a:rPr>
              <a:t>s</a:t>
            </a:r>
            <a:r>
              <a:rPr lang="en-US" sz="2000" b="1" dirty="0" smtClean="0">
                <a:latin typeface="Courier New" pitchFamily="49" charset="0"/>
              </a:rPr>
              <a:t>table</a:t>
            </a:r>
            <a:r>
              <a:rPr lang="ru-RU" sz="2000" b="1" dirty="0" smtClean="0">
                <a:latin typeface="Courier New" pitchFamily="49" charset="0"/>
              </a:rPr>
              <a:t> = 1; </a:t>
            </a:r>
            <a:r>
              <a:rPr lang="ru-RU" sz="2000" b="1" dirty="0" err="1" smtClean="0">
                <a:latin typeface="Courier New" pitchFamily="49" charset="0"/>
              </a:rPr>
              <a:t>i</a:t>
            </a:r>
            <a:r>
              <a:rPr lang="ru-RU" sz="2000" b="1" dirty="0" smtClean="0">
                <a:latin typeface="Courier New" pitchFamily="49" charset="0"/>
              </a:rPr>
              <a:t> = 1</a:t>
            </a:r>
            <a:r>
              <a:rPr lang="en-US" sz="20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	while(</a:t>
            </a:r>
            <a:r>
              <a:rPr lang="ru-RU" sz="2000" b="1" dirty="0" smtClean="0">
                <a:latin typeface="Courier New" pitchFamily="49" charset="0"/>
              </a:rPr>
              <a:t>(</a:t>
            </a:r>
            <a:r>
              <a:rPr lang="ru-RU" sz="2000" b="1" dirty="0" err="1" smtClean="0">
                <a:latin typeface="Courier New" pitchFamily="49" charset="0"/>
              </a:rPr>
              <a:t>i</a:t>
            </a:r>
            <a:r>
              <a:rPr lang="ru-RU" sz="2000" b="1" dirty="0" smtClean="0">
                <a:latin typeface="Courier New" pitchFamily="49" charset="0"/>
              </a:rPr>
              <a:t>&lt;</a:t>
            </a:r>
            <a:r>
              <a:rPr lang="ru-RU" sz="2000" b="1" dirty="0" err="1" smtClean="0">
                <a:latin typeface="Courier New" pitchFamily="49" charset="0"/>
              </a:rPr>
              <a:t>r</a:t>
            </a:r>
            <a:r>
              <a:rPr lang="ru-RU" sz="2000" b="1" dirty="0" smtClean="0">
                <a:latin typeface="Courier New" pitchFamily="49" charset="0"/>
              </a:rPr>
              <a:t>)&amp;</a:t>
            </a:r>
            <a:r>
              <a:rPr lang="en-US" sz="2000" b="1" dirty="0" smtClean="0">
                <a:latin typeface="Courier New" pitchFamily="49" charset="0"/>
              </a:rPr>
              <a:t>&amp;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</a:rPr>
              <a:t>s</a:t>
            </a:r>
            <a:r>
              <a:rPr lang="en-US" sz="2000" b="1" dirty="0" smtClean="0">
                <a:latin typeface="Courier New" pitchFamily="49" charset="0"/>
              </a:rPr>
              <a:t>table){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		</a:t>
            </a:r>
            <a:r>
              <a:rPr lang="ru-RU" sz="2000" b="1" dirty="0" err="1" smtClean="0">
                <a:latin typeface="Courier New" pitchFamily="49" charset="0"/>
              </a:rPr>
              <a:t>pw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ru-RU" sz="2000" b="1" dirty="0" smtClean="0">
                <a:latin typeface="Courier New" pitchFamily="49" charset="0"/>
              </a:rPr>
              <a:t>= </a:t>
            </a:r>
            <a:r>
              <a:rPr lang="en-US" sz="2000" b="1" dirty="0" err="1" smtClean="0">
                <a:latin typeface="Courier New" pitchFamily="49" charset="0"/>
              </a:rPr>
              <a:t>ForMan</a:t>
            </a:r>
            <a:r>
              <a:rPr lang="ru-RU" sz="2000" b="1" dirty="0" smtClean="0">
                <a:latin typeface="Courier New" pitchFamily="49" charset="0"/>
              </a:rPr>
              <a:t>[</a:t>
            </a:r>
            <a:r>
              <a:rPr lang="ru-RU" sz="2000" b="1" dirty="0" err="1" smtClean="0">
                <a:latin typeface="Courier New" pitchFamily="49" charset="0"/>
              </a:rPr>
              <a:t>m</a:t>
            </a:r>
            <a:r>
              <a:rPr lang="en-US" sz="2000" b="1" dirty="0" smtClean="0">
                <a:latin typeface="Courier New" pitchFamily="49" charset="0"/>
              </a:rPr>
              <a:t>][</a:t>
            </a:r>
            <a:r>
              <a:rPr lang="ru-RU" sz="2000" b="1" dirty="0" err="1" smtClean="0">
                <a:latin typeface="Courier New" pitchFamily="49" charset="0"/>
              </a:rPr>
              <a:t>i</a:t>
            </a:r>
            <a:r>
              <a:rPr lang="ru-RU" sz="2000" b="1" dirty="0" smtClean="0">
                <a:latin typeface="Courier New" pitchFamily="49" charset="0"/>
              </a:rPr>
              <a:t>];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		</a:t>
            </a:r>
            <a:r>
              <a:rPr lang="ru-RU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ru-RU" sz="2000" b="1" dirty="0" smtClean="0">
                <a:latin typeface="Courier New" pitchFamily="49" charset="0"/>
              </a:rPr>
              <a:t>= i+1;</a:t>
            </a:r>
            <a:br>
              <a:rPr lang="ru-RU" sz="2000" b="1" dirty="0" smtClean="0">
                <a:latin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</a:rPr>
              <a:t>	if(</a:t>
            </a:r>
            <a:r>
              <a:rPr lang="ru-RU" sz="2000" b="1" dirty="0" err="1" smtClean="0">
                <a:latin typeface="Courier New" pitchFamily="49" charset="0"/>
              </a:rPr>
              <a:t>single</a:t>
            </a:r>
            <a:r>
              <a:rPr lang="ru-RU" sz="2000" b="1" dirty="0" smtClean="0">
                <a:latin typeface="Courier New" pitchFamily="49" charset="0"/>
              </a:rPr>
              <a:t>[</a:t>
            </a:r>
            <a:r>
              <a:rPr lang="ru-RU" sz="2000" b="1" dirty="0" err="1" smtClean="0">
                <a:latin typeface="Courier New" pitchFamily="49" charset="0"/>
              </a:rPr>
              <a:t>pw</a:t>
            </a:r>
            <a:r>
              <a:rPr lang="ru-RU" sz="2000" b="1" dirty="0" smtClean="0">
                <a:latin typeface="Courier New" pitchFamily="49" charset="0"/>
              </a:rPr>
              <a:t>]</a:t>
            </a:r>
            <a:r>
              <a:rPr lang="en-US" sz="2000" b="1" dirty="0" smtClean="0">
                <a:latin typeface="Courier New" pitchFamily="49" charset="0"/>
              </a:rPr>
              <a:t>)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		  </a:t>
            </a:r>
            <a:r>
              <a:rPr lang="ru-RU" sz="2000" b="1" dirty="0" err="1" smtClean="0">
                <a:latin typeface="Courier New" pitchFamily="49" charset="0"/>
              </a:rPr>
              <a:t>s</a:t>
            </a:r>
            <a:r>
              <a:rPr lang="en-US" sz="2000" b="1" dirty="0" smtClean="0">
                <a:latin typeface="Courier New" pitchFamily="49" charset="0"/>
              </a:rPr>
              <a:t>table</a:t>
            </a:r>
            <a:r>
              <a:rPr lang="ru-RU" sz="2000" b="1" dirty="0" smtClean="0">
                <a:latin typeface="Courier New" pitchFamily="49" charset="0"/>
              </a:rPr>
              <a:t> = 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</a:rPr>
              <a:t>ForLady</a:t>
            </a:r>
            <a:r>
              <a:rPr lang="ru-RU" sz="2000" b="1" dirty="0" smtClean="0">
                <a:latin typeface="Courier New" pitchFamily="49" charset="0"/>
              </a:rPr>
              <a:t>[</a:t>
            </a:r>
            <a:r>
              <a:rPr lang="ru-RU" sz="2000" b="1" dirty="0" err="1" smtClean="0">
                <a:latin typeface="Courier New" pitchFamily="49" charset="0"/>
              </a:rPr>
              <a:t>pw</a:t>
            </a:r>
            <a:r>
              <a:rPr lang="en-US" sz="2000" b="1" dirty="0" smtClean="0">
                <a:latin typeface="Courier New" pitchFamily="49" charset="0"/>
              </a:rPr>
              <a:t>][</a:t>
            </a:r>
            <a:r>
              <a:rPr lang="ru-RU" sz="2000" b="1" dirty="0" err="1" smtClean="0">
                <a:latin typeface="Courier New" pitchFamily="49" charset="0"/>
              </a:rPr>
              <a:t>m</a:t>
            </a:r>
            <a:r>
              <a:rPr lang="ru-RU" sz="2000" b="1" dirty="0" smtClean="0">
                <a:latin typeface="Courier New" pitchFamily="49" charset="0"/>
              </a:rPr>
              <a:t>] &gt; </a:t>
            </a:r>
            <a:r>
              <a:rPr lang="en-US" sz="2000" b="1" dirty="0" err="1" smtClean="0">
                <a:latin typeface="Courier New" pitchFamily="49" charset="0"/>
              </a:rPr>
              <a:t>ForLady</a:t>
            </a:r>
            <a:r>
              <a:rPr lang="en-US" sz="2000" b="1" dirty="0" smtClean="0">
                <a:latin typeface="Courier New" pitchFamily="49" charset="0"/>
              </a:rPr>
              <a:t>[</a:t>
            </a:r>
            <a:r>
              <a:rPr lang="ru-RU" sz="2000" b="1" dirty="0" err="1" smtClean="0">
                <a:latin typeface="Courier New" pitchFamily="49" charset="0"/>
              </a:rPr>
              <a:t>pw</a:t>
            </a:r>
            <a:r>
              <a:rPr lang="en-US" sz="2000" b="1" dirty="0" smtClean="0">
                <a:latin typeface="Courier New" pitchFamily="49" charset="0"/>
              </a:rPr>
              <a:t>][</a:t>
            </a:r>
            <a:r>
              <a:rPr lang="ru-RU" sz="2000" b="1" dirty="0" err="1" smtClean="0">
                <a:latin typeface="Courier New" pitchFamily="49" charset="0"/>
              </a:rPr>
              <a:t>y</a:t>
            </a:r>
            <a:r>
              <a:rPr lang="ru-RU" sz="2000" b="1" dirty="0" smtClean="0">
                <a:latin typeface="Courier New" pitchFamily="49" charset="0"/>
              </a:rPr>
              <a:t>[</a:t>
            </a:r>
            <a:r>
              <a:rPr lang="ru-RU" sz="2000" b="1" dirty="0" err="1" smtClean="0">
                <a:latin typeface="Courier New" pitchFamily="49" charset="0"/>
              </a:rPr>
              <a:t>pw</a:t>
            </a:r>
            <a:r>
              <a:rPr lang="ru-RU" sz="2000" b="1" dirty="0" smtClean="0">
                <a:latin typeface="Courier New" pitchFamily="49" charset="0"/>
              </a:rPr>
              <a:t>]</a:t>
            </a:r>
            <a:r>
              <a:rPr lang="en-US" sz="2000" b="1" dirty="0" smtClean="0">
                <a:latin typeface="Courier New" pitchFamily="49" charset="0"/>
              </a:rPr>
              <a:t>]};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	}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0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2)</a:t>
            </a:r>
            <a:r>
              <a:rPr lang="en-US" sz="1600" dirty="0" smtClean="0"/>
              <a:t> </a:t>
            </a:r>
            <a:r>
              <a:rPr lang="ru-RU" sz="2000" dirty="0" smtClean="0"/>
              <a:t>Нужно проверить всех кандидатов </a:t>
            </a:r>
            <a:r>
              <a:rPr lang="ru-RU" sz="2000" i="1" dirty="0" err="1" smtClean="0"/>
              <a:t>pm</a:t>
            </a:r>
            <a:r>
              <a:rPr lang="ru-RU" sz="2000" dirty="0" smtClean="0"/>
              <a:t>, которые для </a:t>
            </a:r>
            <a:r>
              <a:rPr lang="ru-RU" sz="2000" i="1" dirty="0" err="1" smtClean="0"/>
              <a:t>w</a:t>
            </a:r>
            <a:r>
              <a:rPr lang="ru-RU" sz="2000" dirty="0" smtClean="0"/>
              <a:t> предпочтительнее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 «суженому». Здесь не надо проводить сравнение с мужчинами,  которые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еще не женаты. Нужно использовать проверку </a:t>
            </a:r>
            <a:r>
              <a:rPr lang="ru-RU" sz="2000" i="1" dirty="0" err="1" smtClean="0"/>
              <a:t>р</a:t>
            </a:r>
            <a:r>
              <a:rPr lang="en-US" sz="2000" i="1" dirty="0" smtClean="0"/>
              <a:t>m</a:t>
            </a:r>
            <a:r>
              <a:rPr lang="ru-RU" sz="2000" dirty="0" smtClean="0"/>
              <a:t> &lt;</a:t>
            </a:r>
            <a:r>
              <a:rPr lang="en-US" sz="2000" i="1" dirty="0" smtClean="0"/>
              <a:t>m:</a:t>
            </a:r>
            <a:r>
              <a:rPr lang="ru-RU" sz="2000" dirty="0" smtClean="0"/>
              <a:t> все  мужчины,</a:t>
            </a:r>
            <a:endParaRPr lang="en-US" sz="20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предшествующие </a:t>
            </a:r>
            <a:r>
              <a:rPr lang="en-US" sz="2000" i="1" dirty="0" smtClean="0"/>
              <a:t>m</a:t>
            </a:r>
            <a:r>
              <a:rPr lang="ru-RU" sz="2000" dirty="0" smtClean="0"/>
              <a:t>, уже женаты. </a:t>
            </a:r>
            <a:endParaRPr lang="en-US" sz="2000" dirty="0" smtClean="0"/>
          </a:p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solidFill>
                  <a:schemeClr val="hlink"/>
                </a:solidFill>
              </a:rPr>
              <a:t>Напишите проверку 2) самостоятельно!</a:t>
            </a:r>
            <a:endParaRPr lang="en-US" sz="2000" dirty="0" smtClean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12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12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400" dirty="0" smtClean="0"/>
              <a:t>Из поля (х, у) достижимы не более 8 полей</a:t>
            </a:r>
            <a:br>
              <a:rPr lang="ru-RU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ru-RU" sz="2400" dirty="0" smtClean="0"/>
              <a:t>(</a:t>
            </a:r>
            <a:r>
              <a:rPr lang="en-US" sz="2400" dirty="0" smtClean="0"/>
              <a:t>u, v</a:t>
            </a:r>
            <a:r>
              <a:rPr lang="ru-RU" sz="2400" dirty="0" smtClean="0"/>
              <a:t>)</a:t>
            </a:r>
            <a:r>
              <a:rPr lang="en-US" sz="2400" dirty="0" smtClean="0"/>
              <a:t> = </a:t>
            </a:r>
            <a:r>
              <a:rPr lang="ru-RU" sz="2400" dirty="0">
                <a:latin typeface="Calibri" pitchFamily="34" charset="0"/>
              </a:rPr>
              <a:t>(x + </a:t>
            </a:r>
            <a:r>
              <a:rPr lang="ru-RU" sz="2400" dirty="0" smtClean="0">
                <a:latin typeface="Calibri" pitchFamily="34" charset="0"/>
              </a:rPr>
              <a:t>D</a:t>
            </a:r>
            <a:r>
              <a:rPr lang="en-US" sz="2400" dirty="0" smtClean="0">
                <a:latin typeface="Calibri" pitchFamily="34" charset="0"/>
              </a:rPr>
              <a:t>[0,k]</a:t>
            </a:r>
            <a:r>
              <a:rPr lang="ru-RU" sz="2400" dirty="0" smtClean="0">
                <a:latin typeface="Calibri" pitchFamily="34" charset="0"/>
              </a:rPr>
              <a:t>, </a:t>
            </a:r>
            <a:r>
              <a:rPr lang="ru-RU" sz="2400" dirty="0">
                <a:latin typeface="Calibri" pitchFamily="34" charset="0"/>
              </a:rPr>
              <a:t>y + </a:t>
            </a:r>
            <a:r>
              <a:rPr lang="ru-RU" sz="2400" dirty="0" smtClean="0">
                <a:latin typeface="Calibri" pitchFamily="34" charset="0"/>
              </a:rPr>
              <a:t>D</a:t>
            </a:r>
            <a:r>
              <a:rPr lang="en-US" sz="2400" dirty="0" smtClean="0">
                <a:latin typeface="Calibri" pitchFamily="34" charset="0"/>
              </a:rPr>
              <a:t>[1,k]</a:t>
            </a:r>
            <a:r>
              <a:rPr lang="ru-RU" sz="2400" dirty="0" smtClean="0">
                <a:latin typeface="Calibri" pitchFamily="34" charset="0"/>
              </a:rPr>
              <a:t>)</a:t>
            </a:r>
            <a:r>
              <a:rPr lang="en-US" sz="2400" dirty="0" smtClean="0">
                <a:latin typeface="Calibri" pitchFamily="34" charset="0"/>
              </a:rPr>
              <a:t>, </a:t>
            </a:r>
            <a:r>
              <a:rPr lang="ru-RU" sz="2400" dirty="0" smtClean="0">
                <a:latin typeface="Calibri" pitchFamily="34" charset="0"/>
              </a:rPr>
              <a:t>k </a:t>
            </a:r>
            <a:r>
              <a:rPr lang="ru-RU" sz="2400" dirty="0">
                <a:latin typeface="Calibri" pitchFamily="34" charset="0"/>
              </a:rPr>
              <a:t>= 0, 1, ..., </a:t>
            </a:r>
            <a:r>
              <a:rPr lang="ru-RU" sz="2400" dirty="0" smtClean="0">
                <a:latin typeface="Calibri" pitchFamily="34" charset="0"/>
              </a:rPr>
              <a:t>7</a:t>
            </a:r>
            <a:br>
              <a:rPr lang="ru-RU" sz="2400" dirty="0" smtClean="0">
                <a:latin typeface="Calibri" pitchFamily="34" charset="0"/>
              </a:rPr>
            </a:br>
            <a:r>
              <a:rPr lang="en-US" sz="2400" dirty="0" smtClean="0">
                <a:latin typeface="Calibri" pitchFamily="34" charset="0"/>
              </a:rPr>
              <a:t/>
            </a:r>
            <a:br>
              <a:rPr lang="en-US" sz="2400" dirty="0" smtClean="0">
                <a:latin typeface="Calibri" pitchFamily="34" charset="0"/>
              </a:rPr>
            </a:br>
            <a:r>
              <a:rPr lang="ru-RU" sz="2400" dirty="0" smtClean="0">
                <a:latin typeface="Calibri" pitchFamily="34" charset="0"/>
              </a:rPr>
              <a:t>где массив </a:t>
            </a:r>
            <a:r>
              <a:rPr lang="en-US" sz="2400" dirty="0" smtClean="0">
                <a:latin typeface="Calibri" pitchFamily="34" charset="0"/>
              </a:rPr>
              <a:t>D[2][8] </a:t>
            </a:r>
            <a:r>
              <a:rPr lang="ru-RU" sz="2400" dirty="0" smtClean="0">
                <a:latin typeface="Calibri" pitchFamily="34" charset="0"/>
              </a:rPr>
              <a:t>заполнен следующим образом</a:t>
            </a:r>
          </a:p>
          <a:p>
            <a:pPr>
              <a:lnSpc>
                <a:spcPct val="80000"/>
              </a:lnSpc>
            </a:pPr>
            <a:endParaRPr lang="ru-RU" sz="2400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400" dirty="0" smtClean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400" dirty="0" smtClean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400" dirty="0" smtClean="0">
                <a:latin typeface="Calibri" pitchFamily="34" charset="0"/>
              </a:rPr>
              <a:t>Для </a:t>
            </a:r>
            <a:r>
              <a:rPr lang="ru-RU" sz="2400" dirty="0"/>
              <a:t>(х, у</a:t>
            </a:r>
            <a:r>
              <a:rPr lang="ru-RU" sz="2400" dirty="0" smtClean="0"/>
              <a:t>) вблизи края доски не рассматриваем </a:t>
            </a:r>
            <a:r>
              <a:rPr lang="en-US" sz="2400" dirty="0" smtClean="0"/>
              <a:t>k</a:t>
            </a:r>
            <a:r>
              <a:rPr lang="ru-RU" sz="2400" dirty="0" smtClean="0"/>
              <a:t>, для которых </a:t>
            </a:r>
            <a:r>
              <a:rPr lang="ru-RU" sz="2400" dirty="0"/>
              <a:t>(</a:t>
            </a:r>
            <a:r>
              <a:rPr lang="en-US" sz="2400" dirty="0"/>
              <a:t>u, v</a:t>
            </a:r>
            <a:r>
              <a:rPr lang="ru-RU" sz="2400" dirty="0" smtClean="0"/>
              <a:t>) лежат за пределами доски</a:t>
            </a:r>
            <a:endParaRPr lang="ru-RU" sz="2400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400" dirty="0" smtClean="0"/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endParaRPr lang="ru-RU" sz="2400" dirty="0" smtClean="0">
              <a:latin typeface="Calibr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Перебор ходов</a:t>
            </a:r>
            <a:endParaRPr lang="ru-RU" dirty="0"/>
          </a:p>
        </p:txBody>
      </p:sp>
      <p:pic>
        <p:nvPicPr>
          <p:cNvPr id="4" name="Picture 8" descr="http://www.mgopu.ru/PVU/2.1/Recurs/BacketTm/CnReturn/Images/horse/Image96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3316544"/>
            <a:ext cx="3888432" cy="83253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</a:t>
            </a:r>
            <a:r>
              <a:rPr lang="en-US" dirty="0" smtClean="0"/>
              <a:t>P</a:t>
            </a:r>
            <a:r>
              <a:rPr lang="ru-RU" dirty="0" smtClean="0"/>
              <a:t> и</a:t>
            </a:r>
            <a:r>
              <a:rPr lang="en-US" dirty="0" smtClean="0"/>
              <a:t> NP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 smtClean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Класс P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(polynomial) -- множество задач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время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решения которых ограничено полиномом от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размера входных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данных</a:t>
            </a: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увеличение числа на 1 в двоичной записи</a:t>
            </a: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проверка связности графа, вычисление кратчайших расстояний</a:t>
            </a: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приведите другие примеры</a:t>
            </a:r>
          </a:p>
          <a:p>
            <a:r>
              <a:rPr lang="ru-RU" sz="2400" dirty="0" smtClean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Класс NP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(no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-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deterministic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polynomial) -- множество задач, время проверки правильности решения которых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ограничено полиномом от размера входных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данных</a:t>
            </a: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все задачи класса Р – почему?</a:t>
            </a: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</a:rPr>
              <a:t>приведите другие примеры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приведите пример задачи НЕ из класса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NP</a:t>
            </a:r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</a:rPr>
              <a:t>Неизвестно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совпадают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ли классы P и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NP</a:t>
            </a: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Стивен Кук 1971, Леонид Левин 1973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2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Сводимость и </a:t>
            </a:r>
            <a:r>
              <a:rPr lang="en-US" dirty="0" smtClean="0"/>
              <a:t>NP-</a:t>
            </a:r>
            <a:r>
              <a:rPr lang="ru-RU" dirty="0" smtClean="0"/>
              <a:t>полные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>
                <a:latin typeface="Calibri" pitchFamily="34" charset="0"/>
                <a:cs typeface="Calibri" pitchFamily="34" charset="0"/>
              </a:rPr>
              <a:t>Задача п</a:t>
            </a:r>
            <a:r>
              <a:rPr lang="ru-RU" sz="2400" baseline="-250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ru-RU" sz="24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сводится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к задаче П, если существует такой алгоритм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а</a:t>
            </a:r>
            <a:r>
              <a:rPr lang="ru-RU" sz="2400" baseline="-25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решения задачи п, использующий алгоритм А</a:t>
            </a:r>
            <a:r>
              <a:rPr lang="ru-RU" sz="2400" baseline="-25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aseline="-25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решения задачи П, что если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ru-RU" sz="2400" baseline="-25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-- полиномиальный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алгоритм, то и а</a:t>
            </a:r>
            <a:r>
              <a:rPr lang="ru-RU" sz="2400" baseline="-25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-- полиномиальный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алгоритм</a:t>
            </a:r>
          </a:p>
          <a:p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Сводимость и </a:t>
            </a:r>
            <a:r>
              <a:rPr lang="en-US" dirty="0" smtClean="0"/>
              <a:t>NP-</a:t>
            </a:r>
            <a:r>
              <a:rPr lang="ru-RU" dirty="0" smtClean="0"/>
              <a:t>полные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NP-полная </a:t>
            </a:r>
            <a:r>
              <a:rPr lang="ru-RU" sz="24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задача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-- это такая задача из </a:t>
            </a:r>
            <a:r>
              <a:rPr lang="ru-RU" sz="24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класса NP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к которой сводится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любая другая задача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из класса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NP</a:t>
            </a:r>
          </a:p>
          <a:p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</a:rPr>
              <a:t>Примеры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NP-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полных задач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1800" dirty="0" smtClean="0">
                <a:latin typeface="Calibri" pitchFamily="34" charset="0"/>
                <a:cs typeface="Calibri" pitchFamily="34" charset="0"/>
              </a:rPr>
              <a:t>Найти в графе цикл, содержащий все вершины (коммивояжёр)</a:t>
            </a:r>
          </a:p>
          <a:p>
            <a:pPr lvl="1"/>
            <a:r>
              <a:rPr lang="ru-RU" sz="1800" dirty="0" smtClean="0">
                <a:latin typeface="Calibri" pitchFamily="34" charset="0"/>
                <a:cs typeface="Calibri" pitchFamily="34" charset="0"/>
              </a:rPr>
              <a:t>Раскрасить вершины графа в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C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800" dirty="0" smtClean="0">
                <a:latin typeface="Calibri" pitchFamily="34" charset="0"/>
                <a:cs typeface="Calibri" pitchFamily="34" charset="0"/>
              </a:rPr>
              <a:t>цветов так, чтобы концы каждого ребра были разного цвета (раскраска графа)</a:t>
            </a:r>
          </a:p>
          <a:p>
            <a:pPr lvl="1"/>
            <a:r>
              <a:rPr lang="ru-RU" sz="1800" dirty="0" smtClean="0">
                <a:latin typeface="Calibri" pitchFamily="34" charset="0"/>
                <a:cs typeface="Calibri" pitchFamily="34" charset="0"/>
              </a:rPr>
              <a:t>Найти </a:t>
            </a:r>
            <a:r>
              <a:rPr lang="ru-RU" sz="1800" dirty="0" smtClean="0">
                <a:latin typeface="Calibri" pitchFamily="34" charset="0"/>
                <a:cs typeface="Calibri" pitchFamily="34" charset="0"/>
              </a:rPr>
              <a:t>множество вершин графа, содержащее хотя бы один из концов любого ребра (вершинное покрытие)</a:t>
            </a:r>
          </a:p>
          <a:p>
            <a:pPr lvl="1"/>
            <a:r>
              <a:rPr lang="ru-RU" sz="1800" dirty="0" smtClean="0">
                <a:latin typeface="Calibri" pitchFamily="34" charset="0"/>
                <a:cs typeface="Calibri" pitchFamily="34" charset="0"/>
              </a:rPr>
              <a:t>Дано </a:t>
            </a:r>
            <a:r>
              <a:rPr lang="ru-RU" sz="1800" dirty="0" smtClean="0">
                <a:latin typeface="Calibri" pitchFamily="34" charset="0"/>
                <a:cs typeface="Calibri" pitchFamily="34" charset="0"/>
              </a:rPr>
              <a:t>множество М и (не все) его подмножества П1, П2, ..., Пх. Найти наименьший набор Пк1, Пк2, ..., Пку, покрывающий все множество М (покрытие множества)</a:t>
            </a:r>
          </a:p>
          <a:p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2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Сводимость и </a:t>
            </a:r>
            <a:r>
              <a:rPr lang="en-US" dirty="0" smtClean="0"/>
              <a:t>NP-</a:t>
            </a:r>
            <a:r>
              <a:rPr lang="ru-RU" dirty="0" smtClean="0"/>
              <a:t>полные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>
                <a:latin typeface="Calibri" pitchFamily="34" charset="0"/>
                <a:cs typeface="Calibri" pitchFamily="34" charset="0"/>
              </a:rPr>
              <a:t>Задача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П называется </a:t>
            </a:r>
            <a:r>
              <a:rPr lang="en-US" sz="24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NP</a:t>
            </a:r>
            <a:r>
              <a:rPr lang="ru-RU" sz="24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-трудной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, если существует NP-полная задача П’, которая сводится к задаче 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П</a:t>
            </a:r>
          </a:p>
          <a:p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</a:rPr>
              <a:t>Поиск оптимального решения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NP-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полной задачи --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NP-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трудная задача</a:t>
            </a:r>
          </a:p>
          <a:p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</a:rPr>
              <a:t>Приведите конкретные примеры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NP-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трудных задач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34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поиска с возвратом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400" dirty="0" smtClean="0"/>
              <a:t>Метод </a:t>
            </a:r>
            <a:r>
              <a:rPr lang="ru-RU" sz="2400" dirty="0"/>
              <a:t>проб и </a:t>
            </a:r>
            <a:r>
              <a:rPr lang="ru-RU" sz="2400" dirty="0" smtClean="0"/>
              <a:t>ошибок, он же </a:t>
            </a:r>
            <a:r>
              <a:rPr lang="en-US" sz="2400" dirty="0" smtClean="0"/>
              <a:t>backtracking</a:t>
            </a:r>
            <a:endParaRPr lang="ru-RU" sz="2400" dirty="0" smtClean="0"/>
          </a:p>
          <a:p>
            <a:pPr lvl="1">
              <a:lnSpc>
                <a:spcPct val="80000"/>
              </a:lnSpc>
            </a:pPr>
            <a:r>
              <a:rPr lang="ru-RU" sz="2000" dirty="0" smtClean="0"/>
              <a:t>Примерно 1950 год</a:t>
            </a:r>
            <a:endParaRPr lang="en-US" sz="2000" dirty="0" smtClean="0"/>
          </a:p>
          <a:p>
            <a:pPr lvl="1">
              <a:lnSpc>
                <a:spcPct val="80000"/>
              </a:lnSpc>
            </a:pPr>
            <a:r>
              <a:rPr lang="en-US" sz="2000" dirty="0"/>
              <a:t>Derrick Henry </a:t>
            </a:r>
            <a:r>
              <a:rPr lang="en-US" sz="2000" dirty="0" err="1" smtClean="0"/>
              <a:t>Lehmer</a:t>
            </a:r>
            <a:r>
              <a:rPr lang="en-US" sz="2000" dirty="0" smtClean="0"/>
              <a:t>, 1905-1991</a:t>
            </a:r>
            <a:endParaRPr lang="ru-RU" sz="2000" dirty="0" smtClean="0"/>
          </a:p>
          <a:p>
            <a:pPr>
              <a:lnSpc>
                <a:spcPct val="80000"/>
              </a:lnSpc>
            </a:pPr>
            <a:endParaRPr lang="ru-RU" sz="2400" dirty="0" smtClean="0"/>
          </a:p>
          <a:p>
            <a:pPr>
              <a:lnSpc>
                <a:spcPct val="80000"/>
              </a:lnSpc>
            </a:pPr>
            <a:r>
              <a:rPr lang="ru-RU" sz="2400" dirty="0" smtClean="0"/>
              <a:t>П</a:t>
            </a:r>
            <a:r>
              <a:rPr lang="ru-RU" sz="2400" dirty="0" smtClean="0"/>
              <a:t>опулярный метод </a:t>
            </a:r>
            <a:r>
              <a:rPr lang="ru-RU" sz="2400" dirty="0" smtClean="0"/>
              <a:t>в «искусственном интеллекте</a:t>
            </a:r>
            <a:r>
              <a:rPr lang="ru-RU" sz="2400" dirty="0" smtClean="0"/>
              <a:t>»</a:t>
            </a:r>
          </a:p>
          <a:p>
            <a:pPr>
              <a:lnSpc>
                <a:spcPct val="80000"/>
              </a:lnSpc>
            </a:pPr>
            <a:endParaRPr lang="ru-RU" sz="2400" dirty="0" smtClean="0"/>
          </a:p>
          <a:p>
            <a:pPr>
              <a:lnSpc>
                <a:spcPct val="80000"/>
              </a:lnSpc>
            </a:pPr>
            <a:r>
              <a:rPr lang="ru-RU" sz="2400" dirty="0" smtClean="0"/>
              <a:t>Делим задачу на несколько</a:t>
            </a:r>
            <a:br>
              <a:rPr lang="ru-RU" sz="2400" dirty="0" smtClean="0"/>
            </a:br>
            <a:r>
              <a:rPr lang="ru-RU" sz="2400" dirty="0" smtClean="0"/>
              <a:t>меньших задач до</a:t>
            </a:r>
            <a:br>
              <a:rPr lang="ru-RU" sz="2400" dirty="0" smtClean="0"/>
            </a:br>
            <a:r>
              <a:rPr lang="ru-RU" sz="2400" dirty="0" smtClean="0"/>
              <a:t>тех пор пока не получим</a:t>
            </a:r>
            <a:br>
              <a:rPr lang="ru-RU" sz="2400" dirty="0" smtClean="0"/>
            </a:br>
            <a:r>
              <a:rPr lang="ru-RU" sz="2400" dirty="0" smtClean="0"/>
              <a:t>задачи с известным решением</a:t>
            </a:r>
          </a:p>
          <a:p>
            <a:pPr>
              <a:lnSpc>
                <a:spcPct val="80000"/>
              </a:lnSpc>
            </a:pPr>
            <a:endParaRPr lang="ru-RU" sz="2400" dirty="0" smtClean="0"/>
          </a:p>
          <a:p>
            <a:pPr marL="68580" indent="0">
              <a:lnSpc>
                <a:spcPct val="80000"/>
              </a:lnSpc>
              <a:buNone/>
            </a:pPr>
            <a:endParaRPr lang="ru-RU" sz="2400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534" y="3645024"/>
            <a:ext cx="3040063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62453</TotalTime>
  <Words>2735</Words>
  <Application>Microsoft Office PowerPoint</Application>
  <PresentationFormat>On-screen Show (4:3)</PresentationFormat>
  <Paragraphs>447</Paragraphs>
  <Slides>47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Metro</vt:lpstr>
      <vt:lpstr>Алгоритмы с возвратом</vt:lpstr>
      <vt:lpstr>План лекции</vt:lpstr>
      <vt:lpstr>Классы P и NP</vt:lpstr>
      <vt:lpstr>Классы P и NP</vt:lpstr>
      <vt:lpstr>Классы P и NP</vt:lpstr>
      <vt:lpstr>Сводимость и NP-полные задачи</vt:lpstr>
      <vt:lpstr>Сводимость и NP-полные задачи</vt:lpstr>
      <vt:lpstr>Сводимость и NP-полные задачи</vt:lpstr>
      <vt:lpstr>Метод поиска с возвратом</vt:lpstr>
      <vt:lpstr>Метод поиска с возвратом</vt:lpstr>
      <vt:lpstr>Метод поиска с возвратом</vt:lpstr>
      <vt:lpstr>Обход шахматной доски конём</vt:lpstr>
      <vt:lpstr>Пример обхода доски 5х5</vt:lpstr>
      <vt:lpstr>Алгоритм поиска с возвратом</vt:lpstr>
      <vt:lpstr>Доска</vt:lpstr>
      <vt:lpstr>Ходы шахматного коня</vt:lpstr>
      <vt:lpstr>Реализация 1</vt:lpstr>
      <vt:lpstr>Реализация 2</vt:lpstr>
      <vt:lpstr>Реализация 3</vt:lpstr>
      <vt:lpstr>Реализация 4</vt:lpstr>
      <vt:lpstr>Реализация 5</vt:lpstr>
      <vt:lpstr>Реализация 6</vt:lpstr>
      <vt:lpstr>Реализация 7</vt:lpstr>
      <vt:lpstr>Пример эвристики</vt:lpstr>
      <vt:lpstr>Задача о восьми ферзях</vt:lpstr>
      <vt:lpstr>Задача о восьми ферзях</vt:lpstr>
      <vt:lpstr>Пример расстановки 4 ферзей</vt:lpstr>
      <vt:lpstr>Схема нахождения всех решений</vt:lpstr>
      <vt:lpstr>Задача о рюкзаке</vt:lpstr>
      <vt:lpstr>Схема перебора всех решений и выбора оптимального</vt:lpstr>
      <vt:lpstr>Метод ветвей и границ</vt:lpstr>
      <vt:lpstr>Метод ветвей и границ</vt:lpstr>
      <vt:lpstr>Метод ветвей и границ</vt:lpstr>
      <vt:lpstr>Метод ветвей и границ</vt:lpstr>
      <vt:lpstr>Метод ветвей и границ для решения задачи о рюкзаке </vt:lpstr>
      <vt:lpstr>Схема перебора всех решений и выбора оптимального (копия)</vt:lpstr>
      <vt:lpstr>Детализация метода ветвей и границ для задачи о рюкзаке</vt:lpstr>
      <vt:lpstr>Заключение</vt:lpstr>
      <vt:lpstr>Задача о кубике</vt:lpstr>
      <vt:lpstr>Результат (в переменной q)  1, если можно получить слово, записанное в глобальной строке w, начиная n-го символа, перекатывая кубик, лежащий g-ой гранью. </vt:lpstr>
      <vt:lpstr>Задача о стабильных браках</vt:lpstr>
      <vt:lpstr>PowerPoint Presentation</vt:lpstr>
      <vt:lpstr>Выбор структур данных</vt:lpstr>
      <vt:lpstr>Конкретизация схемы</vt:lpstr>
      <vt:lpstr>Стабильность системы</vt:lpstr>
      <vt:lpstr>PowerPoint Presentation</vt:lpstr>
      <vt:lpstr>Перебор ходов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Двусвязность</dc:title>
  <dc:creator>Churina</dc:creator>
  <cp:lastModifiedBy>Petrov, Evgueni S</cp:lastModifiedBy>
  <cp:revision>269</cp:revision>
  <dcterms:created xsi:type="dcterms:W3CDTF">2009-12-06T06:01:18Z</dcterms:created>
  <dcterms:modified xsi:type="dcterms:W3CDTF">2014-05-16T10:12:53Z</dcterms:modified>
</cp:coreProperties>
</file>