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2"/>
  </p:notesMasterIdLst>
  <p:sldIdLst>
    <p:sldId id="256" r:id="rId2"/>
    <p:sldId id="318" r:id="rId3"/>
    <p:sldId id="303" r:id="rId4"/>
    <p:sldId id="319" r:id="rId5"/>
    <p:sldId id="320" r:id="rId6"/>
    <p:sldId id="305" r:id="rId7"/>
    <p:sldId id="261" r:id="rId8"/>
    <p:sldId id="262" r:id="rId9"/>
    <p:sldId id="263" r:id="rId10"/>
    <p:sldId id="264" r:id="rId11"/>
    <p:sldId id="275" r:id="rId12"/>
    <p:sldId id="321" r:id="rId13"/>
    <p:sldId id="276" r:id="rId14"/>
    <p:sldId id="278" r:id="rId15"/>
    <p:sldId id="322" r:id="rId16"/>
    <p:sldId id="266" r:id="rId17"/>
    <p:sldId id="323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6" r:id="rId26"/>
    <p:sldId id="287" r:id="rId27"/>
    <p:sldId id="288" r:id="rId28"/>
    <p:sldId id="290" r:id="rId29"/>
    <p:sldId id="291" r:id="rId30"/>
    <p:sldId id="293" r:id="rId31"/>
    <p:sldId id="295" r:id="rId32"/>
    <p:sldId id="296" r:id="rId33"/>
    <p:sldId id="297" r:id="rId34"/>
    <p:sldId id="324" r:id="rId35"/>
    <p:sldId id="306" r:id="rId36"/>
    <p:sldId id="265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92" r:id="rId45"/>
    <p:sldId id="298" r:id="rId46"/>
    <p:sldId id="299" r:id="rId47"/>
    <p:sldId id="300" r:id="rId48"/>
    <p:sldId id="301" r:id="rId49"/>
    <p:sldId id="317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89" r:id="rId60"/>
    <p:sldId id="302" r:id="rId6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70" d="100"/>
          <a:sy n="70" d="100"/>
        </p:scale>
        <p:origin x="-10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D913F1B-E0B3-4625-9E0B-DDEF68BC203D}" type="datetimeFigureOut">
              <a:rPr lang="ru-RU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BEA56D8-485C-4767-94D3-A5A5D3286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5C6A-F1B0-4751-BE99-1808C9D9DE9F}" type="datetimeFigureOut">
              <a:rPr lang="ru-RU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C694-437E-4765-8140-DF3DB71C43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27.03.2013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Динамическое программирование</a:t>
            </a:r>
            <a:r>
              <a:rPr lang="ru-RU" smtClean="0"/>
              <a:t> </a:t>
            </a:r>
          </a:p>
        </p:txBody>
      </p:sp>
      <p:sp>
        <p:nvSpPr>
          <p:cNvPr id="15362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ru-RU" dirty="0" smtClean="0">
                <a:solidFill>
                  <a:srgbClr val="898989"/>
                </a:solidFill>
              </a:rPr>
              <a:t>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Рассмотрим пример. Требуется вычислить сумму </a:t>
            </a:r>
            <a:r>
              <a:rPr lang="en-US" sz="2400" dirty="0" smtClean="0"/>
              <a:t>s </a:t>
            </a:r>
            <a:r>
              <a:rPr lang="ru-RU" sz="2400" dirty="0" smtClean="0"/>
              <a:t>следующего ряда при  </a:t>
            </a:r>
            <a:r>
              <a:rPr lang="en-US" sz="2400" dirty="0" smtClean="0"/>
              <a:t>x </a:t>
            </a:r>
            <a:r>
              <a:rPr lang="ru-RU" sz="2400" dirty="0" smtClean="0"/>
              <a:t>≠ 0:   </a:t>
            </a:r>
            <a:r>
              <a:rPr lang="en-US" sz="2400" dirty="0" smtClean="0"/>
              <a:t>s</a:t>
            </a:r>
            <a:r>
              <a:rPr lang="ru-RU" sz="2400" dirty="0" smtClean="0"/>
              <a:t>=1 +1/</a:t>
            </a:r>
            <a:r>
              <a:rPr lang="en-US" sz="2400" dirty="0" smtClean="0"/>
              <a:t>x</a:t>
            </a:r>
            <a:r>
              <a:rPr lang="ru-RU" sz="2400" dirty="0" smtClean="0"/>
              <a:t>+ 1/</a:t>
            </a:r>
            <a:r>
              <a:rPr lang="en-US" sz="2400" dirty="0" smtClean="0"/>
              <a:t>x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+ 1/</a:t>
            </a:r>
            <a:r>
              <a:rPr lang="en-US" sz="2400" dirty="0" smtClean="0"/>
              <a:t>x</a:t>
            </a:r>
            <a:r>
              <a:rPr lang="ru-RU" sz="2400" baseline="30000" dirty="0" smtClean="0"/>
              <a:t>3</a:t>
            </a:r>
            <a:r>
              <a:rPr lang="ru-RU" sz="2400" dirty="0" smtClean="0"/>
              <a:t>+…+ 1/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n</a:t>
            </a:r>
            <a:r>
              <a:rPr lang="ru-RU" sz="2400" dirty="0" smtClean="0"/>
              <a:t>.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ru-RU" sz="2400" dirty="0" smtClean="0"/>
              <a:t>Параметры подзадач</a:t>
            </a:r>
            <a:r>
              <a:rPr lang="en-US" sz="2400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	k </a:t>
            </a:r>
            <a:r>
              <a:rPr lang="en-US" sz="2400" dirty="0"/>
              <a:t>&lt;= n, x != </a:t>
            </a:r>
            <a:r>
              <a:rPr lang="en-US" sz="2400" dirty="0" smtClean="0"/>
              <a:t>0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Подзадачи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smtClean="0"/>
              <a:t>k , x:</a:t>
            </a: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	Вычисление сумм </a:t>
            </a:r>
            <a:r>
              <a:rPr lang="en-US" sz="2400" dirty="0" smtClean="0"/>
              <a:t>S(k) = </a:t>
            </a:r>
            <a:r>
              <a:rPr lang="ru-RU" sz="2400" dirty="0" smtClean="0"/>
              <a:t>1 </a:t>
            </a:r>
            <a:r>
              <a:rPr lang="ru-RU" sz="2400" dirty="0"/>
              <a:t>+1/</a:t>
            </a:r>
            <a:r>
              <a:rPr lang="en-US" sz="2400" dirty="0"/>
              <a:t>x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2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3</a:t>
            </a:r>
            <a:r>
              <a:rPr lang="ru-RU" sz="2400" dirty="0"/>
              <a:t>+…+ 1/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k</a:t>
            </a: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	</a:t>
            </a:r>
            <a:r>
              <a:rPr lang="ru-RU" sz="2400" dirty="0" smtClean="0"/>
              <a:t>Вычисление степеней </a:t>
            </a:r>
            <a:r>
              <a:rPr lang="en-US" sz="2400" dirty="0" smtClean="0"/>
              <a:t>P(k</a:t>
            </a:r>
            <a:r>
              <a:rPr lang="ru-RU" sz="2400" dirty="0" smtClean="0"/>
              <a:t>, </a:t>
            </a:r>
            <a:r>
              <a:rPr lang="en-US" sz="2400" dirty="0" smtClean="0"/>
              <a:t>x) = 1/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k</a:t>
            </a:r>
            <a:endParaRPr lang="ru-RU" sz="2400" baseline="30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Соотношения: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S(0) = 1, P(0)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	S(k+1) = S(k)+P(k)/x, P(k+1) = P(k)/x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 </a:t>
            </a:r>
            <a:r>
              <a:rPr lang="ru-RU" dirty="0" smtClean="0"/>
              <a:t>-- геометрическая прогрессия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 smtClean="0"/>
              <a:t>Имеется </a:t>
            </a:r>
            <a:r>
              <a:rPr lang="en-US" sz="2200" dirty="0" smtClean="0"/>
              <a:t>n </a:t>
            </a:r>
            <a:r>
              <a:rPr lang="ru-RU" sz="2200" dirty="0" smtClean="0"/>
              <a:t>неделимых</a:t>
            </a:r>
            <a:r>
              <a:rPr lang="en-US" sz="2200" dirty="0" smtClean="0"/>
              <a:t> </a:t>
            </a:r>
            <a:r>
              <a:rPr lang="ru-RU" sz="2200" dirty="0" smtClean="0"/>
              <a:t>предметов, вес </a:t>
            </a:r>
            <a:r>
              <a:rPr lang="en-US" sz="2200" dirty="0" smtClean="0"/>
              <a:t>i</a:t>
            </a:r>
            <a:r>
              <a:rPr lang="ru-RU" sz="2200" dirty="0" smtClean="0"/>
              <a:t>-го предмета есть w</a:t>
            </a:r>
            <a:r>
              <a:rPr lang="ru-RU" sz="2200" baseline="-25000" dirty="0" smtClean="0"/>
              <a:t>i</a:t>
            </a:r>
            <a:r>
              <a:rPr lang="ru-RU" sz="22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2200" dirty="0" smtClean="0"/>
              <a:t>Найти список предметов, суммарный вес которых равен </a:t>
            </a:r>
            <a:r>
              <a:rPr lang="ru-RU" sz="2200" dirty="0" smtClean="0"/>
              <a:t>W </a:t>
            </a:r>
            <a:r>
              <a:rPr lang="ru-RU" sz="2200" dirty="0" smtClean="0"/>
              <a:t>кг. (если это возможно)</a:t>
            </a:r>
            <a:endParaRPr lang="ru-RU" sz="2200" dirty="0" smtClean="0"/>
          </a:p>
          <a:p>
            <a:pPr>
              <a:lnSpc>
                <a:spcPct val="80000"/>
              </a:lnSpc>
            </a:pPr>
            <a:endParaRPr lang="ru-RU" sz="2200" dirty="0" smtClean="0"/>
          </a:p>
          <a:p>
            <a:pPr>
              <a:lnSpc>
                <a:spcPct val="80000"/>
              </a:lnSpc>
            </a:pPr>
            <a:r>
              <a:rPr lang="ru-RU" sz="2200" dirty="0" smtClean="0"/>
              <a:t>Обозначим </a:t>
            </a:r>
            <a:r>
              <a:rPr lang="en-US" sz="2200" dirty="0" smtClean="0"/>
              <a:t>T</a:t>
            </a:r>
            <a:r>
              <a:rPr lang="ru-RU" sz="2200" dirty="0" smtClean="0"/>
              <a:t>(</a:t>
            </a:r>
            <a:r>
              <a:rPr lang="en-US" sz="2200" dirty="0" smtClean="0"/>
              <a:t>n</a:t>
            </a:r>
            <a:r>
              <a:rPr lang="ru-RU" sz="2200" dirty="0" smtClean="0"/>
              <a:t>, </a:t>
            </a:r>
            <a:r>
              <a:rPr lang="en-US" sz="2200" dirty="0" smtClean="0"/>
              <a:t>W</a:t>
            </a:r>
            <a:r>
              <a:rPr lang="ru-RU" sz="2200" dirty="0" smtClean="0"/>
              <a:t>) </a:t>
            </a:r>
            <a:r>
              <a:rPr lang="ru-RU" sz="2200" dirty="0" smtClean="0"/>
              <a:t>=	1</a:t>
            </a:r>
            <a:r>
              <a:rPr lang="ru-RU" sz="2200" dirty="0" smtClean="0"/>
              <a:t>, если искомый</a:t>
            </a:r>
            <a:r>
              <a:rPr lang="en-US" sz="2200" dirty="0" smtClean="0"/>
              <a:t> </a:t>
            </a:r>
            <a:r>
              <a:rPr lang="ru-RU" sz="2200" dirty="0" smtClean="0"/>
              <a:t>набор </a:t>
            </a:r>
            <a:r>
              <a:rPr lang="ru-RU" sz="2200" dirty="0" smtClean="0"/>
              <a:t>имеется</a:t>
            </a:r>
            <a:br>
              <a:rPr lang="ru-RU" sz="2200" dirty="0" smtClean="0"/>
            </a:br>
            <a:r>
              <a:rPr lang="ru-RU" sz="2200" dirty="0" smtClean="0"/>
              <a:t>				0</a:t>
            </a:r>
            <a:r>
              <a:rPr lang="ru-RU" sz="2200" dirty="0" smtClean="0"/>
              <a:t>, если </a:t>
            </a:r>
            <a:r>
              <a:rPr lang="ru-RU" sz="2200" dirty="0" smtClean="0"/>
              <a:t>искомого набора нет</a:t>
            </a:r>
            <a:endParaRPr lang="ru-RU" sz="2200" dirty="0" smtClean="0"/>
          </a:p>
          <a:p>
            <a:pPr>
              <a:lnSpc>
                <a:spcPct val="80000"/>
              </a:lnSpc>
            </a:pPr>
            <a:endParaRPr lang="ru-RU" sz="2200" dirty="0" smtClean="0"/>
          </a:p>
          <a:p>
            <a:pPr>
              <a:lnSpc>
                <a:spcPct val="80000"/>
              </a:lnSpc>
            </a:pPr>
            <a:r>
              <a:rPr lang="ru-RU" sz="2200" dirty="0" smtClean="0"/>
              <a:t>Подзазача – вычисление </a:t>
            </a:r>
            <a:r>
              <a:rPr lang="en-US" sz="2200" dirty="0" smtClean="0"/>
              <a:t>T</a:t>
            </a:r>
            <a:r>
              <a:rPr lang="ru-RU" sz="2200" dirty="0" smtClean="0"/>
              <a:t>(</a:t>
            </a:r>
            <a:r>
              <a:rPr lang="en-US" sz="2200" dirty="0" smtClean="0"/>
              <a:t>i</a:t>
            </a:r>
            <a:r>
              <a:rPr lang="ru-RU" sz="2200" dirty="0" smtClean="0"/>
              <a:t>, </a:t>
            </a:r>
            <a:r>
              <a:rPr lang="en-US" sz="2200" dirty="0" smtClean="0"/>
              <a:t>j</a:t>
            </a:r>
            <a:r>
              <a:rPr lang="ru-RU" sz="2200" dirty="0" smtClean="0"/>
              <a:t>), где </a:t>
            </a:r>
            <a:r>
              <a:rPr lang="en-US" sz="2200" dirty="0" smtClean="0"/>
              <a:t>i</a:t>
            </a:r>
            <a:r>
              <a:rPr lang="ru-RU" sz="2200" dirty="0" smtClean="0"/>
              <a:t> -- количество предметов, </a:t>
            </a:r>
            <a:r>
              <a:rPr lang="en-US" sz="2200" dirty="0" smtClean="0"/>
              <a:t>j</a:t>
            </a:r>
            <a:r>
              <a:rPr lang="ru-RU" sz="2200" dirty="0" smtClean="0"/>
              <a:t> – требуемый суммарный вес и 0 ≤ </a:t>
            </a:r>
            <a:r>
              <a:rPr lang="en-US" sz="2200" dirty="0" smtClean="0"/>
              <a:t>i</a:t>
            </a:r>
            <a:r>
              <a:rPr lang="ru-RU" sz="2200" dirty="0" smtClean="0"/>
              <a:t> ≤  </a:t>
            </a:r>
            <a:r>
              <a:rPr lang="en-US" sz="2200" dirty="0" smtClean="0"/>
              <a:t>n</a:t>
            </a:r>
            <a:r>
              <a:rPr lang="ru-RU" sz="2200" dirty="0" smtClean="0"/>
              <a:t>, 1 ≤  </a:t>
            </a:r>
            <a:r>
              <a:rPr lang="en-US" sz="2200" dirty="0" smtClean="0"/>
              <a:t>j</a:t>
            </a:r>
            <a:r>
              <a:rPr lang="ru-RU" sz="2200" dirty="0" smtClean="0"/>
              <a:t> ≤ </a:t>
            </a:r>
            <a:r>
              <a:rPr lang="en-US" sz="2200" dirty="0" smtClean="0"/>
              <a:t>W</a:t>
            </a:r>
            <a:endParaRPr lang="ru-RU" sz="2200" dirty="0" smtClean="0"/>
          </a:p>
          <a:p>
            <a:pPr>
              <a:lnSpc>
                <a:spcPct val="80000"/>
              </a:lnSpc>
            </a:pPr>
            <a:endParaRPr lang="ru-RU" sz="2200" dirty="0" smtClean="0"/>
          </a:p>
          <a:p>
            <a:pPr>
              <a:lnSpc>
                <a:spcPct val="80000"/>
              </a:lnSpc>
            </a:pPr>
            <a:r>
              <a:rPr lang="ru-RU" sz="2200" dirty="0" smtClean="0"/>
              <a:t>Параметры -- количество </a:t>
            </a:r>
            <a:r>
              <a:rPr lang="ru-RU" sz="2200" dirty="0" smtClean="0"/>
              <a:t>предметов </a:t>
            </a:r>
            <a:r>
              <a:rPr lang="ru-RU" sz="2200" dirty="0" smtClean="0"/>
              <a:t>и требуемый суммарный вес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– суммирование набора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dirty="0" smtClean="0"/>
              <a:t>Начальные </a:t>
            </a:r>
            <a:r>
              <a:rPr lang="ru-RU" sz="3200" dirty="0" smtClean="0"/>
              <a:t>значения функции </a:t>
            </a:r>
            <a:r>
              <a:rPr lang="en-US" sz="3200" dirty="0" smtClean="0"/>
              <a:t>T</a:t>
            </a: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</a:t>
            </a:r>
            <a:r>
              <a:rPr lang="ru-RU" sz="2800" dirty="0" smtClean="0"/>
              <a:t>(0, </a:t>
            </a:r>
            <a:r>
              <a:rPr lang="en-US" sz="2800" dirty="0" smtClean="0"/>
              <a:t>j</a:t>
            </a:r>
            <a:r>
              <a:rPr lang="ru-RU" sz="2800" dirty="0" smtClean="0"/>
              <a:t>) = 0 при  </a:t>
            </a:r>
            <a:r>
              <a:rPr lang="en-US" sz="2800" dirty="0" smtClean="0"/>
              <a:t>j</a:t>
            </a:r>
            <a:r>
              <a:rPr lang="ru-RU" sz="2800" dirty="0" smtClean="0"/>
              <a:t> ≥ </a:t>
            </a:r>
            <a:r>
              <a:rPr lang="ru-RU" sz="2800" dirty="0" smtClean="0"/>
              <a:t>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нельзя </a:t>
            </a:r>
            <a:r>
              <a:rPr lang="ru-RU" dirty="0" smtClean="0"/>
              <a:t>без предметов набрать массу </a:t>
            </a:r>
            <a:r>
              <a:rPr lang="en-US" dirty="0" smtClean="0"/>
              <a:t>j &gt;</a:t>
            </a:r>
            <a:r>
              <a:rPr lang="ru-RU" dirty="0" smtClean="0"/>
              <a:t> </a:t>
            </a:r>
            <a:r>
              <a:rPr lang="ru-RU" dirty="0" smtClean="0"/>
              <a:t>0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</a:t>
            </a:r>
            <a:r>
              <a:rPr lang="ru-RU" sz="2800" dirty="0" smtClean="0"/>
              <a:t>(</a:t>
            </a:r>
            <a:r>
              <a:rPr lang="en-US" sz="2800" dirty="0" smtClean="0"/>
              <a:t>i</a:t>
            </a:r>
            <a:r>
              <a:rPr lang="ru-RU" sz="2800" dirty="0" smtClean="0"/>
              <a:t>, 0) = </a:t>
            </a:r>
            <a:r>
              <a:rPr lang="en-US" sz="2800" dirty="0" smtClean="0"/>
              <a:t>1</a:t>
            </a:r>
            <a:r>
              <a:rPr lang="ru-RU" sz="2800" dirty="0" smtClean="0"/>
              <a:t> при </a:t>
            </a:r>
            <a:r>
              <a:rPr lang="en-US" sz="2800" dirty="0" smtClean="0"/>
              <a:t>i</a:t>
            </a:r>
            <a:r>
              <a:rPr lang="ru-RU" sz="2800" dirty="0" smtClean="0"/>
              <a:t> ≥ </a:t>
            </a:r>
            <a:r>
              <a:rPr lang="ru-RU" sz="2800" dirty="0" smtClean="0"/>
              <a:t>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всегда </a:t>
            </a:r>
            <a:r>
              <a:rPr lang="ru-RU" dirty="0" smtClean="0"/>
              <a:t>можно набрать вес, равный </a:t>
            </a:r>
            <a:r>
              <a:rPr lang="ru-RU" dirty="0" smtClean="0"/>
              <a:t>0</a:t>
            </a:r>
          </a:p>
          <a:p>
            <a:pPr>
              <a:lnSpc>
                <a:spcPct val="80000"/>
              </a:lnSpc>
            </a:pPr>
            <a:endParaRPr lang="ru-RU" sz="3200" dirty="0" smtClean="0"/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</p:spTree>
    <p:extLst>
      <p:ext uri="{BB962C8B-B14F-4D97-AF65-F5344CB8AC3E}">
        <p14:creationId xmlns:p14="http://schemas.microsoft.com/office/powerpoint/2010/main" val="4420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  <p:sp>
        <p:nvSpPr>
          <p:cNvPr id="2969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>
              <a:lnSpc>
                <a:spcPct val="80000"/>
              </a:lnSpc>
            </a:pPr>
            <a:r>
              <a:rPr lang="ru-RU" sz="2800" dirty="0" smtClean="0"/>
              <a:t>Для оптимального решения из двух возможных вариантов нужно</a:t>
            </a:r>
            <a:r>
              <a:rPr lang="en-US" sz="2800" dirty="0" smtClean="0"/>
              <a:t> </a:t>
            </a:r>
            <a:r>
              <a:rPr lang="ru-RU" sz="2800" dirty="0" smtClean="0"/>
              <a:t>выбрать наилучший</a:t>
            </a:r>
            <a:endParaRPr lang="en-US" sz="2800" dirty="0" smtClean="0"/>
          </a:p>
          <a:p>
            <a:pPr marL="672084" lvl="1">
              <a:lnSpc>
                <a:spcPct val="80000"/>
              </a:lnSpc>
            </a:pPr>
            <a:r>
              <a:rPr lang="en-US" sz="2000" dirty="0" smtClean="0"/>
              <a:t>i</a:t>
            </a:r>
            <a:r>
              <a:rPr lang="ru-RU" sz="2000" dirty="0" smtClean="0"/>
              <a:t>-ый предмет в набор не </a:t>
            </a:r>
            <a:r>
              <a:rPr lang="ru-RU" sz="2000" dirty="0" smtClean="0"/>
              <a:t>берется</a:t>
            </a:r>
          </a:p>
          <a:p>
            <a:pPr marL="928116" lvl="2">
              <a:lnSpc>
                <a:spcPct val="80000"/>
              </a:lnSpc>
            </a:pPr>
            <a:r>
              <a:rPr lang="en-US" sz="1800" dirty="0" smtClean="0"/>
              <a:t>T</a:t>
            </a:r>
            <a:r>
              <a:rPr lang="ru-RU" sz="1800" dirty="0"/>
              <a:t>(</a:t>
            </a:r>
            <a:r>
              <a:rPr lang="en-US" sz="1800" dirty="0"/>
              <a:t>i</a:t>
            </a:r>
            <a:r>
              <a:rPr lang="ru-RU" sz="1800" dirty="0"/>
              <a:t>,  </a:t>
            </a:r>
            <a:r>
              <a:rPr lang="en-US" sz="1800" dirty="0"/>
              <a:t>j</a:t>
            </a:r>
            <a:r>
              <a:rPr lang="ru-RU" sz="1800" dirty="0"/>
              <a:t>) = </a:t>
            </a:r>
            <a:r>
              <a:rPr lang="en-US" sz="1800" dirty="0"/>
              <a:t>T</a:t>
            </a:r>
            <a:r>
              <a:rPr lang="ru-RU" sz="1800" dirty="0"/>
              <a:t>(</a:t>
            </a:r>
            <a:r>
              <a:rPr lang="en-US" sz="1800" dirty="0"/>
              <a:t>i</a:t>
            </a:r>
            <a:r>
              <a:rPr lang="ru-RU" sz="1800" dirty="0"/>
              <a:t> - 1,  </a:t>
            </a:r>
            <a:r>
              <a:rPr lang="en-US" sz="1800" dirty="0"/>
              <a:t>j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928116" lvl="2">
              <a:lnSpc>
                <a:spcPct val="80000"/>
              </a:lnSpc>
            </a:pPr>
            <a:r>
              <a:rPr lang="ru-RU" sz="1800" dirty="0" smtClean="0"/>
              <a:t>Решение </a:t>
            </a:r>
            <a:r>
              <a:rPr lang="ru-RU" sz="1800" dirty="0" smtClean="0"/>
              <a:t>задачи с </a:t>
            </a:r>
            <a:r>
              <a:rPr lang="en-US" sz="1800" dirty="0" smtClean="0"/>
              <a:t>i </a:t>
            </a:r>
            <a:r>
              <a:rPr lang="ru-RU" sz="1800" dirty="0" smtClean="0"/>
              <a:t>предметами сводится к решению задачи с </a:t>
            </a:r>
            <a:r>
              <a:rPr lang="en-US" sz="1800" dirty="0" smtClean="0"/>
              <a:t>i </a:t>
            </a:r>
            <a:r>
              <a:rPr lang="ru-RU" sz="1800" dirty="0" smtClean="0"/>
              <a:t>– </a:t>
            </a:r>
            <a:r>
              <a:rPr lang="ru-RU" sz="1800" dirty="0" smtClean="0"/>
              <a:t>предметом</a:t>
            </a:r>
          </a:p>
          <a:p>
            <a:pPr marL="672084" lvl="1">
              <a:lnSpc>
                <a:spcPct val="80000"/>
              </a:lnSpc>
            </a:pPr>
            <a:r>
              <a:rPr lang="en-US" sz="2000" dirty="0" smtClean="0"/>
              <a:t>i</a:t>
            </a:r>
            <a:r>
              <a:rPr lang="ru-RU" sz="2000" dirty="0" smtClean="0"/>
              <a:t>-ый предмет в набор </a:t>
            </a:r>
            <a:r>
              <a:rPr lang="ru-RU" sz="2000" dirty="0" smtClean="0"/>
              <a:t>берется</a:t>
            </a:r>
          </a:p>
          <a:p>
            <a:pPr marL="928116" lvl="2">
              <a:lnSpc>
                <a:spcPct val="80000"/>
              </a:lnSpc>
            </a:pPr>
            <a:r>
              <a:rPr lang="en-US" sz="1800" dirty="0" smtClean="0"/>
              <a:t>T</a:t>
            </a:r>
            <a:r>
              <a:rPr lang="ru-RU" sz="1800" dirty="0" smtClean="0"/>
              <a:t>(</a:t>
            </a:r>
            <a:r>
              <a:rPr lang="en-US" sz="1800" dirty="0" smtClean="0"/>
              <a:t>i</a:t>
            </a:r>
            <a:r>
              <a:rPr lang="ru-RU" sz="1800" dirty="0" smtClean="0"/>
              <a:t>,  </a:t>
            </a:r>
            <a:r>
              <a:rPr lang="en-US" sz="1800" dirty="0" smtClean="0"/>
              <a:t>j</a:t>
            </a:r>
            <a:r>
              <a:rPr lang="ru-RU" sz="1800" dirty="0" smtClean="0"/>
              <a:t>) = </a:t>
            </a:r>
            <a:r>
              <a:rPr lang="en-US" sz="1800" dirty="0" smtClean="0"/>
              <a:t>T</a:t>
            </a:r>
            <a:r>
              <a:rPr lang="ru-RU" sz="1800" dirty="0" smtClean="0"/>
              <a:t>(</a:t>
            </a:r>
            <a:r>
              <a:rPr lang="en-US" sz="1800" dirty="0" smtClean="0"/>
              <a:t>i</a:t>
            </a:r>
            <a:r>
              <a:rPr lang="ru-RU" sz="1800" dirty="0" smtClean="0"/>
              <a:t> -1,  </a:t>
            </a:r>
            <a:r>
              <a:rPr lang="en-US" sz="1800" dirty="0" smtClean="0"/>
              <a:t>j</a:t>
            </a:r>
            <a:r>
              <a:rPr lang="ru-RU" sz="1800" dirty="0" smtClean="0"/>
              <a:t> - w</a:t>
            </a:r>
            <a:r>
              <a:rPr lang="ru-RU" sz="1800" baseline="-25000" dirty="0" smtClean="0"/>
              <a:t>i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928116" lvl="2">
              <a:lnSpc>
                <a:spcPct val="80000"/>
              </a:lnSpc>
            </a:pPr>
            <a:r>
              <a:rPr lang="ru-RU" sz="1800" dirty="0" smtClean="0"/>
              <a:t>Масса </a:t>
            </a:r>
            <a:r>
              <a:rPr lang="ru-RU" sz="1800" dirty="0" smtClean="0"/>
              <a:t>оставшихся предметов уменьшается на величину </a:t>
            </a:r>
            <a:r>
              <a:rPr lang="ru-RU" sz="1800" dirty="0" smtClean="0"/>
              <a:t>w</a:t>
            </a:r>
            <a:r>
              <a:rPr lang="ru-RU" sz="1800" baseline="-25000" dirty="0" smtClean="0"/>
              <a:t>i</a:t>
            </a:r>
            <a:endParaRPr lang="en-US" sz="1800" baseline="-25000" dirty="0" smtClean="0"/>
          </a:p>
          <a:p>
            <a:pPr marL="928116" lvl="2">
              <a:lnSpc>
                <a:spcPct val="80000"/>
              </a:lnSpc>
            </a:pPr>
            <a:r>
              <a:rPr lang="ru-RU" sz="1800" dirty="0" smtClean="0"/>
              <a:t>Э</a:t>
            </a:r>
            <a:r>
              <a:rPr lang="ru-RU" sz="1800" dirty="0" smtClean="0"/>
              <a:t>та </a:t>
            </a:r>
            <a:r>
              <a:rPr lang="ru-RU" sz="1800" dirty="0" smtClean="0"/>
              <a:t>ситуация </a:t>
            </a:r>
            <a:r>
              <a:rPr lang="ru-RU" sz="1800" dirty="0" smtClean="0"/>
              <a:t>возможна, если масса </a:t>
            </a:r>
            <a:r>
              <a:rPr lang="en-US" sz="1800" dirty="0" smtClean="0"/>
              <a:t>i</a:t>
            </a:r>
            <a:r>
              <a:rPr lang="ru-RU" sz="1800" dirty="0" smtClean="0"/>
              <a:t>-го предмета не больше значения </a:t>
            </a:r>
            <a:r>
              <a:rPr lang="en-US" sz="1800" dirty="0" smtClean="0"/>
              <a:t>j</a:t>
            </a:r>
            <a:endParaRPr lang="en-US" sz="1800" dirty="0" smtClean="0"/>
          </a:p>
          <a:p>
            <a:pPr marL="342900">
              <a:lnSpc>
                <a:spcPct val="80000"/>
              </a:lnSpc>
            </a:pPr>
            <a:r>
              <a:rPr lang="ru-RU" sz="2800" dirty="0" smtClean="0"/>
              <a:t>Соотношения</a:t>
            </a:r>
            <a:br>
              <a:rPr lang="ru-RU" sz="2800" dirty="0" smtClean="0"/>
            </a:br>
            <a:r>
              <a:rPr lang="en-US" sz="2800" dirty="0" smtClean="0"/>
              <a:t>T(i</a:t>
            </a:r>
            <a:r>
              <a:rPr lang="en-US" sz="2800" dirty="0" smtClean="0"/>
              <a:t>,  j)= T(i -1,  j) </a:t>
            </a:r>
            <a:r>
              <a:rPr lang="ru-RU" sz="2800" dirty="0" smtClean="0"/>
              <a:t>при</a:t>
            </a:r>
            <a:r>
              <a:rPr lang="en-US" sz="2800" dirty="0" smtClean="0"/>
              <a:t>  j &lt;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T(i</a:t>
            </a:r>
            <a:r>
              <a:rPr lang="en-US" sz="2800" dirty="0" smtClean="0"/>
              <a:t>,  j)= max (T(i -1,  j),  T(i -1,  j -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))  </a:t>
            </a:r>
            <a:r>
              <a:rPr lang="ru-RU" sz="2800" dirty="0" smtClean="0"/>
              <a:t>при</a:t>
            </a:r>
            <a:r>
              <a:rPr lang="en-US" sz="2800" dirty="0" smtClean="0"/>
              <a:t>  j ≥ 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342900">
              <a:lnSpc>
                <a:spcPct val="80000"/>
              </a:lnSpc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= </a:t>
            </a:r>
            <a:r>
              <a:rPr lang="pl-PL" dirty="0" smtClean="0"/>
              <a:t>16</a:t>
            </a:r>
            <a:endParaRPr lang="ru-RU" dirty="0" smtClean="0"/>
          </a:p>
          <a:p>
            <a:r>
              <a:rPr lang="pl-PL" dirty="0" smtClean="0"/>
              <a:t>w1 </a:t>
            </a:r>
            <a:r>
              <a:rPr lang="pl-PL" dirty="0"/>
              <a:t>= </a:t>
            </a:r>
            <a:r>
              <a:rPr lang="pl-PL" dirty="0" smtClean="0"/>
              <a:t>4</a:t>
            </a:r>
            <a:r>
              <a:rPr lang="ru-RU" dirty="0" smtClean="0"/>
              <a:t>,</a:t>
            </a:r>
            <a:r>
              <a:rPr lang="pl-PL" dirty="0" smtClean="0"/>
              <a:t> </a:t>
            </a:r>
            <a:r>
              <a:rPr lang="pl-PL" dirty="0"/>
              <a:t>w2 = </a:t>
            </a:r>
            <a:r>
              <a:rPr lang="pl-PL" dirty="0" smtClean="0"/>
              <a:t>5</a:t>
            </a:r>
            <a:r>
              <a:rPr lang="ru-RU" dirty="0" smtClean="0"/>
              <a:t>,</a:t>
            </a:r>
            <a:r>
              <a:rPr lang="pl-PL" dirty="0" smtClean="0"/>
              <a:t> </a:t>
            </a:r>
            <a:r>
              <a:rPr lang="pl-PL" dirty="0"/>
              <a:t>w3 = </a:t>
            </a:r>
            <a:r>
              <a:rPr lang="pl-PL" dirty="0" smtClean="0"/>
              <a:t>3</a:t>
            </a:r>
            <a:r>
              <a:rPr lang="ru-RU" dirty="0" smtClean="0"/>
              <a:t>,</a:t>
            </a:r>
            <a:r>
              <a:rPr lang="pl-PL" dirty="0" smtClean="0"/>
              <a:t>  </a:t>
            </a:r>
            <a:r>
              <a:rPr lang="pl-PL" dirty="0"/>
              <a:t>w4 = </a:t>
            </a:r>
            <a:r>
              <a:rPr lang="pl-PL" dirty="0" smtClean="0"/>
              <a:t>7</a:t>
            </a:r>
            <a:r>
              <a:rPr lang="ru-RU" dirty="0" smtClean="0"/>
              <a:t>,</a:t>
            </a:r>
            <a:r>
              <a:rPr lang="pl-PL" dirty="0" smtClean="0"/>
              <a:t> </a:t>
            </a:r>
            <a:r>
              <a:rPr lang="pl-PL" dirty="0"/>
              <a:t>w5 = </a:t>
            </a:r>
            <a:r>
              <a:rPr lang="pl-PL" dirty="0" smtClean="0"/>
              <a:t>6</a:t>
            </a:r>
            <a:endParaRPr lang="ru-RU" dirty="0" smtClean="0"/>
          </a:p>
          <a:p>
            <a:r>
              <a:rPr lang="ru-RU" dirty="0" smtClean="0"/>
              <a:t>Результат прямого хода</a:t>
            </a:r>
            <a:endParaRPr lang="ru-RU" dirty="0"/>
          </a:p>
        </p:txBody>
      </p:sp>
      <p:graphicFrame>
        <p:nvGraphicFramePr>
          <p:cNvPr id="7" name="Group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529549"/>
              </p:ext>
            </p:extLst>
          </p:nvPr>
        </p:nvGraphicFramePr>
        <p:xfrm>
          <a:off x="899592" y="3484709"/>
          <a:ext cx="7772399" cy="2968627"/>
        </p:xfrm>
        <a:graphic>
          <a:graphicData uri="http://schemas.openxmlformats.org/drawingml/2006/table">
            <a:tbl>
              <a:tblPr/>
              <a:tblGrid>
                <a:gridCol w="429831"/>
                <a:gridCol w="435738"/>
                <a:gridCol w="429831"/>
                <a:gridCol w="431308"/>
                <a:gridCol w="432784"/>
                <a:gridCol w="431308"/>
                <a:gridCol w="429831"/>
                <a:gridCol w="435738"/>
                <a:gridCol w="429831"/>
                <a:gridCol w="440170"/>
                <a:gridCol w="425399"/>
                <a:gridCol w="429830"/>
                <a:gridCol w="431308"/>
                <a:gridCol w="432785"/>
                <a:gridCol w="431308"/>
                <a:gridCol w="429830"/>
                <a:gridCol w="435739"/>
                <a:gridCol w="42983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Обратный ход</a:t>
            </a:r>
          </a:p>
          <a:p>
            <a:pPr lvl="1"/>
            <a:r>
              <a:rPr lang="ru-RU" sz="1800" dirty="0" smtClean="0"/>
              <a:t>Решение </a:t>
            </a:r>
            <a:r>
              <a:rPr lang="ru-RU" sz="1800" dirty="0"/>
              <a:t>нашего примера определяется  </a:t>
            </a:r>
            <a:r>
              <a:rPr lang="en-US" sz="1800" dirty="0"/>
              <a:t>T</a:t>
            </a:r>
            <a:r>
              <a:rPr lang="ru-RU" sz="1800" dirty="0"/>
              <a:t>[5, 16] = </a:t>
            </a:r>
            <a:r>
              <a:rPr lang="ru-RU" sz="1800" dirty="0" smtClean="0"/>
              <a:t>1</a:t>
            </a:r>
            <a:endParaRPr lang="ru-RU" sz="1800" dirty="0"/>
          </a:p>
          <a:p>
            <a:pPr lvl="1"/>
            <a:r>
              <a:rPr lang="en-US" sz="1800" dirty="0"/>
              <a:t>T</a:t>
            </a:r>
            <a:r>
              <a:rPr lang="ru-RU" sz="1800" dirty="0"/>
              <a:t>[5, 16] = </a:t>
            </a:r>
            <a:r>
              <a:rPr lang="en-US" sz="1800" dirty="0"/>
              <a:t>T</a:t>
            </a:r>
            <a:r>
              <a:rPr lang="ru-RU" sz="1800" dirty="0"/>
              <a:t>[4, 16</a:t>
            </a:r>
            <a:r>
              <a:rPr lang="ru-RU" sz="1800" dirty="0" smtClean="0"/>
              <a:t>] -- 5-ый </a:t>
            </a:r>
            <a:r>
              <a:rPr lang="ru-RU" sz="1800" dirty="0"/>
              <a:t>предмет </a:t>
            </a:r>
            <a:r>
              <a:rPr lang="ru-RU" sz="1800" dirty="0" smtClean="0"/>
              <a:t>в </a:t>
            </a:r>
            <a:r>
              <a:rPr lang="ru-RU" sz="1800" dirty="0"/>
              <a:t>набор не </a:t>
            </a:r>
            <a:r>
              <a:rPr lang="ru-RU" sz="1800" dirty="0" smtClean="0"/>
              <a:t>включаем</a:t>
            </a:r>
            <a:endParaRPr lang="ru-RU" sz="1800" dirty="0"/>
          </a:p>
          <a:p>
            <a:pPr lvl="1"/>
            <a:r>
              <a:rPr lang="en-US" sz="1800" dirty="0"/>
              <a:t>T</a:t>
            </a:r>
            <a:r>
              <a:rPr lang="ru-RU" sz="1800" dirty="0"/>
              <a:t>[4, 16] </a:t>
            </a:r>
            <a:r>
              <a:rPr lang="ru-RU" sz="1800" dirty="0">
                <a:cs typeface="Arial" charset="0"/>
              </a:rPr>
              <a:t>≠</a:t>
            </a:r>
            <a:r>
              <a:rPr lang="ru-RU" sz="1800" dirty="0"/>
              <a:t> </a:t>
            </a:r>
            <a:r>
              <a:rPr lang="en-US" sz="1800" dirty="0"/>
              <a:t>T</a:t>
            </a:r>
            <a:r>
              <a:rPr lang="ru-RU" sz="1800" dirty="0"/>
              <a:t>[3, 16] </a:t>
            </a:r>
            <a:r>
              <a:rPr lang="en-US" sz="1800" dirty="0" smtClean="0"/>
              <a:t>– </a:t>
            </a:r>
            <a:r>
              <a:rPr lang="en-US" sz="1800" dirty="0"/>
              <a:t>4</a:t>
            </a:r>
            <a:r>
              <a:rPr lang="ru-RU" sz="1800" dirty="0"/>
              <a:t>-ый предмет </a:t>
            </a:r>
            <a:r>
              <a:rPr lang="ru-RU" sz="1800" dirty="0" smtClean="0"/>
              <a:t>включаем, оставшийся вес 16-</a:t>
            </a:r>
            <a:r>
              <a:rPr lang="en-US" sz="1800" dirty="0"/>
              <a:t>w</a:t>
            </a:r>
            <a:r>
              <a:rPr lang="en-US" sz="1800" baseline="-25000" dirty="0"/>
              <a:t>4 </a:t>
            </a:r>
            <a:r>
              <a:rPr lang="en-US" sz="1800" dirty="0"/>
              <a:t>= 16-7 = </a:t>
            </a:r>
            <a:r>
              <a:rPr lang="en-US" sz="1800" dirty="0" smtClean="0"/>
              <a:t>9</a:t>
            </a:r>
            <a:endParaRPr lang="en-US" sz="1800" dirty="0"/>
          </a:p>
          <a:p>
            <a:pPr lvl="1"/>
            <a:r>
              <a:rPr lang="en-US" sz="1800" dirty="0"/>
              <a:t>T</a:t>
            </a:r>
            <a:r>
              <a:rPr lang="ru-RU" sz="1800" dirty="0"/>
              <a:t>[</a:t>
            </a:r>
            <a:r>
              <a:rPr lang="en-US" sz="1800" dirty="0"/>
              <a:t>3</a:t>
            </a:r>
            <a:r>
              <a:rPr lang="ru-RU" sz="1800" dirty="0"/>
              <a:t>, </a:t>
            </a:r>
            <a:r>
              <a:rPr lang="en-US" sz="1800" dirty="0"/>
              <a:t>9</a:t>
            </a:r>
            <a:r>
              <a:rPr lang="ru-RU" sz="1800" dirty="0"/>
              <a:t>] </a:t>
            </a:r>
            <a:r>
              <a:rPr lang="en-US" sz="1800" dirty="0"/>
              <a:t>=T</a:t>
            </a:r>
            <a:r>
              <a:rPr lang="ru-RU" sz="1800" dirty="0"/>
              <a:t>[</a:t>
            </a:r>
            <a:r>
              <a:rPr lang="en-US" sz="1800" dirty="0"/>
              <a:t>2</a:t>
            </a:r>
            <a:r>
              <a:rPr lang="ru-RU" sz="1800" dirty="0"/>
              <a:t>, </a:t>
            </a:r>
            <a:r>
              <a:rPr lang="en-US" sz="1800" dirty="0"/>
              <a:t>9</a:t>
            </a:r>
            <a:r>
              <a:rPr lang="ru-RU" sz="1800" dirty="0"/>
              <a:t>]</a:t>
            </a:r>
            <a:r>
              <a:rPr lang="en-US" sz="1800" dirty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</a:t>
            </a:r>
            <a:r>
              <a:rPr lang="en-US" sz="1800" dirty="0" smtClean="0"/>
              <a:t>3</a:t>
            </a:r>
            <a:r>
              <a:rPr lang="ru-RU" sz="1800" dirty="0"/>
              <a:t>-ый предмет в набор не </a:t>
            </a:r>
            <a:r>
              <a:rPr lang="ru-RU" sz="1800" dirty="0" smtClean="0"/>
              <a:t>включаем</a:t>
            </a:r>
            <a:endParaRPr lang="ru-RU" sz="1800" dirty="0"/>
          </a:p>
          <a:p>
            <a:pPr lvl="1"/>
            <a:r>
              <a:rPr lang="en-US" sz="1800" dirty="0"/>
              <a:t>T</a:t>
            </a:r>
            <a:r>
              <a:rPr lang="ru-RU" sz="1800" dirty="0"/>
              <a:t>[2, </a:t>
            </a:r>
            <a:r>
              <a:rPr lang="en-US" sz="1800" dirty="0"/>
              <a:t>9</a:t>
            </a:r>
            <a:r>
              <a:rPr lang="ru-RU" sz="1800" dirty="0"/>
              <a:t>] ≠</a:t>
            </a:r>
            <a:r>
              <a:rPr lang="en-US" sz="1800" dirty="0"/>
              <a:t> T</a:t>
            </a:r>
            <a:r>
              <a:rPr lang="ru-RU" sz="1800" dirty="0"/>
              <a:t>[1, </a:t>
            </a:r>
            <a:r>
              <a:rPr lang="en-US" sz="1800" dirty="0"/>
              <a:t>9</a:t>
            </a:r>
            <a:r>
              <a:rPr lang="ru-RU" sz="1800" dirty="0"/>
              <a:t>] ]</a:t>
            </a:r>
            <a:r>
              <a:rPr lang="en-US" sz="1800" dirty="0"/>
              <a:t> </a:t>
            </a:r>
            <a:r>
              <a:rPr lang="en-US" sz="1800" dirty="0" smtClean="0"/>
              <a:t>– </a:t>
            </a:r>
            <a:r>
              <a:rPr lang="ru-RU" sz="1800" dirty="0"/>
              <a:t>2-</a:t>
            </a:r>
            <a:r>
              <a:rPr lang="en-US" sz="1800" dirty="0"/>
              <a:t>o</a:t>
            </a:r>
            <a:r>
              <a:rPr lang="ru-RU" sz="1800" dirty="0"/>
              <a:t>й предмет </a:t>
            </a:r>
            <a:r>
              <a:rPr lang="ru-RU" sz="1800" dirty="0" smtClean="0"/>
              <a:t>включаем, оставшийся вес равен</a:t>
            </a:r>
            <a:r>
              <a:rPr lang="ru-RU" sz="1400" dirty="0" smtClean="0"/>
              <a:t> </a:t>
            </a:r>
            <a:r>
              <a:rPr lang="en-US" sz="1800" dirty="0" smtClean="0"/>
              <a:t>9</a:t>
            </a:r>
            <a:r>
              <a:rPr lang="ru-RU" sz="1800" dirty="0"/>
              <a:t>-</a:t>
            </a:r>
            <a:r>
              <a:rPr lang="en-US" sz="1800" dirty="0"/>
              <a:t>w</a:t>
            </a:r>
            <a:r>
              <a:rPr lang="en-US" sz="1800" baseline="-25000" dirty="0"/>
              <a:t>2</a:t>
            </a:r>
            <a:r>
              <a:rPr lang="en-US" sz="1800" dirty="0"/>
              <a:t> = 9 - 5 = </a:t>
            </a:r>
            <a:r>
              <a:rPr lang="en-US" sz="1800" dirty="0" smtClean="0"/>
              <a:t>4</a:t>
            </a:r>
            <a:endParaRPr lang="en-US" sz="2000" dirty="0"/>
          </a:p>
          <a:p>
            <a:pPr lvl="1"/>
            <a:r>
              <a:rPr lang="en-US" sz="1600" dirty="0"/>
              <a:t>T</a:t>
            </a:r>
            <a:r>
              <a:rPr lang="ru-RU" sz="1600" dirty="0"/>
              <a:t>[</a:t>
            </a:r>
            <a:r>
              <a:rPr lang="en-US" sz="1600" dirty="0"/>
              <a:t>1</a:t>
            </a:r>
            <a:r>
              <a:rPr lang="ru-RU" sz="1600" dirty="0"/>
              <a:t>, </a:t>
            </a:r>
            <a:r>
              <a:rPr lang="en-US" sz="1600" dirty="0"/>
              <a:t>4</a:t>
            </a:r>
            <a:r>
              <a:rPr lang="ru-RU" sz="1600" dirty="0"/>
              <a:t>] ≠</a:t>
            </a:r>
            <a:r>
              <a:rPr lang="en-US" sz="1600" dirty="0"/>
              <a:t> T</a:t>
            </a:r>
            <a:r>
              <a:rPr lang="ru-RU" sz="1600" dirty="0"/>
              <a:t>[</a:t>
            </a:r>
            <a:r>
              <a:rPr lang="en-US" sz="1600" dirty="0"/>
              <a:t>0</a:t>
            </a:r>
            <a:r>
              <a:rPr lang="ru-RU" sz="1600" dirty="0"/>
              <a:t>, </a:t>
            </a:r>
            <a:r>
              <a:rPr lang="en-US" sz="1600" dirty="0"/>
              <a:t>4</a:t>
            </a:r>
            <a:r>
              <a:rPr lang="ru-RU" sz="1600" dirty="0"/>
              <a:t>] </a:t>
            </a:r>
            <a:r>
              <a:rPr lang="en-US" sz="1600" dirty="0" smtClean="0"/>
              <a:t>–</a:t>
            </a:r>
            <a:r>
              <a:rPr lang="ru-RU" sz="1600" dirty="0" smtClean="0"/>
              <a:t> </a:t>
            </a:r>
            <a:r>
              <a:rPr lang="en-US" sz="1600" dirty="0" smtClean="0"/>
              <a:t>1</a:t>
            </a:r>
            <a:r>
              <a:rPr lang="ru-RU" sz="1600" dirty="0"/>
              <a:t>-</a:t>
            </a:r>
            <a:r>
              <a:rPr lang="en-US" sz="1600" dirty="0"/>
              <a:t>o</a:t>
            </a:r>
            <a:r>
              <a:rPr lang="ru-RU" sz="1600" dirty="0"/>
              <a:t>й предмет </a:t>
            </a:r>
            <a:r>
              <a:rPr lang="ru-RU" sz="1600" dirty="0" smtClean="0"/>
              <a:t>включаем, оставшийся вес равен 0</a:t>
            </a: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Group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393662"/>
              </p:ext>
            </p:extLst>
          </p:nvPr>
        </p:nvGraphicFramePr>
        <p:xfrm>
          <a:off x="2555774" y="4679776"/>
          <a:ext cx="6552731" cy="2133600"/>
        </p:xfrm>
        <a:graphic>
          <a:graphicData uri="http://schemas.openxmlformats.org/drawingml/2006/table">
            <a:tbl>
              <a:tblPr/>
              <a:tblGrid>
                <a:gridCol w="362381"/>
                <a:gridCol w="367360"/>
                <a:gridCol w="362381"/>
                <a:gridCol w="363626"/>
                <a:gridCol w="364870"/>
                <a:gridCol w="363626"/>
                <a:gridCol w="362381"/>
                <a:gridCol w="367360"/>
                <a:gridCol w="362381"/>
                <a:gridCol w="371097"/>
                <a:gridCol w="358645"/>
                <a:gridCol w="362380"/>
                <a:gridCol w="363626"/>
                <a:gridCol w="364871"/>
                <a:gridCol w="363626"/>
                <a:gridCol w="362380"/>
                <a:gridCol w="367360"/>
                <a:gridCol w="362380"/>
              </a:tblGrid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</p:spTree>
    <p:extLst>
      <p:ext uri="{BB962C8B-B14F-4D97-AF65-F5344CB8AC3E}">
        <p14:creationId xmlns:p14="http://schemas.microsoft.com/office/powerpoint/2010/main" val="18806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Определить наиболее ценную выборку из </a:t>
            </a:r>
            <a:r>
              <a:rPr lang="en-US" sz="2400" dirty="0" smtClean="0"/>
              <a:t>n</a:t>
            </a:r>
            <a:r>
              <a:rPr lang="ru-RU" sz="2400" dirty="0" smtClean="0"/>
              <a:t> предметов, подлежащих упаковке в рюкзак, вмещающий W </a:t>
            </a:r>
            <a:r>
              <a:rPr lang="ru-RU" sz="2400" dirty="0" smtClean="0"/>
              <a:t>килограммов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Предмет </a:t>
            </a:r>
            <a:r>
              <a:rPr lang="en-US" sz="2400" dirty="0" smtClean="0"/>
              <a:t>i</a:t>
            </a:r>
            <a:r>
              <a:rPr lang="ru-RU" sz="2400" dirty="0" smtClean="0"/>
              <a:t> </a:t>
            </a:r>
            <a:r>
              <a:rPr lang="ru-RU" sz="2400" dirty="0"/>
              <a:t>стоит </a:t>
            </a:r>
            <a:r>
              <a:rPr lang="ru-RU" sz="2400" dirty="0" smtClean="0"/>
              <a:t>с</a:t>
            </a:r>
            <a:r>
              <a:rPr lang="ru-RU" sz="2400" baseline="-25000" dirty="0" smtClean="0"/>
              <a:t>i </a:t>
            </a:r>
            <a:r>
              <a:rPr lang="ru-RU" sz="2400" dirty="0" smtClean="0"/>
              <a:t> и весит w</a:t>
            </a:r>
            <a:r>
              <a:rPr lang="ru-RU" sz="2400" baseline="-25000" dirty="0" smtClean="0"/>
              <a:t>i</a:t>
            </a:r>
            <a:endParaRPr lang="ru-RU" sz="24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Необходимо выбрать из этих предметов такой набор, чтобы суммарная масса не превосходила заданной величины W, а суммарная стоимость была </a:t>
            </a:r>
            <a:r>
              <a:rPr lang="ru-RU" sz="2400" dirty="0" smtClean="0"/>
              <a:t>максимальна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рюкзаке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Если </a:t>
            </a:r>
            <a:r>
              <a:rPr lang="ru-RU" sz="2400" dirty="0" smtClean="0"/>
              <a:t>перебирать </a:t>
            </a:r>
            <a:r>
              <a:rPr lang="ru-RU" sz="2400" dirty="0" smtClean="0"/>
              <a:t>все возможные </a:t>
            </a:r>
            <a:r>
              <a:rPr lang="ru-RU" sz="2400" dirty="0" smtClean="0"/>
              <a:t>подмножества данного набора из </a:t>
            </a:r>
            <a:r>
              <a:rPr lang="en-US" sz="2400" dirty="0" smtClean="0"/>
              <a:t>n</a:t>
            </a:r>
            <a:r>
              <a:rPr lang="ru-RU" sz="2400" dirty="0" smtClean="0"/>
              <a:t> предметов, то получится решение сложности не менее чем O(2</a:t>
            </a:r>
            <a:r>
              <a:rPr lang="en-US" sz="2400" baseline="30000" dirty="0" smtClean="0"/>
              <a:t>n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ru-RU" sz="1800" dirty="0" smtClean="0"/>
          </a:p>
          <a:p>
            <a:pPr>
              <a:lnSpc>
                <a:spcPct val="80000"/>
              </a:lnSpc>
            </a:pPr>
            <a:r>
              <a:rPr lang="ru-RU" sz="2200" dirty="0" smtClean="0"/>
              <a:t>В настоящее время неизвестен алгоритм решения этой задачи, сложность которого является полиномом от </a:t>
            </a:r>
            <a:r>
              <a:rPr lang="en-US" sz="2200" dirty="0" smtClean="0"/>
              <a:t>n</a:t>
            </a:r>
            <a:endParaRPr lang="ru-RU" sz="2200" dirty="0"/>
          </a:p>
          <a:p>
            <a:pPr>
              <a:lnSpc>
                <a:spcPct val="80000"/>
              </a:lnSpc>
            </a:pPr>
            <a:endParaRPr lang="ru-RU" sz="2200" dirty="0" smtClean="0"/>
          </a:p>
          <a:p>
            <a:pPr>
              <a:lnSpc>
                <a:spcPct val="80000"/>
              </a:lnSpc>
            </a:pPr>
            <a:r>
              <a:rPr lang="ru-RU" sz="2200" dirty="0" smtClean="0"/>
              <a:t>Построим с помощью Д.П. алгоритм со временем работы </a:t>
            </a:r>
            <a:r>
              <a:rPr lang="en-US" sz="2200" dirty="0"/>
              <a:t>O(n</a:t>
            </a:r>
            <a:r>
              <a:rPr lang="ru-RU" sz="2200" dirty="0" smtClean="0"/>
              <a:t>W</a:t>
            </a:r>
            <a:r>
              <a:rPr lang="en-US" sz="2200" dirty="0" smtClean="0"/>
              <a:t>) </a:t>
            </a:r>
            <a:r>
              <a:rPr lang="ru-RU" sz="2200" dirty="0" smtClean="0"/>
              <a:t>для </a:t>
            </a:r>
            <a:r>
              <a:rPr lang="ru-RU" sz="2200" dirty="0"/>
              <a:t>решения </a:t>
            </a:r>
            <a:r>
              <a:rPr lang="ru-RU" sz="2200" dirty="0" smtClean="0"/>
              <a:t>данной </a:t>
            </a:r>
            <a:r>
              <a:rPr lang="ru-RU" sz="2200" dirty="0" smtClean="0"/>
              <a:t>задачи,</a:t>
            </a:r>
            <a:r>
              <a:rPr lang="en-US" sz="2200" dirty="0" smtClean="0"/>
              <a:t> </a:t>
            </a:r>
            <a:r>
              <a:rPr lang="ru-RU" sz="2200" dirty="0" smtClean="0"/>
              <a:t>когда </a:t>
            </a:r>
            <a:r>
              <a:rPr lang="ru-RU" sz="2200" dirty="0" smtClean="0"/>
              <a:t>все входные данные – целые </a:t>
            </a:r>
            <a:r>
              <a:rPr lang="ru-RU" sz="2200" dirty="0" smtClean="0"/>
              <a:t>числа</a:t>
            </a:r>
            <a:endParaRPr lang="ru-RU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-- задача </a:t>
            </a:r>
            <a:r>
              <a:rPr lang="ru-RU" dirty="0"/>
              <a:t>о рюкзаке</a:t>
            </a:r>
          </a:p>
        </p:txBody>
      </p:sp>
    </p:spTree>
    <p:extLst>
      <p:ext uri="{BB962C8B-B14F-4D97-AF65-F5344CB8AC3E}">
        <p14:creationId xmlns:p14="http://schemas.microsoft.com/office/powerpoint/2010/main" val="33345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Обозначим через </a:t>
            </a:r>
            <a:r>
              <a:rPr lang="en-US" sz="2200" dirty="0" smtClean="0"/>
              <a:t>T</a:t>
            </a:r>
            <a:r>
              <a:rPr lang="ru-RU" sz="2200" dirty="0" smtClean="0"/>
              <a:t>(</a:t>
            </a:r>
            <a:r>
              <a:rPr lang="en-US" sz="2200" dirty="0" smtClean="0"/>
              <a:t>n</a:t>
            </a:r>
            <a:r>
              <a:rPr lang="ru-RU" sz="2200" dirty="0" smtClean="0"/>
              <a:t>, </a:t>
            </a:r>
            <a:r>
              <a:rPr lang="en-US" sz="2200" dirty="0" smtClean="0"/>
              <a:t>W</a:t>
            </a:r>
            <a:r>
              <a:rPr lang="ru-RU" sz="2200" dirty="0" smtClean="0"/>
              <a:t>) функцию, значение которой  соответствует решению нашей задачи.  Аргументами функции является количество предметов </a:t>
            </a:r>
            <a:r>
              <a:rPr lang="en-US" sz="2200" dirty="0" smtClean="0"/>
              <a:t>n</a:t>
            </a:r>
            <a:r>
              <a:rPr lang="ru-RU" sz="2200" dirty="0" smtClean="0"/>
              <a:t>, по которому можно определить стоимость и массу каждого предмета, и ограничение по весу </a:t>
            </a:r>
            <a:r>
              <a:rPr lang="en-US" sz="2200" dirty="0" smtClean="0"/>
              <a:t>W</a:t>
            </a:r>
            <a:r>
              <a:rPr lang="ru-RU" sz="2200" dirty="0" smtClean="0"/>
              <a:t>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Подзадачи </a:t>
            </a:r>
            <a:r>
              <a:rPr lang="ru-RU" sz="2200" dirty="0" smtClean="0"/>
              <a:t>– вычисление значений функции </a:t>
            </a:r>
            <a:r>
              <a:rPr lang="en-US" sz="2200" dirty="0" smtClean="0"/>
              <a:t>T</a:t>
            </a:r>
            <a:r>
              <a:rPr lang="ru-RU" sz="2200" dirty="0" smtClean="0"/>
              <a:t>(</a:t>
            </a:r>
            <a:r>
              <a:rPr lang="en-US" sz="2200" dirty="0" smtClean="0"/>
              <a:t>i</a:t>
            </a:r>
            <a:r>
              <a:rPr lang="ru-RU" sz="2200" dirty="0" smtClean="0"/>
              <a:t>, </a:t>
            </a:r>
            <a:r>
              <a:rPr lang="en-US" sz="2200" dirty="0" smtClean="0"/>
              <a:t>j</a:t>
            </a:r>
            <a:r>
              <a:rPr lang="ru-RU" sz="2200" dirty="0" smtClean="0"/>
              <a:t>) = </a:t>
            </a:r>
            <a:r>
              <a:rPr lang="en-US" sz="2200" dirty="0" smtClean="0"/>
              <a:t>max </a:t>
            </a:r>
            <a:r>
              <a:rPr lang="ru-RU" sz="2200" dirty="0" smtClean="0"/>
              <a:t>стоимость предметов, которые можно уложить в рюкзак с ограничением по весу </a:t>
            </a:r>
            <a:r>
              <a:rPr lang="en-US" sz="2200" dirty="0" smtClean="0"/>
              <a:t>j</a:t>
            </a:r>
            <a:r>
              <a:rPr lang="ru-RU" sz="2200" dirty="0" smtClean="0"/>
              <a:t> килограмм, если можно использовать только первые </a:t>
            </a:r>
            <a:r>
              <a:rPr lang="en-US" sz="2200" dirty="0" smtClean="0"/>
              <a:t>i </a:t>
            </a:r>
            <a:r>
              <a:rPr lang="ru-RU" sz="2200" dirty="0" smtClean="0"/>
              <a:t>предметов из заданных, где 0 ≤ </a:t>
            </a:r>
            <a:r>
              <a:rPr lang="en-US" sz="2200" dirty="0" smtClean="0"/>
              <a:t>i</a:t>
            </a:r>
            <a:r>
              <a:rPr lang="ru-RU" sz="2200" dirty="0" smtClean="0"/>
              <a:t> ≤  </a:t>
            </a:r>
            <a:r>
              <a:rPr lang="en-US" sz="2200" dirty="0" smtClean="0"/>
              <a:t>n</a:t>
            </a:r>
            <a:r>
              <a:rPr lang="ru-RU" sz="2200" dirty="0" smtClean="0"/>
              <a:t>, 0 ≤  </a:t>
            </a:r>
            <a:r>
              <a:rPr lang="en-US" sz="2200" dirty="0" smtClean="0"/>
              <a:t>j</a:t>
            </a:r>
            <a:r>
              <a:rPr lang="ru-RU" sz="2200" dirty="0" smtClean="0"/>
              <a:t> ≤  </a:t>
            </a:r>
            <a:r>
              <a:rPr lang="en-US" sz="2200" dirty="0" smtClean="0"/>
              <a:t>n</a:t>
            </a:r>
            <a:r>
              <a:rPr lang="ru-RU" sz="22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>
                <a:solidFill>
                  <a:srgbClr val="FFC000"/>
                </a:solidFill>
              </a:rPr>
              <a:t>Что является параметрами подзадачи?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Начальные значения функции </a:t>
            </a:r>
            <a:r>
              <a:rPr lang="en-US" sz="2200" dirty="0" smtClean="0"/>
              <a:t>T :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T</a:t>
            </a:r>
            <a:r>
              <a:rPr lang="ru-RU" sz="2200" dirty="0" smtClean="0"/>
              <a:t>(0, 0) = 0, 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T</a:t>
            </a:r>
            <a:r>
              <a:rPr lang="ru-RU" sz="2200" dirty="0" smtClean="0"/>
              <a:t>(0, </a:t>
            </a:r>
            <a:r>
              <a:rPr lang="en-US" sz="2200" dirty="0" smtClean="0"/>
              <a:t>j</a:t>
            </a:r>
            <a:r>
              <a:rPr lang="ru-RU" sz="2200" dirty="0" smtClean="0"/>
              <a:t>) = 0 при  </a:t>
            </a:r>
            <a:r>
              <a:rPr lang="en-US" sz="2200" dirty="0" smtClean="0"/>
              <a:t>j</a:t>
            </a:r>
            <a:r>
              <a:rPr lang="ru-RU" sz="2200" dirty="0" smtClean="0"/>
              <a:t> ≥ 1 (нет предметов, максимальная стоимость равна 0),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T</a:t>
            </a:r>
            <a:r>
              <a:rPr lang="ru-RU" sz="2200" dirty="0" smtClean="0"/>
              <a:t>(</a:t>
            </a:r>
            <a:r>
              <a:rPr lang="en-US" sz="2200" dirty="0" smtClean="0"/>
              <a:t>i</a:t>
            </a:r>
            <a:r>
              <a:rPr lang="ru-RU" sz="2200" dirty="0" smtClean="0"/>
              <a:t>, 0) = 0 при </a:t>
            </a:r>
            <a:r>
              <a:rPr lang="en-US" sz="2200" dirty="0" smtClean="0"/>
              <a:t>i</a:t>
            </a:r>
            <a:r>
              <a:rPr lang="ru-RU" sz="2200" dirty="0" smtClean="0"/>
              <a:t> ≥ 1 (можно брать любые из первых </a:t>
            </a:r>
            <a:r>
              <a:rPr lang="en-US" sz="2200" dirty="0" smtClean="0"/>
              <a:t>i</a:t>
            </a:r>
            <a:r>
              <a:rPr lang="ru-RU" sz="2200" dirty="0" smtClean="0"/>
              <a:t> предметов, но ограничение по весу равно 0).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-- задача </a:t>
            </a:r>
            <a:r>
              <a:rPr lang="ru-RU" dirty="0"/>
              <a:t>о </a:t>
            </a:r>
            <a:r>
              <a:rPr lang="ru-RU" dirty="0" smtClean="0"/>
              <a:t>рюкзаке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3788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Font typeface="Arial" charset="0"/>
              <a:buNone/>
            </a:pPr>
            <a:r>
              <a:rPr lang="ru-RU" sz="2400" dirty="0" smtClean="0"/>
              <a:t>Для решения подзадачи, соответствующей функции</a:t>
            </a:r>
            <a:r>
              <a:rPr lang="en-US" sz="2400" dirty="0" smtClean="0"/>
              <a:t> T</a:t>
            </a:r>
            <a:r>
              <a:rPr lang="ru-RU" sz="2400" dirty="0" smtClean="0"/>
              <a:t>(</a:t>
            </a:r>
            <a:r>
              <a:rPr lang="en-US" sz="2400" dirty="0" smtClean="0"/>
              <a:t>i</a:t>
            </a:r>
            <a:r>
              <a:rPr lang="ru-RU" sz="2400" dirty="0" smtClean="0"/>
              <a:t>, </a:t>
            </a:r>
            <a:r>
              <a:rPr lang="en-US" sz="2400" dirty="0" smtClean="0"/>
              <a:t>j</a:t>
            </a:r>
            <a:r>
              <a:rPr lang="ru-RU" sz="2400" dirty="0" smtClean="0"/>
              <a:t>),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рассмотрим два случая. </a:t>
            </a:r>
            <a:endParaRPr lang="en-US" sz="2400" dirty="0" smtClean="0"/>
          </a:p>
          <a:p>
            <a:pPr marL="533400" indent="-533400">
              <a:buFont typeface="+mj-lt"/>
              <a:buAutoNum type="arabicPeriod"/>
            </a:pPr>
            <a:r>
              <a:rPr lang="en-US" sz="2400" dirty="0" smtClean="0"/>
              <a:t>i</a:t>
            </a:r>
            <a:r>
              <a:rPr lang="ru-RU" sz="2400" dirty="0" smtClean="0"/>
              <a:t>-ый предмет не упаковывается в рюкзак</a:t>
            </a:r>
            <a:br>
              <a:rPr lang="ru-RU" sz="2400" dirty="0" smtClean="0"/>
            </a:br>
            <a:r>
              <a:rPr lang="ru-RU" sz="2400" dirty="0" smtClean="0"/>
              <a:t>Решение задачи с </a:t>
            </a:r>
            <a:r>
              <a:rPr lang="en-US" sz="2400" dirty="0" smtClean="0"/>
              <a:t>i </a:t>
            </a:r>
            <a:r>
              <a:rPr lang="ru-RU" sz="2400" dirty="0" smtClean="0"/>
              <a:t>предметами сводится к решению задачи с </a:t>
            </a:r>
            <a:r>
              <a:rPr lang="en-US" sz="2400" dirty="0" smtClean="0"/>
              <a:t>i </a:t>
            </a:r>
            <a:r>
              <a:rPr lang="ru-RU" sz="2400" dirty="0" smtClean="0"/>
              <a:t>– 1 предметом</a:t>
            </a:r>
            <a:r>
              <a:rPr lang="en-US" sz="2400" dirty="0" smtClean="0"/>
              <a:t>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T</a:t>
            </a:r>
            <a:r>
              <a:rPr lang="ru-RU" sz="2400" dirty="0" smtClean="0"/>
              <a:t>(</a:t>
            </a:r>
            <a:r>
              <a:rPr lang="en-US" sz="2400" dirty="0" smtClean="0"/>
              <a:t>i</a:t>
            </a:r>
            <a:r>
              <a:rPr lang="ru-RU" sz="2400" dirty="0" smtClean="0"/>
              <a:t>,  </a:t>
            </a:r>
            <a:r>
              <a:rPr lang="en-US" sz="2400" dirty="0" smtClean="0"/>
              <a:t>j</a:t>
            </a:r>
            <a:r>
              <a:rPr lang="ru-RU" sz="2400" dirty="0" smtClean="0"/>
              <a:t>) = </a:t>
            </a:r>
            <a:r>
              <a:rPr lang="en-US" sz="2400" dirty="0" smtClean="0"/>
              <a:t>T</a:t>
            </a:r>
            <a:r>
              <a:rPr lang="ru-RU" sz="2400" dirty="0" smtClean="0"/>
              <a:t>(</a:t>
            </a:r>
            <a:r>
              <a:rPr lang="en-US" sz="2400" dirty="0" smtClean="0"/>
              <a:t>i</a:t>
            </a:r>
            <a:r>
              <a:rPr lang="ru-RU" sz="2400" dirty="0" smtClean="0"/>
              <a:t> - 1,  </a:t>
            </a:r>
            <a:r>
              <a:rPr lang="en-US" sz="2400" dirty="0" smtClean="0"/>
              <a:t>j</a:t>
            </a:r>
            <a:r>
              <a:rPr lang="ru-RU" sz="2400" dirty="0" smtClean="0"/>
              <a:t>). </a:t>
            </a:r>
            <a:endParaRPr lang="en-US" sz="2400" dirty="0" smtClean="0"/>
          </a:p>
          <a:p>
            <a:pPr marL="533400" indent="-533400">
              <a:buFont typeface="+mj-lt"/>
              <a:buAutoNum type="arabicPeriod"/>
            </a:pPr>
            <a:r>
              <a:rPr lang="en-US" sz="2400" dirty="0" smtClean="0"/>
              <a:t>i</a:t>
            </a:r>
            <a:r>
              <a:rPr lang="ru-RU" sz="2400" dirty="0" smtClean="0"/>
              <a:t>-ый предмет упаковывается в рюкзак</a:t>
            </a:r>
            <a:br>
              <a:rPr lang="ru-RU" sz="2400" dirty="0" smtClean="0"/>
            </a:br>
            <a:r>
              <a:rPr lang="ru-RU" sz="2400" dirty="0" smtClean="0"/>
              <a:t>Масса оставшихся предметов  уменьшается на величину w</a:t>
            </a:r>
            <a:r>
              <a:rPr lang="ru-RU" sz="2400" baseline="-25000" dirty="0" smtClean="0"/>
              <a:t>i</a:t>
            </a:r>
            <a:r>
              <a:rPr lang="ru-RU" sz="2400" dirty="0" smtClean="0"/>
              <a:t>, а при добавлении </a:t>
            </a:r>
            <a:r>
              <a:rPr lang="en-US" sz="2400" dirty="0" smtClean="0"/>
              <a:t>i</a:t>
            </a:r>
            <a:r>
              <a:rPr lang="ru-RU" sz="2400" dirty="0" smtClean="0"/>
              <a:t>-го предмета  стоимость выборки увеличивается на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T</a:t>
            </a:r>
            <a:r>
              <a:rPr lang="ru-RU" sz="2400" dirty="0" smtClean="0"/>
              <a:t>(</a:t>
            </a:r>
            <a:r>
              <a:rPr lang="en-US" sz="2400" dirty="0" smtClean="0"/>
              <a:t>i</a:t>
            </a:r>
            <a:r>
              <a:rPr lang="ru-RU" sz="2400" dirty="0" smtClean="0"/>
              <a:t>,  </a:t>
            </a:r>
            <a:r>
              <a:rPr lang="en-US" sz="2400" dirty="0" smtClean="0"/>
              <a:t>j</a:t>
            </a:r>
            <a:r>
              <a:rPr lang="ru-RU" sz="2400" dirty="0" smtClean="0"/>
              <a:t>) = </a:t>
            </a:r>
            <a:r>
              <a:rPr lang="en-US" sz="2400" dirty="0" smtClean="0"/>
              <a:t>T</a:t>
            </a:r>
            <a:r>
              <a:rPr lang="ru-RU" sz="2400" dirty="0" smtClean="0"/>
              <a:t>(</a:t>
            </a:r>
            <a:r>
              <a:rPr lang="en-US" sz="2400" dirty="0" smtClean="0"/>
              <a:t>i</a:t>
            </a:r>
            <a:r>
              <a:rPr lang="ru-RU" sz="2400" dirty="0" smtClean="0"/>
              <a:t> -1,  </a:t>
            </a:r>
            <a:r>
              <a:rPr lang="en-US" sz="2400" dirty="0" smtClean="0"/>
              <a:t>j</a:t>
            </a:r>
            <a:r>
              <a:rPr lang="ru-RU" sz="2400" dirty="0" smtClean="0"/>
              <a:t> - w</a:t>
            </a:r>
            <a:r>
              <a:rPr lang="ru-RU" sz="2400" baseline="-25000" dirty="0" smtClean="0"/>
              <a:t>i</a:t>
            </a:r>
            <a:r>
              <a:rPr lang="ru-RU" sz="2400" dirty="0" smtClean="0"/>
              <a:t>) +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ru-RU" sz="2400" dirty="0" smtClean="0"/>
              <a:t>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 </a:t>
            </a:r>
            <a:r>
              <a:rPr lang="ru-RU" sz="2400" dirty="0" smtClean="0"/>
              <a:t>этом нужно учитывать, что эта ситуация возможна </a:t>
            </a:r>
            <a:r>
              <a:rPr lang="ru-RU" sz="2400" dirty="0" smtClean="0"/>
              <a:t>только тогда</a:t>
            </a:r>
            <a:r>
              <a:rPr lang="ru-RU" sz="2400" dirty="0" smtClean="0"/>
              <a:t>, когда масса </a:t>
            </a:r>
            <a:r>
              <a:rPr lang="en-US" sz="2400" dirty="0" smtClean="0"/>
              <a:t>i</a:t>
            </a:r>
            <a:r>
              <a:rPr lang="ru-RU" sz="2400" dirty="0" smtClean="0"/>
              <a:t>-го предмета не больше значения </a:t>
            </a:r>
            <a:r>
              <a:rPr lang="en-US" sz="2400" dirty="0" smtClean="0"/>
              <a:t>j</a:t>
            </a:r>
            <a:r>
              <a:rPr lang="ru-RU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динамического программирования</a:t>
            </a:r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dirty="0" smtClean="0"/>
              <a:t>Сумма геометрической прогрессии</a:t>
            </a:r>
          </a:p>
          <a:p>
            <a:pPr lvl="1"/>
            <a:r>
              <a:rPr lang="ru-RU" dirty="0" smtClean="0"/>
              <a:t>Суммирование набора</a:t>
            </a:r>
          </a:p>
          <a:p>
            <a:pPr lvl="1"/>
            <a:r>
              <a:rPr lang="ru-RU" dirty="0" smtClean="0"/>
              <a:t>Задача о рюкзаке</a:t>
            </a:r>
          </a:p>
          <a:p>
            <a:pPr lvl="1"/>
            <a:r>
              <a:rPr lang="ru-RU" dirty="0" smtClean="0"/>
              <a:t>Произведение матриц</a:t>
            </a:r>
          </a:p>
          <a:p>
            <a:pPr lvl="1"/>
            <a:r>
              <a:rPr lang="ru-RU" dirty="0" smtClean="0"/>
              <a:t>Алгоритм Флойда-Уоршалла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5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3993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Для оптимального решения из двух возможных вариантов </a:t>
            </a:r>
            <a:r>
              <a:rPr lang="ru-RU" sz="2400" dirty="0" smtClean="0"/>
              <a:t>упаковки </a:t>
            </a:r>
            <a:r>
              <a:rPr lang="ru-RU" sz="2400" dirty="0" smtClean="0"/>
              <a:t>рюкзака нужно выбрать </a:t>
            </a:r>
            <a:r>
              <a:rPr lang="ru-RU" sz="2400" dirty="0" smtClean="0"/>
              <a:t>наилучший </a:t>
            </a: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Соотношение при </a:t>
            </a:r>
            <a:r>
              <a:rPr lang="en-US" sz="2400" dirty="0" smtClean="0"/>
              <a:t>i</a:t>
            </a:r>
            <a:r>
              <a:rPr lang="ru-RU" sz="2400" dirty="0" smtClean="0"/>
              <a:t> ≥ 1 и  </a:t>
            </a:r>
            <a:r>
              <a:rPr lang="en-US" sz="2400" dirty="0" smtClean="0"/>
              <a:t>j</a:t>
            </a:r>
            <a:r>
              <a:rPr lang="ru-RU" sz="2400" dirty="0" smtClean="0"/>
              <a:t> ≥ 1:</a:t>
            </a:r>
            <a:endParaRPr lang="en-US" sz="2400" dirty="0" smtClean="0"/>
          </a:p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		T(i,  j)= T(i -1,  j) </a:t>
            </a:r>
            <a:r>
              <a:rPr lang="ru-RU" sz="2400" dirty="0" smtClean="0"/>
              <a:t>при</a:t>
            </a:r>
            <a:r>
              <a:rPr lang="en-US" sz="2400" dirty="0" smtClean="0"/>
              <a:t>  j &lt;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T(i,  j)= max (T(i -1,  j),  T(i -1,  j -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+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 </a:t>
            </a:r>
            <a:r>
              <a:rPr lang="ru-RU" sz="2400" dirty="0" smtClean="0"/>
              <a:t>при</a:t>
            </a:r>
            <a:r>
              <a:rPr lang="en-US" sz="2400" dirty="0" smtClean="0"/>
              <a:t>  j ≥ 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Пример -- задача о рюкзаке</a:t>
            </a:r>
          </a:p>
        </p:txBody>
      </p:sp>
      <p:graphicFrame>
        <p:nvGraphicFramePr>
          <p:cNvPr id="37245" name="Group 3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771978"/>
              </p:ext>
            </p:extLst>
          </p:nvPr>
        </p:nvGraphicFramePr>
        <p:xfrm>
          <a:off x="1239837" y="1784350"/>
          <a:ext cx="7771651" cy="3024188"/>
        </p:xfrm>
        <a:graphic>
          <a:graphicData uri="http://schemas.openxmlformats.org/drawingml/2006/table">
            <a:tbl>
              <a:tblPr/>
              <a:tblGrid>
                <a:gridCol w="429855"/>
                <a:gridCol w="434526"/>
                <a:gridCol w="429855"/>
                <a:gridCol w="431413"/>
                <a:gridCol w="434526"/>
                <a:gridCol w="431413"/>
                <a:gridCol w="429855"/>
                <a:gridCol w="434526"/>
                <a:gridCol w="429855"/>
                <a:gridCol w="439200"/>
                <a:gridCol w="425184"/>
                <a:gridCol w="429855"/>
                <a:gridCol w="431412"/>
                <a:gridCol w="434527"/>
                <a:gridCol w="431412"/>
                <a:gridCol w="429855"/>
                <a:gridCol w="434527"/>
                <a:gridCol w="42985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25437" y="1628775"/>
            <a:ext cx="971550" cy="4176713"/>
          </a:xfrm>
        </p:spPr>
        <p:txBody>
          <a:bodyPr>
            <a:normAutofit fontScale="85000" lnSpcReduction="10000"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W =</a:t>
            </a:r>
            <a:r>
              <a:rPr lang="ru-RU" sz="2000" dirty="0" smtClean="0">
                <a:solidFill>
                  <a:schemeClr val="folHlink"/>
                </a:solidFill>
              </a:rPr>
              <a:t> 16</a:t>
            </a:r>
            <a:r>
              <a:rPr lang="ru-RU" sz="2000" dirty="0" smtClean="0"/>
              <a:t>,</a:t>
            </a:r>
            <a:endParaRPr lang="en-US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1  = 5,</a:t>
            </a:r>
            <a:r>
              <a:rPr lang="en-US" sz="2000" i="1" dirty="0" smtClean="0"/>
              <a:t>   </a:t>
            </a:r>
            <a:endParaRPr lang="ru-RU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w1 </a:t>
            </a:r>
            <a:r>
              <a:rPr lang="en-US" sz="2000" dirty="0" smtClean="0">
                <a:solidFill>
                  <a:schemeClr val="folHlink"/>
                </a:solidFill>
              </a:rPr>
              <a:t>= 4;</a:t>
            </a:r>
            <a:endParaRPr lang="en-US" sz="2000" i="1" dirty="0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2 </a:t>
            </a:r>
            <a:r>
              <a:rPr lang="en-US" sz="2000" i="1" dirty="0" smtClean="0"/>
              <a:t>  </a:t>
            </a:r>
            <a:r>
              <a:rPr lang="en-US" sz="2000" dirty="0" smtClean="0"/>
              <a:t>= 7,</a:t>
            </a:r>
            <a:r>
              <a:rPr lang="en-US" sz="2000" i="1" dirty="0" smtClean="0"/>
              <a:t>  </a:t>
            </a:r>
            <a:endParaRPr lang="ru-RU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w2 </a:t>
            </a:r>
            <a:r>
              <a:rPr lang="en-US" sz="2000" dirty="0" smtClean="0">
                <a:solidFill>
                  <a:schemeClr val="folHlink"/>
                </a:solidFill>
              </a:rPr>
              <a:t>= 5;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c3</a:t>
            </a:r>
            <a:r>
              <a:rPr lang="en-US" sz="2000" i="1" dirty="0" smtClean="0"/>
              <a:t>   </a:t>
            </a:r>
            <a:r>
              <a:rPr lang="en-US" sz="2000" dirty="0" smtClean="0"/>
              <a:t>= 4,</a:t>
            </a:r>
            <a:r>
              <a:rPr lang="en-US" sz="2000" i="1" dirty="0" smtClean="0"/>
              <a:t>  </a:t>
            </a:r>
            <a:endParaRPr lang="ru-RU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w3 </a:t>
            </a:r>
            <a:r>
              <a:rPr lang="en-US" sz="2000" dirty="0" smtClean="0">
                <a:solidFill>
                  <a:schemeClr val="folHlink"/>
                </a:solidFill>
              </a:rPr>
              <a:t>= 3;</a:t>
            </a:r>
            <a:endParaRPr lang="en-US" sz="2000" i="1" dirty="0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4</a:t>
            </a:r>
            <a:r>
              <a:rPr lang="en-US" sz="2000" i="1" dirty="0" smtClean="0"/>
              <a:t>  </a:t>
            </a:r>
            <a:r>
              <a:rPr lang="en-US" sz="2000" dirty="0" smtClean="0"/>
              <a:t>= 9,  </a:t>
            </a:r>
            <a:endParaRPr lang="ru-RU" sz="2000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w4 </a:t>
            </a:r>
            <a:r>
              <a:rPr lang="en-US" sz="2000" dirty="0" smtClean="0">
                <a:solidFill>
                  <a:schemeClr val="folHlink"/>
                </a:solidFill>
              </a:rPr>
              <a:t>= 7;</a:t>
            </a:r>
            <a:endParaRPr lang="en-US" sz="2000" i="1" dirty="0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5</a:t>
            </a:r>
            <a:r>
              <a:rPr lang="en-US" sz="2000" i="1" dirty="0" smtClean="0"/>
              <a:t>  </a:t>
            </a:r>
            <a:r>
              <a:rPr lang="en-US" sz="2000" dirty="0" smtClean="0"/>
              <a:t>= 8,  </a:t>
            </a:r>
            <a:endParaRPr lang="ru-RU" sz="2000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w5 </a:t>
            </a:r>
            <a:r>
              <a:rPr lang="en-US" sz="2000" dirty="0" smtClean="0">
                <a:solidFill>
                  <a:schemeClr val="folHlink"/>
                </a:solidFill>
              </a:rPr>
              <a:t>= 6</a:t>
            </a:r>
            <a:r>
              <a:rPr lang="ru-RU" sz="2000" dirty="0" smtClean="0">
                <a:solidFill>
                  <a:schemeClr val="folHlink"/>
                </a:solidFill>
              </a:rPr>
              <a:t>.</a:t>
            </a:r>
          </a:p>
          <a:p>
            <a:pPr>
              <a:buFont typeface="Arial" charset="0"/>
              <a:buNone/>
            </a:pPr>
            <a:endParaRPr lang="ru-RU" sz="2000" dirty="0" smtClean="0"/>
          </a:p>
        </p:txBody>
      </p:sp>
      <p:sp>
        <p:nvSpPr>
          <p:cNvPr id="42141" name="Rectangle 158"/>
          <p:cNvSpPr>
            <a:spLocks noChangeArrowheads="1"/>
          </p:cNvSpPr>
          <p:nvPr/>
        </p:nvSpPr>
        <p:spPr bwMode="auto">
          <a:xfrm>
            <a:off x="1187624" y="5084788"/>
            <a:ext cx="78120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+mn-lt"/>
              </a:rPr>
              <a:t>Решение примера определяется  </a:t>
            </a:r>
            <a:r>
              <a:rPr lang="en-US" sz="2000" i="1" dirty="0">
                <a:latin typeface="+mn-lt"/>
              </a:rPr>
              <a:t>T</a:t>
            </a:r>
            <a:r>
              <a:rPr lang="ru-RU" sz="2000" dirty="0">
                <a:latin typeface="+mn-lt"/>
              </a:rPr>
              <a:t>[5, 16] = </a:t>
            </a:r>
            <a:r>
              <a:rPr lang="ru-RU" sz="2000" dirty="0" smtClean="0">
                <a:latin typeface="+mn-lt"/>
              </a:rPr>
              <a:t>21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+mn-lt"/>
              </a:rPr>
              <a:t>В примере суммарная масса предметов, подлежащих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упаковке в </a:t>
            </a:r>
            <a:r>
              <a:rPr lang="ru-RU" sz="2000" dirty="0">
                <a:latin typeface="+mn-lt"/>
              </a:rPr>
              <a:t>рюкзак, совпадает с</a:t>
            </a:r>
            <a:r>
              <a:rPr lang="ru-RU" sz="2000" i="1" dirty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W</a:t>
            </a:r>
            <a:r>
              <a:rPr lang="ru-RU" sz="2000" dirty="0">
                <a:latin typeface="+mn-lt"/>
              </a:rPr>
              <a:t>, в общем-же случае она не </a:t>
            </a:r>
            <a:r>
              <a:rPr lang="ru-RU" sz="2000" dirty="0" smtClean="0">
                <a:latin typeface="+mn-lt"/>
              </a:rPr>
              <a:t>должна превосходить </a:t>
            </a:r>
            <a:r>
              <a:rPr lang="ru-RU" sz="2000" dirty="0">
                <a:latin typeface="+mn-lt"/>
              </a:rPr>
              <a:t>величину </a:t>
            </a:r>
            <a:r>
              <a:rPr lang="en-US" sz="2000" i="1" dirty="0" smtClean="0">
                <a:latin typeface="+mn-lt"/>
              </a:rPr>
              <a:t>W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Алгоритм обратного хода</a:t>
            </a:r>
          </a:p>
          <a:p>
            <a:r>
              <a:rPr lang="ru-RU" sz="2400" dirty="0" smtClean="0"/>
              <a:t>Требуется </a:t>
            </a:r>
            <a:r>
              <a:rPr lang="ru-RU" sz="2400" dirty="0" smtClean="0"/>
              <a:t>определить набор предметов, которые </a:t>
            </a:r>
            <a:r>
              <a:rPr lang="ru-RU" sz="2400" dirty="0" smtClean="0"/>
              <a:t>подлежат упаковке </a:t>
            </a:r>
            <a:r>
              <a:rPr lang="ru-RU" sz="2400" dirty="0" smtClean="0"/>
              <a:t>в </a:t>
            </a:r>
            <a:r>
              <a:rPr lang="ru-RU" sz="2400" dirty="0" smtClean="0"/>
              <a:t>рюкзак</a:t>
            </a:r>
            <a:endParaRPr lang="ru-RU" sz="2400" dirty="0" smtClean="0"/>
          </a:p>
          <a:p>
            <a:r>
              <a:rPr lang="ru-RU" sz="2400" dirty="0" smtClean="0"/>
              <a:t>Сравним значение </a:t>
            </a:r>
            <a:r>
              <a:rPr lang="en-US" sz="2400" dirty="0" smtClean="0"/>
              <a:t>T</a:t>
            </a:r>
            <a:r>
              <a:rPr lang="ru-RU" sz="2400" dirty="0" smtClean="0"/>
              <a:t>[</a:t>
            </a:r>
            <a:r>
              <a:rPr lang="en-US" sz="2400" dirty="0" smtClean="0"/>
              <a:t>n</a:t>
            </a:r>
            <a:r>
              <a:rPr lang="ru-RU" sz="2400" dirty="0" smtClean="0"/>
              <a:t>, </a:t>
            </a:r>
            <a:r>
              <a:rPr lang="en-US" sz="2400" dirty="0" smtClean="0"/>
              <a:t>W</a:t>
            </a:r>
            <a:r>
              <a:rPr lang="ru-RU" sz="2400" dirty="0" smtClean="0"/>
              <a:t>] со значением </a:t>
            </a:r>
            <a:r>
              <a:rPr lang="en-US" sz="2400" dirty="0" smtClean="0"/>
              <a:t>T</a:t>
            </a:r>
            <a:r>
              <a:rPr lang="ru-RU" sz="2400" dirty="0" smtClean="0"/>
              <a:t>[</a:t>
            </a:r>
            <a:r>
              <a:rPr lang="en-US" sz="2400" dirty="0" smtClean="0"/>
              <a:t>n</a:t>
            </a:r>
            <a:r>
              <a:rPr lang="ru-RU" sz="2400" dirty="0" smtClean="0"/>
              <a:t>-1, </a:t>
            </a:r>
            <a:r>
              <a:rPr lang="en-US" sz="2400" dirty="0" smtClean="0"/>
              <a:t>W</a:t>
            </a:r>
            <a:r>
              <a:rPr lang="ru-RU" sz="2400" dirty="0" smtClean="0"/>
              <a:t>]</a:t>
            </a:r>
            <a:endParaRPr lang="ru-RU" sz="2400" dirty="0" smtClean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Если 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, </a:t>
            </a:r>
            <a:r>
              <a:rPr lang="en-US" sz="2000" dirty="0" smtClean="0"/>
              <a:t>W</a:t>
            </a:r>
            <a:r>
              <a:rPr lang="ru-RU" sz="2000" dirty="0" smtClean="0"/>
              <a:t>] ≠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-1, </a:t>
            </a:r>
            <a:r>
              <a:rPr lang="en-US" sz="2000" dirty="0" smtClean="0"/>
              <a:t>W</a:t>
            </a:r>
            <a:r>
              <a:rPr lang="ru-RU" sz="2000" dirty="0" smtClean="0"/>
              <a:t>], то предмет c номером </a:t>
            </a:r>
            <a:r>
              <a:rPr lang="en-US" sz="2000" dirty="0" smtClean="0"/>
              <a:t>n</a:t>
            </a:r>
            <a:r>
              <a:rPr lang="ru-RU" sz="2000" dirty="0" smtClean="0"/>
              <a:t> обязательно упаковывается в рюкзак, после чего переходим к сравнению элементов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-1, </a:t>
            </a:r>
            <a:r>
              <a:rPr lang="en-US" sz="2000" dirty="0" smtClean="0"/>
              <a:t>W</a:t>
            </a:r>
            <a:r>
              <a:rPr lang="ru-RU" sz="2000" dirty="0" smtClean="0"/>
              <a:t> -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ru-RU" sz="2000" dirty="0" smtClean="0"/>
              <a:t>] и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-2, </a:t>
            </a:r>
            <a:r>
              <a:rPr lang="en-US" sz="2000" dirty="0" smtClean="0"/>
              <a:t>W</a:t>
            </a:r>
            <a:r>
              <a:rPr lang="ru-RU" sz="2000" dirty="0" smtClean="0"/>
              <a:t>-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ru-RU" sz="2000" dirty="0" smtClean="0"/>
              <a:t>]  и т.д. </a:t>
            </a: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Если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-1, </a:t>
            </a:r>
            <a:r>
              <a:rPr lang="en-US" sz="2000" dirty="0" smtClean="0"/>
              <a:t>W</a:t>
            </a:r>
            <a:r>
              <a:rPr lang="ru-RU" sz="2000" dirty="0" smtClean="0"/>
              <a:t>] =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-1, </a:t>
            </a:r>
            <a:r>
              <a:rPr lang="en-US" sz="2000" dirty="0" smtClean="0"/>
              <a:t>W</a:t>
            </a:r>
            <a:r>
              <a:rPr lang="ru-RU" sz="2000" dirty="0" smtClean="0"/>
              <a:t>], то </a:t>
            </a:r>
            <a:r>
              <a:rPr lang="en-US" sz="2000" dirty="0" smtClean="0"/>
              <a:t>n</a:t>
            </a:r>
            <a:r>
              <a:rPr lang="ru-RU" sz="2000" dirty="0" smtClean="0"/>
              <a:t>-ый предмет можно не упаковывать в рюкзак. В этом случае следует перейти к рассмотрению элементов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-1, </a:t>
            </a:r>
            <a:r>
              <a:rPr lang="en-US" sz="2000" dirty="0" smtClean="0"/>
              <a:t>W</a:t>
            </a:r>
            <a:r>
              <a:rPr lang="ru-RU" sz="2000" dirty="0" smtClean="0"/>
              <a:t>] и 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n</a:t>
            </a:r>
            <a:r>
              <a:rPr lang="ru-RU" sz="2000" dirty="0" smtClean="0"/>
              <a:t>-2, </a:t>
            </a:r>
            <a:r>
              <a:rPr lang="en-US" sz="2000" dirty="0" smtClean="0"/>
              <a:t>W</a:t>
            </a:r>
            <a:r>
              <a:rPr lang="ru-RU" sz="2000" dirty="0" smtClean="0"/>
              <a:t>]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ru-RU" sz="2400" dirty="0" smtClean="0"/>
              <a:t>[5, 16] = </a:t>
            </a:r>
            <a:r>
              <a:rPr lang="en-US" sz="2400" dirty="0" smtClean="0"/>
              <a:t>T</a:t>
            </a:r>
            <a:r>
              <a:rPr lang="ru-RU" sz="2400" dirty="0" smtClean="0"/>
              <a:t>[4, </a:t>
            </a:r>
            <a:r>
              <a:rPr lang="ru-RU" sz="2400" dirty="0" smtClean="0">
                <a:solidFill>
                  <a:srgbClr val="92D050"/>
                </a:solidFill>
              </a:rPr>
              <a:t>16</a:t>
            </a:r>
            <a:r>
              <a:rPr lang="ru-RU" sz="2400" dirty="0" smtClean="0"/>
              <a:t>] -- </a:t>
            </a:r>
            <a:r>
              <a:rPr lang="ru-RU" sz="2400" dirty="0"/>
              <a:t>5-й предмет не кладем </a:t>
            </a:r>
            <a:r>
              <a:rPr lang="ru-RU" sz="2400" dirty="0" smtClean="0"/>
              <a:t>в рюкзак</a:t>
            </a:r>
          </a:p>
          <a:p>
            <a:pPr lvl="1">
              <a:lnSpc>
                <a:spcPct val="80000"/>
              </a:lnSpc>
            </a:pP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ru-RU" sz="2400" dirty="0" smtClean="0"/>
              <a:t>[4, </a:t>
            </a:r>
            <a:r>
              <a:rPr lang="ru-RU" sz="2400" dirty="0" smtClean="0">
                <a:solidFill>
                  <a:srgbClr val="92D050"/>
                </a:solidFill>
              </a:rPr>
              <a:t>16</a:t>
            </a:r>
            <a:r>
              <a:rPr lang="ru-RU" sz="2400" dirty="0" smtClean="0"/>
              <a:t>] </a:t>
            </a:r>
            <a:r>
              <a:rPr lang="ru-RU" sz="2400" dirty="0" smtClean="0"/>
              <a:t>!= </a:t>
            </a:r>
            <a:r>
              <a:rPr lang="en-US" sz="2400" dirty="0" smtClean="0"/>
              <a:t>T</a:t>
            </a:r>
            <a:r>
              <a:rPr lang="ru-RU" sz="2400" dirty="0" smtClean="0"/>
              <a:t>[3, 16</a:t>
            </a:r>
            <a:r>
              <a:rPr lang="ru-RU" sz="2400" dirty="0" smtClean="0"/>
              <a:t>] – </a:t>
            </a:r>
            <a:r>
              <a:rPr lang="ru-RU" sz="2400" b="1" dirty="0" smtClean="0"/>
              <a:t>4-й предмет кладем </a:t>
            </a:r>
            <a:r>
              <a:rPr lang="ru-RU" sz="2400" dirty="0" smtClean="0"/>
              <a:t>в рюкзак, свободный вес равен </a:t>
            </a:r>
            <a:r>
              <a:rPr lang="ru-RU" sz="2400" dirty="0" smtClean="0"/>
              <a:t>16 – </a:t>
            </a:r>
            <a:r>
              <a:rPr lang="en-US" sz="2400" dirty="0" smtClean="0"/>
              <a:t>w</a:t>
            </a:r>
            <a:r>
              <a:rPr lang="ru-RU" sz="2400" baseline="-25000" dirty="0" smtClean="0"/>
              <a:t>4</a:t>
            </a:r>
            <a:r>
              <a:rPr lang="ru-RU" sz="2400" dirty="0" smtClean="0"/>
              <a:t>= 16 – 7 </a:t>
            </a:r>
            <a:r>
              <a:rPr lang="ru-RU" sz="2400" dirty="0" smtClean="0"/>
              <a:t>= </a:t>
            </a:r>
            <a:r>
              <a:rPr lang="ru-RU" sz="2400" dirty="0" smtClean="0">
                <a:solidFill>
                  <a:schemeClr val="hlink"/>
                </a:solidFill>
              </a:rPr>
              <a:t>9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ru-RU" sz="2400" dirty="0" smtClean="0"/>
              <a:t>[3, </a:t>
            </a:r>
            <a:r>
              <a:rPr lang="ru-RU" sz="2400" dirty="0" smtClean="0">
                <a:solidFill>
                  <a:srgbClr val="FFC000"/>
                </a:solidFill>
              </a:rPr>
              <a:t>9</a:t>
            </a:r>
            <a:r>
              <a:rPr lang="ru-RU" sz="2400" dirty="0" smtClean="0"/>
              <a:t>] </a:t>
            </a:r>
            <a:r>
              <a:rPr lang="ru-RU" sz="2400" dirty="0" smtClean="0"/>
              <a:t>= </a:t>
            </a:r>
            <a:r>
              <a:rPr lang="en-US" sz="2400" dirty="0" smtClean="0"/>
              <a:t>T</a:t>
            </a:r>
            <a:r>
              <a:rPr lang="ru-RU" sz="2400" dirty="0" smtClean="0"/>
              <a:t>[2, </a:t>
            </a:r>
            <a:r>
              <a:rPr lang="ru-RU" sz="2400" dirty="0" smtClean="0">
                <a:solidFill>
                  <a:srgbClr val="FF0000"/>
                </a:solidFill>
              </a:rPr>
              <a:t>9</a:t>
            </a:r>
            <a:r>
              <a:rPr lang="ru-RU" sz="2400" dirty="0" smtClean="0"/>
              <a:t>] – </a:t>
            </a:r>
            <a:r>
              <a:rPr lang="ru-RU" sz="2400" dirty="0"/>
              <a:t>3-й предмет не кладем </a:t>
            </a:r>
            <a:r>
              <a:rPr lang="ru-RU" sz="2400" dirty="0" smtClean="0"/>
              <a:t>в </a:t>
            </a:r>
            <a:r>
              <a:rPr lang="ru-RU" sz="2400" dirty="0" smtClean="0"/>
              <a:t>рюкзак</a:t>
            </a:r>
          </a:p>
          <a:p>
            <a:pPr lvl="1">
              <a:lnSpc>
                <a:spcPct val="80000"/>
              </a:lnSpc>
            </a:pP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ru-RU" sz="2400" dirty="0" smtClean="0"/>
              <a:t>[2, </a:t>
            </a:r>
            <a:r>
              <a:rPr lang="ru-RU" sz="2400" dirty="0" smtClean="0">
                <a:solidFill>
                  <a:srgbClr val="FF0000"/>
                </a:solidFill>
              </a:rPr>
              <a:t>9</a:t>
            </a:r>
            <a:r>
              <a:rPr lang="ru-RU" sz="2400" dirty="0" smtClean="0"/>
              <a:t>] </a:t>
            </a:r>
            <a:r>
              <a:rPr lang="ru-RU" sz="2400" dirty="0" smtClean="0"/>
              <a:t>!= </a:t>
            </a:r>
            <a:r>
              <a:rPr lang="en-US" sz="2400" dirty="0" smtClean="0"/>
              <a:t>T</a:t>
            </a:r>
            <a:r>
              <a:rPr lang="ru-RU" sz="2400" dirty="0" smtClean="0"/>
              <a:t>[1, 9</a:t>
            </a:r>
            <a:r>
              <a:rPr lang="ru-RU" sz="2400" dirty="0" smtClean="0"/>
              <a:t>] -- </a:t>
            </a:r>
            <a:r>
              <a:rPr lang="ru-RU" sz="2400" b="1" dirty="0" smtClean="0"/>
              <a:t>2-й предмет кладем</a:t>
            </a:r>
            <a:r>
              <a:rPr lang="ru-RU" sz="2400" dirty="0" smtClean="0"/>
              <a:t> в рюкзак, свободный вес равен </a:t>
            </a:r>
            <a:r>
              <a:rPr lang="ru-RU" sz="2400" dirty="0" smtClean="0"/>
              <a:t>9 - </a:t>
            </a:r>
            <a:r>
              <a:rPr lang="en-US" sz="2400" dirty="0" smtClean="0"/>
              <a:t>w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= 9 – 5 </a:t>
            </a:r>
            <a:r>
              <a:rPr lang="ru-RU" sz="2400" dirty="0" smtClean="0"/>
              <a:t>= </a:t>
            </a:r>
            <a:r>
              <a:rPr lang="ru-RU" sz="2400" dirty="0" smtClean="0">
                <a:solidFill>
                  <a:srgbClr val="00B0F0"/>
                </a:solidFill>
              </a:rPr>
              <a:t>4</a:t>
            </a:r>
            <a:endParaRPr lang="ru-RU" sz="2400" dirty="0" smtClean="0">
              <a:solidFill>
                <a:srgbClr val="00B0F0"/>
              </a:solidFill>
            </a:endParaRPr>
          </a:p>
          <a:p>
            <a:pPr lvl="1">
              <a:lnSpc>
                <a:spcPct val="80000"/>
              </a:lnSpc>
            </a:pP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ru-RU" sz="2400" dirty="0" smtClean="0"/>
              <a:t>[1, </a:t>
            </a:r>
            <a:r>
              <a:rPr lang="ru-RU" sz="2400" dirty="0" smtClean="0">
                <a:solidFill>
                  <a:srgbClr val="00B0F0"/>
                </a:solidFill>
              </a:rPr>
              <a:t>4</a:t>
            </a:r>
            <a:r>
              <a:rPr lang="ru-RU" sz="2400" dirty="0" smtClean="0"/>
              <a:t>] </a:t>
            </a:r>
            <a:r>
              <a:rPr lang="ru-RU" sz="2400" dirty="0" smtClean="0"/>
              <a:t>!= </a:t>
            </a:r>
            <a:r>
              <a:rPr lang="en-US" sz="2400" dirty="0" smtClean="0"/>
              <a:t>T</a:t>
            </a:r>
            <a:r>
              <a:rPr lang="ru-RU" sz="2400" dirty="0" smtClean="0"/>
              <a:t>[0, 4</a:t>
            </a:r>
            <a:r>
              <a:rPr lang="ru-RU" sz="2400" dirty="0" smtClean="0"/>
              <a:t>] – </a:t>
            </a:r>
            <a:r>
              <a:rPr lang="ru-RU" sz="2400" b="1" dirty="0" smtClean="0"/>
              <a:t>1-й предмет кладем</a:t>
            </a:r>
            <a:r>
              <a:rPr lang="ru-RU" sz="2400" dirty="0" smtClean="0"/>
              <a:t> в рюкзак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Итак, для нашего примера в рюкзак упакуются предметы с номерами </a:t>
            </a:r>
            <a:r>
              <a:rPr lang="ru-RU" sz="2400" dirty="0" smtClean="0">
                <a:solidFill>
                  <a:schemeClr val="hlink"/>
                </a:solidFill>
              </a:rPr>
              <a:t>1, 2, </a:t>
            </a:r>
            <a:r>
              <a:rPr lang="ru-RU" sz="2400" dirty="0" smtClean="0">
                <a:solidFill>
                  <a:schemeClr val="hlink"/>
                </a:solidFill>
              </a:rPr>
              <a:t>4</a:t>
            </a:r>
            <a:r>
              <a:rPr lang="ru-RU" sz="2400" dirty="0" smtClean="0"/>
              <a:t> </a:t>
            </a:r>
            <a:endParaRPr lang="ru-R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4812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p</a:t>
            </a:r>
            <a:r>
              <a:rPr lang="en-US" sz="2000" dirty="0" err="1" smtClean="0"/>
              <a:t>rint_item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i, </a:t>
            </a:r>
            <a:r>
              <a:rPr lang="en-US" sz="2000" dirty="0" err="1" smtClean="0"/>
              <a:t>int</a:t>
            </a:r>
            <a:r>
              <a:rPr lang="en-US" sz="2000" dirty="0" smtClean="0"/>
              <a:t> j)</a:t>
            </a: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 if (</a:t>
            </a:r>
            <a:r>
              <a:rPr lang="en-US" sz="2000" dirty="0" smtClean="0"/>
              <a:t>T</a:t>
            </a:r>
            <a:r>
              <a:rPr lang="ru-RU" sz="2000" dirty="0" smtClean="0"/>
              <a:t>[</a:t>
            </a:r>
            <a:r>
              <a:rPr lang="en-US" sz="2000" dirty="0" smtClean="0"/>
              <a:t>i</a:t>
            </a:r>
            <a:r>
              <a:rPr lang="ru-RU" sz="2000" dirty="0" smtClean="0"/>
              <a:t>][</a:t>
            </a:r>
            <a:r>
              <a:rPr lang="en-US" sz="2000" dirty="0" smtClean="0"/>
              <a:t>j</a:t>
            </a:r>
            <a:r>
              <a:rPr lang="ru-RU" sz="2000" dirty="0" smtClean="0"/>
              <a:t>]==0) </a:t>
            </a:r>
            <a:r>
              <a:rPr lang="en-US" sz="2000" dirty="0" smtClean="0"/>
              <a:t>return;</a:t>
            </a:r>
            <a:r>
              <a:rPr lang="ru-RU" sz="2000" dirty="0" smtClean="0"/>
              <a:t>   	</a:t>
            </a:r>
            <a:r>
              <a:rPr lang="en-US" sz="2000" dirty="0"/>
              <a:t>	</a:t>
            </a:r>
            <a:r>
              <a:rPr lang="ru-RU" sz="2000" dirty="0" smtClean="0"/>
              <a:t>// набор предметов построен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 </a:t>
            </a:r>
            <a:r>
              <a:rPr lang="en-US" sz="2000" dirty="0" smtClean="0"/>
              <a:t>if </a:t>
            </a:r>
            <a:r>
              <a:rPr lang="en-US" sz="2000" dirty="0" smtClean="0"/>
              <a:t>(T[i-1][j] == T[i][j])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       </a:t>
            </a:r>
            <a:r>
              <a:rPr lang="ru-RU" sz="2000" dirty="0" smtClean="0"/>
              <a:t>Print</a:t>
            </a:r>
            <a:r>
              <a:rPr lang="en-US" sz="2000" dirty="0" smtClean="0"/>
              <a:t>_item </a:t>
            </a:r>
            <a:r>
              <a:rPr lang="ru-RU" sz="2000" dirty="0" smtClean="0"/>
              <a:t>(</a:t>
            </a:r>
            <a:r>
              <a:rPr lang="en-US" sz="2000" dirty="0" smtClean="0"/>
              <a:t>i</a:t>
            </a:r>
            <a:r>
              <a:rPr lang="ru-RU" sz="2000" dirty="0" smtClean="0"/>
              <a:t>-1,</a:t>
            </a:r>
            <a:r>
              <a:rPr lang="en-US" sz="2000" dirty="0" smtClean="0"/>
              <a:t>j</a:t>
            </a:r>
            <a:r>
              <a:rPr lang="ru-RU" sz="2000" dirty="0" smtClean="0"/>
              <a:t>);		//</a:t>
            </a:r>
            <a:r>
              <a:rPr lang="en-US" sz="2000" dirty="0" smtClean="0"/>
              <a:t>i</a:t>
            </a:r>
            <a:r>
              <a:rPr lang="ru-RU" sz="2000" dirty="0" smtClean="0"/>
              <a:t>-й предмет не берем</a:t>
            </a: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 </a:t>
            </a:r>
            <a:r>
              <a:rPr lang="en-US" sz="2000" dirty="0" smtClean="0"/>
              <a:t>e</a:t>
            </a:r>
            <a:r>
              <a:rPr lang="ru-RU" sz="2000" dirty="0" smtClean="0"/>
              <a:t>lse {                      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          </a:t>
            </a:r>
            <a:r>
              <a:rPr lang="en-US" sz="2000" dirty="0" smtClean="0"/>
              <a:t>p</a:t>
            </a:r>
            <a:r>
              <a:rPr lang="ru-RU" sz="2000" dirty="0" smtClean="0"/>
              <a:t>rint_</a:t>
            </a:r>
            <a:r>
              <a:rPr lang="en-US" sz="2000" dirty="0" smtClean="0"/>
              <a:t>item</a:t>
            </a:r>
            <a:r>
              <a:rPr lang="ru-RU" sz="2000" dirty="0" smtClean="0"/>
              <a:t>(</a:t>
            </a:r>
            <a:r>
              <a:rPr lang="en-US" sz="2000" dirty="0" smtClean="0"/>
              <a:t>i</a:t>
            </a:r>
            <a:r>
              <a:rPr lang="ru-RU" sz="2000" dirty="0" smtClean="0"/>
              <a:t>-1,</a:t>
            </a:r>
            <a:r>
              <a:rPr lang="en-US" sz="2000" dirty="0" smtClean="0"/>
              <a:t>j</a:t>
            </a:r>
            <a:r>
              <a:rPr lang="ru-RU" sz="2000" dirty="0" smtClean="0"/>
              <a:t>-w[</a:t>
            </a:r>
            <a:r>
              <a:rPr lang="en-US" sz="2000" dirty="0" smtClean="0"/>
              <a:t>i</a:t>
            </a:r>
            <a:r>
              <a:rPr lang="ru-RU" sz="2000" dirty="0" smtClean="0"/>
              <a:t>]);		// </a:t>
            </a:r>
            <a:r>
              <a:rPr lang="en-US" sz="2000" dirty="0" smtClean="0"/>
              <a:t>i</a:t>
            </a:r>
            <a:r>
              <a:rPr lang="ru-RU" sz="2000" dirty="0" smtClean="0"/>
              <a:t>-й предмет берем</a:t>
            </a: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          </a:t>
            </a:r>
            <a:r>
              <a:rPr lang="en-US" sz="2000" dirty="0" err="1"/>
              <a:t>p</a:t>
            </a:r>
            <a:r>
              <a:rPr lang="en-US" sz="2000" dirty="0" err="1" smtClean="0"/>
              <a:t>rintf</a:t>
            </a:r>
            <a:r>
              <a:rPr lang="ru-RU" sz="2000" dirty="0" smtClean="0"/>
              <a:t>(</a:t>
            </a:r>
            <a:r>
              <a:rPr lang="en-US" sz="2000" dirty="0"/>
              <a:t>"</a:t>
            </a:r>
            <a:r>
              <a:rPr lang="ru-RU" sz="2000" dirty="0" smtClean="0"/>
              <a:t>%</a:t>
            </a:r>
            <a:r>
              <a:rPr lang="en-US" sz="2000" dirty="0" smtClean="0"/>
              <a:t>d</a:t>
            </a:r>
            <a:r>
              <a:rPr lang="ru-RU" sz="2000" dirty="0" smtClean="0"/>
              <a:t> </a:t>
            </a:r>
            <a:r>
              <a:rPr lang="en-US" sz="2000" dirty="0" smtClean="0"/>
              <a:t>"</a:t>
            </a:r>
            <a:r>
              <a:rPr lang="ru-RU" sz="2000" dirty="0" smtClean="0"/>
              <a:t>, </a:t>
            </a:r>
            <a:r>
              <a:rPr lang="en-US" sz="2000" dirty="0" smtClean="0"/>
              <a:t>i</a:t>
            </a:r>
            <a:r>
              <a:rPr lang="ru-RU" sz="2000" dirty="0" smtClean="0"/>
              <a:t>);  </a:t>
            </a:r>
            <a:r>
              <a:rPr lang="en-US" sz="2000" dirty="0" smtClean="0"/>
              <a:t> </a:t>
            </a:r>
            <a:r>
              <a:rPr lang="en-US" sz="2000" dirty="0" smtClean="0"/>
              <a:t>		</a:t>
            </a:r>
            <a:r>
              <a:rPr lang="ru-RU" sz="2000" dirty="0" smtClean="0"/>
              <a:t>// </a:t>
            </a:r>
            <a:r>
              <a:rPr lang="ru-RU" sz="2000" dirty="0" smtClean="0"/>
              <a:t>печать </a:t>
            </a:r>
            <a:r>
              <a:rPr lang="en-US" sz="2000" dirty="0" smtClean="0"/>
              <a:t>i</a:t>
            </a:r>
            <a:r>
              <a:rPr lang="ru-RU" sz="2000" dirty="0" smtClean="0"/>
              <a:t>-го предмета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  </a:t>
            </a:r>
            <a:r>
              <a:rPr lang="ru-RU" sz="2000" dirty="0" smtClean="0"/>
              <a:t>}</a:t>
            </a: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6085185"/>
            <a:ext cx="4193199" cy="461665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Как обойтись без рекурсии?</a:t>
            </a:r>
            <a:endParaRPr lang="ru-RU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Рассмотрим вычисление произведения </a:t>
            </a:r>
            <a:r>
              <a:rPr lang="en-US" sz="2400" i="1" dirty="0" smtClean="0"/>
              <a:t>n</a:t>
            </a:r>
            <a:r>
              <a:rPr lang="ru-RU" sz="2400" dirty="0" smtClean="0"/>
              <a:t> матриц </a:t>
            </a:r>
            <a:endParaRPr lang="en-US" sz="2400" i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i="1" dirty="0" smtClean="0"/>
              <a:t>		M </a:t>
            </a:r>
            <a:r>
              <a:rPr lang="ru-RU" sz="2400" i="1" dirty="0" smtClean="0"/>
              <a:t>= </a:t>
            </a:r>
            <a:r>
              <a:rPr lang="en-US" sz="2400" i="1" dirty="0" smtClean="0"/>
              <a:t>M</a:t>
            </a:r>
            <a:r>
              <a:rPr lang="ru-RU" sz="2400" baseline="-25000" dirty="0" smtClean="0"/>
              <a:t>1</a:t>
            </a:r>
            <a:r>
              <a:rPr lang="ru-RU" sz="2400" i="1" dirty="0" smtClean="0"/>
              <a:t> </a:t>
            </a:r>
            <a:r>
              <a:rPr lang="en-US" sz="2400" dirty="0" smtClean="0"/>
              <a:t>x</a:t>
            </a:r>
            <a:r>
              <a:rPr lang="en-US" sz="2400" i="1" dirty="0" smtClean="0"/>
              <a:t> M</a:t>
            </a:r>
            <a:r>
              <a:rPr lang="ru-RU" sz="2400" baseline="-25000" dirty="0" smtClean="0"/>
              <a:t>2</a:t>
            </a:r>
            <a:r>
              <a:rPr lang="ru-RU" sz="2400" i="1" dirty="0" smtClean="0"/>
              <a:t> </a:t>
            </a:r>
            <a:r>
              <a:rPr lang="en-US" sz="2400" dirty="0" smtClean="0"/>
              <a:t>x</a:t>
            </a:r>
            <a:r>
              <a:rPr lang="en-US" sz="2400" i="1" dirty="0" smtClean="0"/>
              <a:t> </a:t>
            </a:r>
            <a:r>
              <a:rPr lang="ru-RU" sz="2400" i="1" dirty="0" smtClean="0"/>
              <a:t>... </a:t>
            </a:r>
            <a:r>
              <a:rPr lang="en-US" sz="2400" dirty="0" smtClean="0"/>
              <a:t>x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ru-RU" sz="2400" i="1" dirty="0" smtClean="0"/>
              <a:t>.		</a:t>
            </a:r>
            <a:r>
              <a:rPr lang="ru-RU" sz="2400" dirty="0" smtClean="0"/>
              <a:t> (1)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Порядок, в котором матрицы перемножаются, может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ru-RU" sz="2400" dirty="0" smtClean="0"/>
              <a:t>ущественно сказаться на общем числе операций, требуемых для</a:t>
            </a:r>
            <a:r>
              <a:rPr lang="en-US" sz="2400" dirty="0" smtClean="0"/>
              <a:t> </a:t>
            </a:r>
            <a:r>
              <a:rPr lang="ru-RU" sz="2400" dirty="0" smtClean="0"/>
              <a:t>вычисления матрицы </a:t>
            </a:r>
            <a:r>
              <a:rPr lang="ru-RU" sz="2400" i="1" dirty="0" smtClean="0"/>
              <a:t>М,</a:t>
            </a:r>
            <a:r>
              <a:rPr lang="ru-RU" sz="2400" dirty="0" smtClean="0"/>
              <a:t> независимо от алгоритма, применяемого</a:t>
            </a:r>
            <a:r>
              <a:rPr lang="en-US" sz="2400" smtClean="0"/>
              <a:t> </a:t>
            </a:r>
            <a:r>
              <a:rPr lang="ru-RU" sz="2400" smtClean="0"/>
              <a:t>для </a:t>
            </a:r>
            <a:r>
              <a:rPr lang="ru-RU" sz="2400" dirty="0" smtClean="0"/>
              <a:t>умножения матриц.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Умножение матрицы размера [</a:t>
            </a:r>
            <a:r>
              <a:rPr lang="ru-RU" sz="2400" i="1" dirty="0" smtClean="0"/>
              <a:t>р </a:t>
            </a:r>
            <a:r>
              <a:rPr lang="ru-RU" sz="2400" i="1" dirty="0" smtClean="0">
                <a:sym typeface="Symbol" pitchFamily="18" charset="2"/>
              </a:rPr>
              <a:t></a:t>
            </a:r>
            <a:r>
              <a:rPr lang="ru-RU" sz="2400" i="1" dirty="0" smtClean="0"/>
              <a:t> </a:t>
            </a:r>
            <a:r>
              <a:rPr lang="en-US" sz="2400" i="1" dirty="0" smtClean="0"/>
              <a:t>q</a:t>
            </a:r>
            <a:r>
              <a:rPr lang="ru-RU" sz="2400" dirty="0" smtClean="0"/>
              <a:t>] на матрицу размера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[</a:t>
            </a:r>
            <a:r>
              <a:rPr lang="en-US" sz="2400" i="1" dirty="0" smtClean="0"/>
              <a:t>q</a:t>
            </a:r>
            <a:r>
              <a:rPr lang="en-US" sz="2400" i="1" dirty="0" smtClean="0">
                <a:sym typeface="Symbol" pitchFamily="18" charset="2"/>
              </a:rPr>
              <a:t></a:t>
            </a:r>
            <a:r>
              <a:rPr lang="en-US" sz="2400" i="1" dirty="0" smtClean="0"/>
              <a:t> r</a:t>
            </a:r>
            <a:r>
              <a:rPr lang="ru-RU" sz="2400" dirty="0" smtClean="0"/>
              <a:t>] требует </a:t>
            </a:r>
            <a:r>
              <a:rPr lang="en-US" sz="2400" i="1" dirty="0" err="1" smtClean="0"/>
              <a:t>pqr</a:t>
            </a:r>
            <a:r>
              <a:rPr lang="ru-RU" sz="2400" dirty="0" smtClean="0"/>
              <a:t> операций.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-- </a:t>
            </a:r>
            <a:r>
              <a:rPr lang="ru-RU" dirty="0"/>
              <a:t>умножение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ru-RU" sz="2400" dirty="0" smtClean="0"/>
              <a:t>Рассмотрим произведение  матриц</a:t>
            </a:r>
            <a:r>
              <a:rPr lang="en-US" sz="2400" dirty="0" smtClean="0"/>
              <a:t>:</a:t>
            </a:r>
            <a:endParaRPr lang="ru-RU" sz="2400" i="1" dirty="0" smtClean="0"/>
          </a:p>
          <a:p>
            <a:pPr>
              <a:buFont typeface="Arial" charset="0"/>
              <a:buNone/>
            </a:pPr>
            <a:r>
              <a:rPr lang="en-US" sz="2400" i="1" dirty="0" smtClean="0"/>
              <a:t>    </a:t>
            </a:r>
            <a:r>
              <a:rPr lang="ru-RU" sz="2400" i="1" dirty="0" smtClean="0"/>
              <a:t>М   =   </a:t>
            </a:r>
            <a:r>
              <a:rPr lang="en-US" sz="2400" i="1" dirty="0" smtClean="0"/>
              <a:t>M</a:t>
            </a:r>
            <a:r>
              <a:rPr lang="ru-RU" sz="2400" baseline="-25000" dirty="0" smtClean="0"/>
              <a:t>1</a:t>
            </a:r>
            <a:r>
              <a:rPr lang="ru-RU" sz="2400" i="1" dirty="0" smtClean="0"/>
              <a:t>  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  </a:t>
            </a:r>
            <a:r>
              <a:rPr lang="ru-RU" sz="2400" i="1" dirty="0" smtClean="0"/>
              <a:t>М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  </a:t>
            </a:r>
            <a:r>
              <a:rPr lang="ru-RU" sz="2400" i="1" dirty="0" smtClean="0"/>
              <a:t>М</a:t>
            </a:r>
            <a:r>
              <a:rPr lang="ru-RU" sz="2400" baseline="-25000" dirty="0" smtClean="0"/>
              <a:t>3</a:t>
            </a:r>
            <a:r>
              <a:rPr lang="ru-RU" sz="2400" i="1" dirty="0" smtClean="0"/>
              <a:t> 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i="1" dirty="0" smtClean="0"/>
              <a:t>   М</a:t>
            </a:r>
            <a:r>
              <a:rPr lang="ru-RU" sz="2400" baseline="-25000" dirty="0" smtClean="0"/>
              <a:t>4</a:t>
            </a:r>
            <a:r>
              <a:rPr lang="ru-RU" sz="2400" dirty="0" smtClean="0"/>
              <a:t>     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       </a:t>
            </a:r>
            <a:r>
              <a:rPr lang="en-US" sz="2400" dirty="0" smtClean="0"/>
              <a:t>    </a:t>
            </a:r>
            <a:r>
              <a:rPr lang="ru-RU" sz="2400" dirty="0" smtClean="0"/>
              <a:t>[10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20] </a:t>
            </a:r>
            <a:r>
              <a:rPr lang="en-US" sz="2400" dirty="0" smtClean="0"/>
              <a:t> </a:t>
            </a:r>
            <a:r>
              <a:rPr lang="ru-RU" sz="2400" dirty="0" smtClean="0"/>
              <a:t>[20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50] </a:t>
            </a:r>
            <a:r>
              <a:rPr lang="en-US" sz="2400" dirty="0" smtClean="0"/>
              <a:t> </a:t>
            </a:r>
            <a:r>
              <a:rPr lang="ru-RU" sz="2400" dirty="0" smtClean="0"/>
              <a:t>[50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1]  [1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100]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Если вычислять матрицу </a:t>
            </a:r>
            <a:r>
              <a:rPr lang="ru-RU" sz="2200" i="1" dirty="0" smtClean="0"/>
              <a:t>М</a:t>
            </a:r>
            <a:r>
              <a:rPr lang="ru-RU" sz="2200" dirty="0" smtClean="0"/>
              <a:t> в порядке: </a:t>
            </a:r>
            <a:r>
              <a:rPr lang="ru-RU" sz="2200" i="1" dirty="0" smtClean="0"/>
              <a:t> </a:t>
            </a:r>
            <a:r>
              <a:rPr lang="en-US" sz="2200" i="1" dirty="0" smtClean="0"/>
              <a:t>M</a:t>
            </a:r>
            <a:r>
              <a:rPr lang="ru-RU" sz="2200" dirty="0" smtClean="0"/>
              <a:t>1</a:t>
            </a:r>
            <a:r>
              <a:rPr lang="ru-RU" sz="2200" i="1" dirty="0" smtClean="0"/>
              <a:t> 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( </a:t>
            </a:r>
            <a:r>
              <a:rPr lang="ru-RU" sz="2200" i="1" dirty="0" smtClean="0"/>
              <a:t>М</a:t>
            </a:r>
            <a:r>
              <a:rPr lang="ru-RU" sz="2200" dirty="0" smtClean="0"/>
              <a:t>2 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( </a:t>
            </a:r>
            <a:r>
              <a:rPr lang="ru-RU" sz="2200" i="1" dirty="0" smtClean="0"/>
              <a:t>М</a:t>
            </a:r>
            <a:r>
              <a:rPr lang="ru-RU" sz="2200" dirty="0" smtClean="0"/>
              <a:t>3</a:t>
            </a:r>
            <a:r>
              <a:rPr lang="ru-RU" sz="2200" i="1" dirty="0" smtClean="0"/>
              <a:t> 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i="1" dirty="0" smtClean="0"/>
              <a:t>  М</a:t>
            </a:r>
            <a:r>
              <a:rPr lang="ru-RU" sz="2200" dirty="0" smtClean="0"/>
              <a:t>4</a:t>
            </a:r>
            <a:r>
              <a:rPr lang="ru-RU" sz="2200" i="1" dirty="0" smtClean="0"/>
              <a:t>,</a:t>
            </a:r>
            <a:r>
              <a:rPr lang="ru-RU" sz="2200" dirty="0" smtClean="0"/>
              <a:t>))</a:t>
            </a:r>
            <a:r>
              <a:rPr lang="ru-RU" sz="2200" i="1" dirty="0" smtClean="0"/>
              <a:t>,</a:t>
            </a:r>
            <a:r>
              <a:rPr lang="ru-RU" sz="2200" dirty="0" smtClean="0"/>
              <a:t> то 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потребуется </a:t>
            </a:r>
            <a:r>
              <a:rPr lang="ru-RU" sz="2200" dirty="0" smtClean="0">
                <a:solidFill>
                  <a:schemeClr val="hlink"/>
                </a:solidFill>
              </a:rPr>
              <a:t>125 000</a:t>
            </a:r>
            <a:r>
              <a:rPr lang="ru-RU" sz="2200" dirty="0" smtClean="0"/>
              <a:t> операций. 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(50*1*100)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/>
              <a:t> [50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5000</a:t>
            </a:r>
            <a:r>
              <a:rPr lang="en-US" sz="2400" dirty="0" smtClean="0">
                <a:sym typeface="Symbol" pitchFamily="18" charset="2"/>
              </a:rPr>
              <a:t>; (20*50*100)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[20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en-US" sz="2200" dirty="0" smtClean="0">
                <a:sym typeface="Symbol" pitchFamily="18" charset="2"/>
              </a:rPr>
              <a:t>100], </a:t>
            </a:r>
            <a:r>
              <a:rPr lang="en-US" sz="2200" dirty="0" smtClean="0">
                <a:solidFill>
                  <a:schemeClr val="hlink"/>
                </a:solidFill>
                <a:sym typeface="Symbol" pitchFamily="18" charset="2"/>
              </a:rPr>
              <a:t>100000</a:t>
            </a:r>
            <a:r>
              <a:rPr lang="en-US" sz="2200" dirty="0" smtClean="0">
                <a:sym typeface="Symbol" pitchFamily="18" charset="2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200" dirty="0" smtClean="0">
                <a:sym typeface="Symbol" pitchFamily="18" charset="2"/>
              </a:rPr>
              <a:t>(10*20*100)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/>
              <a:t> [10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20000. </a:t>
            </a:r>
            <a:endParaRPr lang="ru-RU" sz="2200" dirty="0" smtClean="0">
              <a:solidFill>
                <a:schemeClr val="hlink"/>
              </a:solidFill>
            </a:endParaRPr>
          </a:p>
          <a:p>
            <a:pPr>
              <a:buFont typeface="Arial" charset="0"/>
              <a:buNone/>
            </a:pPr>
            <a:endParaRPr lang="ru-RU" sz="2200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Вычисление же в порядке: </a:t>
            </a:r>
            <a:r>
              <a:rPr lang="ru-RU" sz="2200" i="1" dirty="0" smtClean="0"/>
              <a:t>( </a:t>
            </a:r>
            <a:r>
              <a:rPr lang="en-US" sz="2200" i="1" dirty="0" smtClean="0"/>
              <a:t>M</a:t>
            </a:r>
            <a:r>
              <a:rPr lang="ru-RU" sz="2200" dirty="0" smtClean="0"/>
              <a:t>1</a:t>
            </a:r>
            <a:r>
              <a:rPr lang="ru-RU" sz="2200" i="1" dirty="0" smtClean="0"/>
              <a:t>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(</a:t>
            </a:r>
            <a:r>
              <a:rPr lang="ru-RU" sz="2200" i="1" dirty="0" smtClean="0"/>
              <a:t>М</a:t>
            </a:r>
            <a:r>
              <a:rPr lang="ru-RU" sz="2200" dirty="0" smtClean="0"/>
              <a:t>2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</a:t>
            </a:r>
            <a:r>
              <a:rPr lang="ru-RU" sz="2200" i="1" dirty="0" smtClean="0"/>
              <a:t>М</a:t>
            </a:r>
            <a:r>
              <a:rPr lang="ru-RU" sz="2200" dirty="0" smtClean="0"/>
              <a:t>3</a:t>
            </a:r>
            <a:r>
              <a:rPr lang="ru-RU" sz="2200" i="1" dirty="0" smtClean="0"/>
              <a:t> ))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i="1" dirty="0" smtClean="0"/>
              <a:t> М</a:t>
            </a:r>
            <a:r>
              <a:rPr lang="ru-RU" sz="2200" dirty="0" smtClean="0"/>
              <a:t>4</a:t>
            </a:r>
            <a:r>
              <a:rPr lang="ru-RU" sz="2200" i="1" dirty="0" smtClean="0"/>
              <a:t>  </a:t>
            </a:r>
            <a:r>
              <a:rPr lang="ru-RU" sz="2200" dirty="0" smtClean="0"/>
              <a:t>требует  лишь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chemeClr val="hlink"/>
                </a:solidFill>
              </a:rPr>
              <a:t>2 200</a:t>
            </a:r>
            <a:r>
              <a:rPr lang="ru-RU" sz="2200" dirty="0" smtClean="0"/>
              <a:t> операций.   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(20*50*1)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[20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</a:t>
            </a:r>
            <a:r>
              <a:rPr lang="en-US" sz="2400" dirty="0" smtClean="0">
                <a:sym typeface="Symbol" pitchFamily="18" charset="2"/>
              </a:rPr>
              <a:t>; (10*20*1)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[10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200</a:t>
            </a:r>
            <a:r>
              <a:rPr lang="en-US" sz="2400" dirty="0" smtClean="0">
                <a:sym typeface="Symbol" pitchFamily="18" charset="2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ym typeface="Symbol" pitchFamily="18" charset="2"/>
              </a:rPr>
              <a:t>(10*1*100)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[10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100],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ru-RU" sz="2400" dirty="0" smtClean="0"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– умножение матриц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sp>
        <p:nvSpPr>
          <p:cNvPr id="7270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Перебор с целью минимизировать число операций имеет экспоненциальную сложность.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На первом этапе определим за какое минимальное количество операций можно получить матрицу М из равенства (1).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Будем считать подзадачами вычисление минимального количества операций при перемножении меньшего, чем </a:t>
            </a:r>
            <a:r>
              <a:rPr lang="en-US" sz="2400" dirty="0" smtClean="0"/>
              <a:t>n</a:t>
            </a:r>
            <a:r>
              <a:rPr lang="ru-RU" sz="2400" dirty="0" smtClean="0"/>
              <a:t>, количества матриц.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В качестве параметров рассматриваемой задачи возьмем индексы </a:t>
            </a:r>
            <a:r>
              <a:rPr lang="en-US" sz="2400" dirty="0" smtClean="0"/>
              <a:t>i </a:t>
            </a:r>
            <a:r>
              <a:rPr lang="ru-RU" sz="2400" dirty="0" smtClean="0"/>
              <a:t>и  </a:t>
            </a:r>
            <a:r>
              <a:rPr lang="en-US" sz="2400" dirty="0" smtClean="0"/>
              <a:t>j</a:t>
            </a:r>
            <a:r>
              <a:rPr lang="ru-RU" sz="2400" dirty="0" smtClean="0"/>
              <a:t> (1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i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j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n</a:t>
            </a:r>
            <a:r>
              <a:rPr lang="ru-RU" sz="2400" dirty="0" smtClean="0"/>
              <a:t>),  обозначающие номера первой и последней матриц в цепочке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М</a:t>
            </a:r>
            <a:r>
              <a:rPr lang="en-US" sz="2400" baseline="-25000" dirty="0" smtClean="0"/>
              <a:t>i</a:t>
            </a:r>
            <a:r>
              <a:rPr lang="ru-RU" sz="2400" baseline="-25000" dirty="0" smtClean="0"/>
              <a:t>+1</a:t>
            </a:r>
            <a:r>
              <a:rPr lang="ru-RU" sz="2400" dirty="0" smtClean="0"/>
              <a:t>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...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М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ru-RU" sz="2400" dirty="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Сначала решим поздачи, когда </a:t>
            </a:r>
            <a:r>
              <a:rPr lang="en-US" sz="2400" dirty="0" smtClean="0"/>
              <a:t>j</a:t>
            </a:r>
            <a:r>
              <a:rPr lang="ru-RU" sz="2400" dirty="0" smtClean="0"/>
              <a:t>=</a:t>
            </a:r>
            <a:r>
              <a:rPr lang="en-US" sz="2400" dirty="0" smtClean="0"/>
              <a:t>i</a:t>
            </a:r>
            <a:r>
              <a:rPr lang="ru-RU" sz="2400" dirty="0" smtClean="0"/>
              <a:t>+1, т.е. когда перемножаются две рядом стоящие матрицы. Решения – количество затраченных операций, запишем в ячейке таблицы </a:t>
            </a:r>
            <a:r>
              <a:rPr lang="en-US" sz="2400" dirty="0" smtClean="0"/>
              <a:t>T</a:t>
            </a:r>
            <a:r>
              <a:rPr lang="ru-RU" sz="2400" dirty="0" smtClean="0"/>
              <a:t> с номерами (</a:t>
            </a:r>
            <a:r>
              <a:rPr lang="en-US" sz="2400" dirty="0" smtClean="0"/>
              <a:t>i</a:t>
            </a:r>
            <a:r>
              <a:rPr lang="ru-RU" sz="2400" dirty="0" smtClean="0"/>
              <a:t>. </a:t>
            </a:r>
            <a:r>
              <a:rPr lang="en-US" sz="2400" dirty="0" smtClean="0"/>
              <a:t>j</a:t>
            </a:r>
            <a:r>
              <a:rPr lang="ru-RU" sz="2400" dirty="0" smtClean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err="1" smtClean="0"/>
              <a:t>T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ru-RU" sz="2400" dirty="0" smtClean="0"/>
              <a:t>будет содержать число, равное количеству операций при умножении цепочки матриц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М</a:t>
            </a:r>
            <a:r>
              <a:rPr lang="en-US" sz="2400" baseline="-25000" dirty="0" smtClean="0"/>
              <a:t>i</a:t>
            </a:r>
            <a:r>
              <a:rPr lang="ru-RU" sz="2400" baseline="-25000" dirty="0" smtClean="0"/>
              <a:t>+1</a:t>
            </a:r>
            <a:r>
              <a:rPr lang="ru-RU" sz="2400" dirty="0" smtClean="0"/>
              <a:t>,  где 1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i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ru-RU" sz="2400" dirty="0" smtClean="0"/>
              <a:t>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81" name="Rectangle 41"/>
          <p:cNvSpPr>
            <a:spLocks noChangeArrowheads="1"/>
          </p:cNvSpPr>
          <p:nvPr/>
        </p:nvSpPr>
        <p:spPr bwMode="auto">
          <a:xfrm>
            <a:off x="5435153" y="2643634"/>
            <a:ext cx="370884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i="1" dirty="0"/>
              <a:t> </a:t>
            </a:r>
            <a:r>
              <a:rPr lang="en-US" i="1" dirty="0"/>
              <a:t>   M</a:t>
            </a:r>
            <a:r>
              <a:rPr lang="ru-RU" baseline="-25000" dirty="0"/>
              <a:t>1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 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i="1" dirty="0"/>
              <a:t>М</a:t>
            </a:r>
            <a:r>
              <a:rPr lang="ru-RU" baseline="-25000" dirty="0"/>
              <a:t>2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i="1" dirty="0"/>
              <a:t>М</a:t>
            </a:r>
            <a:r>
              <a:rPr lang="ru-RU" baseline="-25000" dirty="0"/>
              <a:t>3</a:t>
            </a:r>
            <a:r>
              <a:rPr lang="ru-RU" i="1" baseline="-25000" dirty="0"/>
              <a:t> 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 М</a:t>
            </a:r>
            <a:r>
              <a:rPr lang="ru-RU" baseline="-25000" dirty="0"/>
              <a:t>4 </a:t>
            </a:r>
            <a:r>
              <a:rPr lang="ru-RU" dirty="0"/>
              <a:t>     </a:t>
            </a:r>
          </a:p>
          <a:p>
            <a:r>
              <a:rPr lang="en-US" dirty="0"/>
              <a:t>[1</a:t>
            </a:r>
            <a:r>
              <a:rPr lang="ru-RU" dirty="0"/>
              <a:t>0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20] </a:t>
            </a:r>
            <a:r>
              <a:rPr lang="en-US" dirty="0"/>
              <a:t> </a:t>
            </a:r>
            <a:r>
              <a:rPr lang="ru-RU" dirty="0"/>
              <a:t>[20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50] </a:t>
            </a:r>
            <a:r>
              <a:rPr lang="en-US" dirty="0"/>
              <a:t> </a:t>
            </a:r>
            <a:r>
              <a:rPr lang="ru-RU" dirty="0"/>
              <a:t>[50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1]  [1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 100]</a:t>
            </a:r>
          </a:p>
        </p:txBody>
      </p:sp>
      <p:sp>
        <p:nvSpPr>
          <p:cNvPr id="74782" name="Rectangle 42"/>
          <p:cNvSpPr>
            <a:spLocks noChangeArrowheads="1"/>
          </p:cNvSpPr>
          <p:nvPr/>
        </p:nvSpPr>
        <p:spPr bwMode="auto">
          <a:xfrm>
            <a:off x="899593" y="3967401"/>
            <a:ext cx="77768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200" dirty="0">
                <a:latin typeface="Calibri" pitchFamily="34" charset="0"/>
              </a:rPr>
              <a:t>Далее перейдем к решению подзадач с параметрами </a:t>
            </a:r>
            <a:r>
              <a:rPr lang="en-US" sz="2200" dirty="0">
                <a:latin typeface="Calibri" pitchFamily="34" charset="0"/>
              </a:rPr>
              <a:t>j</a:t>
            </a:r>
            <a:r>
              <a:rPr lang="ru-RU" sz="2200" dirty="0">
                <a:latin typeface="Calibri" pitchFamily="34" charset="0"/>
              </a:rPr>
              <a:t>=</a:t>
            </a:r>
            <a:r>
              <a:rPr lang="en-US" sz="2200" dirty="0">
                <a:latin typeface="Calibri" pitchFamily="34" charset="0"/>
              </a:rPr>
              <a:t>i</a:t>
            </a:r>
            <a:r>
              <a:rPr lang="ru-RU" sz="2200" dirty="0">
                <a:latin typeface="Calibri" pitchFamily="34" charset="0"/>
              </a:rPr>
              <a:t>+2.</a:t>
            </a:r>
            <a:r>
              <a:rPr lang="en-US" sz="2200" dirty="0">
                <a:latin typeface="Calibri" pitchFamily="34" charset="0"/>
              </a:rPr>
              <a:t> </a:t>
            </a:r>
          </a:p>
          <a:p>
            <a:r>
              <a:rPr lang="ru-RU" sz="2200" dirty="0">
                <a:latin typeface="Calibri" pitchFamily="34" charset="0"/>
              </a:rPr>
              <a:t>Рассмотрим, например, цепочку матриц </a:t>
            </a:r>
            <a:r>
              <a:rPr lang="en-US" sz="2200" dirty="0">
                <a:latin typeface="Calibri" pitchFamily="34" charset="0"/>
              </a:rPr>
              <a:t>M</a:t>
            </a:r>
            <a:r>
              <a:rPr lang="ru-RU" sz="2200" baseline="-25000" dirty="0">
                <a:latin typeface="Calibri" pitchFamily="34" charset="0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. 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r>
              <a:rPr lang="ru-RU" sz="2200" dirty="0" smtClean="0">
                <a:latin typeface="Calibri" pitchFamily="34" charset="0"/>
                <a:sym typeface="Symbol" pitchFamily="18" charset="2"/>
              </a:rPr>
              <a:t>Решением этой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подзадачи будет минимальное количество </a:t>
            </a:r>
            <a:r>
              <a:rPr lang="ru-RU" sz="2200" dirty="0" smtClean="0">
                <a:latin typeface="Calibri" pitchFamily="34" charset="0"/>
                <a:sym typeface="Symbol" pitchFamily="18" charset="2"/>
              </a:rPr>
              <a:t>операций, выбранное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из двух возможных порядков перемножения матриц: </a:t>
            </a:r>
            <a:r>
              <a:rPr lang="ru-RU" sz="2200" dirty="0" smtClean="0">
                <a:latin typeface="Calibri" pitchFamily="34" charset="0"/>
                <a:sym typeface="Symbol" pitchFamily="18" charset="2"/>
              </a:rPr>
              <a:t>(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M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)</a:t>
            </a:r>
            <a:r>
              <a:rPr lang="ru-RU" sz="2200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  и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M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(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 smtClean="0">
                <a:latin typeface="Calibri" pitchFamily="34" charset="0"/>
                <a:sym typeface="Symbol" pitchFamily="18" charset="2"/>
              </a:rPr>
              <a:t>)</a:t>
            </a:r>
          </a:p>
          <a:p>
            <a:r>
              <a:rPr lang="ru-RU" sz="2200" dirty="0" smtClean="0">
                <a:latin typeface="Calibri" pitchFamily="34" charset="0"/>
                <a:sym typeface="Symbol" pitchFamily="18" charset="2"/>
              </a:rPr>
              <a:t>При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этом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для выражений в скобках </a:t>
            </a:r>
            <a:r>
              <a:rPr lang="ru-RU" sz="2200" dirty="0" smtClean="0">
                <a:latin typeface="Calibri" pitchFamily="34" charset="0"/>
                <a:sym typeface="Symbol" pitchFamily="18" charset="2"/>
              </a:rPr>
              <a:t>ответы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уже записаны в таблице </a:t>
            </a:r>
            <a:r>
              <a:rPr lang="en-US" sz="22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ru-RU" sz="2200" dirty="0" smtClean="0">
                <a:latin typeface="Calibri" pitchFamily="34" charset="0"/>
                <a:sym typeface="Symbol" pitchFamily="18" charset="2"/>
              </a:rPr>
              <a:t>  Результат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запишем в ячейку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T</a:t>
            </a:r>
            <a:r>
              <a:rPr lang="ru-RU" sz="2200" baseline="-25000" dirty="0" smtClean="0">
                <a:latin typeface="Calibri" pitchFamily="34" charset="0"/>
                <a:sym typeface="Symbol" pitchFamily="18" charset="2"/>
              </a:rPr>
              <a:t>1,3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r>
              <a:rPr lang="ru-RU" sz="2200" dirty="0">
                <a:latin typeface="Calibri" pitchFamily="34" charset="0"/>
                <a:sym typeface="Symbol" pitchFamily="18" charset="2"/>
              </a:rPr>
              <a:t>Затем перейдем к решению подзадач с параметрами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=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200" dirty="0" smtClean="0">
                <a:latin typeface="Calibri" pitchFamily="34" charset="0"/>
                <a:sym typeface="Symbol" pitchFamily="18" charset="2"/>
              </a:rPr>
              <a:t>+3</a:t>
            </a:r>
            <a:endParaRPr lang="ru-RU" sz="22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899592" y="1772295"/>
            <a:ext cx="7776864" cy="9366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sz="2400" dirty="0" smtClean="0"/>
              <a:t>Для примера из четырех матриц в таблице будут определены следующие элементы </a:t>
            </a:r>
            <a:r>
              <a:rPr lang="en-US" sz="2400" dirty="0" smtClean="0"/>
              <a:t>T</a:t>
            </a:r>
            <a:r>
              <a:rPr lang="ru-RU" sz="2400" dirty="0" smtClean="0"/>
              <a:t>: </a:t>
            </a:r>
            <a:r>
              <a:rPr lang="en-US" sz="2400" dirty="0" smtClean="0"/>
              <a:t>t</a:t>
            </a:r>
            <a:r>
              <a:rPr lang="ru-RU" sz="2400" baseline="-25000" dirty="0" smtClean="0"/>
              <a:t>1,2</a:t>
            </a:r>
            <a:r>
              <a:rPr lang="ru-RU" sz="2400" dirty="0" smtClean="0"/>
              <a:t>,  </a:t>
            </a:r>
            <a:r>
              <a:rPr lang="en-US" sz="2400" dirty="0" smtClean="0"/>
              <a:t>t</a:t>
            </a:r>
            <a:r>
              <a:rPr lang="ru-RU" sz="2400" baseline="-25000" dirty="0" smtClean="0"/>
              <a:t>2,3</a:t>
            </a:r>
            <a:r>
              <a:rPr lang="ru-RU" sz="2400" dirty="0" smtClean="0"/>
              <a:t> и </a:t>
            </a:r>
            <a:r>
              <a:rPr lang="en-US" sz="2400" dirty="0" smtClean="0"/>
              <a:t>t</a:t>
            </a:r>
            <a:r>
              <a:rPr lang="ru-RU" sz="2400" baseline="-25000" dirty="0" smtClean="0"/>
              <a:t>3,4</a:t>
            </a:r>
            <a:endParaRPr lang="ru-RU" sz="2400" dirty="0" smtClean="0"/>
          </a:p>
        </p:txBody>
      </p:sp>
      <p:graphicFrame>
        <p:nvGraphicFramePr>
          <p:cNvPr id="14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62143"/>
              </p:ext>
            </p:extLst>
          </p:nvPr>
        </p:nvGraphicFramePr>
        <p:xfrm>
          <a:off x="1403648" y="2614032"/>
          <a:ext cx="4032447" cy="1463040"/>
        </p:xfrm>
        <a:graphic>
          <a:graphicData uri="http://schemas.openxmlformats.org/drawingml/2006/table">
            <a:tbl>
              <a:tblPr/>
              <a:tblGrid>
                <a:gridCol w="1008892"/>
                <a:gridCol w="1008891"/>
                <a:gridCol w="1005773"/>
                <a:gridCol w="1008891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sp>
        <p:nvSpPr>
          <p:cNvPr id="79877" name="Rectangle 3"/>
          <p:cNvSpPr>
            <a:spLocks noGrp="1"/>
          </p:cNvSpPr>
          <p:nvPr>
            <p:ph idx="1"/>
          </p:nvPr>
        </p:nvSpPr>
        <p:spPr>
          <a:xfrm>
            <a:off x="755576" y="1377280"/>
            <a:ext cx="7772400" cy="1331640"/>
          </a:xfrm>
        </p:spPr>
        <p:txBody>
          <a:bodyPr/>
          <a:lstStyle/>
          <a:p>
            <a:pPr marL="68580" indent="0">
              <a:buNone/>
            </a:pPr>
            <a:r>
              <a:rPr lang="ru-RU" sz="2400" dirty="0" smtClean="0"/>
              <a:t>Обозначим через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ij</a:t>
            </a:r>
            <a:r>
              <a:rPr lang="ru-RU" sz="2400" dirty="0" smtClean="0"/>
              <a:t>  минимальную сложность </a:t>
            </a:r>
            <a:r>
              <a:rPr lang="ru-RU" sz="2400" dirty="0" smtClean="0"/>
              <a:t>умножения цепочки </a:t>
            </a:r>
            <a:r>
              <a:rPr lang="ru-RU" sz="2400" dirty="0" smtClean="0"/>
              <a:t>матриц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М</a:t>
            </a:r>
            <a:r>
              <a:rPr lang="en-US" sz="2400" baseline="-25000" dirty="0" smtClean="0"/>
              <a:t>i</a:t>
            </a:r>
            <a:r>
              <a:rPr lang="ru-RU" sz="2400" baseline="-25000" dirty="0" smtClean="0"/>
              <a:t>+1</a:t>
            </a:r>
            <a:r>
              <a:rPr lang="ru-RU" sz="2400" dirty="0" smtClean="0"/>
              <a:t>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...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М</a:t>
            </a:r>
            <a:r>
              <a:rPr lang="en-US" sz="2400" baseline="-25000" dirty="0" smtClean="0"/>
              <a:t>j</a:t>
            </a:r>
            <a:r>
              <a:rPr lang="ru-RU" sz="2400" dirty="0" smtClean="0"/>
              <a:t> ,  где  1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i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j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n</a:t>
            </a:r>
            <a:r>
              <a:rPr lang="ru-RU" sz="2400" dirty="0" smtClean="0"/>
              <a:t>.  Ее </a:t>
            </a:r>
            <a:r>
              <a:rPr lang="ru-RU" sz="2400" dirty="0" smtClean="0"/>
              <a:t>можно получить </a:t>
            </a:r>
            <a:r>
              <a:rPr lang="ru-RU" sz="2400" dirty="0" smtClean="0"/>
              <a:t>следующим образом: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43321"/>
              </p:ext>
            </p:extLst>
          </p:nvPr>
        </p:nvGraphicFramePr>
        <p:xfrm>
          <a:off x="1476375" y="2637086"/>
          <a:ext cx="56880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Equation" r:id="rId4" imgW="2450880" imgH="583920" progId="Equation.3">
                  <p:embed/>
                </p:oleObj>
              </mc:Choice>
              <mc:Fallback>
                <p:oleObj name="Equation" r:id="rId4" imgW="245088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7086"/>
                        <a:ext cx="5688013" cy="12239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467544" y="4023062"/>
            <a:ext cx="842563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Здесь </a:t>
            </a:r>
            <a:r>
              <a:rPr lang="en-US" sz="2400" dirty="0" err="1">
                <a:latin typeface="Calibri" pitchFamily="34" charset="0"/>
              </a:rPr>
              <a:t>t</a:t>
            </a:r>
            <a:r>
              <a:rPr lang="en-US" sz="2400" baseline="-25000" dirty="0" err="1">
                <a:latin typeface="Calibri" pitchFamily="34" charset="0"/>
              </a:rPr>
              <a:t>ik</a:t>
            </a:r>
            <a:r>
              <a:rPr lang="ru-RU" sz="2400" dirty="0">
                <a:latin typeface="Calibri" pitchFamily="34" charset="0"/>
              </a:rPr>
              <a:t> — минимальная сложность вычисления цепочки </a:t>
            </a:r>
          </a:p>
          <a:p>
            <a:pPr algn="just"/>
            <a:r>
              <a:rPr lang="ru-RU" sz="2400" dirty="0">
                <a:latin typeface="Calibri" pitchFamily="34" charset="0"/>
              </a:rPr>
              <a:t>М' =  </a:t>
            </a:r>
            <a:r>
              <a:rPr lang="en-US" sz="2400" dirty="0" err="1">
                <a:latin typeface="Calibri" pitchFamily="34" charset="0"/>
              </a:rPr>
              <a:t>M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</a:t>
            </a:r>
            <a:r>
              <a:rPr lang="ru-RU" sz="2400" dirty="0">
                <a:latin typeface="Calibri" pitchFamily="34" charset="0"/>
              </a:rPr>
              <a:t> ...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400" dirty="0" smtClean="0">
                <a:latin typeface="Calibri" pitchFamily="34" charset="0"/>
                <a:sym typeface="Symbol" pitchFamily="18" charset="2"/>
              </a:rPr>
              <a:t>a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+1,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j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— минимальная сложность </a:t>
            </a:r>
            <a:r>
              <a:rPr lang="ru-RU" sz="2400" dirty="0" smtClean="0">
                <a:latin typeface="Calibri" pitchFamily="34" charset="0"/>
                <a:sym typeface="Symbol" pitchFamily="18" charset="2"/>
              </a:rPr>
              <a:t>умножения цепочки М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˝=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M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</a:t>
            </a:r>
            <a:r>
              <a:rPr lang="ru-RU" sz="2400" dirty="0">
                <a:latin typeface="Calibri" pitchFamily="34" charset="0"/>
              </a:rPr>
              <a:t> 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+2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 </a:t>
            </a:r>
            <a:r>
              <a:rPr lang="ru-RU" sz="2400" dirty="0">
                <a:latin typeface="Calibri" pitchFamily="34" charset="0"/>
              </a:rPr>
              <a:t> ...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. </a:t>
            </a:r>
          </a:p>
          <a:p>
            <a:pPr algn="just"/>
            <a:r>
              <a:rPr lang="ru-RU" sz="2400" dirty="0">
                <a:latin typeface="Calibri" pitchFamily="34" charset="0"/>
                <a:sym typeface="Symbol" pitchFamily="18" charset="2"/>
              </a:rPr>
              <a:t>Третье слагаемое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r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ikj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равно сложности умножения М' на М˝. Утверждается, что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ij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(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&gt;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) — наименьшая из сумм этих трех членов по всем возможным значениям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, лежащим между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и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- 1.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Ричард Беллман </a:t>
            </a:r>
            <a:r>
              <a:rPr lang="en-US" sz="2400" dirty="0" smtClean="0"/>
              <a:t>~1940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Какой алгоритм назван в честь этого ученого?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Описание процесса </a:t>
            </a:r>
            <a:r>
              <a:rPr lang="ru-RU" sz="2400" dirty="0" smtClean="0"/>
              <a:t>решения </a:t>
            </a:r>
            <a:r>
              <a:rPr lang="ru-RU" sz="2400" dirty="0" smtClean="0"/>
              <a:t>задачи, </a:t>
            </a:r>
            <a:r>
              <a:rPr lang="ru-RU" sz="2400" dirty="0" smtClean="0"/>
              <a:t>при котором решение одной </a:t>
            </a:r>
            <a:r>
              <a:rPr lang="ru-RU" sz="2400" dirty="0" smtClean="0"/>
              <a:t>задачу </a:t>
            </a:r>
            <a:r>
              <a:rPr lang="ru-RU" sz="2400" dirty="0" smtClean="0"/>
              <a:t>вычисляется на основании </a:t>
            </a:r>
            <a:r>
              <a:rPr lang="ru-RU" sz="2400" dirty="0"/>
              <a:t>решения </a:t>
            </a:r>
            <a:r>
              <a:rPr lang="ru-RU" sz="2400" dirty="0" smtClean="0"/>
              <a:t>"предшествующих" задач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Один из методов численного решения задач оптимизации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Первоначально часть системного анализа</a:t>
            </a:r>
            <a:endParaRPr lang="ru-R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динамического программирования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Задана строка, состоящая из вещественных чисел, разделенных арифметическими </a:t>
            </a:r>
            <a:r>
              <a:rPr lang="ru-RU" dirty="0" smtClean="0"/>
              <a:t>операциями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Требуется </a:t>
            </a:r>
            <a:r>
              <a:rPr lang="ru-RU" dirty="0"/>
              <a:t>расставить в строке скобки таким образом, </a:t>
            </a:r>
            <a:r>
              <a:rPr lang="ru-RU" dirty="0" smtClean="0"/>
              <a:t>чтобы значение </a:t>
            </a:r>
            <a:r>
              <a:rPr lang="ru-RU" dirty="0"/>
              <a:t>полученного выражения было </a:t>
            </a:r>
            <a:r>
              <a:rPr lang="ru-RU" dirty="0" smtClean="0"/>
              <a:t>максимальнвым</a:t>
            </a:r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Кратчайшие пути </a:t>
            </a:r>
            <a:r>
              <a:rPr lang="ru-RU" dirty="0"/>
              <a:t>между всеми парами вершин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Строим матрицу стоимостей: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w(i, j),  </a:t>
            </a:r>
            <a:r>
              <a:rPr lang="ru-RU" dirty="0" smtClean="0"/>
              <a:t>если ребро </a:t>
            </a:r>
            <a:r>
              <a:rPr lang="en-US" dirty="0" smtClean="0"/>
              <a:t>(i, j)</a:t>
            </a:r>
            <a:r>
              <a:rPr lang="en-US" dirty="0" smtClean="0">
                <a:sym typeface="Symbol" pitchFamily="18" charset="2"/>
              </a:rPr>
              <a:t>E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M[i, j] =		+∞ ,  </a:t>
            </a:r>
            <a:r>
              <a:rPr lang="ru-RU" dirty="0" smtClean="0"/>
              <a:t>если ребро </a:t>
            </a:r>
            <a:r>
              <a:rPr lang="en-US" dirty="0" smtClean="0"/>
              <a:t>(i, j)</a:t>
            </a:r>
            <a:r>
              <a:rPr lang="en-US" dirty="0" smtClean="0">
                <a:sym typeface="Symbol" pitchFamily="18" charset="2"/>
              </a:rPr>
              <a:t>E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0, </a:t>
            </a:r>
            <a:r>
              <a:rPr lang="ru-RU" dirty="0" smtClean="0"/>
              <a:t>если </a:t>
            </a:r>
            <a:r>
              <a:rPr lang="en-US" dirty="0" smtClean="0"/>
              <a:t>i</a:t>
            </a:r>
            <a:r>
              <a:rPr lang="ru-RU" dirty="0" smtClean="0"/>
              <a:t> = </a:t>
            </a:r>
            <a:r>
              <a:rPr lang="en-US" dirty="0" smtClean="0"/>
              <a:t>j</a:t>
            </a: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Обозначим через </a:t>
            </a:r>
            <a:r>
              <a:rPr lang="en-US" dirty="0" smtClean="0"/>
              <a:t>d [i, j] </a:t>
            </a:r>
            <a:r>
              <a:rPr lang="ru-RU" dirty="0" smtClean="0"/>
              <a:t>матрицу кратчайших</a:t>
            </a:r>
            <a:endParaRPr 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путей между всеми вершинами.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Вершины занумеруем числами от 1 до </a:t>
            </a:r>
            <a:r>
              <a:rPr lang="en-US" dirty="0" smtClean="0"/>
              <a:t>n.</a:t>
            </a: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416895" y="2360290"/>
            <a:ext cx="642937" cy="1428750"/>
          </a:xfrm>
          <a:prstGeom prst="leftBrace">
            <a:avLst>
              <a:gd name="adj1" fmla="val 381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Обозначим через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</a:t>
            </a:r>
            <a:r>
              <a:rPr lang="ru-RU" baseline="30000" dirty="0" smtClean="0"/>
              <a:t> </a:t>
            </a:r>
            <a:r>
              <a:rPr lang="ru-RU" dirty="0" smtClean="0"/>
              <a:t> стоимость кратчайшего пути из вершины с номером </a:t>
            </a:r>
            <a:r>
              <a:rPr lang="en-US" dirty="0" smtClean="0"/>
              <a:t>i </a:t>
            </a:r>
            <a:r>
              <a:rPr lang="ru-RU" dirty="0" smtClean="0"/>
              <a:t>в вершину с номером </a:t>
            </a:r>
            <a:r>
              <a:rPr lang="en-US" dirty="0" smtClean="0"/>
              <a:t>j</a:t>
            </a:r>
            <a:r>
              <a:rPr lang="ru-RU" dirty="0" smtClean="0"/>
              <a:t> с промежуточными вершинами из множества </a:t>
            </a:r>
            <a:r>
              <a:rPr lang="en-US" dirty="0" smtClean="0"/>
              <a:t>{1, 2, …, k}.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 M[i, j] , </a:t>
            </a:r>
            <a:r>
              <a:rPr lang="ru-RU" dirty="0" smtClean="0"/>
              <a:t>если </a:t>
            </a:r>
            <a:r>
              <a:rPr lang="en-US" dirty="0" smtClean="0"/>
              <a:t>k = 0,</a:t>
            </a: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 </a:t>
            </a:r>
            <a:r>
              <a:rPr lang="en-US" dirty="0" smtClean="0"/>
              <a:t> = </a:t>
            </a:r>
            <a:r>
              <a:rPr lang="en-US" baseline="30000" dirty="0" smtClean="0"/>
              <a:t>	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  <a:r>
              <a:rPr lang="en-US" dirty="0" smtClean="0"/>
              <a:t>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(k-1)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kj</a:t>
            </a:r>
            <a:r>
              <a:rPr lang="en-US" baseline="30000" dirty="0" smtClean="0"/>
              <a:t>(k-1)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, если </a:t>
            </a:r>
            <a:r>
              <a:rPr lang="en-US" dirty="0" smtClean="0"/>
              <a:t>k</a:t>
            </a:r>
            <a:r>
              <a:rPr lang="en-US" dirty="0" smtClean="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D</a:t>
            </a:r>
            <a:r>
              <a:rPr lang="en-US" baseline="30000" dirty="0" smtClean="0">
                <a:sym typeface="Symbol" pitchFamily="18" charset="2"/>
              </a:rPr>
              <a:t>(n) </a:t>
            </a:r>
            <a:r>
              <a:rPr lang="ru-RU" dirty="0" smtClean="0">
                <a:sym typeface="Symbol" pitchFamily="18" charset="2"/>
              </a:rPr>
              <a:t>содержит искомое решение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487761" y="3728442"/>
            <a:ext cx="500063" cy="1428750"/>
          </a:xfrm>
          <a:prstGeom prst="leftBrace">
            <a:avLst>
              <a:gd name="adj1" fmla="val 299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Флойда-Уоршолла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Флойда-Уоршолла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(k = 0; k&lt;n; k++)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(i = 0; i&lt;n; i++) </a:t>
            </a:r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динамического программирования</a:t>
            </a:r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dirty="0" smtClean="0"/>
              <a:t>Сумма геометрической прогрессии</a:t>
            </a:r>
          </a:p>
          <a:p>
            <a:pPr lvl="1"/>
            <a:r>
              <a:rPr lang="ru-RU" dirty="0" smtClean="0"/>
              <a:t>Суммирование набора</a:t>
            </a:r>
          </a:p>
          <a:p>
            <a:pPr lvl="1"/>
            <a:r>
              <a:rPr lang="ru-RU" dirty="0" smtClean="0"/>
              <a:t>Задача о рюкзаке</a:t>
            </a:r>
          </a:p>
          <a:p>
            <a:pPr lvl="1"/>
            <a:r>
              <a:rPr lang="ru-RU" dirty="0" smtClean="0"/>
              <a:t>Произведение матриц</a:t>
            </a:r>
          </a:p>
          <a:p>
            <a:pPr lvl="1"/>
            <a:r>
              <a:rPr lang="ru-RU" dirty="0" smtClean="0"/>
              <a:t>Алгоритм Флойда-Уоршалла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7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457200" y="476250"/>
            <a:ext cx="8507413" cy="5649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>
                <a:latin typeface="Times New Roman" pitchFamily="18" charset="0"/>
              </a:rPr>
              <a:t>На какое минимальное количество квадратов можно разложить число </a:t>
            </a:r>
            <a:r>
              <a:rPr lang="en-US" sz="2400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?</a:t>
            </a:r>
            <a:endParaRPr lang="ru-RU" sz="2400" smtClean="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     </a:t>
            </a:r>
            <a:r>
              <a:rPr lang="en-US" sz="2000" smtClean="0">
                <a:solidFill>
                  <a:schemeClr val="hlink"/>
                </a:solidFill>
                <a:latin typeface="Courier New" pitchFamily="49" charset="0"/>
              </a:rPr>
              <a:t>0 1 2 3 4 5 6 7 8 9 10 11 12 13 14 15 16 17 18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d</a:t>
            </a:r>
            <a:r>
              <a:rPr lang="ru-RU" sz="2000" smtClean="0">
                <a:latin typeface="Courier New" pitchFamily="49" charset="0"/>
              </a:rPr>
              <a:t>p</a:t>
            </a:r>
            <a:r>
              <a:rPr lang="en-US" sz="2000" smtClean="0">
                <a:latin typeface="Courier New" pitchFamily="49" charset="0"/>
              </a:rPr>
              <a:t>==[0,1,2,3,1,2,3,4,2,1, 2, 3, 3, 4, 3, 4, 1, 2, 2 …] </a:t>
            </a:r>
            <a:endParaRPr lang="ru-RU" sz="2400" smtClean="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dp[0] = 0; 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for (int i = 1; i &lt;= n; i++) { 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	dp[i] = INT_MAX; 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	for (int j = 1; j * j &lt;= i; j++) { 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		dp[i] = min(dp[i],dp[i-j*j] + 1); 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i="1" smtClean="0">
                <a:latin typeface="Times New Roman" pitchFamily="18" charset="0"/>
              </a:rPr>
              <a:t>j</a:t>
            </a:r>
            <a:r>
              <a:rPr lang="en-US" sz="2000" smtClean="0">
                <a:latin typeface="Times New Roman" pitchFamily="18" charset="0"/>
              </a:rPr>
              <a:t> – </a:t>
            </a:r>
            <a:r>
              <a:rPr lang="ru-RU" sz="2000" smtClean="0">
                <a:latin typeface="Times New Roman" pitchFamily="18" charset="0"/>
              </a:rPr>
              <a:t>размер квадрата)</a:t>
            </a:r>
          </a:p>
          <a:p>
            <a:pPr>
              <a:buFont typeface="Arial" charset="0"/>
              <a:buNone/>
            </a:pPr>
            <a:endParaRPr lang="ru-RU" sz="20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 algn="l"/>
            <a:r>
              <a:rPr lang="ru-RU" sz="2400" b="1" dirty="0" smtClean="0"/>
              <a:t>Алгоритм Ахо (редакционное расстояние)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Пусть даны две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. Необходимо за минимальное число </a:t>
            </a:r>
            <a:r>
              <a:rPr lang="ru-RU" sz="2400" i="1" dirty="0" smtClean="0"/>
              <a:t>допустимых</a:t>
            </a:r>
            <a:r>
              <a:rPr lang="ru-RU" sz="2400" dirty="0" smtClean="0"/>
              <a:t> операций преобразовать строку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в строку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. Допустимой операцией являются следующие операции удаления символа из строки и вставки символа в строку: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DEL</a:t>
            </a:r>
            <a:r>
              <a:rPr lang="ru-RU" sz="2400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S</a:t>
            </a:r>
            <a:r>
              <a:rPr lang="ru-RU" sz="2400" i="1" dirty="0" smtClean="0">
                <a:solidFill>
                  <a:schemeClr val="hlink"/>
                </a:solidFill>
              </a:rPr>
              <a:t>, </a:t>
            </a:r>
            <a:r>
              <a:rPr lang="en-US" sz="2400" i="1" dirty="0" smtClean="0">
                <a:solidFill>
                  <a:schemeClr val="hlink"/>
                </a:solidFill>
              </a:rPr>
              <a:t>i</a:t>
            </a:r>
            <a:r>
              <a:rPr lang="ru-RU" sz="2400" dirty="0" smtClean="0">
                <a:solidFill>
                  <a:schemeClr val="hlink"/>
                </a:solidFill>
              </a:rPr>
              <a:t>)</a:t>
            </a:r>
            <a:r>
              <a:rPr lang="ru-RU" sz="2400" dirty="0" smtClean="0"/>
              <a:t> – удалить </a:t>
            </a:r>
            <a:r>
              <a:rPr lang="en-US" sz="2400" i="1" dirty="0" smtClean="0"/>
              <a:t>i</a:t>
            </a:r>
            <a:r>
              <a:rPr lang="ru-RU" sz="2400" dirty="0" smtClean="0"/>
              <a:t>-ый элемент строки </a:t>
            </a:r>
            <a:r>
              <a:rPr lang="en-US" sz="2400" i="1" dirty="0" smtClean="0"/>
              <a:t>S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INS</a:t>
            </a:r>
            <a:r>
              <a:rPr lang="ru-RU" sz="2400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S</a:t>
            </a:r>
            <a:r>
              <a:rPr lang="ru-RU" sz="2400" i="1" dirty="0" smtClean="0">
                <a:solidFill>
                  <a:schemeClr val="hlink"/>
                </a:solidFill>
              </a:rPr>
              <a:t>, </a:t>
            </a:r>
            <a:r>
              <a:rPr lang="en-US" sz="2400" i="1" dirty="0" smtClean="0">
                <a:solidFill>
                  <a:schemeClr val="hlink"/>
                </a:solidFill>
              </a:rPr>
              <a:t>i</a:t>
            </a:r>
            <a:r>
              <a:rPr lang="ru-RU" sz="2400" i="1" dirty="0" smtClean="0">
                <a:solidFill>
                  <a:schemeClr val="hlink"/>
                </a:solidFill>
              </a:rPr>
              <a:t>, </a:t>
            </a:r>
            <a:r>
              <a:rPr lang="en-US" sz="2400" i="1" dirty="0" smtClean="0">
                <a:solidFill>
                  <a:schemeClr val="hlink"/>
                </a:solidFill>
              </a:rPr>
              <a:t>c</a:t>
            </a:r>
            <a:r>
              <a:rPr lang="ru-RU" sz="2400" dirty="0" smtClean="0">
                <a:solidFill>
                  <a:schemeClr val="hlink"/>
                </a:solidFill>
              </a:rPr>
              <a:t>)</a:t>
            </a:r>
            <a:r>
              <a:rPr lang="ru-RU" sz="2400" dirty="0" smtClean="0"/>
              <a:t> – вставить символ </a:t>
            </a:r>
            <a:r>
              <a:rPr lang="en-US" sz="2400" i="1" dirty="0" smtClean="0"/>
              <a:t>c</a:t>
            </a:r>
            <a:r>
              <a:rPr lang="ru-RU" sz="2400" dirty="0" smtClean="0"/>
              <a:t> после </a:t>
            </a:r>
            <a:r>
              <a:rPr lang="en-US" sz="2400" i="1" dirty="0" smtClean="0"/>
              <a:t>i</a:t>
            </a:r>
            <a:r>
              <a:rPr lang="ru-RU" sz="2400" dirty="0" smtClean="0"/>
              <a:t>-го элемента строки </a:t>
            </a:r>
            <a:r>
              <a:rPr lang="en-US" sz="2400" i="1" dirty="0" smtClean="0"/>
              <a:t>S</a:t>
            </a:r>
            <a:r>
              <a:rPr lang="ru-RU" sz="2400" dirty="0" smtClean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Обозначим через </a:t>
            </a:r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[</a:t>
            </a:r>
            <a:r>
              <a:rPr lang="en-US" sz="2400" i="1" dirty="0" smtClean="0"/>
              <a:t>i</a:t>
            </a:r>
            <a:r>
              <a:rPr lang="ru-RU" sz="2400" dirty="0" smtClean="0"/>
              <a:t>..</a:t>
            </a:r>
            <a:r>
              <a:rPr lang="en-US" sz="2400" i="1" dirty="0" smtClean="0"/>
              <a:t>j</a:t>
            </a:r>
            <a:r>
              <a:rPr lang="ru-RU" sz="2400" dirty="0" smtClean="0"/>
              <a:t>]  – подстроку от</a:t>
            </a:r>
            <a:r>
              <a:rPr lang="ru-RU" sz="2400" i="1" dirty="0" smtClean="0"/>
              <a:t> </a:t>
            </a:r>
            <a:r>
              <a:rPr lang="en-US" sz="2400" i="1" dirty="0" smtClean="0"/>
              <a:t>i</a:t>
            </a:r>
            <a:r>
              <a:rPr lang="ru-RU" sz="2400" dirty="0" smtClean="0"/>
              <a:t>-го символа до </a:t>
            </a:r>
            <a:r>
              <a:rPr lang="en-US" sz="2400" i="1" dirty="0" smtClean="0"/>
              <a:t>j</a:t>
            </a:r>
            <a:r>
              <a:rPr lang="ru-RU" sz="2400" dirty="0" smtClean="0"/>
              <a:t>-го.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Пусть </a:t>
            </a:r>
            <a:r>
              <a:rPr lang="en-US" sz="2400" i="1" dirty="0" smtClean="0"/>
              <a:t>M</a:t>
            </a:r>
            <a:r>
              <a:rPr lang="ru-RU" sz="2400" dirty="0" smtClean="0"/>
              <a:t>(</a:t>
            </a:r>
            <a:r>
              <a:rPr lang="en-US" sz="2400" i="1" dirty="0" smtClean="0"/>
              <a:t>i</a:t>
            </a:r>
            <a:r>
              <a:rPr lang="ru-RU" sz="2400" dirty="0" smtClean="0"/>
              <a:t>,</a:t>
            </a:r>
            <a:r>
              <a:rPr lang="en-US" sz="2400" i="1" dirty="0" smtClean="0"/>
              <a:t>j</a:t>
            </a:r>
            <a:r>
              <a:rPr lang="ru-RU" sz="2400" dirty="0" smtClean="0"/>
              <a:t>) – минимальное количество операций, которые требуются, чтобы преобразовать начальные </a:t>
            </a:r>
            <a:r>
              <a:rPr lang="ru-RU" sz="2400" i="1" dirty="0" smtClean="0"/>
              <a:t>i</a:t>
            </a:r>
            <a:r>
              <a:rPr lang="ru-RU" sz="2400" dirty="0" smtClean="0"/>
              <a:t> символов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в  начальные </a:t>
            </a:r>
            <a:r>
              <a:rPr lang="ru-RU" sz="2400" i="1" dirty="0" smtClean="0"/>
              <a:t>j</a:t>
            </a:r>
            <a:r>
              <a:rPr lang="ru-RU" sz="2400" dirty="0" smtClean="0"/>
              <a:t> символов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] </a:t>
            </a:r>
            <a:r>
              <a:rPr lang="en-US" sz="2400" dirty="0" smtClean="0"/>
              <a:t>–&gt;</a:t>
            </a:r>
            <a:r>
              <a:rPr lang="ru-RU" sz="2400" dirty="0" smtClean="0"/>
              <a:t>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Считаем, что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[0..0] 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[0..0] –  пустые строки.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222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Arial" charset="0"/>
              <a:buNone/>
            </a:pPr>
            <a:r>
              <a:rPr lang="ru-RU" sz="2400" dirty="0" smtClean="0"/>
              <a:t>Заметим, что для преобразования пустой строки в строку длины </a:t>
            </a:r>
            <a:r>
              <a:rPr lang="en-US" sz="2400" i="1" dirty="0" smtClean="0"/>
              <a:t>j</a:t>
            </a:r>
            <a:r>
              <a:rPr lang="ru-RU" sz="2400" i="1" dirty="0" smtClean="0"/>
              <a:t> </a:t>
            </a:r>
            <a:r>
              <a:rPr lang="ru-RU" sz="2400" dirty="0" smtClean="0"/>
              <a:t>требуется </a:t>
            </a:r>
            <a:r>
              <a:rPr lang="en-US" sz="2400" i="1" dirty="0" smtClean="0"/>
              <a:t>j</a:t>
            </a:r>
            <a:r>
              <a:rPr lang="ru-RU" sz="2400" dirty="0" smtClean="0"/>
              <a:t> операций вставки, т.е.  </a:t>
            </a:r>
            <a:r>
              <a:rPr lang="en-US" sz="2400" i="1" dirty="0" smtClean="0"/>
              <a:t>M </a:t>
            </a:r>
            <a:r>
              <a:rPr lang="ru-RU" sz="2400" dirty="0" smtClean="0"/>
              <a:t>(</a:t>
            </a:r>
            <a:r>
              <a:rPr lang="ru-RU" sz="2400" i="1" dirty="0" smtClean="0"/>
              <a:t>0, </a:t>
            </a:r>
            <a:r>
              <a:rPr lang="en-US" sz="2400" i="1" dirty="0" smtClean="0"/>
              <a:t>j</a:t>
            </a:r>
            <a:r>
              <a:rPr lang="ru-RU" sz="2400" dirty="0" smtClean="0"/>
              <a:t>)</a:t>
            </a:r>
            <a:r>
              <a:rPr lang="ru-RU" sz="2400" i="1" dirty="0" smtClean="0"/>
              <a:t> </a:t>
            </a:r>
            <a:r>
              <a:rPr lang="ru-RU" sz="2400" dirty="0" smtClean="0"/>
              <a:t>=</a:t>
            </a:r>
            <a:r>
              <a:rPr lang="ru-RU" sz="2400" i="1" dirty="0" smtClean="0"/>
              <a:t> </a:t>
            </a:r>
            <a:r>
              <a:rPr lang="en-US" sz="2400" i="1" dirty="0" smtClean="0"/>
              <a:t>j</a:t>
            </a:r>
            <a:r>
              <a:rPr lang="ru-RU" sz="2400" dirty="0" smtClean="0"/>
              <a:t> .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Аналогично для преобразования строки длины </a:t>
            </a:r>
            <a:r>
              <a:rPr lang="en-US" sz="2400" i="1" dirty="0" smtClean="0"/>
              <a:t>i</a:t>
            </a:r>
            <a:r>
              <a:rPr lang="ru-RU" sz="2400" dirty="0" smtClean="0"/>
              <a:t> в пустую строку требуется </a:t>
            </a:r>
            <a:r>
              <a:rPr lang="en-US" sz="2400" i="1" dirty="0" smtClean="0"/>
              <a:t>i</a:t>
            </a:r>
            <a:r>
              <a:rPr lang="ru-RU" sz="2400" dirty="0" smtClean="0"/>
              <a:t> операций удаления, т.е. </a:t>
            </a:r>
            <a:r>
              <a:rPr lang="en-US" sz="2400" i="1" dirty="0" smtClean="0"/>
              <a:t>M</a:t>
            </a:r>
            <a:r>
              <a:rPr lang="ru-RU" sz="2400" dirty="0" smtClean="0"/>
              <a:t> (</a:t>
            </a:r>
            <a:r>
              <a:rPr lang="en-US" sz="2400" i="1" dirty="0" smtClean="0"/>
              <a:t>i</a:t>
            </a:r>
            <a:r>
              <a:rPr lang="ru-RU" sz="2400" i="1" dirty="0" smtClean="0"/>
              <a:t>, 0</a:t>
            </a:r>
            <a:r>
              <a:rPr lang="ru-RU" sz="2400" dirty="0" smtClean="0"/>
              <a:t>)</a:t>
            </a:r>
            <a:r>
              <a:rPr lang="ru-RU" sz="2400" i="1" dirty="0" smtClean="0"/>
              <a:t> = </a:t>
            </a:r>
            <a:r>
              <a:rPr lang="en-US" sz="2400" i="1" dirty="0" smtClean="0"/>
              <a:t>i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Пусть  мы  решили  подзадачу </a:t>
            </a:r>
            <a:r>
              <a:rPr lang="en-US" sz="2400" dirty="0" smtClean="0"/>
              <a:t>c  </a:t>
            </a:r>
            <a:r>
              <a:rPr lang="ru-RU" sz="2400" dirty="0" smtClean="0"/>
              <a:t>параметрами  </a:t>
            </a:r>
            <a:r>
              <a:rPr lang="en-US" sz="2400" i="1" dirty="0" smtClean="0"/>
              <a:t>i </a:t>
            </a:r>
            <a:r>
              <a:rPr lang="ru-RU" sz="2400" dirty="0" smtClean="0"/>
              <a:t>–1</a:t>
            </a:r>
            <a:r>
              <a:rPr lang="ru-RU" sz="2400" i="1" dirty="0" smtClean="0"/>
              <a:t> </a:t>
            </a:r>
            <a:r>
              <a:rPr lang="ru-RU" sz="2400" dirty="0" smtClean="0"/>
              <a:t>и </a:t>
            </a:r>
            <a:r>
              <a:rPr lang="en-US" sz="2400" i="1" dirty="0" smtClean="0"/>
              <a:t>j </a:t>
            </a:r>
            <a:r>
              <a:rPr lang="ru-RU" sz="2400" dirty="0" smtClean="0"/>
              <a:t>– 1.</a:t>
            </a:r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Это означает, что из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–1] построена строка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–1] за минимальное число допустимых операций </a:t>
            </a:r>
            <a:r>
              <a:rPr lang="en-US" sz="2400" i="1" dirty="0" smtClean="0"/>
              <a:t>M</a:t>
            </a:r>
            <a:r>
              <a:rPr lang="ru-RU" sz="2400" dirty="0" smtClean="0"/>
              <a:t>(</a:t>
            </a:r>
            <a:r>
              <a:rPr lang="en-US" sz="2400" i="1" dirty="0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/>
              <a:t>–1, </a:t>
            </a:r>
            <a:r>
              <a:rPr lang="en-US" sz="2400" i="1" dirty="0" smtClean="0"/>
              <a:t>j </a:t>
            </a:r>
            <a:r>
              <a:rPr lang="ru-RU" sz="2400" dirty="0" smtClean="0"/>
              <a:t>–1).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en-US" sz="2400" dirty="0" smtClean="0"/>
              <a:t>I</a:t>
            </a:r>
            <a:r>
              <a:rPr lang="ru-RU" sz="2400" dirty="0" smtClean="0"/>
              <a:t>) Пусть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</a:t>
            </a:r>
            <a:r>
              <a:rPr lang="en-US" sz="2400" i="1" dirty="0" smtClean="0"/>
              <a:t>i</a:t>
            </a:r>
            <a:r>
              <a:rPr lang="ru-RU" sz="2400" dirty="0" smtClean="0"/>
              <a:t>] =</a:t>
            </a:r>
            <a:r>
              <a:rPr lang="ru-RU" sz="2400" i="1" dirty="0" smtClean="0"/>
              <a:t>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</a:t>
            </a:r>
            <a:r>
              <a:rPr lang="en-US" sz="2400" i="1" dirty="0" smtClean="0"/>
              <a:t>j</a:t>
            </a:r>
            <a:r>
              <a:rPr lang="ru-RU" sz="2400" dirty="0" smtClean="0"/>
              <a:t>]. Тогда для получения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 из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] не требуется никаких дополнительных операций. Следовательно, </a:t>
            </a:r>
            <a:r>
              <a:rPr lang="en-US" sz="2400" i="1" dirty="0" smtClean="0"/>
              <a:t>M </a:t>
            </a:r>
            <a:r>
              <a:rPr lang="ru-RU" sz="2400" dirty="0" smtClean="0"/>
              <a:t>(</a:t>
            </a:r>
            <a:r>
              <a:rPr lang="en-US" sz="2400" i="1" dirty="0" smtClean="0"/>
              <a:t>i</a:t>
            </a:r>
            <a:r>
              <a:rPr lang="ru-RU" sz="2400" i="1" dirty="0" smtClean="0"/>
              <a:t>, </a:t>
            </a:r>
            <a:r>
              <a:rPr lang="en-US" sz="2400" i="1" dirty="0" smtClean="0"/>
              <a:t>j</a:t>
            </a:r>
            <a:r>
              <a:rPr lang="ru-RU" sz="2400" dirty="0" smtClean="0"/>
              <a:t>) = </a:t>
            </a:r>
            <a:r>
              <a:rPr lang="en-US" sz="2400" i="1" dirty="0" smtClean="0"/>
              <a:t>M</a:t>
            </a:r>
            <a:r>
              <a:rPr lang="ru-RU" sz="2400" dirty="0" smtClean="0"/>
              <a:t> (</a:t>
            </a:r>
            <a:r>
              <a:rPr lang="en-US" sz="2400" i="1" dirty="0" smtClean="0"/>
              <a:t>i</a:t>
            </a:r>
            <a:r>
              <a:rPr lang="ru-RU" sz="2400" dirty="0" smtClean="0"/>
              <a:t> – 1, </a:t>
            </a:r>
            <a:r>
              <a:rPr lang="en-US" sz="2400" i="1" dirty="0" smtClean="0"/>
              <a:t>j</a:t>
            </a:r>
            <a:r>
              <a:rPr lang="ru-RU" sz="2400" dirty="0" smtClean="0"/>
              <a:t> – 1).</a:t>
            </a:r>
          </a:p>
          <a:p>
            <a:pPr marL="533400" indent="-533400"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427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II</a:t>
            </a:r>
            <a:r>
              <a:rPr lang="ru-RU" sz="2400" dirty="0" smtClean="0"/>
              <a:t>) Пусть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</a:t>
            </a:r>
            <a:r>
              <a:rPr lang="en-US" sz="2400" i="1" dirty="0" smtClean="0"/>
              <a:t>i</a:t>
            </a:r>
            <a:r>
              <a:rPr lang="ru-RU" sz="2400" dirty="0" smtClean="0"/>
              <a:t>] ≠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</a:t>
            </a:r>
            <a:r>
              <a:rPr lang="en-US" sz="2400" i="1" dirty="0" smtClean="0"/>
              <a:t>j</a:t>
            </a:r>
            <a:r>
              <a:rPr lang="ru-RU" sz="2400" dirty="0" smtClean="0"/>
              <a:t>]. Возможны два способа получения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].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1. </a:t>
            </a:r>
            <a:r>
              <a:rPr lang="ru-RU" sz="2400" dirty="0" smtClean="0"/>
              <a:t>Пусть из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–1] построена строка 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 за минимальное количество операций  </a:t>
            </a:r>
            <a:r>
              <a:rPr lang="en-US" sz="2400" dirty="0" smtClean="0"/>
              <a:t>M</a:t>
            </a:r>
            <a:r>
              <a:rPr lang="ru-RU" sz="2400" dirty="0" smtClean="0"/>
              <a:t> (</a:t>
            </a:r>
            <a:r>
              <a:rPr lang="en-US" sz="2400" i="1" dirty="0" smtClean="0"/>
              <a:t>i</a:t>
            </a:r>
            <a:r>
              <a:rPr lang="ru-RU" sz="2400" dirty="0" smtClean="0"/>
              <a:t>–1, </a:t>
            </a:r>
            <a:r>
              <a:rPr lang="en-US" sz="2400" i="1" dirty="0" smtClean="0"/>
              <a:t>j</a:t>
            </a:r>
            <a:r>
              <a:rPr lang="ru-RU" sz="2400" dirty="0" smtClean="0"/>
              <a:t> ). Тогда для получения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 из строки 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] требуется удалить </a:t>
            </a:r>
            <a:r>
              <a:rPr lang="en-US" sz="2400" i="1" dirty="0" smtClean="0"/>
              <a:t>i</a:t>
            </a:r>
            <a:r>
              <a:rPr lang="ru-RU" sz="2400" dirty="0" smtClean="0"/>
              <a:t>-ый символ из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.  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2. </a:t>
            </a:r>
            <a:r>
              <a:rPr lang="ru-RU" sz="2400" dirty="0" smtClean="0"/>
              <a:t>Пусть из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] построена строка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dirty="0" smtClean="0"/>
              <a:t>j</a:t>
            </a:r>
            <a:r>
              <a:rPr lang="ru-RU" sz="2400" dirty="0" smtClean="0"/>
              <a:t>–1] за минимальное количество операций </a:t>
            </a:r>
            <a:r>
              <a:rPr lang="en-US" sz="2400" i="1" dirty="0" smtClean="0"/>
              <a:t>M</a:t>
            </a:r>
            <a:r>
              <a:rPr lang="ru-RU" sz="2400" dirty="0" smtClean="0"/>
              <a:t> (</a:t>
            </a:r>
            <a:r>
              <a:rPr lang="en-US" sz="2400" i="1" dirty="0" smtClean="0"/>
              <a:t>i</a:t>
            </a:r>
            <a:r>
              <a:rPr lang="ru-RU" sz="2400" i="1" dirty="0" smtClean="0"/>
              <a:t>, </a:t>
            </a:r>
            <a:r>
              <a:rPr lang="en-US" sz="2400" i="1" dirty="0" smtClean="0"/>
              <a:t>j</a:t>
            </a:r>
            <a:r>
              <a:rPr lang="ru-RU" sz="2400" dirty="0" smtClean="0"/>
              <a:t>–1).  Тогда для получения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 из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smtClean="0"/>
              <a:t>i</a:t>
            </a:r>
            <a:r>
              <a:rPr lang="ru-RU" sz="2400" dirty="0" smtClean="0"/>
              <a:t>] потребуется одна операция вставки </a:t>
            </a:r>
            <a:r>
              <a:rPr lang="en-US" sz="2400" i="1" dirty="0" smtClean="0"/>
              <a:t>i</a:t>
            </a:r>
            <a:r>
              <a:rPr lang="ru-RU" sz="2400" dirty="0" smtClean="0"/>
              <a:t>-го символа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 после символа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</a:t>
            </a:r>
            <a:r>
              <a:rPr lang="en-US" sz="2400" i="1" dirty="0" smtClean="0"/>
              <a:t>j</a:t>
            </a:r>
            <a:r>
              <a:rPr lang="ru-RU" sz="2400" dirty="0" smtClean="0"/>
              <a:t>–1].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Из 2-х возможностей выбраем лучшую</a:t>
            </a:r>
            <a:r>
              <a:rPr lang="ru-RU" sz="2400" dirty="0"/>
              <a:t> </a:t>
            </a:r>
            <a:r>
              <a:rPr lang="ru-RU" sz="2400" dirty="0" smtClean="0"/>
              <a:t>и получаем следующие рекуррентные соотношения: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63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i="1" dirty="0" smtClean="0"/>
              <a:t>M</a:t>
            </a:r>
            <a:r>
              <a:rPr lang="en-US" sz="2400" dirty="0" smtClean="0"/>
              <a:t> (0, </a:t>
            </a:r>
            <a:r>
              <a:rPr lang="en-US" sz="2400" i="1" dirty="0" smtClean="0"/>
              <a:t>j</a:t>
            </a:r>
            <a:r>
              <a:rPr lang="en-US" sz="2400" dirty="0" smtClean="0"/>
              <a:t>) = </a:t>
            </a:r>
            <a:r>
              <a:rPr lang="en-US" sz="2400" i="1" dirty="0" smtClean="0"/>
              <a:t>j</a:t>
            </a:r>
            <a:r>
              <a:rPr lang="en-US" sz="2400" dirty="0" smtClean="0"/>
              <a:t>; </a:t>
            </a:r>
            <a:r>
              <a:rPr lang="ru-RU" sz="2400" i="1" dirty="0" smtClean="0"/>
              <a:t>	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smtClean="0"/>
              <a:t>i</a:t>
            </a:r>
            <a:r>
              <a:rPr lang="en-US" sz="2400" dirty="0" smtClean="0"/>
              <a:t>, 0) = </a:t>
            </a:r>
            <a:r>
              <a:rPr lang="en-US" sz="2400" i="1" dirty="0" smtClean="0"/>
              <a:t>i</a:t>
            </a:r>
            <a:r>
              <a:rPr lang="en-US" sz="2400" dirty="0" smtClean="0"/>
              <a:t>;</a:t>
            </a:r>
            <a:endParaRPr lang="en-US" sz="2400" i="1" dirty="0" smtClean="0"/>
          </a:p>
          <a:p>
            <a:pPr>
              <a:buFont typeface="Arial" charset="0"/>
              <a:buNone/>
            </a:pP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smtClean="0"/>
              <a:t>i, j</a:t>
            </a:r>
            <a:r>
              <a:rPr lang="en-US" sz="2400" dirty="0" smtClean="0"/>
              <a:t>) = min (M (</a:t>
            </a:r>
            <a:r>
              <a:rPr lang="en-US" sz="2400" i="1" dirty="0" smtClean="0"/>
              <a:t>i</a:t>
            </a:r>
            <a:r>
              <a:rPr lang="en-US" sz="2400" dirty="0" smtClean="0"/>
              <a:t> – 1, </a:t>
            </a:r>
            <a:r>
              <a:rPr lang="en-US" sz="2400" i="1" dirty="0" smtClean="0"/>
              <a:t>j</a:t>
            </a:r>
            <a:r>
              <a:rPr lang="en-US" sz="2400" dirty="0" smtClean="0"/>
              <a:t> – 1), 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smtClean="0"/>
              <a:t>i</a:t>
            </a:r>
            <a:r>
              <a:rPr lang="en-US" sz="2400" dirty="0" smtClean="0"/>
              <a:t> – 1, </a:t>
            </a:r>
            <a:r>
              <a:rPr lang="en-US" sz="2400" i="1" dirty="0" smtClean="0"/>
              <a:t>j</a:t>
            </a:r>
            <a:r>
              <a:rPr lang="en-US" sz="2400" dirty="0" smtClean="0"/>
              <a:t> ) + 1, 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smtClean="0"/>
              <a:t>i </a:t>
            </a:r>
            <a:r>
              <a:rPr lang="en-US" sz="2400" dirty="0" smtClean="0"/>
              <a:t>, </a:t>
            </a:r>
            <a:r>
              <a:rPr lang="en-US" sz="2400" i="1" dirty="0" smtClean="0"/>
              <a:t>j</a:t>
            </a:r>
            <a:r>
              <a:rPr lang="en-US" sz="2400" dirty="0" smtClean="0"/>
              <a:t> – 1) +1),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	</a:t>
            </a:r>
            <a:r>
              <a:rPr lang="ru-RU" sz="2400" dirty="0" smtClean="0"/>
              <a:t>если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[</a:t>
            </a:r>
            <a:r>
              <a:rPr lang="en-US" sz="2400" i="1" dirty="0" smtClean="0"/>
              <a:t>i</a:t>
            </a:r>
            <a:r>
              <a:rPr lang="en-US" sz="2400" dirty="0" smtClean="0"/>
              <a:t>] =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</a:t>
            </a:r>
            <a:r>
              <a:rPr lang="en-US" sz="2400" i="1" dirty="0" smtClean="0"/>
              <a:t>j</a:t>
            </a:r>
            <a:r>
              <a:rPr lang="en-US" sz="2400" dirty="0" smtClean="0"/>
              <a:t>]; </a:t>
            </a:r>
            <a:endParaRPr lang="en-US" sz="2400" i="1" dirty="0" smtClean="0"/>
          </a:p>
          <a:p>
            <a:pPr>
              <a:buFont typeface="Arial" charset="0"/>
              <a:buNone/>
            </a:pP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smtClean="0"/>
              <a:t>i, j</a:t>
            </a:r>
            <a:r>
              <a:rPr lang="en-US" sz="2400" dirty="0" smtClean="0"/>
              <a:t>) = min (M (</a:t>
            </a:r>
            <a:r>
              <a:rPr lang="en-US" sz="2400" i="1" dirty="0" smtClean="0"/>
              <a:t>i</a:t>
            </a:r>
            <a:r>
              <a:rPr lang="en-US" sz="2400" dirty="0" smtClean="0"/>
              <a:t> – 1, </a:t>
            </a:r>
            <a:r>
              <a:rPr lang="en-US" sz="2400" i="1" dirty="0" smtClean="0"/>
              <a:t>j</a:t>
            </a:r>
            <a:r>
              <a:rPr lang="en-US" sz="2400" dirty="0" smtClean="0"/>
              <a:t> ), 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smtClean="0"/>
              <a:t>i</a:t>
            </a:r>
            <a:r>
              <a:rPr lang="en-US" sz="2400" dirty="0" smtClean="0"/>
              <a:t> , </a:t>
            </a:r>
            <a:r>
              <a:rPr lang="en-US" sz="2400" i="1" dirty="0" smtClean="0"/>
              <a:t>j</a:t>
            </a:r>
            <a:r>
              <a:rPr lang="en-US" sz="2400" dirty="0" smtClean="0"/>
              <a:t> – 1)) + 1,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			если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[</a:t>
            </a:r>
            <a:r>
              <a:rPr lang="en-US" sz="2400" i="1" dirty="0" smtClean="0"/>
              <a:t>i</a:t>
            </a:r>
            <a:r>
              <a:rPr lang="en-US" sz="2400" dirty="0" smtClean="0"/>
              <a:t>] ≠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</a:t>
            </a:r>
            <a:r>
              <a:rPr lang="en-US" sz="2400" i="1" dirty="0" smtClean="0"/>
              <a:t>j</a:t>
            </a:r>
            <a:r>
              <a:rPr lang="en-US" sz="2400" dirty="0" smtClean="0"/>
              <a:t>];</a:t>
            </a:r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 smtClean="0"/>
              <a:t>Решением задачи будет значение </a:t>
            </a:r>
            <a:r>
              <a:rPr lang="en-US" sz="2400" i="1" dirty="0" smtClean="0"/>
              <a:t>M</a:t>
            </a:r>
            <a:r>
              <a:rPr lang="ru-RU" sz="2400" dirty="0" smtClean="0"/>
              <a:t>(</a:t>
            </a:r>
            <a:r>
              <a:rPr lang="en-US" sz="2400" i="1" dirty="0" smtClean="0"/>
              <a:t>m</a:t>
            </a:r>
            <a:r>
              <a:rPr lang="ru-RU" sz="2400" i="1" dirty="0" smtClean="0"/>
              <a:t>,</a:t>
            </a:r>
            <a:r>
              <a:rPr lang="en-US" sz="2400" i="1" dirty="0" smtClean="0"/>
              <a:t>n</a:t>
            </a:r>
            <a:r>
              <a:rPr lang="ru-RU" sz="2400" dirty="0" smtClean="0"/>
              <a:t>),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 smtClean="0"/>
              <a:t>где </a:t>
            </a:r>
            <a:r>
              <a:rPr lang="en-US" sz="2400" i="1" dirty="0" smtClean="0"/>
              <a:t>m </a:t>
            </a:r>
            <a:r>
              <a:rPr lang="ru-RU" sz="2400" dirty="0" smtClean="0"/>
              <a:t>— длина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а </a:t>
            </a:r>
            <a:r>
              <a:rPr lang="en-US" sz="2400" i="1" dirty="0" smtClean="0"/>
              <a:t>n</a:t>
            </a:r>
            <a:r>
              <a:rPr lang="ru-RU" sz="2400" dirty="0" smtClean="0"/>
              <a:t> — длина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.</a:t>
            </a: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Термин «динамическое программирование» происходит </a:t>
            </a:r>
            <a:r>
              <a:rPr lang="ru-RU" sz="2400" dirty="0" smtClean="0"/>
              <a:t>от термина «математическое программирование», который является синонимом слова «оптимизация»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Слово </a:t>
            </a:r>
            <a:r>
              <a:rPr lang="ru-RU" sz="2400" dirty="0" smtClean="0"/>
              <a:t>«программирование» в словосочетании «динамическое программирование» </a:t>
            </a:r>
            <a:r>
              <a:rPr lang="ru-RU" sz="2400" dirty="0" smtClean="0"/>
              <a:t>к </a:t>
            </a:r>
            <a:r>
              <a:rPr lang="ru-RU" sz="2400" dirty="0" smtClean="0"/>
              <a:t>традиционному программированию почти никакого отношения не </a:t>
            </a:r>
            <a:r>
              <a:rPr lang="ru-RU" sz="2400" dirty="0" smtClean="0"/>
              <a:t>имеет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Слово </a:t>
            </a:r>
            <a:r>
              <a:rPr lang="ru-RU" sz="2400" dirty="0" smtClean="0"/>
              <a:t>«программа» в </a:t>
            </a:r>
            <a:r>
              <a:rPr lang="ru-RU" sz="2400" dirty="0" smtClean="0"/>
              <a:t>Д.П. означает </a:t>
            </a:r>
            <a:r>
              <a:rPr lang="ru-RU" sz="2400" dirty="0" smtClean="0"/>
              <a:t>оптимальную последовательность действий для получения решения </a:t>
            </a:r>
            <a:r>
              <a:rPr lang="ru-RU" sz="2400" dirty="0" smtClean="0"/>
              <a:t>задачи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Расписание </a:t>
            </a:r>
            <a:r>
              <a:rPr lang="ru-RU" sz="2000" dirty="0" smtClean="0"/>
              <a:t>событий на выставке </a:t>
            </a:r>
            <a:r>
              <a:rPr lang="ru-RU" sz="2000" dirty="0" smtClean="0"/>
              <a:t>называют программой и понимают </a:t>
            </a:r>
            <a:r>
              <a:rPr lang="ru-RU" sz="2000" dirty="0" smtClean="0"/>
              <a:t>как </a:t>
            </a:r>
            <a:r>
              <a:rPr lang="ru-RU" sz="2000" dirty="0" smtClean="0"/>
              <a:t>допустимую </a:t>
            </a:r>
            <a:r>
              <a:rPr lang="ru-RU" sz="2000" dirty="0" smtClean="0"/>
              <a:t>последовательность </a:t>
            </a:r>
            <a:r>
              <a:rPr lang="ru-RU" sz="2000" dirty="0" smtClean="0"/>
              <a:t>событий</a:t>
            </a:r>
            <a:endParaRPr lang="ru-RU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динамического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6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954088"/>
          </a:xfrm>
        </p:spPr>
        <p:txBody>
          <a:bodyPr/>
          <a:lstStyle/>
          <a:p>
            <a:pPr algn="l"/>
            <a:r>
              <a:rPr lang="ru-RU" sz="2400" b="1" dirty="0" smtClean="0"/>
              <a:t>Пример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1"/>
          </p:nvPr>
        </p:nvSpPr>
        <p:spPr>
          <a:xfrm>
            <a:off x="467741" y="692150"/>
            <a:ext cx="8640763" cy="14414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1</a:t>
            </a:r>
            <a:r>
              <a:rPr lang="ru-RU" sz="2000" i="1" dirty="0" smtClean="0"/>
              <a:t> = </a:t>
            </a:r>
            <a:r>
              <a:rPr lang="ru-RU" sz="2000" dirty="0" smtClean="0"/>
              <a:t>”</a:t>
            </a:r>
            <a:r>
              <a:rPr lang="en-US" sz="2000" i="1" dirty="0" err="1" smtClean="0"/>
              <a:t>abc</a:t>
            </a:r>
            <a:r>
              <a:rPr lang="ru-RU" sz="2000" dirty="0" smtClean="0"/>
              <a:t>”,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 = ”</a:t>
            </a:r>
            <a:r>
              <a:rPr lang="en-US" sz="2000" i="1" dirty="0" err="1" smtClean="0"/>
              <a:t>aabddc</a:t>
            </a:r>
            <a:r>
              <a:rPr lang="ru-RU" sz="2000" dirty="0" smtClean="0"/>
              <a:t>”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Построим таблицу </a:t>
            </a:r>
            <a:r>
              <a:rPr lang="en-US" sz="2000" i="1" dirty="0" smtClean="0"/>
              <a:t>M</a:t>
            </a:r>
            <a:r>
              <a:rPr lang="ru-RU" sz="2000" dirty="0" smtClean="0"/>
              <a:t>, нумерация строк и столбцов которой начинается с нуля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и элементами которой будут числа, равные значениям функции,  описанной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выше.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200" dirty="0" smtClean="0"/>
              <a:t> </a:t>
            </a:r>
          </a:p>
        </p:txBody>
      </p:sp>
      <p:graphicFrame>
        <p:nvGraphicFramePr>
          <p:cNvPr id="58435" name="Group 67"/>
          <p:cNvGraphicFramePr>
            <a:graphicFrameLocks noGrp="1"/>
          </p:cNvGraphicFramePr>
          <p:nvPr>
            <p:ph sz="half" idx="2"/>
          </p:nvPr>
        </p:nvGraphicFramePr>
        <p:xfrm>
          <a:off x="1979613" y="2708275"/>
          <a:ext cx="4391025" cy="2865120"/>
        </p:xfrm>
        <a:graphic>
          <a:graphicData uri="http://schemas.openxmlformats.org/drawingml/2006/table">
            <a:tbl>
              <a:tblPr/>
              <a:tblGrid>
                <a:gridCol w="877887"/>
                <a:gridCol w="879475"/>
                <a:gridCol w="876300"/>
                <a:gridCol w="879475"/>
                <a:gridCol w="877888"/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71" name="Rectangle 63"/>
          <p:cNvSpPr>
            <a:spLocks noChangeArrowheads="1"/>
          </p:cNvSpPr>
          <p:nvPr/>
        </p:nvSpPr>
        <p:spPr bwMode="auto">
          <a:xfrm>
            <a:off x="1979613" y="2276475"/>
            <a:ext cx="47513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/>
              <a:t>   -1            0            1            2           3 </a:t>
            </a:r>
          </a:p>
        </p:txBody>
      </p:sp>
      <p:sp>
        <p:nvSpPr>
          <p:cNvPr id="58428" name="Line 142"/>
          <p:cNvSpPr>
            <a:spLocks noChangeShapeType="1"/>
          </p:cNvSpPr>
          <p:nvPr/>
        </p:nvSpPr>
        <p:spPr bwMode="auto">
          <a:xfrm flipH="1">
            <a:off x="5292725" y="2852738"/>
            <a:ext cx="4318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29" name="Line 143"/>
          <p:cNvSpPr>
            <a:spLocks noChangeShapeType="1"/>
          </p:cNvSpPr>
          <p:nvPr/>
        </p:nvSpPr>
        <p:spPr bwMode="auto">
          <a:xfrm>
            <a:off x="4859338" y="3213100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0" name="Line 144"/>
          <p:cNvSpPr>
            <a:spLocks noChangeShapeType="1"/>
          </p:cNvSpPr>
          <p:nvPr/>
        </p:nvSpPr>
        <p:spPr bwMode="auto">
          <a:xfrm>
            <a:off x="4859338" y="3644900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1" name="Line 145"/>
          <p:cNvSpPr>
            <a:spLocks noChangeShapeType="1"/>
          </p:cNvSpPr>
          <p:nvPr/>
        </p:nvSpPr>
        <p:spPr bwMode="auto">
          <a:xfrm flipH="1">
            <a:off x="4284663" y="4005263"/>
            <a:ext cx="503237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2" name="Line 146"/>
          <p:cNvSpPr>
            <a:spLocks noChangeShapeType="1"/>
          </p:cNvSpPr>
          <p:nvPr/>
        </p:nvSpPr>
        <p:spPr bwMode="auto">
          <a:xfrm>
            <a:off x="3995738" y="4365625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3" name="Line 147"/>
          <p:cNvSpPr>
            <a:spLocks noChangeShapeType="1"/>
          </p:cNvSpPr>
          <p:nvPr/>
        </p:nvSpPr>
        <p:spPr bwMode="auto">
          <a:xfrm flipH="1">
            <a:off x="3419475" y="4724400"/>
            <a:ext cx="504825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428" grpId="0" animBg="1"/>
      <p:bldP spid="58429" grpId="0" animBg="1"/>
      <p:bldP spid="58430" grpId="0" animBg="1"/>
      <p:bldP spid="58431" grpId="0" animBg="1"/>
      <p:bldP spid="58432" grpId="0" animBg="1"/>
      <p:bldP spid="584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 smtClean="0"/>
              <a:t>Обратный ход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i="1" dirty="0" smtClean="0"/>
              <a:t>М</a:t>
            </a:r>
            <a:r>
              <a:rPr lang="ru-RU" sz="2000" dirty="0" smtClean="0"/>
              <a:t>[1</a:t>
            </a:r>
            <a:r>
              <a:rPr lang="ru-RU" sz="2000" i="1" dirty="0" smtClean="0"/>
              <a:t>,</a:t>
            </a:r>
            <a:r>
              <a:rPr lang="ru-RU" sz="2000" dirty="0" smtClean="0"/>
              <a:t>3] = 2, означает, что из строки “</a:t>
            </a:r>
            <a:r>
              <a:rPr lang="en-US" sz="2000" i="1" dirty="0" smtClean="0"/>
              <a:t>a</a:t>
            </a:r>
            <a:r>
              <a:rPr lang="ru-RU" sz="2000" dirty="0" smtClean="0"/>
              <a:t>” можно получить строку “</a:t>
            </a:r>
            <a:r>
              <a:rPr lang="en-US" sz="2000" i="1" dirty="0" err="1" smtClean="0"/>
              <a:t>aab</a:t>
            </a:r>
            <a:r>
              <a:rPr lang="ru-RU" sz="2000" dirty="0" smtClean="0"/>
              <a:t>”, используя две допустимых операции. В примере за три допустимых операции можно преобразовать строку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 в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. Для определения операций нужно встать на последний символ строки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 и начать движение по таблице от правого верхнего  угла.  В примере движение начнется с ячейки </a:t>
            </a:r>
            <a:r>
              <a:rPr lang="ru-RU" sz="2000" i="1" dirty="0" smtClean="0"/>
              <a:t>М</a:t>
            </a:r>
            <a:r>
              <a:rPr lang="ru-RU" sz="2000" dirty="0" smtClean="0"/>
              <a:t>[3,6]. 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Находясь в ячейке </a:t>
            </a:r>
            <a:r>
              <a:rPr lang="ru-RU" sz="2000" i="1" dirty="0" smtClean="0"/>
              <a:t>М</a:t>
            </a:r>
            <a:r>
              <a:rPr lang="ru-RU" sz="2000" dirty="0" smtClean="0"/>
              <a:t>[</a:t>
            </a:r>
            <a:r>
              <a:rPr lang="en-US" sz="2000" i="1" dirty="0" smtClean="0"/>
              <a:t>i</a:t>
            </a:r>
            <a:r>
              <a:rPr lang="ru-RU" sz="2000" dirty="0" smtClean="0"/>
              <a:t>, </a:t>
            </a:r>
            <a:r>
              <a:rPr lang="en-US" sz="2000" i="1" dirty="0" smtClean="0"/>
              <a:t>j</a:t>
            </a:r>
            <a:r>
              <a:rPr lang="ru-RU" sz="2000" dirty="0" smtClean="0"/>
              <a:t>], будем рассматривать два случая</a:t>
            </a:r>
            <a:r>
              <a:rPr lang="en-US" sz="2000" dirty="0" smtClean="0"/>
              <a:t>. 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1) </a:t>
            </a:r>
            <a:r>
              <a:rPr lang="ru-RU" sz="2000" dirty="0" smtClean="0"/>
              <a:t>Если</a:t>
            </a:r>
            <a:r>
              <a:rPr lang="en-US" sz="2000" dirty="0" smtClean="0"/>
              <a:t> </a:t>
            </a:r>
            <a:r>
              <a:rPr lang="ru-RU" sz="2000" i="1" dirty="0" smtClean="0"/>
              <a:t>М</a:t>
            </a:r>
            <a:r>
              <a:rPr lang="ru-RU" sz="2000" dirty="0" smtClean="0"/>
              <a:t>[-1, </a:t>
            </a:r>
            <a:r>
              <a:rPr lang="en-US" sz="2000" i="1" dirty="0" smtClean="0"/>
              <a:t>i</a:t>
            </a:r>
            <a:r>
              <a:rPr lang="ru-RU" sz="2000" dirty="0" smtClean="0"/>
              <a:t>] </a:t>
            </a:r>
            <a:r>
              <a:rPr lang="en-US" sz="2000" dirty="0" smtClean="0"/>
              <a:t>=</a:t>
            </a:r>
            <a:r>
              <a:rPr lang="ru-RU" sz="2000" dirty="0" smtClean="0"/>
              <a:t> </a:t>
            </a:r>
            <a:r>
              <a:rPr lang="ru-RU" sz="2000" i="1" dirty="0" smtClean="0"/>
              <a:t>М</a:t>
            </a:r>
            <a:r>
              <a:rPr lang="ru-RU" sz="2000" dirty="0" smtClean="0"/>
              <a:t>[</a:t>
            </a:r>
            <a:r>
              <a:rPr lang="en-US" sz="2000" i="1" dirty="0" smtClean="0"/>
              <a:t>j</a:t>
            </a:r>
            <a:r>
              <a:rPr lang="ru-RU" sz="2000" dirty="0" smtClean="0"/>
              <a:t>, -1], то будем сдвигаться по диагонали влево-вниз, попадая в ячейку </a:t>
            </a:r>
            <a:r>
              <a:rPr lang="ru-RU" sz="2000" i="1" dirty="0" smtClean="0"/>
              <a:t>М</a:t>
            </a:r>
            <a:r>
              <a:rPr lang="ru-RU" sz="2000" dirty="0" smtClean="0"/>
              <a:t>[</a:t>
            </a:r>
            <a:r>
              <a:rPr lang="en-US" sz="2000" i="1" dirty="0" smtClean="0"/>
              <a:t>i</a:t>
            </a:r>
            <a:r>
              <a:rPr lang="ru-RU" sz="2000" dirty="0" smtClean="0"/>
              <a:t>-1, </a:t>
            </a:r>
            <a:r>
              <a:rPr lang="en-US" sz="2000" i="1" dirty="0" smtClean="0"/>
              <a:t>j</a:t>
            </a:r>
            <a:r>
              <a:rPr lang="ru-RU" sz="2000" dirty="0" smtClean="0"/>
              <a:t>-1]. При этом будем  перемещаться по строке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  на один символ влево, т.е. сделаем текущим в строке символ, находящийся в </a:t>
            </a:r>
            <a:r>
              <a:rPr lang="en-US" sz="2000" i="1" dirty="0" smtClean="0"/>
              <a:t>i</a:t>
            </a:r>
            <a:r>
              <a:rPr lang="ru-RU" sz="2000" dirty="0" smtClean="0"/>
              <a:t>-1 позиции. </a:t>
            </a:r>
            <a:endParaRPr lang="en-US" sz="2000" dirty="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2) </a:t>
            </a:r>
            <a:r>
              <a:rPr lang="ru-RU" sz="2000" dirty="0" smtClean="0"/>
              <a:t>Если </a:t>
            </a:r>
            <a:r>
              <a:rPr lang="ru-RU" sz="2000" i="1" dirty="0" smtClean="0"/>
              <a:t>М</a:t>
            </a:r>
            <a:r>
              <a:rPr lang="ru-RU" sz="2000" dirty="0" smtClean="0"/>
              <a:t>[-1, </a:t>
            </a:r>
            <a:r>
              <a:rPr lang="en-US" sz="2000" i="1" dirty="0" smtClean="0"/>
              <a:t>i</a:t>
            </a:r>
            <a:r>
              <a:rPr lang="ru-RU" sz="2000" dirty="0" smtClean="0"/>
              <a:t>] </a:t>
            </a:r>
            <a:r>
              <a:rPr lang="en-US" sz="2000" dirty="0" smtClean="0"/>
              <a:t>≠</a:t>
            </a:r>
            <a:r>
              <a:rPr lang="ru-RU" sz="2000" dirty="0" smtClean="0"/>
              <a:t> </a:t>
            </a:r>
            <a:r>
              <a:rPr lang="ru-RU" sz="2000" i="1" dirty="0" smtClean="0"/>
              <a:t>М</a:t>
            </a:r>
            <a:r>
              <a:rPr lang="ru-RU" sz="2000" dirty="0" smtClean="0"/>
              <a:t>[</a:t>
            </a:r>
            <a:r>
              <a:rPr lang="en-US" sz="2000" i="1" dirty="0" smtClean="0"/>
              <a:t>j</a:t>
            </a:r>
            <a:r>
              <a:rPr lang="ru-RU" sz="2000" dirty="0" smtClean="0"/>
              <a:t>, -1], то будем сдвигаться по таблице  на одну позицию либо влево, попадая в ячейку  </a:t>
            </a:r>
            <a:r>
              <a:rPr lang="ru-RU" sz="2000" i="1" dirty="0" smtClean="0"/>
              <a:t>М</a:t>
            </a:r>
            <a:r>
              <a:rPr lang="ru-RU" sz="2000" dirty="0" smtClean="0"/>
              <a:t>[</a:t>
            </a:r>
            <a:r>
              <a:rPr lang="en-US" sz="2000" i="1" dirty="0" smtClean="0"/>
              <a:t>i</a:t>
            </a:r>
            <a:r>
              <a:rPr lang="ru-RU" sz="2000" dirty="0" smtClean="0"/>
              <a:t>, </a:t>
            </a:r>
            <a:r>
              <a:rPr lang="en-US" sz="2000" i="1" dirty="0" smtClean="0"/>
              <a:t>j</a:t>
            </a:r>
            <a:r>
              <a:rPr lang="ru-RU" sz="2000" dirty="0" smtClean="0"/>
              <a:t>-1],  либо  вниз в ячейку  </a:t>
            </a:r>
            <a:r>
              <a:rPr lang="ru-RU" sz="2000" i="1" dirty="0" smtClean="0"/>
              <a:t>М</a:t>
            </a:r>
            <a:r>
              <a:rPr lang="ru-RU" sz="2000" dirty="0" smtClean="0"/>
              <a:t>[</a:t>
            </a:r>
            <a:r>
              <a:rPr lang="en-US" sz="2000" i="1" dirty="0" smtClean="0"/>
              <a:t>i</a:t>
            </a:r>
            <a:r>
              <a:rPr lang="ru-RU" sz="2000" dirty="0" smtClean="0"/>
              <a:t>-1, </a:t>
            </a:r>
            <a:r>
              <a:rPr lang="en-US" sz="2000" i="1" dirty="0" smtClean="0"/>
              <a:t>j</a:t>
            </a:r>
            <a:r>
              <a:rPr lang="ru-RU" sz="2000" dirty="0" smtClean="0"/>
              <a:t>]. Этот выбор будет зависеть от того, какой из элементов, находящихся в этих ячейках, меньше. При движении влево будем удалять </a:t>
            </a:r>
            <a:r>
              <a:rPr lang="en-US" sz="2000" i="1" dirty="0" smtClean="0"/>
              <a:t>i</a:t>
            </a:r>
            <a:r>
              <a:rPr lang="ru-RU" sz="2000" dirty="0" smtClean="0"/>
              <a:t>-ый символ в строке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  перемещась  на один символ влево. При движении вниз будем вставлять после </a:t>
            </a:r>
            <a:r>
              <a:rPr lang="en-US" sz="2000" i="1" dirty="0" smtClean="0"/>
              <a:t>i</a:t>
            </a:r>
            <a:r>
              <a:rPr lang="ru-RU" sz="2000" dirty="0" smtClean="0"/>
              <a:t>-го символа в строке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 символ </a:t>
            </a:r>
            <a:r>
              <a:rPr lang="en-US" sz="2000" i="1" dirty="0" smtClean="0"/>
              <a:t>S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[</a:t>
            </a:r>
            <a:r>
              <a:rPr lang="en-US" sz="2000" i="1" dirty="0" smtClean="0"/>
              <a:t>j</a:t>
            </a:r>
            <a:r>
              <a:rPr lang="ru-RU" sz="2000" dirty="0" smtClean="0"/>
              <a:t>].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 smtClean="0"/>
              <a:t>Последовательность действий для примера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Изначально текущим в строке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является последний символ  –символ </a:t>
            </a:r>
            <a:r>
              <a:rPr lang="en-US" sz="2400" i="1" dirty="0" smtClean="0">
                <a:solidFill>
                  <a:schemeClr val="hlink"/>
                </a:solidFill>
              </a:rPr>
              <a:t>c</a:t>
            </a:r>
            <a:r>
              <a:rPr lang="ru-RU" sz="2400" i="1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Так как </a:t>
            </a:r>
            <a:r>
              <a:rPr lang="ru-RU" sz="2400" i="1" dirty="0" smtClean="0"/>
              <a:t>М</a:t>
            </a:r>
            <a:r>
              <a:rPr lang="ru-RU" sz="2400" dirty="0" smtClean="0"/>
              <a:t>[-1, 3] = </a:t>
            </a:r>
            <a:r>
              <a:rPr lang="ru-RU" sz="2400" i="1" dirty="0" smtClean="0"/>
              <a:t>М</a:t>
            </a:r>
            <a:r>
              <a:rPr lang="ru-RU" sz="2400" dirty="0" smtClean="0"/>
              <a:t>[6, -1], то осуществляем переход в ячейку </a:t>
            </a:r>
            <a:r>
              <a:rPr lang="ru-RU" sz="2400" i="1" dirty="0" smtClean="0"/>
              <a:t>М</a:t>
            </a:r>
            <a:r>
              <a:rPr lang="ru-RU" sz="2400" dirty="0" smtClean="0"/>
              <a:t>[5, 2] и текущим в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становится предпослений символ – </a:t>
            </a:r>
            <a:r>
              <a:rPr lang="en-US" sz="2400" i="1" dirty="0" smtClean="0">
                <a:solidFill>
                  <a:schemeClr val="hlink"/>
                </a:solidFill>
              </a:rPr>
              <a:t>b</a:t>
            </a:r>
            <a:r>
              <a:rPr lang="ru-RU" sz="24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Далее, так как </a:t>
            </a:r>
            <a:r>
              <a:rPr lang="ru-RU" sz="2400" i="1" dirty="0" smtClean="0"/>
              <a:t>М</a:t>
            </a:r>
            <a:r>
              <a:rPr lang="ru-RU" sz="2400" dirty="0" smtClean="0"/>
              <a:t>[-1, 2] ≠ </a:t>
            </a:r>
            <a:r>
              <a:rPr lang="ru-RU" sz="2400" i="1" dirty="0" smtClean="0"/>
              <a:t>М</a:t>
            </a:r>
            <a:r>
              <a:rPr lang="ru-RU" sz="2400" dirty="0" smtClean="0"/>
              <a:t>[5, -1], передвигаемся в ячейку </a:t>
            </a:r>
            <a:r>
              <a:rPr lang="ru-RU" sz="2400" i="1" dirty="0" smtClean="0"/>
              <a:t>М</a:t>
            </a:r>
            <a:r>
              <a:rPr lang="ru-RU" sz="2400" dirty="0" smtClean="0"/>
              <a:t>[4, 2]. При этом вставим после текущего символа </a:t>
            </a:r>
            <a:r>
              <a:rPr lang="en-US" sz="2400" i="1" dirty="0" smtClean="0"/>
              <a:t>b</a:t>
            </a:r>
            <a:r>
              <a:rPr lang="ru-RU" sz="2400" i="1" dirty="0" smtClean="0"/>
              <a:t> </a:t>
            </a:r>
            <a:r>
              <a:rPr lang="ru-RU" sz="2400" dirty="0" smtClean="0"/>
              <a:t>символ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[5] = </a:t>
            </a:r>
            <a:r>
              <a:rPr lang="en-US" sz="2400" i="1" dirty="0" smtClean="0"/>
              <a:t>d</a:t>
            </a:r>
            <a:r>
              <a:rPr lang="ru-RU" sz="2400" dirty="0" smtClean="0"/>
              <a:t> (</a:t>
            </a:r>
            <a:r>
              <a:rPr lang="en-US" sz="2400" i="1" dirty="0" smtClean="0"/>
              <a:t>j</a:t>
            </a:r>
            <a:r>
              <a:rPr lang="ru-RU" sz="2400" dirty="0" smtClean="0"/>
              <a:t>=5).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Продолжая этот процесс  вставим символ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[4] = </a:t>
            </a:r>
            <a:r>
              <a:rPr lang="en-US" sz="2400" i="1" dirty="0" smtClean="0"/>
              <a:t>d</a:t>
            </a:r>
            <a:r>
              <a:rPr lang="ru-RU" sz="2400" dirty="0" smtClean="0"/>
              <a:t>,  затем в строке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сделаем текущим сивол </a:t>
            </a:r>
            <a:r>
              <a:rPr lang="en-US" sz="2400" i="1" dirty="0" smtClean="0">
                <a:solidFill>
                  <a:schemeClr val="hlink"/>
                </a:solidFill>
              </a:rPr>
              <a:t>a</a:t>
            </a:r>
            <a:r>
              <a:rPr lang="ru-RU" sz="2400" dirty="0" smtClean="0"/>
              <a:t>,  вставим  в строку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символ </a:t>
            </a:r>
            <a:r>
              <a:rPr lang="en-US" sz="2400" i="1" dirty="0" smtClean="0"/>
              <a:t>a</a:t>
            </a:r>
            <a:r>
              <a:rPr lang="ru-RU" sz="2400" i="1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Процесс продолжается до тех пор, пока не достигнем ячейки </a:t>
            </a:r>
            <a:r>
              <a:rPr lang="en-US" sz="2400" i="1" dirty="0" smtClean="0"/>
              <a:t>M</a:t>
            </a:r>
            <a:r>
              <a:rPr lang="ru-RU" sz="2400" dirty="0" smtClean="0"/>
              <a:t>[0,0]. Для нашего примера последовательность операций будет следующая: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            INS</a:t>
            </a:r>
            <a:r>
              <a:rPr lang="ru-RU" sz="2400" dirty="0" smtClean="0"/>
              <a:t>(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2, </a:t>
            </a:r>
            <a:r>
              <a:rPr lang="ru-RU" sz="2400" i="1" dirty="0" smtClean="0"/>
              <a:t>‘</a:t>
            </a:r>
            <a:r>
              <a:rPr lang="en-US" sz="2400" i="1" dirty="0" smtClean="0"/>
              <a:t>d</a:t>
            </a:r>
            <a:r>
              <a:rPr lang="ru-RU" sz="2400" i="1" dirty="0" smtClean="0"/>
              <a:t>’</a:t>
            </a:r>
            <a:r>
              <a:rPr lang="ru-RU" sz="2400" dirty="0" smtClean="0"/>
              <a:t>), </a:t>
            </a:r>
            <a:r>
              <a:rPr lang="en-US" sz="2400" dirty="0" smtClean="0"/>
              <a:t>INS</a:t>
            </a:r>
            <a:r>
              <a:rPr lang="ru-RU" sz="2400" dirty="0" smtClean="0"/>
              <a:t>(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2, </a:t>
            </a:r>
            <a:r>
              <a:rPr lang="ru-RU" sz="2400" i="1" dirty="0" smtClean="0"/>
              <a:t>‘</a:t>
            </a:r>
            <a:r>
              <a:rPr lang="en-US" sz="2400" i="1" dirty="0" smtClean="0"/>
              <a:t>d</a:t>
            </a:r>
            <a:r>
              <a:rPr lang="ru-RU" sz="2400" i="1" dirty="0" smtClean="0"/>
              <a:t>’</a:t>
            </a:r>
            <a:r>
              <a:rPr lang="ru-RU" sz="2400" dirty="0" smtClean="0"/>
              <a:t>), </a:t>
            </a:r>
            <a:r>
              <a:rPr lang="en-US" sz="2400" dirty="0" smtClean="0"/>
              <a:t>         INS</a:t>
            </a:r>
            <a:r>
              <a:rPr lang="ru-RU" sz="2400" dirty="0" smtClean="0"/>
              <a:t>(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1, </a:t>
            </a:r>
            <a:r>
              <a:rPr lang="ru-RU" sz="2400" i="1" dirty="0" smtClean="0"/>
              <a:t>‘</a:t>
            </a:r>
            <a:r>
              <a:rPr lang="en-US" sz="2400" i="1" dirty="0" smtClean="0"/>
              <a:t>a</a:t>
            </a:r>
            <a:r>
              <a:rPr lang="ru-RU" sz="2400" i="1" dirty="0" smtClean="0"/>
              <a:t>’</a:t>
            </a:r>
            <a:r>
              <a:rPr lang="ru-RU" sz="2400" dirty="0" smtClean="0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dirty="0" err="1" smtClean="0"/>
              <a:t>ab</a:t>
            </a:r>
            <a:r>
              <a:rPr lang="en-US" i="1" dirty="0" err="1" smtClean="0">
                <a:solidFill>
                  <a:schemeClr val="hlink"/>
                </a:solidFill>
              </a:rPr>
              <a:t>c</a:t>
            </a:r>
            <a:r>
              <a:rPr lang="ru-RU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ddc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dirty="0" err="1" smtClean="0"/>
              <a:t>bddc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dirty="0" err="1" smtClean="0"/>
              <a:t>abddc</a:t>
            </a: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260350"/>
            <a:ext cx="8497888" cy="936625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ru-RU" sz="2400" smtClean="0"/>
              <a:t>Отметим, что решений в данной задаче может быть несколько.</a:t>
            </a:r>
          </a:p>
          <a:p>
            <a:pPr>
              <a:buFont typeface="Arial" charset="0"/>
              <a:buNone/>
            </a:pPr>
            <a:r>
              <a:rPr lang="ru-RU" sz="2400" smtClean="0"/>
              <a:t>Движение по таблице представлено ниже.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graphicFrame>
        <p:nvGraphicFramePr>
          <p:cNvPr id="64540" name="Group 28"/>
          <p:cNvGraphicFramePr>
            <a:graphicFrameLocks noGrp="1"/>
          </p:cNvGraphicFramePr>
          <p:nvPr>
            <p:ph sz="half" idx="2"/>
          </p:nvPr>
        </p:nvGraphicFramePr>
        <p:xfrm>
          <a:off x="250825" y="1557338"/>
          <a:ext cx="8353425" cy="3749040"/>
        </p:xfrm>
        <a:graphic>
          <a:graphicData uri="http://schemas.openxmlformats.org/drawingml/2006/table">
            <a:tbl>
              <a:tblPr/>
              <a:tblGrid>
                <a:gridCol w="1008063"/>
                <a:gridCol w="3170237"/>
                <a:gridCol w="1655763"/>
                <a:gridCol w="2519362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вниз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-му столбцу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-ой строки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])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вставка после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символа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влево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строке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столбца в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DEL(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удаление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символа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и передвижение на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позицию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по диагонали влево вниз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перемещение текущей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на один символ влево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36" name="Line 30"/>
          <p:cNvSpPr>
            <a:spLocks noChangeShapeType="1"/>
          </p:cNvSpPr>
          <p:nvPr/>
        </p:nvSpPr>
        <p:spPr bwMode="auto">
          <a:xfrm>
            <a:off x="755650" y="17732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7" name="Line 31"/>
          <p:cNvSpPr>
            <a:spLocks noChangeShapeType="1"/>
          </p:cNvSpPr>
          <p:nvPr/>
        </p:nvSpPr>
        <p:spPr bwMode="auto">
          <a:xfrm flipH="1">
            <a:off x="395288" y="32131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 flipH="1">
            <a:off x="468313" y="4292600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nimBg="1"/>
      <p:bldP spid="64537" grpId="0" animBg="1"/>
      <p:bldP spid="645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260350"/>
            <a:ext cx="8640763" cy="32400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Итак, </a:t>
            </a:r>
            <a:r>
              <a:rPr lang="en-US" sz="2400" i="1" smtClean="0"/>
              <a:t>t</a:t>
            </a:r>
            <a:r>
              <a:rPr lang="en-US" sz="2400" i="1" baseline="-25000" smtClean="0"/>
              <a:t>ij</a:t>
            </a:r>
            <a:r>
              <a:rPr lang="ru-RU" sz="2400" smtClean="0"/>
              <a:t> вычисляются в порядке возрастания разностей нижних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индексов. Процесс начинается с вычисления </a:t>
            </a:r>
            <a:r>
              <a:rPr lang="en-US" sz="2400" i="1" smtClean="0"/>
              <a:t>t</a:t>
            </a:r>
            <a:r>
              <a:rPr lang="en-US" sz="2400" i="1" baseline="-25000" smtClean="0"/>
              <a:t>ii</a:t>
            </a:r>
            <a:r>
              <a:rPr lang="en-US" sz="2400" i="1" smtClean="0"/>
              <a:t> </a:t>
            </a:r>
            <a:r>
              <a:rPr lang="ru-RU" sz="2400" smtClean="0"/>
              <a:t>для всех </a:t>
            </a:r>
            <a:r>
              <a:rPr lang="en-US" sz="2400" i="1" smtClean="0"/>
              <a:t>i</a:t>
            </a:r>
            <a:r>
              <a:rPr lang="ru-RU" sz="2400" smtClean="0"/>
              <a:t>, затем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ru-RU" sz="2400" i="1" baseline="-25000" smtClean="0"/>
              <a:t>,</a:t>
            </a:r>
            <a:r>
              <a:rPr lang="en-US" sz="2400" i="1" baseline="-25000" smtClean="0"/>
              <a:t>i</a:t>
            </a:r>
            <a:r>
              <a:rPr lang="ru-RU" sz="2400" baseline="-25000" smtClean="0"/>
              <a:t>+1</a:t>
            </a:r>
            <a:r>
              <a:rPr lang="ru-RU" sz="2400" smtClean="0"/>
              <a:t> для всех </a:t>
            </a:r>
            <a:r>
              <a:rPr lang="en-US" sz="2400" i="1" smtClean="0"/>
              <a:t>i</a:t>
            </a:r>
            <a:r>
              <a:rPr lang="ru-RU" sz="2400" smtClean="0"/>
              <a:t>, потом </a:t>
            </a: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ru-RU" sz="2400" i="1" baseline="-25000" smtClean="0"/>
              <a:t>,</a:t>
            </a:r>
            <a:r>
              <a:rPr lang="en-US" sz="2400" i="1" baseline="-25000" smtClean="0"/>
              <a:t>i</a:t>
            </a:r>
            <a:r>
              <a:rPr lang="ru-RU" sz="2400" baseline="-25000" smtClean="0"/>
              <a:t>+2</a:t>
            </a:r>
            <a:r>
              <a:rPr lang="ru-RU" sz="2400" smtClean="0"/>
              <a:t> и т. д. При этом </a:t>
            </a:r>
            <a:r>
              <a:rPr lang="en-US" sz="2400" i="1" smtClean="0"/>
              <a:t>t</a:t>
            </a:r>
            <a:r>
              <a:rPr lang="en-US" sz="2400" i="1" baseline="-25000" smtClean="0"/>
              <a:t>ik</a:t>
            </a:r>
            <a:r>
              <a:rPr lang="en-US" sz="2400" i="1" smtClean="0"/>
              <a:t> </a:t>
            </a:r>
            <a:r>
              <a:rPr lang="ru-RU" sz="2400" smtClean="0"/>
              <a:t>и</a:t>
            </a:r>
            <a:r>
              <a:rPr lang="ru-RU" sz="2400" i="1" smtClean="0"/>
              <a:t> </a:t>
            </a:r>
            <a:r>
              <a:rPr lang="en-US" sz="2400" i="1" smtClean="0"/>
              <a:t>t</a:t>
            </a:r>
            <a:r>
              <a:rPr lang="en-US" sz="2400" i="1" baseline="-25000" smtClean="0"/>
              <a:t>k</a:t>
            </a:r>
            <a:r>
              <a:rPr lang="ru-RU" sz="2400" baseline="-25000" smtClean="0"/>
              <a:t>+1</a:t>
            </a:r>
            <a:r>
              <a:rPr lang="ru-RU" sz="2400" i="1" baseline="-25000" smtClean="0"/>
              <a:t>,</a:t>
            </a:r>
            <a:r>
              <a:rPr lang="en-US" sz="2400" i="1" baseline="-25000" smtClean="0"/>
              <a:t>j</a:t>
            </a:r>
            <a:r>
              <a:rPr lang="ru-RU" sz="2400" smtClean="0"/>
              <a:t> будут уже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вычислены, когда мы приступим к вычислению </a:t>
            </a:r>
            <a:r>
              <a:rPr lang="en-US" sz="2400" i="1" smtClean="0"/>
              <a:t>t</a:t>
            </a:r>
            <a:r>
              <a:rPr lang="en-US" sz="2400" i="1" baseline="-25000" smtClean="0"/>
              <a:t>ij</a:t>
            </a:r>
            <a:r>
              <a:rPr lang="ru-RU" sz="2400" i="1" smtClean="0"/>
              <a:t>.</a:t>
            </a:r>
            <a:r>
              <a:rPr lang="ru-RU" sz="2400" smtClean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Оценка сложности данного алгоритма есть </a:t>
            </a:r>
            <a:r>
              <a:rPr lang="ru-RU" sz="2400" i="1" smtClean="0"/>
              <a:t>О (п</a:t>
            </a:r>
            <a:r>
              <a:rPr lang="ru-RU" sz="2400" baseline="30000" smtClean="0"/>
              <a:t>3</a:t>
            </a:r>
            <a:r>
              <a:rPr lang="ru-RU" sz="2400" i="1" smtClean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 результате работы алгоритма для примера из четырех матриц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будет построена следующая таблица </a:t>
            </a:r>
            <a:r>
              <a:rPr lang="en-US" sz="2400" i="1" smtClean="0"/>
              <a:t>T</a:t>
            </a:r>
            <a:r>
              <a:rPr lang="ru-RU" sz="2400" smtClean="0"/>
              <a:t>:</a:t>
            </a:r>
            <a:r>
              <a:rPr lang="ru-RU" sz="2400" i="1" smtClean="0"/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Порядок, в котором можно произвести эти умножения, легко определить,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приписав каждой клетке то значение k, на котором достигается минимум.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/>
          </a:p>
        </p:txBody>
      </p:sp>
      <p:graphicFrame>
        <p:nvGraphicFramePr>
          <p:cNvPr id="81950" name="Group 30"/>
          <p:cNvGraphicFramePr>
            <a:graphicFrameLocks noGrp="1"/>
          </p:cNvGraphicFramePr>
          <p:nvPr>
            <p:ph sz="half" idx="2"/>
          </p:nvPr>
        </p:nvGraphicFramePr>
        <p:xfrm>
          <a:off x="2411413" y="3644900"/>
          <a:ext cx="4038600" cy="2609851"/>
        </p:xfrm>
        <a:graphic>
          <a:graphicData uri="http://schemas.openxmlformats.org/drawingml/2006/table">
            <a:tbl>
              <a:tblPr/>
              <a:tblGrid>
                <a:gridCol w="1009650"/>
                <a:gridCol w="1011237"/>
                <a:gridCol w="1008063"/>
                <a:gridCol w="1009650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 smtClean="0"/>
              <a:t>Алгоритм</a:t>
            </a: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6815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for (i=0; i&lt;n; i++)   m</a:t>
            </a:r>
            <a:r>
              <a:rPr lang="en-US" sz="2400" baseline="-25000" smtClean="0">
                <a:latin typeface="Courier"/>
              </a:rPr>
              <a:t>i,i</a:t>
            </a:r>
            <a:r>
              <a:rPr lang="en-US" sz="2400" smtClean="0">
                <a:latin typeface="Courier"/>
              </a:rPr>
              <a:t> = 0;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for (l=1; l&lt;n; l++)</a:t>
            </a:r>
            <a:endParaRPr lang="ru-RU" sz="240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for (i=0; i&lt;n; i++) {</a:t>
            </a:r>
            <a:endParaRPr lang="ru-RU" sz="240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j = i + l;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for (k = 0; k &lt; j; k++)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	m</a:t>
            </a:r>
            <a:r>
              <a:rPr lang="en-US" sz="2400" baseline="-25000" smtClean="0">
                <a:latin typeface="Courier"/>
              </a:rPr>
              <a:t>ij</a:t>
            </a:r>
            <a:r>
              <a:rPr lang="en-US" sz="2400" smtClean="0">
                <a:latin typeface="Courier"/>
              </a:rPr>
              <a:t> = min(m</a:t>
            </a:r>
            <a:r>
              <a:rPr lang="en-US" sz="2400" baseline="-25000" smtClean="0">
                <a:latin typeface="Courier"/>
              </a:rPr>
              <a:t>i,k</a:t>
            </a:r>
            <a:r>
              <a:rPr lang="en-US" sz="2400" smtClean="0">
                <a:latin typeface="Courier"/>
              </a:rPr>
              <a:t>+ m</a:t>
            </a:r>
            <a:r>
              <a:rPr lang="en-US" sz="2400" baseline="-25000" smtClean="0">
                <a:latin typeface="Courier"/>
              </a:rPr>
              <a:t>k+1,j </a:t>
            </a:r>
            <a:r>
              <a:rPr lang="en-US" sz="2400" smtClean="0">
                <a:latin typeface="Courier"/>
              </a:rPr>
              <a:t>+ r</a:t>
            </a:r>
            <a:r>
              <a:rPr lang="en-US" sz="2400" baseline="-25000" smtClean="0">
                <a:latin typeface="Courier"/>
              </a:rPr>
              <a:t>i-1</a:t>
            </a:r>
            <a:r>
              <a:rPr lang="en-US" sz="2400" smtClean="0">
                <a:latin typeface="Courier"/>
              </a:rPr>
              <a:t>*r</a:t>
            </a:r>
            <a:r>
              <a:rPr lang="en-US" sz="2400" baseline="-25000" smtClean="0">
                <a:latin typeface="Courier"/>
              </a:rPr>
              <a:t>k</a:t>
            </a:r>
            <a:r>
              <a:rPr lang="en-US" sz="2400" smtClean="0">
                <a:latin typeface="Courier"/>
              </a:rPr>
              <a:t>* r</a:t>
            </a:r>
            <a:r>
              <a:rPr lang="en-US" sz="2400" baseline="-25000" smtClean="0">
                <a:latin typeface="Courier"/>
              </a:rPr>
              <a:t>j</a:t>
            </a:r>
            <a:r>
              <a:rPr lang="en-US" sz="2400" smtClean="0">
                <a:latin typeface="Courier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r</a:t>
            </a:r>
            <a:r>
              <a:rPr lang="en-US" sz="2400" baseline="-25000" smtClean="0">
                <a:latin typeface="Courier"/>
              </a:rPr>
              <a:t>i-1 </a:t>
            </a:r>
            <a:r>
              <a:rPr lang="en-US" sz="2400" smtClean="0"/>
              <a:t>–</a:t>
            </a:r>
            <a:r>
              <a:rPr lang="en-US" sz="2400" smtClean="0">
                <a:latin typeface="Courier"/>
              </a:rPr>
              <a:t> </a:t>
            </a:r>
            <a:r>
              <a:rPr lang="ru-RU" sz="2400" smtClean="0">
                <a:latin typeface="Courier"/>
              </a:rPr>
              <a:t>количество строк в </a:t>
            </a:r>
            <a:r>
              <a:rPr lang="en-US" sz="2400" i="1" smtClean="0">
                <a:latin typeface="Courier"/>
              </a:rPr>
              <a:t>M’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r</a:t>
            </a:r>
            <a:r>
              <a:rPr lang="en-US" sz="2400" baseline="-25000" smtClean="0">
                <a:latin typeface="Courier"/>
              </a:rPr>
              <a:t>k </a:t>
            </a:r>
            <a:r>
              <a:rPr lang="en-US" sz="2400" smtClean="0"/>
              <a:t>–</a:t>
            </a:r>
            <a:r>
              <a:rPr lang="en-US" sz="2400" smtClean="0">
                <a:latin typeface="Courier"/>
              </a:rPr>
              <a:t> </a:t>
            </a:r>
            <a:r>
              <a:rPr lang="ru-RU" sz="2400" smtClean="0">
                <a:latin typeface="Courier"/>
              </a:rPr>
              <a:t>количество столбцов в </a:t>
            </a:r>
            <a:r>
              <a:rPr lang="en-US" sz="2400" i="1" smtClean="0">
                <a:latin typeface="Courier"/>
              </a:rPr>
              <a:t>M’</a:t>
            </a:r>
            <a:endParaRPr lang="ru-RU" sz="2400" i="1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r</a:t>
            </a:r>
            <a:r>
              <a:rPr lang="en-US" sz="2400" baseline="-25000" smtClean="0">
                <a:latin typeface="Courier"/>
              </a:rPr>
              <a:t>j </a:t>
            </a:r>
            <a:r>
              <a:rPr lang="en-US" sz="2400" smtClean="0"/>
              <a:t>–</a:t>
            </a:r>
            <a:r>
              <a:rPr lang="en-US" sz="2400" smtClean="0">
                <a:latin typeface="Courier"/>
              </a:rPr>
              <a:t> </a:t>
            </a:r>
            <a:r>
              <a:rPr lang="ru-RU" sz="2400" smtClean="0">
                <a:latin typeface="Courier"/>
              </a:rPr>
              <a:t>количество столбцов в </a:t>
            </a:r>
            <a:r>
              <a:rPr lang="en-US" sz="2400" i="1" smtClean="0">
                <a:latin typeface="Courier"/>
              </a:rPr>
              <a:t>M</a:t>
            </a:r>
            <a:r>
              <a:rPr lang="ru-RU" i="1" smtClean="0">
                <a:latin typeface="Courier"/>
                <a:sym typeface="Symbol" pitchFamily="18" charset="2"/>
              </a:rPr>
              <a:t>˝</a:t>
            </a:r>
            <a:endParaRPr lang="en-US" sz="2400" i="1" smtClean="0">
              <a:latin typeface="Courier"/>
            </a:endParaRPr>
          </a:p>
          <a:p>
            <a:pPr>
              <a:buFont typeface="Arial" charset="0"/>
              <a:buNone/>
            </a:pPr>
            <a:endParaRPr lang="en-US" sz="2400" smtClean="0">
              <a:latin typeface="Courier"/>
            </a:endParaRP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Задача</a:t>
            </a:r>
            <a:r>
              <a:rPr lang="en-US" sz="2400" b="1" smtClean="0"/>
              <a:t>  </a:t>
            </a:r>
            <a:r>
              <a:rPr lang="en-US" sz="2800" b="1" smtClean="0"/>
              <a:t>"Divisibility“  </a:t>
            </a:r>
            <a:r>
              <a:rPr lang="en-US" sz="1800" smtClean="0"/>
              <a:t>1999-2000 ACM NEERC</a:t>
            </a:r>
            <a:r>
              <a:rPr lang="ru-RU" sz="1800" smtClean="0"/>
              <a:t>  (подключена в системе тестирования </a:t>
            </a:r>
            <a:r>
              <a:rPr lang="en-US" sz="1800" smtClean="0"/>
              <a:t>NSUTS</a:t>
            </a:r>
            <a:r>
              <a:rPr lang="ru-RU" sz="1800" smtClean="0"/>
              <a:t> в школьных тренировках)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Consider an arbitrary sequence of integers. One can place </a:t>
            </a:r>
            <a:r>
              <a:rPr lang="en-US" sz="2200" b="1" smtClean="0"/>
              <a:t>+</a:t>
            </a:r>
            <a:r>
              <a:rPr lang="en-US" sz="2200" smtClean="0"/>
              <a:t> or </a:t>
            </a:r>
            <a:r>
              <a:rPr lang="en-US" sz="2200" b="1" smtClean="0"/>
              <a:t>–</a:t>
            </a:r>
            <a:r>
              <a:rPr lang="en-US" sz="2200" smtClean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operators between integers in the sequence, thus deriving different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arithmetical expressions that evaluate to different values.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Let us, for example, take the sequence: 17, 5, –21, 15. </a:t>
            </a:r>
            <a:endParaRPr lang="ru-RU" sz="22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There are eight</a:t>
            </a:r>
            <a:r>
              <a:rPr lang="ru-RU" sz="2200" smtClean="0"/>
              <a:t> </a:t>
            </a:r>
            <a:r>
              <a:rPr lang="en-US" sz="2200" smtClean="0"/>
              <a:t>possible expressions: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	</a:t>
            </a:r>
            <a:r>
              <a:rPr lang="ru-RU" sz="2000" smtClean="0"/>
              <a:t>17+5+</a:t>
            </a:r>
            <a:r>
              <a:rPr lang="en-US" sz="2000" smtClean="0"/>
              <a:t> – </a:t>
            </a:r>
            <a:r>
              <a:rPr lang="ru-RU" sz="2000" smtClean="0"/>
              <a:t>21+15=16 </a:t>
            </a:r>
            <a:r>
              <a:rPr lang="en-US" sz="2000" smtClean="0"/>
              <a:t>   	  </a:t>
            </a:r>
            <a:r>
              <a:rPr lang="ru-RU" sz="2000" smtClean="0"/>
              <a:t>17+5+</a:t>
            </a:r>
            <a:r>
              <a:rPr lang="en-US" sz="2000" smtClean="0"/>
              <a:t>–</a:t>
            </a:r>
            <a:r>
              <a:rPr lang="ru-RU" sz="2000" smtClean="0"/>
              <a:t>21</a:t>
            </a:r>
            <a:r>
              <a:rPr lang="en-US" sz="2000" smtClean="0"/>
              <a:t>–</a:t>
            </a:r>
            <a:r>
              <a:rPr lang="ru-RU" sz="2000" smtClean="0"/>
              <a:t>15=</a:t>
            </a:r>
            <a:r>
              <a:rPr lang="en-US" sz="2000" smtClean="0"/>
              <a:t>–</a:t>
            </a:r>
            <a:r>
              <a:rPr lang="ru-RU" sz="2000" smtClean="0"/>
              <a:t>14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	</a:t>
            </a:r>
            <a:r>
              <a:rPr lang="ru-RU" sz="2000" smtClean="0"/>
              <a:t>17+5</a:t>
            </a:r>
            <a:r>
              <a:rPr lang="en-US" sz="2000" smtClean="0"/>
              <a:t>–</a:t>
            </a:r>
            <a:r>
              <a:rPr lang="ru-RU" sz="2000" smtClean="0"/>
              <a:t> </a:t>
            </a:r>
            <a:r>
              <a:rPr lang="en-US" sz="2000" smtClean="0"/>
              <a:t>–</a:t>
            </a:r>
            <a:r>
              <a:rPr lang="ru-RU" sz="2000" smtClean="0"/>
              <a:t>21+15=58 </a:t>
            </a:r>
            <a:r>
              <a:rPr lang="en-US" sz="2000" smtClean="0"/>
              <a:t>           </a:t>
            </a:r>
            <a:r>
              <a:rPr lang="ru-RU" sz="2000" smtClean="0"/>
              <a:t>17+5</a:t>
            </a:r>
            <a:r>
              <a:rPr lang="en-US" sz="2000" smtClean="0"/>
              <a:t>– –</a:t>
            </a:r>
            <a:r>
              <a:rPr lang="ru-RU" sz="2000" smtClean="0"/>
              <a:t>21</a:t>
            </a:r>
            <a:r>
              <a:rPr lang="en-US" sz="2000" smtClean="0"/>
              <a:t>–</a:t>
            </a:r>
            <a:r>
              <a:rPr lang="ru-RU" sz="2000" smtClean="0"/>
              <a:t>15=28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     </a:t>
            </a:r>
            <a:r>
              <a:rPr lang="ru-RU" sz="2000" smtClean="0"/>
              <a:t>17</a:t>
            </a:r>
            <a:r>
              <a:rPr lang="en-US" sz="2000" smtClean="0"/>
              <a:t>–</a:t>
            </a:r>
            <a:r>
              <a:rPr lang="ru-RU" sz="2000" smtClean="0"/>
              <a:t>5</a:t>
            </a:r>
            <a:r>
              <a:rPr lang="en-US" sz="2000" smtClean="0"/>
              <a:t> </a:t>
            </a:r>
            <a:r>
              <a:rPr lang="ru-RU" sz="2000" smtClean="0"/>
              <a:t>+</a:t>
            </a:r>
            <a:r>
              <a:rPr lang="en-US" sz="2000" smtClean="0"/>
              <a:t> –</a:t>
            </a:r>
            <a:r>
              <a:rPr lang="ru-RU" sz="2000" smtClean="0"/>
              <a:t>21+15=6 </a:t>
            </a:r>
            <a:r>
              <a:rPr lang="en-US" sz="2000" smtClean="0"/>
              <a:t>             </a:t>
            </a:r>
            <a:r>
              <a:rPr lang="ru-RU" sz="2000" smtClean="0"/>
              <a:t>17</a:t>
            </a:r>
            <a:r>
              <a:rPr lang="en-US" sz="2000" smtClean="0"/>
              <a:t>–</a:t>
            </a:r>
            <a:r>
              <a:rPr lang="ru-RU" sz="2000" smtClean="0"/>
              <a:t>5+</a:t>
            </a:r>
            <a:r>
              <a:rPr lang="en-US" sz="2000" smtClean="0"/>
              <a:t>–</a:t>
            </a:r>
            <a:r>
              <a:rPr lang="ru-RU" sz="2000" smtClean="0"/>
              <a:t>21</a:t>
            </a:r>
            <a:r>
              <a:rPr lang="en-US" sz="2000" smtClean="0"/>
              <a:t>–</a:t>
            </a:r>
            <a:r>
              <a:rPr lang="ru-RU" sz="2000" smtClean="0"/>
              <a:t>15=</a:t>
            </a:r>
            <a:r>
              <a:rPr lang="en-US" sz="2000" smtClean="0"/>
              <a:t>–</a:t>
            </a:r>
            <a:r>
              <a:rPr lang="ru-RU" sz="2000" smtClean="0"/>
              <a:t>24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     </a:t>
            </a:r>
            <a:r>
              <a:rPr lang="ru-RU" sz="2000" smtClean="0"/>
              <a:t>17</a:t>
            </a:r>
            <a:r>
              <a:rPr lang="en-US" sz="2000" smtClean="0"/>
              <a:t>–</a:t>
            </a:r>
            <a:r>
              <a:rPr lang="ru-RU" sz="2000" smtClean="0"/>
              <a:t>5</a:t>
            </a:r>
            <a:r>
              <a:rPr lang="en-US" sz="2000" smtClean="0"/>
              <a:t>– –</a:t>
            </a:r>
            <a:r>
              <a:rPr lang="ru-RU" sz="2000" smtClean="0"/>
              <a:t>21+15=48 </a:t>
            </a:r>
            <a:r>
              <a:rPr lang="en-US" sz="2000" smtClean="0"/>
              <a:t>            </a:t>
            </a:r>
            <a:r>
              <a:rPr lang="ru-RU" sz="2000" smtClean="0"/>
              <a:t>17</a:t>
            </a:r>
            <a:r>
              <a:rPr lang="en-US" sz="2000" smtClean="0"/>
              <a:t>–</a:t>
            </a:r>
            <a:r>
              <a:rPr lang="ru-RU" sz="2000" smtClean="0"/>
              <a:t>5</a:t>
            </a:r>
            <a:r>
              <a:rPr lang="en-US" sz="2000" smtClean="0"/>
              <a:t>– –</a:t>
            </a:r>
            <a:r>
              <a:rPr lang="ru-RU" sz="2000" smtClean="0"/>
              <a:t>21</a:t>
            </a:r>
            <a:r>
              <a:rPr lang="en-US" sz="2000" smtClean="0"/>
              <a:t>–</a:t>
            </a:r>
            <a:r>
              <a:rPr lang="ru-RU" sz="2000" smtClean="0"/>
              <a:t>15=18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We call the sequence of integers </a:t>
            </a:r>
            <a:r>
              <a:rPr lang="en-US" sz="2000" b="1" smtClean="0"/>
              <a:t>divisible</a:t>
            </a:r>
            <a:r>
              <a:rPr lang="en-US" sz="2000" smtClean="0"/>
              <a:t> by </a:t>
            </a:r>
            <a:r>
              <a:rPr lang="en-US" sz="2000" i="1" smtClean="0"/>
              <a:t>K</a:t>
            </a:r>
            <a:r>
              <a:rPr lang="en-US" sz="2000" smtClean="0"/>
              <a:t> if + or – operators can be placed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between integers in the sequence in such way that resulting value is divisible by </a:t>
            </a:r>
            <a:r>
              <a:rPr lang="en-US" sz="2000" i="1" smtClean="0"/>
              <a:t>K</a:t>
            </a:r>
            <a:r>
              <a:rPr lang="en-US" sz="2000" smtClean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In the above example, the sequence is divisible by 7 (17+5+–21–15=–14) but is not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divisible by 5. You are to write a program that will determine divisibility of sequence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of integers.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first line of the input file contains two integers, </a:t>
            </a:r>
            <a:r>
              <a:rPr lang="en-US" sz="2000" i="1" smtClean="0"/>
              <a:t>N</a:t>
            </a:r>
            <a:r>
              <a:rPr lang="en-US" sz="2000" smtClean="0"/>
              <a:t> and </a:t>
            </a:r>
            <a:r>
              <a:rPr lang="en-US" sz="2000" i="1" smtClean="0"/>
              <a:t>K</a:t>
            </a:r>
            <a:r>
              <a:rPr lang="en-US" sz="2000" smtClean="0"/>
              <a:t> (1 ≤ </a:t>
            </a:r>
            <a:r>
              <a:rPr lang="en-US" sz="2000" i="1" smtClean="0"/>
              <a:t>N</a:t>
            </a:r>
            <a:r>
              <a:rPr lang="en-US" sz="2000" smtClean="0"/>
              <a:t> ≤ 10000,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2 ≤ </a:t>
            </a:r>
            <a:r>
              <a:rPr lang="en-US" sz="2000" i="1" smtClean="0"/>
              <a:t>K</a:t>
            </a:r>
            <a:r>
              <a:rPr lang="en-US" sz="2000" smtClean="0"/>
              <a:t> ≤ 100) separated by a space.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second line contains a sequence of </a:t>
            </a:r>
            <a:r>
              <a:rPr lang="en-US" sz="2000" i="1" smtClean="0"/>
              <a:t>N</a:t>
            </a:r>
            <a:r>
              <a:rPr lang="en-US" sz="2000" smtClean="0"/>
              <a:t> integers separated by spaces. Each integer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 is not greater than 10000 by its absolute value. 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Задача</a:t>
            </a:r>
            <a:r>
              <a:rPr lang="en-US" sz="2800" b="1" smtClean="0"/>
              <a:t>  "Gangsters"</a:t>
            </a:r>
            <a:r>
              <a:rPr lang="ru-RU" sz="2800" b="1" smtClean="0"/>
              <a:t> </a:t>
            </a:r>
            <a:r>
              <a:rPr lang="ru-RU" sz="1800" smtClean="0"/>
              <a:t>(подключена в системе тестирования </a:t>
            </a:r>
            <a:r>
              <a:rPr lang="en-US" sz="1800" smtClean="0"/>
              <a:t>NSUTS</a:t>
            </a:r>
            <a:r>
              <a:rPr lang="ru-RU" sz="1800" smtClean="0"/>
              <a:t> в школьных тренировках)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 smtClean="0"/>
              <a:t>N</a:t>
            </a:r>
            <a:r>
              <a:rPr lang="en-US" sz="2000" smtClean="0"/>
              <a:t> gangsters are going to a restaurant. The </a:t>
            </a:r>
            <a:r>
              <a:rPr lang="en-US" sz="2000" i="1" smtClean="0"/>
              <a:t>i</a:t>
            </a:r>
            <a:r>
              <a:rPr lang="en-US" sz="2000" smtClean="0"/>
              <a:t>-th gangster comes at the time </a:t>
            </a:r>
            <a:r>
              <a:rPr lang="en-US" sz="2000" i="1" smtClean="0"/>
              <a:t>T</a:t>
            </a:r>
            <a:r>
              <a:rPr lang="en-US" sz="2000" i="1" baseline="-25000" smtClean="0"/>
              <a:t>i</a:t>
            </a:r>
            <a:r>
              <a:rPr lang="en-US" sz="2000" baseline="-25000" smtClean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and has the </a:t>
            </a:r>
            <a:r>
              <a:rPr lang="en-US" sz="2000" i="1" smtClean="0"/>
              <a:t>prosperity</a:t>
            </a:r>
            <a:r>
              <a:rPr lang="en-US" sz="2000" smtClean="0"/>
              <a:t> </a:t>
            </a:r>
            <a:r>
              <a:rPr lang="en-US" sz="2000" i="1" smtClean="0"/>
              <a:t>P</a:t>
            </a:r>
            <a:r>
              <a:rPr lang="en-US" sz="2000" i="1" baseline="-25000" smtClean="0"/>
              <a:t>i</a:t>
            </a:r>
            <a:r>
              <a:rPr lang="en-US" sz="2000" smtClean="0"/>
              <a:t>. The door of the restaurant has </a:t>
            </a:r>
            <a:r>
              <a:rPr lang="en-US" sz="2000" i="1" smtClean="0"/>
              <a:t>K</a:t>
            </a:r>
            <a:r>
              <a:rPr lang="en-US" sz="2000" smtClean="0"/>
              <a:t>+1 </a:t>
            </a:r>
            <a:r>
              <a:rPr lang="en-US" sz="2000" i="1" smtClean="0"/>
              <a:t>states of openness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expressed by the integers in the range [0, </a:t>
            </a:r>
            <a:r>
              <a:rPr lang="en-US" sz="2000" i="1" smtClean="0"/>
              <a:t>K</a:t>
            </a:r>
            <a:r>
              <a:rPr lang="en-US" sz="2000" smtClean="0"/>
              <a:t>]. The state of openness can change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by one in one unit of time; i.e. it either opens by one, closes by one or remains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same. At the initial moment of time the door is closed (state 0). The </a:t>
            </a:r>
            <a:r>
              <a:rPr lang="en-US" sz="2000" i="1" smtClean="0"/>
              <a:t>i</a:t>
            </a:r>
            <a:r>
              <a:rPr lang="en-US" sz="2000" smtClean="0"/>
              <a:t>-th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gangster enters the restaurant only if the door is opened specially for him, i.e.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 when the state of openness coincides with his </a:t>
            </a:r>
            <a:r>
              <a:rPr lang="en-US" sz="2000" i="1" smtClean="0"/>
              <a:t>stoutness</a:t>
            </a:r>
            <a:r>
              <a:rPr lang="en-US" sz="2000" smtClean="0"/>
              <a:t> </a:t>
            </a:r>
            <a:r>
              <a:rPr lang="en-US" sz="2000" i="1" smtClean="0"/>
              <a:t>S</a:t>
            </a:r>
            <a:r>
              <a:rPr lang="en-US" sz="2000" i="1" baseline="-25000" smtClean="0"/>
              <a:t>i</a:t>
            </a:r>
            <a:r>
              <a:rPr lang="en-US" sz="2000" smtClean="0"/>
              <a:t>. If at the moment of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time when the gangster comes to the restaurant the state of openness is not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equal to his stoutness, then the gangster goes away and never returns.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restaurant works in the interval of time [0, </a:t>
            </a:r>
            <a:r>
              <a:rPr lang="en-US" sz="2000" i="1" smtClean="0"/>
              <a:t>T</a:t>
            </a:r>
            <a:r>
              <a:rPr lang="en-US" sz="2000" smtClean="0"/>
              <a:t>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goal is to gather the gangsters with the maximal total prosperity in the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restaurant by opening and closing the door appropriately.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The first line of the input file contains the values </a:t>
            </a:r>
            <a:r>
              <a:rPr lang="en-US" sz="1600" i="1" smtClean="0"/>
              <a:t>N</a:t>
            </a:r>
            <a:r>
              <a:rPr lang="en-US" sz="1600" smtClean="0"/>
              <a:t>, </a:t>
            </a:r>
            <a:r>
              <a:rPr lang="en-US" sz="1600" i="1" smtClean="0"/>
              <a:t>K</a:t>
            </a:r>
            <a:r>
              <a:rPr lang="en-US" sz="1600" smtClean="0"/>
              <a:t>, and </a:t>
            </a:r>
            <a:r>
              <a:rPr lang="en-US" sz="1600" i="1" smtClean="0"/>
              <a:t>T</a:t>
            </a:r>
            <a:r>
              <a:rPr lang="en-US" sz="1600" smtClean="0"/>
              <a:t>, separated by spaces. </a:t>
            </a: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(1≤</a:t>
            </a:r>
            <a:r>
              <a:rPr lang="en-US" sz="1600" i="1" smtClean="0"/>
              <a:t>N</a:t>
            </a:r>
            <a:r>
              <a:rPr lang="en-US" sz="1600" smtClean="0"/>
              <a:t>,</a:t>
            </a:r>
            <a:r>
              <a:rPr lang="en-US" sz="1600" i="1" smtClean="0"/>
              <a:t>K</a:t>
            </a:r>
            <a:r>
              <a:rPr lang="en-US" sz="1600" smtClean="0"/>
              <a:t>≤100 )</a:t>
            </a:r>
            <a:r>
              <a:rPr lang="ru-RU" sz="1600" smtClean="0"/>
              <a:t>. </a:t>
            </a:r>
            <a:r>
              <a:rPr lang="en-US" sz="1600" smtClean="0"/>
              <a:t>he second line of the input file contains the moments of time when</a:t>
            </a: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gangsters come to the restaurant </a:t>
            </a:r>
            <a:r>
              <a:rPr lang="en-US" sz="1600" i="1" smtClean="0"/>
              <a:t>T</a:t>
            </a:r>
            <a:r>
              <a:rPr lang="en-US" sz="1600" baseline="-25000" smtClean="0"/>
              <a:t>1</a:t>
            </a:r>
            <a:r>
              <a:rPr lang="en-US" sz="1600" smtClean="0"/>
              <a:t>, </a:t>
            </a:r>
            <a:r>
              <a:rPr lang="en-US" sz="1600" i="1" smtClean="0"/>
              <a:t>T</a:t>
            </a:r>
            <a:r>
              <a:rPr lang="en-US" sz="1600" baseline="-25000" smtClean="0"/>
              <a:t>2</a:t>
            </a:r>
            <a:r>
              <a:rPr lang="en-US" sz="1600" smtClean="0"/>
              <a:t>, ..., </a:t>
            </a:r>
            <a:r>
              <a:rPr lang="en-US" sz="1600" i="1" smtClean="0"/>
              <a:t>T</a:t>
            </a:r>
            <a:r>
              <a:rPr lang="en-US" sz="1600" i="1" baseline="-25000" smtClean="0"/>
              <a:t>N</a:t>
            </a:r>
            <a:r>
              <a:rPr lang="en-US" sz="1600" smtClean="0"/>
              <a:t>, separated by spaces. The third line of the</a:t>
            </a: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input file contains the values of the prosperity of gangsters </a:t>
            </a:r>
            <a:r>
              <a:rPr lang="en-US" sz="1600" i="1" smtClean="0"/>
              <a:t>P</a:t>
            </a:r>
            <a:r>
              <a:rPr lang="en-US" sz="1600" baseline="-25000" smtClean="0"/>
              <a:t>1</a:t>
            </a:r>
            <a:r>
              <a:rPr lang="en-US" sz="1600" smtClean="0"/>
              <a:t>, </a:t>
            </a:r>
            <a:r>
              <a:rPr lang="en-US" sz="1600" i="1" smtClean="0"/>
              <a:t>P</a:t>
            </a:r>
            <a:r>
              <a:rPr lang="en-US" sz="1600" baseline="-25000" smtClean="0"/>
              <a:t>2</a:t>
            </a:r>
            <a:r>
              <a:rPr lang="en-US" sz="1600" smtClean="0"/>
              <a:t>, ..., </a:t>
            </a:r>
            <a:r>
              <a:rPr lang="en-US" sz="1600" i="1" smtClean="0"/>
              <a:t>P</a:t>
            </a:r>
            <a:r>
              <a:rPr lang="en-US" sz="1600" i="1" baseline="-25000" smtClean="0"/>
              <a:t>N</a:t>
            </a:r>
            <a:r>
              <a:rPr lang="en-US" sz="1600" smtClean="0"/>
              <a:t>, separated by </a:t>
            </a: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smtClean="0"/>
              <a:t>spaces. The forth line of the input file contains the values of the stoutness of gangsters</a:t>
            </a: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i="1" smtClean="0"/>
              <a:t>S</a:t>
            </a:r>
            <a:r>
              <a:rPr lang="en-US" sz="1600" baseline="-25000" smtClean="0"/>
              <a:t>1</a:t>
            </a:r>
            <a:r>
              <a:rPr lang="en-US" sz="1600" smtClean="0"/>
              <a:t>, </a:t>
            </a:r>
            <a:r>
              <a:rPr lang="en-US" sz="1600" i="1" smtClean="0"/>
              <a:t>S</a:t>
            </a:r>
            <a:r>
              <a:rPr lang="en-US" sz="1600" baseline="-25000" smtClean="0"/>
              <a:t>2</a:t>
            </a:r>
            <a:r>
              <a:rPr lang="en-US" sz="1600" smtClean="0"/>
              <a:t>, ..., </a:t>
            </a:r>
            <a:r>
              <a:rPr lang="en-US" sz="1600" i="1" smtClean="0"/>
              <a:t>S</a:t>
            </a:r>
            <a:r>
              <a:rPr lang="en-US" sz="1600" i="1" baseline="-25000" smtClean="0"/>
              <a:t>N</a:t>
            </a:r>
            <a:r>
              <a:rPr lang="en-US" sz="1600" smtClean="0"/>
              <a:t>, separated by spaces. All values in the input file are integers.</a:t>
            </a:r>
            <a:endParaRPr lang="ru-RU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Пример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1"/>
          </p:nvPr>
        </p:nvSpPr>
        <p:spPr>
          <a:xfrm>
            <a:off x="2627313" y="692150"/>
            <a:ext cx="4752975" cy="1512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t = 1  2  3  4  5  6</a:t>
            </a:r>
          </a:p>
          <a:p>
            <a:pPr>
              <a:buFont typeface="Arial" charset="0"/>
              <a:buNone/>
            </a:pPr>
            <a:r>
              <a:rPr lang="en-US" sz="2400" smtClean="0"/>
              <a:t>S = 1  2  3  4  5  1</a:t>
            </a:r>
          </a:p>
          <a:p>
            <a:pPr>
              <a:buFont typeface="Arial" charset="0"/>
              <a:buNone/>
            </a:pPr>
            <a:r>
              <a:rPr lang="en-US" sz="2400" smtClean="0"/>
              <a:t>P = 1  1  1  1  1  100 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endParaRPr lang="ru-RU" sz="2000" smtClean="0"/>
          </a:p>
        </p:txBody>
      </p:sp>
      <p:graphicFrame>
        <p:nvGraphicFramePr>
          <p:cNvPr id="98385" name="Group 81"/>
          <p:cNvGraphicFramePr>
            <a:graphicFrameLocks noGrp="1"/>
          </p:cNvGraphicFramePr>
          <p:nvPr>
            <p:ph sz="half" idx="2"/>
          </p:nvPr>
        </p:nvGraphicFramePr>
        <p:xfrm>
          <a:off x="1692275" y="2420938"/>
          <a:ext cx="4967288" cy="2305050"/>
        </p:xfrm>
        <a:graphic>
          <a:graphicData uri="http://schemas.openxmlformats.org/drawingml/2006/table">
            <a:tbl>
              <a:tblPr/>
              <a:tblGrid>
                <a:gridCol w="620713"/>
                <a:gridCol w="620712"/>
                <a:gridCol w="620713"/>
                <a:gridCol w="622300"/>
                <a:gridCol w="620712"/>
                <a:gridCol w="620713"/>
                <a:gridCol w="620712"/>
                <a:gridCol w="620713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78" name="Line 74"/>
          <p:cNvSpPr>
            <a:spLocks noChangeShapeType="1"/>
          </p:cNvSpPr>
          <p:nvPr/>
        </p:nvSpPr>
        <p:spPr bwMode="auto">
          <a:xfrm flipH="1">
            <a:off x="6732588" y="45085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8379" name="Text Box 75"/>
          <p:cNvSpPr txBox="1">
            <a:spLocks noChangeArrowheads="1"/>
          </p:cNvSpPr>
          <p:nvPr/>
        </p:nvSpPr>
        <p:spPr bwMode="auto">
          <a:xfrm>
            <a:off x="7235825" y="42926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гангстеры</a:t>
            </a:r>
          </a:p>
        </p:txBody>
      </p:sp>
      <p:sp>
        <p:nvSpPr>
          <p:cNvPr id="98380" name="Line 76"/>
          <p:cNvSpPr>
            <a:spLocks noChangeShapeType="1"/>
          </p:cNvSpPr>
          <p:nvPr/>
        </p:nvSpPr>
        <p:spPr bwMode="auto">
          <a:xfrm>
            <a:off x="1908175" y="19891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6023" name="Text Box 77"/>
          <p:cNvSpPr txBox="1">
            <a:spLocks noChangeArrowheads="1"/>
          </p:cNvSpPr>
          <p:nvPr/>
        </p:nvSpPr>
        <p:spPr bwMode="auto">
          <a:xfrm>
            <a:off x="2392363" y="53927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98382" name="Text Box 78"/>
          <p:cNvSpPr txBox="1">
            <a:spLocks noChangeArrowheads="1"/>
          </p:cNvSpPr>
          <p:nvPr/>
        </p:nvSpPr>
        <p:spPr bwMode="auto">
          <a:xfrm>
            <a:off x="1763713" y="16287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endParaRPr lang="ru-RU" b="1"/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auto">
          <a:xfrm>
            <a:off x="1908175" y="1989138"/>
            <a:ext cx="216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– </a:t>
            </a:r>
            <a:r>
              <a:rPr lang="ru-RU"/>
              <a:t>состояние двери</a:t>
            </a:r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>
            <a:off x="2339975" y="2420938"/>
            <a:ext cx="0" cy="230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6027" name="Line 83"/>
          <p:cNvSpPr>
            <a:spLocks noChangeShapeType="1"/>
          </p:cNvSpPr>
          <p:nvPr/>
        </p:nvSpPr>
        <p:spPr bwMode="auto">
          <a:xfrm>
            <a:off x="1763713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89" name="Line 85"/>
          <p:cNvSpPr>
            <a:spLocks noChangeShapeType="1"/>
          </p:cNvSpPr>
          <p:nvPr/>
        </p:nvSpPr>
        <p:spPr bwMode="auto">
          <a:xfrm>
            <a:off x="1692275" y="4365625"/>
            <a:ext cx="4967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90" name="Text Box 86"/>
          <p:cNvSpPr txBox="1">
            <a:spLocks noChangeArrowheads="1"/>
          </p:cNvSpPr>
          <p:nvPr/>
        </p:nvSpPr>
        <p:spPr bwMode="auto">
          <a:xfrm>
            <a:off x="900113" y="5013325"/>
            <a:ext cx="6337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m</a:t>
            </a:r>
            <a:r>
              <a:rPr lang="en-US" sz="2800" i="1" baseline="-25000"/>
              <a:t>i,j</a:t>
            </a:r>
            <a:r>
              <a:rPr lang="en-US" sz="2800" baseline="-25000"/>
              <a:t> </a:t>
            </a:r>
            <a:r>
              <a:rPr lang="en-US" sz="2800"/>
              <a:t>= max { [</a:t>
            </a:r>
            <a:r>
              <a:rPr lang="en-US" sz="2800" i="1"/>
              <a:t>m</a:t>
            </a:r>
            <a:r>
              <a:rPr lang="en-US" sz="2800" baseline="-25000"/>
              <a:t>i-1,</a:t>
            </a:r>
            <a:r>
              <a:rPr lang="en-US" sz="2800" i="1" baseline="-25000"/>
              <a:t>j</a:t>
            </a:r>
            <a:r>
              <a:rPr lang="en-US" sz="2800" baseline="-25000"/>
              <a:t>-1</a:t>
            </a:r>
            <a:r>
              <a:rPr lang="en-US" sz="2800"/>
              <a:t>, </a:t>
            </a:r>
            <a:r>
              <a:rPr lang="en-US" sz="2800" i="1"/>
              <a:t>m</a:t>
            </a:r>
            <a:r>
              <a:rPr lang="en-US" sz="2800" i="1" baseline="-25000"/>
              <a:t>i</a:t>
            </a:r>
            <a:r>
              <a:rPr lang="en-US" sz="2800" baseline="-25000"/>
              <a:t>-1,</a:t>
            </a:r>
            <a:r>
              <a:rPr lang="en-US" sz="2800" i="1" baseline="-25000"/>
              <a:t>j</a:t>
            </a:r>
            <a:r>
              <a:rPr lang="en-US" sz="2800"/>
              <a:t>, </a:t>
            </a:r>
            <a:r>
              <a:rPr lang="en-US" sz="2800" i="1"/>
              <a:t>m</a:t>
            </a:r>
            <a:r>
              <a:rPr lang="en-US" sz="2800" i="1" baseline="-25000"/>
              <a:t>i</a:t>
            </a:r>
            <a:r>
              <a:rPr lang="en-US" sz="2800" baseline="-25000"/>
              <a:t>-1,</a:t>
            </a:r>
            <a:r>
              <a:rPr lang="en-US" sz="2800" i="1" baseline="-25000"/>
              <a:t>j</a:t>
            </a:r>
            <a:r>
              <a:rPr lang="en-US" sz="2800" baseline="-25000"/>
              <a:t>+1</a:t>
            </a:r>
            <a:r>
              <a:rPr lang="en-US" sz="2800"/>
              <a:t>] + </a:t>
            </a:r>
            <a:r>
              <a:rPr lang="en-US" sz="2800" i="1"/>
              <a:t>f</a:t>
            </a:r>
            <a:r>
              <a:rPr lang="en-US" sz="2800" i="1" baseline="-25000"/>
              <a:t>i </a:t>
            </a:r>
            <a:r>
              <a:rPr lang="en-US" sz="2800"/>
              <a:t>}</a:t>
            </a:r>
          </a:p>
          <a:p>
            <a:r>
              <a:rPr lang="en-US" sz="2800" i="1"/>
              <a:t>   </a:t>
            </a:r>
            <a:r>
              <a:rPr lang="ru-RU" sz="2800" i="1"/>
              <a:t>      </a:t>
            </a:r>
            <a:r>
              <a:rPr lang="ru-RU" sz="2800"/>
              <a:t>где</a:t>
            </a:r>
            <a:r>
              <a:rPr lang="ru-RU" sz="2800" i="1"/>
              <a:t>                 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 i="1"/>
              <a:t>, </a:t>
            </a:r>
            <a:r>
              <a:rPr lang="ru-RU" sz="2800"/>
              <a:t>если</a:t>
            </a:r>
            <a:r>
              <a:rPr lang="ru-RU" sz="2800" i="1"/>
              <a:t> </a:t>
            </a:r>
            <a:r>
              <a:rPr lang="en-US" sz="2800" i="1"/>
              <a:t>L = s</a:t>
            </a:r>
            <a:r>
              <a:rPr lang="en-US" sz="2800" i="1" baseline="-25000"/>
              <a:t>i</a:t>
            </a:r>
            <a:endParaRPr lang="ru-RU" sz="2800" i="1" baseline="-25000"/>
          </a:p>
          <a:p>
            <a:r>
              <a:rPr lang="ru-RU" sz="2800" i="1" baseline="-25000"/>
              <a:t>			       </a:t>
            </a:r>
            <a:r>
              <a:rPr lang="en-US" sz="2800"/>
              <a:t>0</a:t>
            </a:r>
            <a:endParaRPr lang="ru-RU" sz="2800"/>
          </a:p>
          <a:p>
            <a:endParaRPr lang="ru-RU" sz="2800" b="1"/>
          </a:p>
        </p:txBody>
      </p:sp>
      <p:sp>
        <p:nvSpPr>
          <p:cNvPr id="4" name="Левая фигурная скобка 3"/>
          <p:cNvSpPr>
            <a:spLocks/>
          </p:cNvSpPr>
          <p:nvPr/>
        </p:nvSpPr>
        <p:spPr bwMode="auto">
          <a:xfrm>
            <a:off x="3995738" y="5589588"/>
            <a:ext cx="211137" cy="719137"/>
          </a:xfrm>
          <a:prstGeom prst="leftBrace">
            <a:avLst>
              <a:gd name="adj1" fmla="val 584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3203575" y="5661025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 i="1"/>
              <a:t> =</a:t>
            </a:r>
            <a:endParaRPr lang="ru-RU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  <p:bldP spid="98378" grpId="0" animBg="1"/>
      <p:bldP spid="98379" grpId="0"/>
      <p:bldP spid="98380" grpId="0" animBg="1"/>
      <p:bldP spid="98382" grpId="0"/>
      <p:bldP spid="98383" grpId="0"/>
      <p:bldP spid="98386" grpId="0" animBg="1"/>
      <p:bldP spid="98389" grpId="0" animBg="1"/>
      <p:bldP spid="98390" grpId="0"/>
      <p:bldP spid="4" grpId="0" animBg="1"/>
      <p:bldP spid="983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ЛЕКЦИИ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>
              <a:lnSpc>
                <a:spcPct val="80000"/>
              </a:lnSpc>
            </a:pPr>
            <a:r>
              <a:rPr lang="ru-RU" sz="2400" dirty="0" smtClean="0"/>
              <a:t>Последовательность действий в Д.П. имеет вид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 smtClean="0"/>
              <a:t>Разбиение </a:t>
            </a:r>
            <a:r>
              <a:rPr lang="ru-RU" sz="2000" dirty="0" smtClean="0"/>
              <a:t>задачи на подзадачи меньшего </a:t>
            </a:r>
            <a:r>
              <a:rPr lang="ru-RU" sz="2000" dirty="0" smtClean="0"/>
              <a:t>размера 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 smtClean="0"/>
              <a:t>Нахождение </a:t>
            </a:r>
            <a:r>
              <a:rPr lang="ru-RU" sz="2000" dirty="0" smtClean="0"/>
              <a:t>оптимального решения подзадач </a:t>
            </a:r>
            <a:r>
              <a:rPr lang="ru-RU" sz="2000" dirty="0" smtClean="0"/>
              <a:t>рекурсивно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 smtClean="0"/>
              <a:t>Вычисление оптимального решения исходной задачи на основании оптимальных решений подзадач</a:t>
            </a:r>
            <a:endParaRPr lang="ru-RU" sz="2000" dirty="0" smtClean="0"/>
          </a:p>
          <a:p>
            <a:pPr marL="342900">
              <a:lnSpc>
                <a:spcPct val="80000"/>
              </a:lnSpc>
            </a:pPr>
            <a:endParaRPr lang="ru-RU" sz="2400" dirty="0" smtClean="0"/>
          </a:p>
          <a:p>
            <a:pPr marL="342900">
              <a:lnSpc>
                <a:spcPct val="80000"/>
              </a:lnSpc>
            </a:pPr>
            <a:r>
              <a:rPr lang="ru-RU" sz="2400" dirty="0" smtClean="0"/>
              <a:t>Деление на подзадачи происходит до тех пор, пока не получатся тривиальные задачи, решаемые за константное время</a:t>
            </a:r>
          </a:p>
          <a:p>
            <a:pPr marL="342900">
              <a:lnSpc>
                <a:spcPct val="80000"/>
              </a:lnSpc>
            </a:pPr>
            <a:endParaRPr lang="ru-RU" sz="2400" dirty="0" smtClean="0"/>
          </a:p>
          <a:p>
            <a:pPr marL="342900">
              <a:lnSpc>
                <a:spcPct val="80000"/>
              </a:lnSpc>
            </a:pPr>
            <a:r>
              <a:rPr lang="ru-RU" sz="2400" dirty="0" smtClean="0"/>
              <a:t>В общем случае требование оптимальности может отсутствовать (Д.П. с постоянной целевой функцией)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 smtClean="0"/>
              <a:t>Например, вычисление n! можно рассматривать как задачу Д.П. с постоянной целевой функцией и тривиальными задачами 1</a:t>
            </a:r>
            <a:r>
              <a:rPr lang="ru-RU" sz="2000" dirty="0" smtClean="0"/>
              <a:t>! = 1 </a:t>
            </a:r>
            <a:r>
              <a:rPr lang="ru-RU" sz="2000" dirty="0" smtClean="0"/>
              <a:t>и 0</a:t>
            </a:r>
            <a:r>
              <a:rPr lang="ru-RU" sz="2000" dirty="0" smtClean="0"/>
              <a:t>! = </a:t>
            </a:r>
            <a:r>
              <a:rPr lang="ru-RU" sz="2000" dirty="0" smtClean="0"/>
              <a:t>1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77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ru-RU" sz="3200" smtClean="0">
                <a:solidFill>
                  <a:schemeClr val="accent2"/>
                </a:solidFill>
              </a:rPr>
              <a:t>Разбиение  чисел</a:t>
            </a:r>
            <a:r>
              <a:rPr lang="ru-RU" smtClean="0"/>
              <a:t> </a:t>
            </a:r>
          </a:p>
        </p:txBody>
      </p:sp>
      <p:sp>
        <p:nvSpPr>
          <p:cNvPr id="57346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68313" y="1268413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 smtClean="0"/>
              <a:t>Разбиением</a:t>
            </a:r>
            <a:r>
              <a:rPr lang="ru-RU" sz="2000" smtClean="0"/>
              <a:t> называется представление натурального числа в виде суммы натуральных слагаемых, а сами слагаемые — </a:t>
            </a:r>
            <a:r>
              <a:rPr lang="ru-RU" sz="2000" i="1" smtClean="0"/>
              <a:t>частями разбиения</a:t>
            </a:r>
            <a:r>
              <a:rPr lang="ru-RU" sz="2000" smtClean="0"/>
              <a:t>. Порядок слагаемых не играет роли. Будем записывать разбиения, перечисляя их части через запятую в невозрастающем порядке. Например, разбиение 4=2+1+1 записывается как (2, 1, 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Пусть </a:t>
            </a:r>
            <a:r>
              <a:rPr lang="ru-RU" sz="2000" i="1" smtClean="0"/>
              <a:t>p</a:t>
            </a:r>
            <a:r>
              <a:rPr lang="ru-RU" sz="2000" smtClean="0"/>
              <a:t>(</a:t>
            </a:r>
            <a:r>
              <a:rPr lang="ru-RU" sz="2000" i="1" smtClean="0"/>
              <a:t>n</a:t>
            </a:r>
            <a:r>
              <a:rPr lang="ru-RU" sz="2000" smtClean="0"/>
              <a:t>) обозначает количество всех разбиений натурального числа </a:t>
            </a:r>
            <a:r>
              <a:rPr lang="ru-RU" sz="2000" i="1" smtClean="0"/>
              <a:t>n</a:t>
            </a:r>
            <a:r>
              <a:rPr lang="ru-RU" sz="2000" smtClean="0"/>
              <a:t>. Например, </a:t>
            </a:r>
            <a:r>
              <a:rPr lang="ru-RU" sz="2000" i="1" smtClean="0"/>
              <a:t>p</a:t>
            </a:r>
            <a:r>
              <a:rPr lang="ru-RU" sz="2000" smtClean="0"/>
              <a:t>(5) = 7, </a:t>
            </a:r>
            <a:r>
              <a:rPr lang="ru-RU" sz="2000" i="1" smtClean="0"/>
              <a:t>p</a:t>
            </a:r>
            <a:r>
              <a:rPr lang="ru-RU" sz="2000" smtClean="0"/>
              <a:t>(100) = 190 569 292.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 smtClean="0"/>
              <a:t>p</a:t>
            </a:r>
            <a:r>
              <a:rPr lang="ru-RU" sz="2000" smtClean="0"/>
              <a:t>(100) было известно ещё в XIX веке.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Задача вычисления </a:t>
            </a:r>
            <a:r>
              <a:rPr lang="ru-RU" sz="2000" i="1" smtClean="0"/>
              <a:t>p</a:t>
            </a:r>
            <a:r>
              <a:rPr lang="ru-RU" sz="2000" smtClean="0"/>
              <a:t>(</a:t>
            </a:r>
            <a:r>
              <a:rPr lang="ru-RU" sz="2000" i="1" smtClean="0"/>
              <a:t>n</a:t>
            </a:r>
            <a:r>
              <a:rPr lang="ru-RU" sz="2000" smtClean="0"/>
              <a:t>) имеет почтенный возраст. Впервые она была сформулирована Лейбницем в 1654 году, а в 1740 — предложена немецким математиком Филиппом Ноде Леонарду Эйлеру.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Занимаясь разбиениями, Эйлер открыл целый ряд их свойств, среди которых главное место занимала знаменитая «пентагональная теорема». С исследований Эйлера начинается история теории разбиений, в развитии которой принимали участие крупнейшие математики последующих поколений.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smtClean="0">
                <a:solidFill>
                  <a:schemeClr val="accent2"/>
                </a:solidFill>
              </a:rPr>
              <a:t>Исследования Эйлера</a:t>
            </a:r>
            <a:r>
              <a:rPr lang="ru-RU" sz="2800" smtClean="0"/>
              <a:t> 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Изучение функции </a:t>
            </a:r>
            <a:r>
              <a:rPr lang="ru-RU" sz="2000" i="1" smtClean="0"/>
              <a:t>p</a:t>
            </a:r>
            <a:r>
              <a:rPr lang="ru-RU" sz="2000" smtClean="0"/>
              <a:t>(</a:t>
            </a:r>
            <a:r>
              <a:rPr lang="ru-RU" sz="2000" i="1" smtClean="0"/>
              <a:t>n</a:t>
            </a:r>
            <a:r>
              <a:rPr lang="ru-RU" sz="2000" smtClean="0"/>
              <a:t>) Эйлер начинает с рассмотрения бесконечного произведения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(1 + </a:t>
            </a:r>
            <a:r>
              <a:rPr lang="ru-RU" sz="2000" i="1" smtClean="0"/>
              <a:t>x</a:t>
            </a:r>
            <a:r>
              <a:rPr lang="ru-RU" sz="2000" smtClean="0"/>
              <a:t> + </a:t>
            </a:r>
            <a:r>
              <a:rPr lang="ru-RU" sz="2000" i="1" smtClean="0"/>
              <a:t>x</a:t>
            </a:r>
            <a:r>
              <a:rPr lang="ru-RU" sz="2000" baseline="30000" smtClean="0"/>
              <a:t>2</a:t>
            </a:r>
            <a:r>
              <a:rPr lang="ru-RU" sz="2000" smtClean="0"/>
              <a:t> + ...)(1 + </a:t>
            </a:r>
            <a:r>
              <a:rPr lang="ru-RU" sz="2000" i="1" smtClean="0"/>
              <a:t>x</a:t>
            </a:r>
            <a:r>
              <a:rPr lang="ru-RU" sz="2000" baseline="30000" smtClean="0"/>
              <a:t>2</a:t>
            </a:r>
            <a:r>
              <a:rPr lang="ru-RU" sz="2000" smtClean="0"/>
              <a:t> + </a:t>
            </a:r>
            <a:r>
              <a:rPr lang="ru-RU" sz="2000" i="1" smtClean="0"/>
              <a:t>x</a:t>
            </a:r>
            <a:r>
              <a:rPr lang="ru-RU" sz="2000" baseline="30000" smtClean="0"/>
              <a:t>4</a:t>
            </a:r>
            <a:r>
              <a:rPr lang="ru-RU" sz="2000" smtClean="0"/>
              <a:t> + ...) ... (1 + </a:t>
            </a:r>
            <a:r>
              <a:rPr lang="ru-RU" sz="2000" i="1" smtClean="0"/>
              <a:t>x</a:t>
            </a:r>
            <a:r>
              <a:rPr lang="ru-RU" sz="2000" i="1" baseline="30000" smtClean="0"/>
              <a:t>k</a:t>
            </a:r>
            <a:r>
              <a:rPr lang="ru-RU" sz="2000" smtClean="0"/>
              <a:t> + </a:t>
            </a:r>
            <a:r>
              <a:rPr lang="ru-RU" sz="2000" i="1" smtClean="0"/>
              <a:t>x</a:t>
            </a:r>
            <a:r>
              <a:rPr lang="ru-RU" sz="2000" baseline="30000" smtClean="0"/>
              <a:t>2</a:t>
            </a:r>
            <a:r>
              <a:rPr lang="ru-RU" sz="2000" i="1" baseline="30000" smtClean="0"/>
              <a:t>k</a:t>
            </a:r>
            <a:r>
              <a:rPr lang="ru-RU" sz="2000" smtClean="0"/>
              <a:t> + ...) 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Каждый член произведения получается в результате умножения мономов, взятых по одному из каждой скобки. Если в первой скобке взять </a:t>
            </a:r>
            <a:r>
              <a:rPr lang="ru-RU" sz="2000" i="1" smtClean="0"/>
              <a:t>x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1</a:t>
            </a:r>
            <a:r>
              <a:rPr lang="ru-RU" sz="2000" smtClean="0"/>
              <a:t>, во второй — </a:t>
            </a:r>
            <a:r>
              <a:rPr lang="ru-RU" sz="2000" i="1" smtClean="0"/>
              <a:t>x</a:t>
            </a:r>
            <a:r>
              <a:rPr lang="ru-RU" sz="2000" baseline="30000" smtClean="0"/>
              <a:t>2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2</a:t>
            </a:r>
            <a:r>
              <a:rPr lang="ru-RU" sz="2000" smtClean="0"/>
              <a:t> и т.д., то их произведение будет равно </a:t>
            </a:r>
            <a:r>
              <a:rPr lang="ru-RU" sz="2000" i="1" smtClean="0"/>
              <a:t>x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1+2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2+3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3+....   </a:t>
            </a:r>
            <a:r>
              <a:rPr lang="ru-RU" sz="2000" smtClean="0"/>
              <a:t>Значит, после раскрытия скобок получится сумма сумма мономов вида </a:t>
            </a:r>
            <a:r>
              <a:rPr lang="ru-RU" sz="2000" i="1" smtClean="0"/>
              <a:t>x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1+2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2+3</a:t>
            </a:r>
            <a:r>
              <a:rPr lang="ru-RU" sz="2000" i="1" baseline="30000" smtClean="0"/>
              <a:t>m</a:t>
            </a:r>
            <a:r>
              <a:rPr lang="ru-RU" sz="2000" baseline="30000" smtClean="0"/>
              <a:t>3+....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Сколько раз в этой сумме встретится </a:t>
            </a:r>
            <a:r>
              <a:rPr lang="ru-RU" sz="2000" i="1" smtClean="0"/>
              <a:t>х</a:t>
            </a:r>
            <a:r>
              <a:rPr lang="ru-RU" sz="2000" i="1" baseline="30000" smtClean="0"/>
              <a:t>n</a:t>
            </a:r>
            <a:r>
              <a:rPr lang="ru-RU" sz="2000" smtClean="0"/>
              <a:t>? Столько, сколькими способами можно представить </a:t>
            </a:r>
            <a:r>
              <a:rPr lang="ru-RU" sz="2000" i="1" smtClean="0"/>
              <a:t>n</a:t>
            </a:r>
            <a:r>
              <a:rPr lang="ru-RU" sz="2000" smtClean="0"/>
              <a:t> как сумму </a:t>
            </a:r>
            <a:r>
              <a:rPr lang="ru-RU" sz="2000" i="1" smtClean="0"/>
              <a:t>m</a:t>
            </a:r>
            <a:r>
              <a:rPr lang="ru-RU" sz="2000" smtClean="0"/>
              <a:t>1 + 2</a:t>
            </a:r>
            <a:r>
              <a:rPr lang="ru-RU" sz="2000" i="1" smtClean="0"/>
              <a:t>m</a:t>
            </a:r>
            <a:r>
              <a:rPr lang="ru-RU" sz="2000" smtClean="0"/>
              <a:t>2 + 3</a:t>
            </a:r>
            <a:r>
              <a:rPr lang="ru-RU" sz="2000" i="1" smtClean="0"/>
              <a:t>m</a:t>
            </a:r>
            <a:r>
              <a:rPr lang="ru-RU" sz="2000" smtClean="0"/>
              <a:t>3 + ... Каждому такому представлению отвечает разбиение числа </a:t>
            </a:r>
            <a:r>
              <a:rPr lang="ru-RU" sz="2000" i="1" smtClean="0"/>
              <a:t>n</a:t>
            </a:r>
            <a:r>
              <a:rPr lang="ru-RU" sz="2000" smtClean="0"/>
              <a:t> на </a:t>
            </a:r>
            <a:r>
              <a:rPr lang="ru-RU" sz="2000" i="1" smtClean="0"/>
              <a:t>m</a:t>
            </a:r>
            <a:r>
              <a:rPr lang="ru-RU" sz="2000" smtClean="0"/>
              <a:t>1 единиц, </a:t>
            </a:r>
            <a:r>
              <a:rPr lang="ru-RU" sz="2000" i="1" smtClean="0"/>
              <a:t>m</a:t>
            </a:r>
            <a:r>
              <a:rPr lang="ru-RU" sz="2000" smtClean="0"/>
              <a:t>2 двоек и т.д. Так получаются все разбиения, так как каждое из них, конечно, состоит из нескольких единиц, нескольких двоек и т.д. Поэтому коэффициент при </a:t>
            </a:r>
            <a:r>
              <a:rPr lang="ru-RU" sz="2000" i="1" smtClean="0"/>
              <a:t>x</a:t>
            </a:r>
            <a:r>
              <a:rPr lang="ru-RU" sz="2000" i="1" baseline="30000" smtClean="0"/>
              <a:t>n</a:t>
            </a:r>
            <a:r>
              <a:rPr lang="ru-RU" sz="2000" smtClean="0"/>
              <a:t> равен числу разбиений </a:t>
            </a:r>
            <a:r>
              <a:rPr lang="ru-RU" sz="2000" i="1" smtClean="0"/>
              <a:t>p</a:t>
            </a:r>
            <a:r>
              <a:rPr lang="ru-RU" sz="2000" smtClean="0"/>
              <a:t>(</a:t>
            </a:r>
            <a:r>
              <a:rPr lang="ru-RU" sz="2000" i="1" smtClean="0"/>
              <a:t>n</a:t>
            </a:r>
            <a:r>
              <a:rPr lang="ru-RU" sz="200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i="1" smtClean="0">
                <a:solidFill>
                  <a:schemeClr val="accent2"/>
                </a:solidFill>
              </a:rPr>
              <a:t>d</a:t>
            </a:r>
            <a:r>
              <a:rPr lang="ru-RU" sz="3200" smtClean="0">
                <a:solidFill>
                  <a:schemeClr val="accent2"/>
                </a:solidFill>
              </a:rPr>
              <a:t>(</a:t>
            </a:r>
            <a:r>
              <a:rPr lang="ru-RU" sz="3200" i="1" smtClean="0">
                <a:solidFill>
                  <a:schemeClr val="accent2"/>
                </a:solidFill>
              </a:rPr>
              <a:t>n</a:t>
            </a:r>
            <a:r>
              <a:rPr lang="ru-RU" sz="3200" smtClean="0">
                <a:solidFill>
                  <a:schemeClr val="accent2"/>
                </a:solidFill>
              </a:rPr>
              <a:t>) = </a:t>
            </a:r>
            <a:r>
              <a:rPr lang="ru-RU" sz="3200" i="1" smtClean="0">
                <a:solidFill>
                  <a:schemeClr val="accent2"/>
                </a:solidFill>
              </a:rPr>
              <a:t>l</a:t>
            </a:r>
            <a:r>
              <a:rPr lang="ru-RU" sz="3200" smtClean="0">
                <a:solidFill>
                  <a:schemeClr val="accent2"/>
                </a:solidFill>
              </a:rPr>
              <a:t>(</a:t>
            </a:r>
            <a:r>
              <a:rPr lang="ru-RU" sz="3200" i="1" smtClean="0">
                <a:solidFill>
                  <a:schemeClr val="accent2"/>
                </a:solidFill>
              </a:rPr>
              <a:t>n</a:t>
            </a:r>
            <a:r>
              <a:rPr lang="ru-RU" sz="3200" smtClean="0">
                <a:solidFill>
                  <a:schemeClr val="accent2"/>
                </a:solidFill>
              </a:rPr>
              <a:t>)  (теорема Эйлера)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Обозначим через </a:t>
            </a:r>
            <a:r>
              <a:rPr lang="ru-RU" sz="2400" i="1" smtClean="0"/>
              <a:t>d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) количество разбиений числа </a:t>
            </a:r>
            <a:r>
              <a:rPr lang="ru-RU" sz="2400" i="1" smtClean="0"/>
              <a:t>n</a:t>
            </a:r>
            <a:r>
              <a:rPr lang="ru-RU" sz="2400" smtClean="0"/>
              <a:t> на различные слагаемые, а через </a:t>
            </a:r>
            <a:r>
              <a:rPr lang="ru-RU" sz="2400" i="1" smtClean="0"/>
              <a:t>l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) — на нечётные. Например, среди выписанных выше разбиений числа 5 различные части имеют (5), (4, 1) и (3, 2), а нечётные — (5), (3, 1, 1) и (1, 1, 1, 1, 1). Значит, </a:t>
            </a:r>
            <a:r>
              <a:rPr lang="ru-RU" sz="2400" i="1" smtClean="0"/>
              <a:t>d</a:t>
            </a:r>
            <a:r>
              <a:rPr lang="ru-RU" sz="2400" smtClean="0"/>
              <a:t>(5) = </a:t>
            </a:r>
            <a:r>
              <a:rPr lang="ru-RU" sz="2400" i="1" smtClean="0"/>
              <a:t>l</a:t>
            </a:r>
            <a:r>
              <a:rPr lang="ru-RU" sz="2400" smtClean="0"/>
              <a:t>(5) = 3.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Тогда: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smtClean="0"/>
              <a:t>d</a:t>
            </a:r>
            <a:r>
              <a:rPr lang="ru-RU" sz="2400" smtClean="0"/>
              <a:t>(0) + </a:t>
            </a:r>
            <a:r>
              <a:rPr lang="ru-RU" sz="2400" i="1" smtClean="0"/>
              <a:t>d</a:t>
            </a:r>
            <a:r>
              <a:rPr lang="ru-RU" sz="2400" smtClean="0"/>
              <a:t>(1) </a:t>
            </a:r>
            <a:r>
              <a:rPr lang="ru-RU" sz="2400" i="1" smtClean="0"/>
              <a:t>x</a:t>
            </a:r>
            <a:r>
              <a:rPr lang="ru-RU" sz="2400" smtClean="0"/>
              <a:t> + </a:t>
            </a:r>
            <a:r>
              <a:rPr lang="ru-RU" sz="2400" i="1" smtClean="0"/>
              <a:t>d</a:t>
            </a:r>
            <a:r>
              <a:rPr lang="ru-RU" sz="2400" smtClean="0"/>
              <a:t>(2) 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 + </a:t>
            </a:r>
            <a:r>
              <a:rPr lang="ru-RU" sz="2400" i="1" smtClean="0"/>
              <a:t>d</a:t>
            </a:r>
            <a:r>
              <a:rPr lang="ru-RU" sz="2400" smtClean="0"/>
              <a:t>(3) </a:t>
            </a:r>
            <a:r>
              <a:rPr lang="ru-RU" sz="2400" i="1" smtClean="0"/>
              <a:t>x</a:t>
            </a:r>
            <a:r>
              <a:rPr lang="ru-RU" sz="2400" baseline="30000" smtClean="0"/>
              <a:t>3</a:t>
            </a:r>
            <a:r>
              <a:rPr lang="ru-RU" sz="2400" smtClean="0"/>
              <a:t> + ... = (1 + </a:t>
            </a:r>
            <a:r>
              <a:rPr lang="ru-RU" sz="2400" i="1" smtClean="0"/>
              <a:t>x</a:t>
            </a:r>
            <a:r>
              <a:rPr lang="ru-RU" sz="2400" smtClean="0"/>
              <a:t>)(1 + 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)(1 + </a:t>
            </a:r>
            <a:r>
              <a:rPr lang="ru-RU" sz="2400" i="1" smtClean="0"/>
              <a:t>x</a:t>
            </a:r>
            <a:r>
              <a:rPr lang="ru-RU" sz="2400" baseline="30000" smtClean="0"/>
              <a:t>3</a:t>
            </a:r>
            <a:r>
              <a:rPr lang="ru-RU" sz="2400" smtClean="0"/>
              <a:t>) ... , 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smtClean="0"/>
              <a:t>l</a:t>
            </a:r>
            <a:r>
              <a:rPr lang="ru-RU" sz="2400" smtClean="0"/>
              <a:t>(0) + </a:t>
            </a:r>
            <a:r>
              <a:rPr lang="ru-RU" sz="2400" i="1" smtClean="0"/>
              <a:t>l</a:t>
            </a:r>
            <a:r>
              <a:rPr lang="ru-RU" sz="2400" smtClean="0"/>
              <a:t>(1) </a:t>
            </a:r>
            <a:r>
              <a:rPr lang="ru-RU" sz="2400" i="1" smtClean="0"/>
              <a:t>x</a:t>
            </a:r>
            <a:r>
              <a:rPr lang="ru-RU" sz="2400" smtClean="0"/>
              <a:t> + </a:t>
            </a:r>
            <a:r>
              <a:rPr lang="ru-RU" sz="2400" i="1" smtClean="0"/>
              <a:t>l</a:t>
            </a:r>
            <a:r>
              <a:rPr lang="ru-RU" sz="2400" smtClean="0"/>
              <a:t>(2) 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 + </a:t>
            </a:r>
            <a:r>
              <a:rPr lang="ru-RU" sz="2400" i="1" smtClean="0"/>
              <a:t>l</a:t>
            </a:r>
            <a:r>
              <a:rPr lang="ru-RU" sz="2400" smtClean="0"/>
              <a:t>(3) </a:t>
            </a:r>
            <a:r>
              <a:rPr lang="ru-RU" sz="2400" i="1" smtClean="0"/>
              <a:t>x</a:t>
            </a:r>
            <a:r>
              <a:rPr lang="ru-RU" sz="2400" baseline="30000" smtClean="0"/>
              <a:t>3</a:t>
            </a:r>
            <a:r>
              <a:rPr lang="ru-RU" sz="2400" smtClean="0"/>
              <a:t> + ... = 1 (1 – </a:t>
            </a:r>
            <a:r>
              <a:rPr lang="ru-RU" sz="2400" i="1" smtClean="0"/>
              <a:t>x</a:t>
            </a:r>
            <a:r>
              <a:rPr lang="ru-RU" sz="2400" smtClean="0"/>
              <a:t>)(1 – </a:t>
            </a:r>
            <a:r>
              <a:rPr lang="ru-RU" sz="2400" i="1" smtClean="0"/>
              <a:t>x</a:t>
            </a:r>
            <a:r>
              <a:rPr lang="ru-RU" sz="2400" baseline="30000" smtClean="0"/>
              <a:t>3</a:t>
            </a:r>
            <a:r>
              <a:rPr lang="ru-RU" sz="2400" smtClean="0"/>
              <a:t>)(1 – </a:t>
            </a:r>
            <a:r>
              <a:rPr lang="ru-RU" sz="2400" i="1" smtClean="0"/>
              <a:t>x</a:t>
            </a:r>
            <a:r>
              <a:rPr lang="ru-RU" sz="2400" baseline="30000" smtClean="0"/>
              <a:t>5</a:t>
            </a:r>
            <a:r>
              <a:rPr lang="ru-RU" sz="2400" smtClean="0"/>
              <a:t>) 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/>
          </p:cNvSpPr>
          <p:nvPr>
            <p:ph idx="1"/>
          </p:nvPr>
        </p:nvSpPr>
        <p:spPr>
          <a:xfrm>
            <a:off x="468313" y="54927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Изучая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), Эйлер сосредоточил внимание на произведении (1–</a:t>
            </a:r>
            <a:r>
              <a:rPr lang="ru-RU" sz="2400" i="1" smtClean="0"/>
              <a:t>x</a:t>
            </a:r>
            <a:r>
              <a:rPr lang="ru-RU" sz="2400" smtClean="0"/>
              <a:t>)(1–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)(1–</a:t>
            </a:r>
            <a:r>
              <a:rPr lang="ru-RU" sz="2400" i="1" smtClean="0"/>
              <a:t>x</a:t>
            </a:r>
            <a:r>
              <a:rPr lang="ru-RU" sz="2400" baseline="30000" smtClean="0"/>
              <a:t>3)</a:t>
            </a:r>
            <a:r>
              <a:rPr lang="ru-RU" sz="2400" smtClean="0"/>
              <a:t>...  Раскрывая в нём скобки, Эйлер получил удивительный результат: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(1 – </a:t>
            </a:r>
            <a:r>
              <a:rPr lang="ru-RU" sz="2400" i="1" smtClean="0"/>
              <a:t>x</a:t>
            </a:r>
            <a:r>
              <a:rPr lang="ru-RU" sz="2400" smtClean="0"/>
              <a:t>)(1 – 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)(1 – </a:t>
            </a:r>
            <a:r>
              <a:rPr lang="ru-RU" sz="2400" i="1" smtClean="0"/>
              <a:t>x</a:t>
            </a:r>
            <a:r>
              <a:rPr lang="ru-RU" sz="2400" baseline="30000" smtClean="0"/>
              <a:t>3</a:t>
            </a:r>
            <a:r>
              <a:rPr lang="ru-RU" sz="2400" smtClean="0"/>
              <a:t>) ... = 1 – </a:t>
            </a:r>
            <a:r>
              <a:rPr lang="ru-RU" sz="2400" i="1" smtClean="0"/>
              <a:t>x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2 </a:t>
            </a:r>
            <a:r>
              <a:rPr lang="ru-RU" sz="2400" smtClean="0"/>
              <a:t>+ </a:t>
            </a:r>
            <a:r>
              <a:rPr lang="ru-RU" sz="2400" i="1" smtClean="0"/>
              <a:t>x</a:t>
            </a:r>
            <a:r>
              <a:rPr lang="ru-RU" sz="2400" baseline="30000" smtClean="0"/>
              <a:t>5</a:t>
            </a:r>
            <a:r>
              <a:rPr lang="ru-RU" sz="2400" smtClean="0"/>
              <a:t> + </a:t>
            </a:r>
            <a:r>
              <a:rPr lang="ru-RU" sz="2400" i="1" smtClean="0"/>
              <a:t>x</a:t>
            </a:r>
            <a:r>
              <a:rPr lang="ru-RU" sz="2400" baseline="30000" smtClean="0"/>
              <a:t>7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12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15</a:t>
            </a:r>
            <a:r>
              <a:rPr lang="ru-RU" sz="2400" smtClean="0"/>
              <a:t> + </a:t>
            </a:r>
            <a:r>
              <a:rPr lang="ru-RU" sz="2400" i="1" smtClean="0"/>
              <a:t>x</a:t>
            </a:r>
            <a:r>
              <a:rPr lang="ru-RU" sz="2400" baseline="30000" smtClean="0"/>
              <a:t>22</a:t>
            </a:r>
            <a:r>
              <a:rPr lang="ru-RU" sz="2400" smtClean="0"/>
              <a:t> + </a:t>
            </a:r>
            <a:r>
              <a:rPr lang="ru-RU" sz="2400" i="1" smtClean="0"/>
              <a:t>x</a:t>
            </a:r>
            <a:r>
              <a:rPr lang="ru-RU" sz="2400" baseline="30000" smtClean="0"/>
              <a:t>26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35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40</a:t>
            </a:r>
            <a:r>
              <a:rPr lang="ru-RU" sz="2400" smtClean="0"/>
              <a:t> + 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Показатели в правой части — </a:t>
            </a:r>
            <a:r>
              <a:rPr lang="ru-RU" sz="2400" i="1" smtClean="0"/>
              <a:t>пятиугольные числа</a:t>
            </a:r>
            <a:r>
              <a:rPr lang="ru-RU" sz="2400" smtClean="0"/>
              <a:t>, т.е. числа вида (3</a:t>
            </a:r>
            <a:r>
              <a:rPr lang="ru-RU" sz="2400" i="1" smtClean="0"/>
              <a:t>q</a:t>
            </a:r>
            <a:r>
              <a:rPr lang="ru-RU" sz="2400" baseline="30000" smtClean="0"/>
              <a:t>2</a:t>
            </a:r>
            <a:r>
              <a:rPr lang="ru-RU" sz="2400" smtClean="0"/>
              <a:t> ± </a:t>
            </a:r>
            <a:r>
              <a:rPr lang="ru-RU" sz="2400" i="1" smtClean="0"/>
              <a:t>q</a:t>
            </a:r>
            <a:r>
              <a:rPr lang="ru-RU" sz="2400" smtClean="0"/>
              <a:t>)/2, а знаки при соответствующих мономах равны (–1)</a:t>
            </a:r>
            <a:r>
              <a:rPr lang="ru-RU" sz="2400" i="1" baseline="30000" smtClean="0"/>
              <a:t>q</a:t>
            </a:r>
            <a:r>
              <a:rPr lang="ru-RU" sz="240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Исходя из этого наблюдения, Эйлер предположил, что должна быть верна следующая теорема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ru-RU" sz="3200" smtClean="0">
                <a:solidFill>
                  <a:schemeClr val="accent2"/>
                </a:solidFill>
              </a:rPr>
              <a:t>Пентагональная теорема: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  </a:t>
            </a:r>
            <a:endParaRPr lang="ru-RU" baseline="30000" smtClean="0"/>
          </a:p>
          <a:p>
            <a:pPr>
              <a:buFont typeface="Arial" charset="0"/>
              <a:buNone/>
            </a:pPr>
            <a:endParaRPr lang="ru-RU" baseline="30000" smtClean="0"/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Используя ее</a:t>
            </a:r>
            <a:r>
              <a:rPr lang="en-US" sz="2400" smtClean="0"/>
              <a:t>:</a:t>
            </a:r>
            <a:endParaRPr lang="ru-RU" sz="2400" smtClean="0"/>
          </a:p>
          <a:p>
            <a:pPr>
              <a:buFont typeface="Arial" charset="0"/>
              <a:buNone/>
            </a:pPr>
            <a:r>
              <a:rPr lang="ru-RU" sz="2400" smtClean="0"/>
              <a:t>( </a:t>
            </a:r>
            <a:r>
              <a:rPr lang="ru-RU" sz="2400" i="1" smtClean="0"/>
              <a:t>p</a:t>
            </a:r>
            <a:r>
              <a:rPr lang="ru-RU" sz="2400" smtClean="0"/>
              <a:t>(0) + </a:t>
            </a:r>
            <a:r>
              <a:rPr lang="ru-RU" sz="2400" i="1" smtClean="0"/>
              <a:t>p</a:t>
            </a:r>
            <a:r>
              <a:rPr lang="ru-RU" sz="2400" smtClean="0"/>
              <a:t>(1) </a:t>
            </a:r>
            <a:r>
              <a:rPr lang="ru-RU" sz="2400" i="1" smtClean="0"/>
              <a:t>x</a:t>
            </a:r>
            <a:r>
              <a:rPr lang="ru-RU" sz="2400" smtClean="0"/>
              <a:t> + </a:t>
            </a:r>
            <a:r>
              <a:rPr lang="ru-RU" sz="2400" i="1" smtClean="0"/>
              <a:t>p</a:t>
            </a:r>
            <a:r>
              <a:rPr lang="ru-RU" sz="2400" smtClean="0"/>
              <a:t>(2) 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 + ...)(1 – </a:t>
            </a:r>
            <a:r>
              <a:rPr lang="ru-RU" sz="2400" i="1" smtClean="0"/>
              <a:t>x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2</a:t>
            </a:r>
            <a:r>
              <a:rPr lang="ru-RU" sz="2400" smtClean="0"/>
              <a:t> + </a:t>
            </a:r>
            <a:r>
              <a:rPr lang="ru-RU" sz="2400" i="1" smtClean="0"/>
              <a:t>x</a:t>
            </a:r>
            <a:r>
              <a:rPr lang="ru-RU" sz="2400" baseline="30000" smtClean="0"/>
              <a:t>5</a:t>
            </a:r>
            <a:r>
              <a:rPr lang="ru-RU" sz="2400" smtClean="0"/>
              <a:t> + </a:t>
            </a:r>
            <a:r>
              <a:rPr lang="ru-RU" sz="2400" i="1" smtClean="0"/>
              <a:t>x</a:t>
            </a:r>
            <a:r>
              <a:rPr lang="ru-RU" sz="2400" baseline="30000" smtClean="0"/>
              <a:t>7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12</a:t>
            </a:r>
            <a:r>
              <a:rPr lang="ru-RU" sz="2400" smtClean="0"/>
              <a:t> – </a:t>
            </a:r>
            <a:r>
              <a:rPr lang="ru-RU" sz="2400" i="1" smtClean="0"/>
              <a:t>x</a:t>
            </a:r>
            <a:r>
              <a:rPr lang="ru-RU" sz="2400" baseline="30000" smtClean="0"/>
              <a:t>15</a:t>
            </a:r>
            <a:r>
              <a:rPr lang="ru-RU" sz="2400" smtClean="0"/>
              <a:t> + ...) = 1. </a:t>
            </a:r>
          </a:p>
          <a:p>
            <a:pPr>
              <a:buFont typeface="Arial" charset="0"/>
              <a:buNone/>
            </a:pPr>
            <a:r>
              <a:rPr lang="ru-RU" sz="2400" i="1" smtClean="0"/>
              <a:t>формула Эйлера</a:t>
            </a:r>
            <a:r>
              <a:rPr lang="ru-RU" sz="2400" smtClean="0"/>
              <a:t>, позволяющую последовательно находить числа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):</a:t>
            </a:r>
            <a:r>
              <a:rPr lang="ru-RU" smtClean="0"/>
              <a:t> </a:t>
            </a:r>
          </a:p>
          <a:p>
            <a:pPr>
              <a:buFont typeface="Arial" charset="0"/>
              <a:buNone/>
            </a:pP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) =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–1) +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–2) –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–5) –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–7) + ... </a:t>
            </a:r>
          </a:p>
          <a:p>
            <a:pPr>
              <a:buFont typeface="Arial" charset="0"/>
              <a:buNone/>
            </a:pPr>
            <a:r>
              <a:rPr lang="ru-RU" sz="2400" smtClean="0"/>
              <a:t>+ (–1)</a:t>
            </a:r>
            <a:r>
              <a:rPr lang="ru-RU" sz="2400" i="1" baseline="30000" smtClean="0"/>
              <a:t>q</a:t>
            </a:r>
            <a:r>
              <a:rPr lang="ru-RU" sz="2400" baseline="30000" smtClean="0"/>
              <a:t>+1</a:t>
            </a:r>
            <a:r>
              <a:rPr lang="ru-RU" sz="2400" smtClean="0"/>
              <a:t>( 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– </a:t>
            </a:r>
            <a:r>
              <a:rPr lang="en-US" sz="2400" smtClean="0"/>
              <a:t>(</a:t>
            </a:r>
            <a:r>
              <a:rPr lang="ru-RU" sz="2400" smtClean="0"/>
              <a:t>3</a:t>
            </a:r>
            <a:r>
              <a:rPr lang="ru-RU" sz="2400" i="1" smtClean="0"/>
              <a:t>q</a:t>
            </a:r>
            <a:r>
              <a:rPr lang="ru-RU" sz="2400" smtClean="0"/>
              <a:t>² – </a:t>
            </a:r>
            <a:r>
              <a:rPr lang="ru-RU" sz="2400" i="1" smtClean="0"/>
              <a:t>q</a:t>
            </a:r>
            <a:r>
              <a:rPr lang="en-US" sz="2400" smtClean="0"/>
              <a:t>)/</a:t>
            </a:r>
            <a:r>
              <a:rPr lang="ru-RU" sz="2400" smtClean="0"/>
              <a:t>2) +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n</a:t>
            </a:r>
            <a:r>
              <a:rPr lang="ru-RU" sz="2400" smtClean="0"/>
              <a:t>– </a:t>
            </a:r>
            <a:r>
              <a:rPr lang="en-US" sz="2400" smtClean="0"/>
              <a:t>(</a:t>
            </a:r>
            <a:r>
              <a:rPr lang="ru-RU" sz="2400" smtClean="0"/>
              <a:t>3</a:t>
            </a:r>
            <a:r>
              <a:rPr lang="ru-RU" sz="2400" i="1" smtClean="0"/>
              <a:t>q</a:t>
            </a:r>
            <a:r>
              <a:rPr lang="ru-RU" sz="2400" smtClean="0"/>
              <a:t>² + </a:t>
            </a:r>
            <a:r>
              <a:rPr lang="ru-RU" sz="2400" i="1" smtClean="0"/>
              <a:t>q</a:t>
            </a:r>
            <a:r>
              <a:rPr lang="en-US" sz="2400" smtClean="0"/>
              <a:t>)/</a:t>
            </a:r>
            <a:r>
              <a:rPr lang="ru-RU" sz="2400" smtClean="0"/>
              <a:t>2)) </a:t>
            </a:r>
          </a:p>
          <a:p>
            <a:pPr>
              <a:buFont typeface="Arial" charset="0"/>
              <a:buNone/>
            </a:pPr>
            <a:endParaRPr lang="ru-RU" sz="2400" baseline="30000" smtClean="0"/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pic>
        <p:nvPicPr>
          <p:cNvPr id="65539" name="Picture 5" descr=" \prod_{k=1}^\infty \left(1-x^k \right) = \sum_{q=-\infty}^\infty (-1)^q x^{(3q^2+q)/2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074738"/>
            <a:ext cx="5761038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ru-RU" sz="3200" smtClean="0">
                <a:solidFill>
                  <a:schemeClr val="accent2"/>
                </a:solidFill>
              </a:rPr>
              <a:t>Решение (динамика)</a:t>
            </a: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 1.  1   1  1   1     //исходный массив </a:t>
            </a:r>
          </a:p>
          <a:p>
            <a:pPr>
              <a:buFont typeface="Arial" charset="0"/>
              <a:buNone/>
            </a:pPr>
            <a:r>
              <a:rPr lang="ru-RU" sz="2400" smtClean="0"/>
              <a:t> 2.  1  1  2</a:t>
            </a:r>
          </a:p>
          <a:p>
            <a:pPr>
              <a:buFont typeface="Arial" charset="0"/>
              <a:buNone/>
            </a:pPr>
            <a:r>
              <a:rPr lang="ru-RU" sz="2400" smtClean="0"/>
              <a:t> 3.  1  3</a:t>
            </a:r>
          </a:p>
          <a:p>
            <a:pPr>
              <a:buFont typeface="Arial" charset="0"/>
              <a:buNone/>
            </a:pPr>
            <a:r>
              <a:rPr lang="ru-RU" sz="2400" smtClean="0"/>
              <a:t> 4.  2  2</a:t>
            </a:r>
          </a:p>
          <a:p>
            <a:pPr>
              <a:buFont typeface="Arial" charset="0"/>
              <a:buNone/>
            </a:pPr>
            <a:r>
              <a:rPr lang="ru-RU" sz="2400" smtClean="0"/>
              <a:t> 5.  4</a:t>
            </a:r>
          </a:p>
          <a:p>
            <a:pPr>
              <a:buFont typeface="Arial" charset="0"/>
              <a:buNone/>
            </a:pPr>
            <a:endParaRPr lang="ru-RU" sz="2400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963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const nmax=120;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>
                <a:solidFill>
                  <a:schemeClr val="hlink"/>
                </a:solidFill>
              </a:rPr>
              <a:t>procedure Summ(N:integer);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var List : array [0..nmax] of byte;{вспомогательный массив для хранения значений слагаемых</a:t>
            </a:r>
            <a:r>
              <a:rPr lang="en-US" sz="1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CountVariants : longint;{количество вариантов}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>
                <a:solidFill>
                  <a:schemeClr val="hlink"/>
                </a:solidFill>
              </a:rPr>
              <a:t>procedure Generate(k, Count, max:longint);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{номер элемента, количество,максимальное начение=числу}</a:t>
            </a:r>
            <a:r>
              <a:rPr lang="ru-RU" sz="1800" dirty="0" smtClean="0">
                <a:solidFill>
                  <a:schemeClr val="accent1"/>
                </a:solidFill>
              </a:rPr>
              <a:t>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begin     </a:t>
            </a:r>
            <a:r>
              <a:rPr lang="ru-RU" sz="1800" dirty="0" smtClean="0">
                <a:solidFill>
                  <a:schemeClr val="tx2"/>
                </a:solidFill>
              </a:rPr>
              <a:t>{Текущее разложение}  </a:t>
            </a:r>
            <a:r>
              <a:rPr lang="ru-RU" sz="1800" dirty="0" smtClean="0"/>
              <a:t> 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inc(CountVariants);</a:t>
            </a:r>
            <a:r>
              <a:rPr lang="en-US" sz="1800" dirty="0" smtClean="0"/>
              <a:t>  </a:t>
            </a:r>
            <a:r>
              <a:rPr lang="ru-RU" sz="1800" dirty="0" smtClean="0">
                <a:solidFill>
                  <a:schemeClr val="tx2"/>
                </a:solidFill>
              </a:rPr>
              <a:t>{первое разложение на единицы}    </a:t>
            </a:r>
            <a:r>
              <a:rPr lang="ru-RU" sz="1800" dirty="0" smtClean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while (List[k] &lt; max) and (k &lt; (Count-1)) do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ru-RU" sz="1800" dirty="0" smtClean="0">
                <a:solidFill>
                  <a:schemeClr val="tx2"/>
                </a:solidFill>
              </a:rPr>
              <a:t>{пока значение элемента меньше числа и его номер меньше количества элементо</a:t>
            </a:r>
            <a:r>
              <a:rPr lang="en-US" sz="1800" dirty="0" smtClean="0">
                <a:solidFill>
                  <a:schemeClr val="tx2"/>
                </a:solidFill>
              </a:rPr>
              <a:t>-</a:t>
            </a:r>
            <a:r>
              <a:rPr lang="ru-RU" sz="1800" dirty="0" smtClean="0">
                <a:solidFill>
                  <a:schemeClr val="tx2"/>
                </a:solidFill>
              </a:rPr>
              <a:t>1}  </a:t>
            </a:r>
            <a:r>
              <a:rPr lang="ru-RU" sz="1800" dirty="0" smtClean="0"/>
              <a:t>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	 begin   dec(Count); inc(List[k]);  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tx2"/>
                </a:solidFill>
              </a:rPr>
              <a:t>{уменьшаем размер, переходим в следующий разряд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				</a:t>
            </a:r>
            <a:r>
              <a:rPr lang="ru-RU" sz="1800" dirty="0" smtClean="0">
                <a:solidFill>
                  <a:schemeClr val="tx2"/>
                </a:solidFill>
              </a:rPr>
              <a:t> влево, сумма не изменяется}    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                 Generate(k+1, Count, List[k]);  </a:t>
            </a:r>
            <a:r>
              <a:rPr lang="en-US" sz="1800" dirty="0" smtClean="0"/>
              <a:t> </a:t>
            </a:r>
            <a:r>
              <a:rPr lang="ru-RU" sz="1800" dirty="0" smtClean="0">
                <a:solidFill>
                  <a:schemeClr val="tx2"/>
                </a:solidFill>
              </a:rPr>
              <a:t>{генерируем следующее</a:t>
            </a:r>
            <a:r>
              <a:rPr lang="en-US" sz="1800" dirty="0" smtClean="0"/>
              <a:t> </a:t>
            </a:r>
            <a:r>
              <a:rPr lang="ru-RU" sz="1800" dirty="0" smtClean="0"/>
              <a:t> разложение}  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      end;   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List[k] := 1;   </a:t>
            </a:r>
            <a:r>
              <a:rPr lang="ru-RU" sz="1800" dirty="0" smtClean="0">
                <a:solidFill>
                  <a:schemeClr val="tx2"/>
                </a:solidFill>
              </a:rPr>
              <a:t>{снова в правую крайнюю ячейку}</a:t>
            </a:r>
            <a:r>
              <a:rPr lang="ru-RU" sz="1800" dirty="0" smtClean="0"/>
              <a:t>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end; 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begin    if (N &lt; 1) or (N &gt; nmax) then exit;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 FillChar(List, sizeOf(List), 1);</a:t>
            </a:r>
            <a:r>
              <a:rPr lang="en-US" sz="1800" dirty="0" smtClean="0"/>
              <a:t>   </a:t>
            </a:r>
            <a:r>
              <a:rPr lang="ru-RU" sz="1800" dirty="0" smtClean="0">
                <a:solidFill>
                  <a:schemeClr val="tx2"/>
                </a:solidFill>
              </a:rPr>
              <a:t>{заполняем массив единицами}  </a:t>
            </a:r>
            <a:r>
              <a:rPr lang="ru-RU" sz="1800" dirty="0" smtClean="0"/>
              <a:t>  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CountVariants := 0;    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Generate(0, N, N);</a:t>
            </a:r>
            <a:r>
              <a:rPr lang="en-US" sz="1800" dirty="0" smtClean="0"/>
              <a:t>    </a:t>
            </a:r>
            <a:r>
              <a:rPr lang="ru-RU" sz="1800" dirty="0" smtClean="0">
                <a:solidFill>
                  <a:schemeClr val="tx2"/>
                </a:solidFill>
              </a:rPr>
              <a:t>{генерируем разбиения}</a:t>
            </a:r>
            <a:r>
              <a:rPr lang="ru-RU" sz="1800" dirty="0" smtClean="0"/>
              <a:t>   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 WriteLn('Всего вариантов: ', CountVariants); end; 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var N:integer;</a:t>
            </a:r>
            <a:endParaRPr 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 begin readln(N);</a:t>
            </a:r>
            <a:r>
              <a:rPr lang="en-US" sz="1800" dirty="0" smtClean="0"/>
              <a:t>  </a:t>
            </a:r>
            <a:r>
              <a:rPr lang="ru-RU" sz="1800" dirty="0" smtClean="0"/>
              <a:t> Summ(N); </a:t>
            </a:r>
            <a:r>
              <a:rPr lang="en-US" sz="1800" dirty="0" smtClean="0"/>
              <a:t> </a:t>
            </a:r>
            <a:r>
              <a:rPr lang="ru-RU" sz="1800" dirty="0" smtClean="0"/>
              <a:t>end.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smtClean="0">
                <a:solidFill>
                  <a:schemeClr val="accent2"/>
                </a:solidFill>
              </a:rPr>
              <a:t>x(</a:t>
            </a:r>
            <a:r>
              <a:rPr lang="ru-RU" sz="3200" i="1" smtClean="0">
                <a:solidFill>
                  <a:schemeClr val="accent2"/>
                </a:solidFill>
              </a:rPr>
              <a:t>m</a:t>
            </a:r>
            <a:r>
              <a:rPr lang="ru-RU" sz="3200" smtClean="0">
                <a:solidFill>
                  <a:schemeClr val="accent2"/>
                </a:solidFill>
              </a:rPr>
              <a:t>) разбиений натурального числа </a:t>
            </a:r>
            <a:r>
              <a:rPr lang="ru-RU" sz="3200" i="1" smtClean="0">
                <a:solidFill>
                  <a:schemeClr val="accent2"/>
                </a:solidFill>
              </a:rPr>
              <a:t>m</a:t>
            </a:r>
            <a:endParaRPr lang="ru-RU" sz="4000" smtClean="0">
              <a:solidFill>
                <a:schemeClr val="accent2"/>
              </a:solidFill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Для решения исходной задачи перейдем к рассмотрению обобщенной задачи. Подсчитаем количество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m,n</a:t>
            </a:r>
            <a:r>
              <a:rPr lang="ru-RU" sz="2400" smtClean="0"/>
              <a:t>) разбиений натурального числа </a:t>
            </a:r>
            <a:r>
              <a:rPr lang="ru-RU" sz="2400" i="1" smtClean="0"/>
              <a:t>m</a:t>
            </a:r>
            <a:r>
              <a:rPr lang="ru-RU" sz="2400" smtClean="0"/>
              <a:t> со слагаемыми, не превосходящими </a:t>
            </a:r>
            <a:r>
              <a:rPr lang="ru-RU" sz="2400" i="1" smtClean="0"/>
              <a:t>n</a:t>
            </a:r>
            <a:r>
              <a:rPr lang="ru-RU" sz="2400" smtClean="0"/>
              <a:t>.</a:t>
            </a:r>
            <a:r>
              <a:rPr lang="ru-RU" sz="2400" b="1" smtClean="0"/>
              <a:t> </a:t>
            </a:r>
            <a:r>
              <a:rPr lang="ru-RU" sz="2400" smtClean="0"/>
              <a:t>Ясно, что x(</a:t>
            </a:r>
            <a:r>
              <a:rPr lang="ru-RU" sz="2400" i="1" smtClean="0"/>
              <a:t>m</a:t>
            </a:r>
            <a:r>
              <a:rPr lang="ru-RU" sz="2400" smtClean="0"/>
              <a:t>)=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m,m</a:t>
            </a:r>
            <a:r>
              <a:rPr lang="ru-RU" sz="2400" smtClean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1)</a:t>
            </a:r>
            <a:r>
              <a:rPr lang="ru-RU" sz="2400" i="1" smtClean="0"/>
              <a:t> P</a:t>
            </a:r>
            <a:r>
              <a:rPr lang="ru-RU" sz="2400" smtClean="0"/>
              <a:t>(</a:t>
            </a:r>
            <a:r>
              <a:rPr lang="ru-RU" sz="2400" i="1" smtClean="0"/>
              <a:t>m</a:t>
            </a:r>
            <a:r>
              <a:rPr lang="ru-RU" sz="2400" smtClean="0"/>
              <a:t>,1)=1 –  существует только одно разбиение </a:t>
            </a:r>
            <a:r>
              <a:rPr lang="ru-RU" sz="2400" i="1" smtClean="0"/>
              <a:t>m</a:t>
            </a:r>
            <a:r>
              <a:rPr lang="ru-RU" sz="2400" smtClean="0"/>
              <a:t>, в котором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слагаемые не превосходят единицы, а именно: </a:t>
            </a:r>
            <a:r>
              <a:rPr lang="ru-RU" sz="2400" i="1" smtClean="0"/>
              <a:t>m</a:t>
            </a:r>
            <a:r>
              <a:rPr lang="ru-RU" sz="2400" smtClean="0"/>
              <a:t>=1+1+…+1.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2) </a:t>
            </a:r>
            <a:r>
              <a:rPr lang="ru-RU" sz="2400" i="1" smtClean="0"/>
              <a:t>P</a:t>
            </a:r>
            <a:r>
              <a:rPr lang="ru-RU" sz="2400" smtClean="0"/>
              <a:t>(1,</a:t>
            </a:r>
            <a:r>
              <a:rPr lang="ru-RU" sz="2400" i="1" smtClean="0"/>
              <a:t>n</a:t>
            </a:r>
            <a:r>
              <a:rPr lang="ru-RU" sz="2400" smtClean="0"/>
              <a:t>)=1 – число 1 имеет одно представление при любом </a:t>
            </a:r>
            <a:r>
              <a:rPr lang="ru-RU" sz="2400" i="1" smtClean="0"/>
              <a:t>n</a:t>
            </a:r>
            <a:r>
              <a:rPr lang="ru-RU" sz="240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3)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m,n</a:t>
            </a:r>
            <a:r>
              <a:rPr lang="ru-RU" sz="2400" smtClean="0"/>
              <a:t>)=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m,m</a:t>
            </a:r>
            <a:r>
              <a:rPr lang="ru-RU" sz="2400" smtClean="0"/>
              <a:t>) при </a:t>
            </a:r>
            <a:r>
              <a:rPr lang="ru-RU" sz="2400" i="1" smtClean="0"/>
              <a:t>n</a:t>
            </a:r>
            <a:r>
              <a:rPr lang="ru-RU" sz="2400" smtClean="0"/>
              <a:t>&gt;</a:t>
            </a:r>
            <a:r>
              <a:rPr lang="ru-RU" sz="2400" i="1" smtClean="0"/>
              <a:t>m</a:t>
            </a:r>
            <a:r>
              <a:rPr lang="ru-RU" sz="2400" smtClean="0"/>
              <a:t> - слагаемых, больших </a:t>
            </a:r>
            <a:r>
              <a:rPr lang="ru-RU" sz="2400" i="1" smtClean="0"/>
              <a:t>m</a:t>
            </a:r>
            <a:r>
              <a:rPr lang="ru-RU" sz="2400" smtClean="0"/>
              <a:t>, в разбиениях нет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4)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m,m</a:t>
            </a:r>
            <a:r>
              <a:rPr lang="ru-RU" sz="2400" smtClean="0"/>
              <a:t>)=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m,m</a:t>
            </a:r>
            <a:r>
              <a:rPr lang="ru-RU" sz="2400" smtClean="0"/>
              <a:t>-1)+1 - существует лишь одно разбиение со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слагаемым, равным </a:t>
            </a:r>
            <a:r>
              <a:rPr lang="ru-RU" sz="2400" i="1" smtClean="0"/>
              <a:t>m</a:t>
            </a:r>
            <a:r>
              <a:rPr lang="ru-RU" sz="2400" smtClean="0"/>
              <a:t>. Все иные разбиения имеют слагаемые, не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превосходящие </a:t>
            </a:r>
            <a:r>
              <a:rPr lang="ru-RU" sz="2400" i="1" smtClean="0"/>
              <a:t>m</a:t>
            </a:r>
            <a:r>
              <a:rPr lang="ru-RU" sz="2400" smtClean="0"/>
              <a:t>-1.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5)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m,n</a:t>
            </a:r>
            <a:r>
              <a:rPr lang="ru-RU" sz="2400" smtClean="0"/>
              <a:t>)=</a:t>
            </a:r>
            <a:r>
              <a:rPr lang="ru-RU" sz="2400" i="1" u="sng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m,n</a:t>
            </a:r>
            <a:r>
              <a:rPr lang="ru-RU" sz="2400" smtClean="0"/>
              <a:t>-1)+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</a:t>
            </a:r>
            <a:r>
              <a:rPr lang="ru-RU" sz="2400" smtClean="0"/>
              <a:t>-</a:t>
            </a:r>
            <a:r>
              <a:rPr lang="ru-RU" sz="2400" i="1" smtClean="0"/>
              <a:t>n,n</a:t>
            </a:r>
            <a:r>
              <a:rPr lang="ru-RU" sz="2400" smtClean="0"/>
              <a:t>) (</a:t>
            </a:r>
            <a:r>
              <a:rPr lang="ru-RU" sz="2400" i="1" smtClean="0"/>
              <a:t>n</a:t>
            </a:r>
            <a:r>
              <a:rPr lang="ru-RU" sz="2400" smtClean="0"/>
              <a:t>&lt;</a:t>
            </a:r>
            <a:r>
              <a:rPr lang="ru-RU" sz="2400" i="1" smtClean="0"/>
              <a:t>m</a:t>
            </a:r>
            <a:r>
              <a:rPr lang="ru-RU" sz="2400" smtClean="0"/>
              <a:t>). (см. </a:t>
            </a:r>
            <a:r>
              <a:rPr lang="en-US" sz="2400" smtClean="0"/>
              <a:t>c</a:t>
            </a:r>
            <a:r>
              <a:rPr lang="ru-RU" sz="2400" smtClean="0"/>
              <a:t>ледующий слайд)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i="1" smtClean="0">
                <a:solidFill>
                  <a:schemeClr val="accent2"/>
                </a:solidFill>
              </a:rPr>
              <a:t>P</a:t>
            </a:r>
            <a:r>
              <a:rPr lang="ru-RU" sz="2800" smtClean="0">
                <a:solidFill>
                  <a:schemeClr val="accent2"/>
                </a:solidFill>
              </a:rPr>
              <a:t>(</a:t>
            </a:r>
            <a:r>
              <a:rPr lang="ru-RU" sz="2800" i="1" smtClean="0">
                <a:solidFill>
                  <a:schemeClr val="accent2"/>
                </a:solidFill>
              </a:rPr>
              <a:t>m,n</a:t>
            </a:r>
            <a:r>
              <a:rPr lang="ru-RU" sz="2800" smtClean="0">
                <a:solidFill>
                  <a:schemeClr val="accent2"/>
                </a:solidFill>
              </a:rPr>
              <a:t>)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ru-RU" sz="2800" smtClean="0">
                <a:solidFill>
                  <a:schemeClr val="accent2"/>
                </a:solidFill>
              </a:rPr>
              <a:t>=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ru-RU" sz="2800" i="1" u="sng" smtClean="0">
                <a:solidFill>
                  <a:schemeClr val="accent2"/>
                </a:solidFill>
              </a:rPr>
              <a:t>P</a:t>
            </a:r>
            <a:r>
              <a:rPr lang="ru-RU" sz="2800" smtClean="0">
                <a:solidFill>
                  <a:schemeClr val="accent2"/>
                </a:solidFill>
              </a:rPr>
              <a:t>(</a:t>
            </a:r>
            <a:r>
              <a:rPr lang="ru-RU" sz="2800" i="1" smtClean="0">
                <a:solidFill>
                  <a:schemeClr val="accent2"/>
                </a:solidFill>
              </a:rPr>
              <a:t>m,n</a:t>
            </a:r>
            <a:r>
              <a:rPr lang="ru-RU" sz="2800" smtClean="0">
                <a:solidFill>
                  <a:schemeClr val="accent2"/>
                </a:solidFill>
              </a:rPr>
              <a:t>-1)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ru-RU" sz="2800" smtClean="0">
                <a:solidFill>
                  <a:schemeClr val="accent2"/>
                </a:solidFill>
              </a:rPr>
              <a:t>+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ru-RU" sz="2800" i="1" smtClean="0">
                <a:solidFill>
                  <a:schemeClr val="accent2"/>
                </a:solidFill>
              </a:rPr>
              <a:t>P</a:t>
            </a:r>
            <a:r>
              <a:rPr lang="ru-RU" sz="2800" smtClean="0">
                <a:solidFill>
                  <a:schemeClr val="accent2"/>
                </a:solidFill>
              </a:rPr>
              <a:t>(</a:t>
            </a:r>
            <a:r>
              <a:rPr lang="ru-RU" sz="2800" i="1" smtClean="0">
                <a:solidFill>
                  <a:schemeClr val="accent2"/>
                </a:solidFill>
              </a:rPr>
              <a:t>m</a:t>
            </a:r>
            <a:r>
              <a:rPr lang="ru-RU" sz="2800" smtClean="0">
                <a:solidFill>
                  <a:schemeClr val="accent2"/>
                </a:solidFill>
              </a:rPr>
              <a:t>-</a:t>
            </a:r>
            <a:r>
              <a:rPr lang="ru-RU" sz="2800" i="1" smtClean="0">
                <a:solidFill>
                  <a:schemeClr val="accent2"/>
                </a:solidFill>
              </a:rPr>
              <a:t>n,n</a:t>
            </a:r>
            <a:r>
              <a:rPr lang="ru-RU" sz="2800" smtClean="0">
                <a:solidFill>
                  <a:schemeClr val="accent2"/>
                </a:solidFill>
              </a:rPr>
              <a:t>) (</a:t>
            </a:r>
            <a:r>
              <a:rPr lang="ru-RU" sz="2800" i="1" smtClean="0">
                <a:solidFill>
                  <a:schemeClr val="accent2"/>
                </a:solidFill>
              </a:rPr>
              <a:t>n</a:t>
            </a:r>
            <a:r>
              <a:rPr lang="ru-RU" sz="2800" smtClean="0">
                <a:solidFill>
                  <a:schemeClr val="accent2"/>
                </a:solidFill>
              </a:rPr>
              <a:t>&lt;</a:t>
            </a:r>
            <a:r>
              <a:rPr lang="ru-RU" sz="2800" i="1" smtClean="0">
                <a:solidFill>
                  <a:schemeClr val="accent2"/>
                </a:solidFill>
              </a:rPr>
              <a:t>m</a:t>
            </a:r>
            <a:r>
              <a:rPr lang="ru-RU" sz="280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Все разбиения </a:t>
            </a:r>
            <a:r>
              <a:rPr lang="ru-RU" sz="2400" i="1" smtClean="0"/>
              <a:t>m</a:t>
            </a:r>
            <a:r>
              <a:rPr lang="ru-RU" sz="2400" smtClean="0"/>
              <a:t> на сумму слагаемых, не превосходящих </a:t>
            </a:r>
            <a:r>
              <a:rPr lang="ru-RU" sz="2400" i="1" smtClean="0"/>
              <a:t>n</a:t>
            </a:r>
            <a:r>
              <a:rPr lang="ru-RU" sz="2400" smtClean="0"/>
              <a:t>, можно разбить на два непересекающихся класса: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	-  суммы, не содержащие </a:t>
            </a:r>
            <a:r>
              <a:rPr lang="ru-RU" sz="2400" i="1" smtClean="0"/>
              <a:t>n</a:t>
            </a:r>
            <a:r>
              <a:rPr lang="ru-RU" sz="2400" smtClean="0"/>
              <a:t> в качестве слагаемого,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- суммы, содержащие </a:t>
            </a:r>
            <a:r>
              <a:rPr lang="ru-RU" sz="2400" i="1" smtClean="0"/>
              <a:t>n</a:t>
            </a:r>
            <a:r>
              <a:rPr lang="ru-RU" sz="240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Количество элементов первого класса равно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m,n</a:t>
            </a:r>
            <a:r>
              <a:rPr lang="ru-RU" sz="2400" smtClean="0"/>
              <a:t>-1).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Количество элементов второго класса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без учета слагаемого </a:t>
            </a:r>
            <a:r>
              <a:rPr lang="ru-RU" sz="2400" i="1" smtClean="0"/>
              <a:t>n</a:t>
            </a:r>
            <a:r>
              <a:rPr lang="ru-RU" sz="2400" smtClean="0"/>
              <a:t> суммы элементов второго класса равны </a:t>
            </a:r>
            <a:r>
              <a:rPr lang="ru-RU" sz="2400" i="1" smtClean="0"/>
              <a:t>m</a:t>
            </a:r>
            <a:r>
              <a:rPr lang="ru-RU" sz="2400" smtClean="0"/>
              <a:t>-</a:t>
            </a:r>
            <a:r>
              <a:rPr lang="ru-RU" sz="2400" i="1" smtClean="0"/>
              <a:t>n</a:t>
            </a:r>
            <a:r>
              <a:rPr lang="ru-RU" sz="2400" smtClean="0"/>
              <a:t>. Значит, их общее количество равно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ru-RU" sz="2400" i="1" smtClean="0"/>
              <a:t>m</a:t>
            </a:r>
            <a:r>
              <a:rPr lang="ru-RU" sz="2400" smtClean="0"/>
              <a:t>-</a:t>
            </a:r>
            <a:r>
              <a:rPr lang="ru-RU" sz="2400" i="1" smtClean="0"/>
              <a:t>n,n</a:t>
            </a:r>
            <a:r>
              <a:rPr lang="ru-RU" sz="2400" smtClean="0"/>
              <a:t>) и, следовательно, общее количество элементов второго класса также равно этой величине.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smtClean="0"/>
              <a:t>	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smtClean="0"/>
              <a:t>      </a:t>
            </a:r>
            <a:r>
              <a:rPr lang="ru-RU" sz="2400" i="1" smtClean="0"/>
              <a:t>P</a:t>
            </a:r>
            <a:r>
              <a:rPr lang="ru-RU" sz="2400" smtClean="0"/>
              <a:t>(5,5) = </a:t>
            </a:r>
            <a:r>
              <a:rPr lang="ru-RU" sz="2400" i="1" smtClean="0"/>
              <a:t>P</a:t>
            </a:r>
            <a:r>
              <a:rPr lang="ru-RU" sz="2400" smtClean="0"/>
              <a:t>(5,4 )</a:t>
            </a:r>
            <a:r>
              <a:rPr lang="en-US" sz="2400" smtClean="0"/>
              <a:t> </a:t>
            </a:r>
            <a:r>
              <a:rPr lang="ru-RU" sz="2400" smtClean="0"/>
              <a:t>+ </a:t>
            </a:r>
            <a:r>
              <a:rPr lang="ru-RU" sz="2400" i="1" smtClean="0"/>
              <a:t>P</a:t>
            </a:r>
            <a:r>
              <a:rPr lang="ru-RU" sz="2400" smtClean="0"/>
              <a:t>(1</a:t>
            </a:r>
            <a:r>
              <a:rPr lang="ru-RU" sz="2400" i="1" smtClean="0"/>
              <a:t>,5</a:t>
            </a:r>
            <a:r>
              <a:rPr lang="ru-RU" sz="2400" smtClean="0"/>
              <a:t>) = </a:t>
            </a:r>
            <a:r>
              <a:rPr lang="ru-RU" sz="2400" i="1" smtClean="0"/>
              <a:t>P</a:t>
            </a:r>
            <a:r>
              <a:rPr lang="ru-RU" sz="2400" smtClean="0"/>
              <a:t>(5,4) + 1</a:t>
            </a:r>
            <a:r>
              <a:rPr lang="en-US" sz="2400" smtClean="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smtClean="0"/>
              <a:t>      </a:t>
            </a:r>
            <a:r>
              <a:rPr lang="ru-RU" sz="2400" i="1" smtClean="0"/>
              <a:t>P</a:t>
            </a:r>
            <a:r>
              <a:rPr lang="ru-RU" sz="2400" smtClean="0"/>
              <a:t>(5,4)</a:t>
            </a:r>
            <a:r>
              <a:rPr lang="en-US" sz="2400" smtClean="0"/>
              <a:t> = </a:t>
            </a:r>
            <a:r>
              <a:rPr lang="ru-RU" sz="2400" i="1" smtClean="0"/>
              <a:t>P</a:t>
            </a:r>
            <a:r>
              <a:rPr lang="ru-RU" sz="2400" smtClean="0"/>
              <a:t>(5,</a:t>
            </a:r>
            <a:r>
              <a:rPr lang="en-US" sz="2400" smtClean="0"/>
              <a:t>3</a:t>
            </a:r>
            <a:r>
              <a:rPr lang="ru-RU" sz="2400" smtClean="0"/>
              <a:t>)</a:t>
            </a:r>
            <a:r>
              <a:rPr lang="en-US" sz="2400" smtClean="0"/>
              <a:t> </a:t>
            </a:r>
            <a:r>
              <a:rPr lang="ru-RU" sz="2400" smtClean="0"/>
              <a:t>+</a:t>
            </a:r>
            <a:r>
              <a:rPr lang="en-US" sz="2400" smtClean="0"/>
              <a:t> </a:t>
            </a:r>
            <a:r>
              <a:rPr lang="ru-RU" sz="2400" i="1" smtClean="0"/>
              <a:t>P</a:t>
            </a:r>
            <a:r>
              <a:rPr lang="ru-RU" sz="2400" smtClean="0"/>
              <a:t>(</a:t>
            </a:r>
            <a:r>
              <a:rPr lang="en-US" sz="2400" smtClean="0"/>
              <a:t>1</a:t>
            </a:r>
            <a:r>
              <a:rPr lang="ru-RU" sz="2400" smtClean="0"/>
              <a:t>,4)</a:t>
            </a:r>
            <a:r>
              <a:rPr lang="en-US" sz="2400" smtClean="0"/>
              <a:t> = 5 + 1.</a:t>
            </a: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8229600" cy="647700"/>
          </a:xfrm>
        </p:spPr>
        <p:txBody>
          <a:bodyPr/>
          <a:lstStyle/>
          <a:p>
            <a:pPr algn="l"/>
            <a:r>
              <a:rPr lang="ru-RU" sz="2400" b="1" smtClean="0"/>
              <a:t>Задача о телефонном номере  </a:t>
            </a:r>
            <a:r>
              <a:rPr lang="ru-RU" sz="1800" smtClean="0"/>
              <a:t>(подключена в системе тестирования </a:t>
            </a:r>
            <a:r>
              <a:rPr lang="en-US" sz="1800" smtClean="0"/>
              <a:t>NSUTS</a:t>
            </a:r>
            <a:r>
              <a:rPr lang="ru-RU" sz="1800" smtClean="0"/>
              <a:t> в школьных тренировках)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sz="half" idx="1"/>
          </p:nvPr>
        </p:nvSpPr>
        <p:spPr>
          <a:xfrm>
            <a:off x="360040" y="908050"/>
            <a:ext cx="8964488" cy="568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Если вы обратили внимание, то клавиатура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многих телефонов выглядит  как показано –</a:t>
            </a:r>
            <a:r>
              <a:rPr lang="en-US" sz="2000" dirty="0" smtClean="0"/>
              <a:t>&gt; </a:t>
            </a: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Использование изображенных на клавишах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букв позволяет представить номер телефона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 виде легко запоминающихся слов. Многие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фирмы пользуются этим и стараются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подобрать себе номер телефона так, чтобы он содержал как можно больше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букв из имени фирмы.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Напишите программу, которая преобразует исходный цифровой номер телефона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 соответствующую последовательность букв и цифр, содержащую как можно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больше символов из названия фирмы. При этом буквы из названия фирмы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должны быть указаны в полученном номере в той же последовательности, 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которой они встречаются в названии фирмы. Например, если фирма называется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 dirty="0" smtClean="0"/>
              <a:t>IBM</a:t>
            </a:r>
            <a:r>
              <a:rPr lang="ru-RU" sz="2000" dirty="0" smtClean="0"/>
              <a:t>, а исходный номер телефона — </a:t>
            </a:r>
            <a:r>
              <a:rPr lang="ru-RU" sz="2000" b="1" dirty="0" smtClean="0"/>
              <a:t>246</a:t>
            </a:r>
            <a:r>
              <a:rPr lang="ru-RU" sz="2000" dirty="0" smtClean="0"/>
              <a:t>, то замена его на </a:t>
            </a:r>
            <a:r>
              <a:rPr lang="en-US" sz="2000" b="1" i="1" dirty="0" smtClean="0"/>
              <a:t>BIM</a:t>
            </a:r>
            <a:r>
              <a:rPr lang="ru-RU" sz="2000" dirty="0" smtClean="0"/>
              <a:t> не допустима,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тогда как замена его на</a:t>
            </a:r>
            <a:r>
              <a:rPr lang="ru-RU" sz="2000" i="1" dirty="0" smtClean="0"/>
              <a:t> </a:t>
            </a:r>
            <a:r>
              <a:rPr lang="ru-RU" sz="2000" b="1" dirty="0" smtClean="0"/>
              <a:t>2</a:t>
            </a:r>
            <a:r>
              <a:rPr lang="en-US" sz="2000" b="1" i="1" dirty="0" smtClean="0"/>
              <a:t>IM</a:t>
            </a:r>
            <a:r>
              <a:rPr lang="ru-RU" sz="2000" dirty="0" smtClean="0"/>
              <a:t> или</a:t>
            </a:r>
            <a:r>
              <a:rPr lang="ru-RU" sz="2000" i="1" dirty="0" smtClean="0"/>
              <a:t>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4</a:t>
            </a:r>
            <a:r>
              <a:rPr lang="ru-RU" sz="2000" b="1" i="1" dirty="0" smtClean="0"/>
              <a:t>М</a:t>
            </a:r>
            <a:r>
              <a:rPr lang="ru-RU" sz="2000" dirty="0" smtClean="0"/>
              <a:t> является правильной.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i="1" dirty="0" smtClean="0"/>
              <a:t>S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= “</a:t>
            </a:r>
            <a:r>
              <a:rPr lang="en-US" sz="1800" dirty="0" smtClean="0"/>
              <a:t>IBM</a:t>
            </a:r>
            <a:r>
              <a:rPr lang="ru-RU" sz="1800" dirty="0" smtClean="0"/>
              <a:t>”,  </a:t>
            </a:r>
            <a:r>
              <a:rPr lang="en-US" sz="1800" i="1" dirty="0" smtClean="0"/>
              <a:t>S</a:t>
            </a:r>
            <a:r>
              <a:rPr lang="ru-RU" sz="1800" baseline="-25000" dirty="0" smtClean="0"/>
              <a:t>2</a:t>
            </a:r>
            <a:r>
              <a:rPr lang="ru-RU" sz="1800" dirty="0" smtClean="0"/>
              <a:t>= “246”. При этом, если в </a:t>
            </a:r>
            <a:r>
              <a:rPr lang="en-US" sz="1800" i="1" dirty="0" smtClean="0"/>
              <a:t>S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 встречаются буквы, которые соответствуют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цифрам номера телефона в нужном порядке, то они останутся без изменения.</a:t>
            </a:r>
          </a:p>
        </p:txBody>
      </p:sp>
      <p:graphicFrame>
        <p:nvGraphicFramePr>
          <p:cNvPr id="72748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7707471"/>
              </p:ext>
            </p:extLst>
          </p:nvPr>
        </p:nvGraphicFramePr>
        <p:xfrm>
          <a:off x="6012185" y="606564"/>
          <a:ext cx="2808287" cy="1958340"/>
        </p:xfrm>
        <a:graphic>
          <a:graphicData uri="http://schemas.openxmlformats.org/drawingml/2006/table">
            <a:tbl>
              <a:tblPr/>
              <a:tblGrid>
                <a:gridCol w="936625"/>
                <a:gridCol w="935037"/>
                <a:gridCol w="93662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АВС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GHI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JKL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TUV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WXY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OQZ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Простая рекурсивная реализация будет </a:t>
            </a:r>
            <a:r>
              <a:rPr lang="ru-RU" sz="2800" dirty="0" smtClean="0"/>
              <a:t>расходовать время на вычисление </a:t>
            </a:r>
            <a:r>
              <a:rPr lang="ru-RU" sz="2800" dirty="0" smtClean="0"/>
              <a:t>решений </a:t>
            </a:r>
            <a:r>
              <a:rPr lang="ru-RU" sz="2800" dirty="0" smtClean="0"/>
              <a:t>для задач, которые </a:t>
            </a:r>
            <a:r>
              <a:rPr lang="ru-RU" sz="2800" dirty="0" smtClean="0"/>
              <a:t>уже один раз решались</a:t>
            </a:r>
          </a:p>
          <a:p>
            <a:endParaRPr lang="ru-RU" sz="2800" dirty="0" smtClean="0"/>
          </a:p>
          <a:p>
            <a:r>
              <a:rPr lang="ru-RU" sz="2800" dirty="0" smtClean="0"/>
              <a:t>Чтобы избежать такого хода событий </a:t>
            </a:r>
            <a:r>
              <a:rPr lang="ru-RU" sz="2800" dirty="0" smtClean="0"/>
              <a:t>будем сохранять в таблице решение каждой решенной подзадачи</a:t>
            </a:r>
          </a:p>
          <a:p>
            <a:endParaRPr lang="ru-RU" sz="2800" dirty="0" smtClean="0"/>
          </a:p>
          <a:p>
            <a:r>
              <a:rPr lang="ru-RU" sz="2800" dirty="0" smtClean="0"/>
              <a:t>Когда </a:t>
            </a:r>
            <a:r>
              <a:rPr lang="ru-RU" sz="2800" dirty="0" smtClean="0"/>
              <a:t>нам снова потребуется решение подзадачи, мы вместо того, чтобы вычислять его заново, просто </a:t>
            </a:r>
            <a:r>
              <a:rPr lang="ru-RU" sz="2800" dirty="0" smtClean="0"/>
              <a:t>возьмем его </a:t>
            </a:r>
            <a:r>
              <a:rPr lang="ru-RU" sz="2800" dirty="0" smtClean="0"/>
              <a:t>из </a:t>
            </a:r>
            <a:r>
              <a:rPr lang="ru-RU" sz="2800" dirty="0" smtClean="0"/>
              <a:t>таблицы</a:t>
            </a:r>
          </a:p>
          <a:p>
            <a:pPr lvl="1"/>
            <a:r>
              <a:rPr lang="ru-RU" sz="2400" dirty="0" smtClean="0"/>
              <a:t>Этот прием называется </a:t>
            </a:r>
            <a:r>
              <a:rPr lang="ru-RU" sz="2400" i="1" dirty="0" smtClean="0"/>
              <a:t>кэширование</a:t>
            </a:r>
            <a:endParaRPr lang="ru-RU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625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smtClean="0"/>
              <a:t>Формат входных данных</a:t>
            </a:r>
            <a:r>
              <a:rPr lang="ru-RU" sz="2400" i="1" smtClean="0"/>
              <a:t>:</a:t>
            </a:r>
            <a:endParaRPr lang="ru-RU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Первая строка входного файла содержит название фирмы. Она состоит только из заглавных букв латинского алфавита, количество которых не превышает 80 символов. Вторая прока содержит номер телефона в виде последовательности цифр. Цифр в номере телефона также не более 80. </a:t>
            </a:r>
            <a:endParaRPr lang="ru-RU" sz="2400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smtClean="0"/>
              <a:t>Формат выходных данных:</a:t>
            </a:r>
            <a:endParaRPr lang="ru-RU" sz="2400" b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В единственной строке выходного файла должно содержаться число букв из измененного номера.</a:t>
            </a:r>
            <a:endParaRPr lang="ru-RU" sz="2400" i="1" u="sng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smtClean="0"/>
              <a:t>Пример файла входных данных:</a:t>
            </a:r>
            <a:endParaRPr lang="en-US" sz="2400" b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b="1" smtClean="0"/>
              <a:t>IBM</a:t>
            </a:r>
            <a:endParaRPr lang="ru-RU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246</a:t>
            </a:r>
            <a:endParaRPr lang="ru-RU" sz="2400" i="1" u="sng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smtClean="0"/>
              <a:t>Пример файла выходных данных</a:t>
            </a:r>
            <a:r>
              <a:rPr lang="en-US" sz="2400" b="1" i="1" smtClean="0"/>
              <a:t>:</a:t>
            </a:r>
            <a:endParaRPr lang="ru-RU" sz="2400" b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2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hlink"/>
                </a:solidFill>
              </a:rPr>
              <a:t>Динамическим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hlink"/>
                </a:solidFill>
              </a:rPr>
              <a:t>программированием</a:t>
            </a:r>
            <a:r>
              <a:rPr lang="ru-RU" sz="2400" dirty="0" smtClean="0"/>
              <a:t> называется способ программирования, при котором задача разбивается на </a:t>
            </a:r>
            <a:r>
              <a:rPr lang="ru-RU" sz="2400" dirty="0" smtClean="0">
                <a:solidFill>
                  <a:schemeClr val="hlink"/>
                </a:solidFill>
              </a:rPr>
              <a:t>подзадачи</a:t>
            </a:r>
            <a:r>
              <a:rPr lang="ru-RU" sz="2400" dirty="0" smtClean="0"/>
              <a:t>, вычисление идет от малых подзадач к большим, решения подзадач запоминаются в таблице и используются при решении больших </a:t>
            </a:r>
            <a:r>
              <a:rPr lang="ru-RU" sz="2400" dirty="0" smtClean="0"/>
              <a:t>задач</a:t>
            </a:r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Заполнение таблицы в Д.П. называется </a:t>
            </a:r>
            <a:r>
              <a:rPr lang="ru-RU" sz="2400" dirty="0" smtClean="0">
                <a:solidFill>
                  <a:srgbClr val="FFC000"/>
                </a:solidFill>
              </a:rPr>
              <a:t>прямым ходом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Исходные </a:t>
            </a:r>
            <a:r>
              <a:rPr lang="ru-RU" sz="2400" dirty="0" smtClean="0"/>
              <a:t>данные подзадач называются </a:t>
            </a:r>
            <a:r>
              <a:rPr lang="ru-RU" sz="2400" dirty="0" smtClean="0">
                <a:solidFill>
                  <a:srgbClr val="FFC000"/>
                </a:solidFill>
              </a:rPr>
              <a:t>параметрами</a:t>
            </a:r>
            <a:endParaRPr lang="ru-RU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Задачу можно рассматривать как функцию, аргументами которой являются параметры задачи</a:t>
            </a:r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Например</a:t>
            </a:r>
            <a:r>
              <a:rPr lang="ru-RU" sz="2400" dirty="0" smtClean="0"/>
              <a:t>, при нахождении суммы </a:t>
            </a:r>
            <a:r>
              <a:rPr lang="ru-RU" sz="2400" dirty="0" smtClean="0"/>
              <a:t>набора </a:t>
            </a:r>
            <a:r>
              <a:rPr lang="ru-RU" sz="2400" dirty="0" smtClean="0"/>
              <a:t>чисел параметрами задачи будут количество чисел и их </a:t>
            </a:r>
            <a:r>
              <a:rPr lang="ru-RU" sz="2400" dirty="0" smtClean="0"/>
              <a:t>значения</a:t>
            </a:r>
            <a:endParaRPr lang="ru-RU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Под </a:t>
            </a:r>
            <a:r>
              <a:rPr lang="ru-RU" sz="2400" dirty="0" smtClean="0">
                <a:solidFill>
                  <a:srgbClr val="FFC000"/>
                </a:solidFill>
              </a:rPr>
              <a:t>подзадачей </a:t>
            </a:r>
            <a:r>
              <a:rPr lang="ru-RU" sz="2400" dirty="0" smtClean="0"/>
              <a:t>понимается та же постановка задачи, но с меньшим числом параметров или с тем же числом параметров, но при этом хотя бы один из параметров имеет меньшее </a:t>
            </a:r>
            <a:r>
              <a:rPr lang="ru-RU" sz="2400" dirty="0" smtClean="0"/>
              <a:t>значение</a:t>
            </a:r>
            <a:endParaRPr lang="ru-RU" sz="2400" dirty="0" smtClean="0"/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Преимущество  </a:t>
            </a:r>
            <a:r>
              <a:rPr lang="ru-RU" sz="2400" dirty="0" smtClean="0"/>
              <a:t>Д.П. состоит </a:t>
            </a:r>
            <a:r>
              <a:rPr lang="ru-RU" sz="2400" dirty="0" smtClean="0"/>
              <a:t>в том, что </a:t>
            </a:r>
            <a:r>
              <a:rPr lang="ru-RU" sz="2400" dirty="0" smtClean="0"/>
              <a:t>каждую подзадачу мы решаем ровно один раз</a:t>
            </a:r>
            <a:endParaRPr lang="ru-RU" sz="2400" dirty="0" smtClean="0"/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Сведение решения задачи к решению </a:t>
            </a:r>
            <a:r>
              <a:rPr lang="ru-RU" sz="2400" dirty="0" smtClean="0"/>
              <a:t>подзадач записывается </a:t>
            </a:r>
            <a:r>
              <a:rPr lang="ru-RU" sz="2400" dirty="0" smtClean="0"/>
              <a:t>в виде </a:t>
            </a:r>
            <a:r>
              <a:rPr lang="ru-RU" sz="2400" dirty="0" smtClean="0">
                <a:solidFill>
                  <a:srgbClr val="FFC000"/>
                </a:solidFill>
              </a:rPr>
              <a:t>соотношений</a:t>
            </a:r>
            <a:r>
              <a:rPr lang="ru-RU" sz="2400" dirty="0" smtClean="0"/>
              <a:t>, </a:t>
            </a:r>
            <a:r>
              <a:rPr lang="ru-RU" sz="2400" dirty="0"/>
              <a:t>которые </a:t>
            </a:r>
            <a:r>
              <a:rPr lang="ru-RU" sz="2400" dirty="0" smtClean="0"/>
              <a:t>выражают </a:t>
            </a:r>
            <a:r>
              <a:rPr lang="ru-RU" sz="2400" dirty="0"/>
              <a:t>значение </a:t>
            </a:r>
            <a:r>
              <a:rPr lang="ru-RU" sz="2400" dirty="0" smtClean="0"/>
              <a:t>целевой </a:t>
            </a:r>
            <a:r>
              <a:rPr lang="ru-RU" sz="2400" dirty="0" smtClean="0"/>
              <a:t>функции для исходной задачи через </a:t>
            </a:r>
            <a:r>
              <a:rPr lang="ru-RU" sz="2400" dirty="0" smtClean="0"/>
              <a:t>значения </a:t>
            </a:r>
            <a:r>
              <a:rPr lang="ru-RU" sz="2400" dirty="0"/>
              <a:t>целевой функции </a:t>
            </a:r>
            <a:r>
              <a:rPr lang="ru-RU" sz="2400" dirty="0" smtClean="0"/>
              <a:t>для </a:t>
            </a:r>
            <a:r>
              <a:rPr lang="ru-RU" sz="2400" dirty="0" smtClean="0"/>
              <a:t>подзадач</a:t>
            </a:r>
            <a:endParaRPr lang="ru-RU" sz="2400" dirty="0" smtClean="0"/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>
                <a:latin typeface="Arial" charset="0"/>
              </a:rPr>
              <a:t>З</a:t>
            </a:r>
            <a:r>
              <a:rPr lang="ru-RU" sz="2400" dirty="0" smtClean="0"/>
              <a:t>начения аргументов у любой из функций в правой части соотношения меньше значения аргументов функции в левой части </a:t>
            </a:r>
            <a:r>
              <a:rPr lang="ru-RU" sz="2400" dirty="0" smtClean="0"/>
              <a:t>соотношения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Если </a:t>
            </a:r>
            <a:r>
              <a:rPr lang="ru-RU" sz="2000" dirty="0" smtClean="0"/>
              <a:t>аргументов несколько, то достаточно уменьшения одного из </a:t>
            </a:r>
            <a:r>
              <a:rPr lang="ru-RU" sz="2000" dirty="0" smtClean="0"/>
              <a:t>них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000" dirty="0" smtClean="0"/>
              <a:t>Динамическое программирование может быть применено к </a:t>
            </a:r>
            <a:r>
              <a:rPr lang="ru-RU" sz="2000" dirty="0" smtClean="0"/>
              <a:t>задачам </a:t>
            </a:r>
            <a:r>
              <a:rPr lang="ru-RU" sz="2000" dirty="0" smtClean="0">
                <a:solidFill>
                  <a:schemeClr val="hlink"/>
                </a:solidFill>
              </a:rPr>
              <a:t>оптимизации</a:t>
            </a:r>
            <a:r>
              <a:rPr lang="ru-RU" sz="2000" dirty="0" smtClean="0"/>
              <a:t>, в которых решением является последовательность шагов, приводящая к </a:t>
            </a:r>
            <a:r>
              <a:rPr lang="ru-RU" sz="2000" dirty="0"/>
              <a:t>достижению минимума или </a:t>
            </a:r>
            <a:r>
              <a:rPr lang="ru-RU" sz="2000" dirty="0" smtClean="0"/>
              <a:t>максимума </a:t>
            </a:r>
            <a:r>
              <a:rPr lang="ru-RU" sz="2000" dirty="0" smtClean="0"/>
              <a:t>целевой функции</a:t>
            </a:r>
          </a:p>
          <a:p>
            <a:pPr lvl="1">
              <a:lnSpc>
                <a:spcPct val="90000"/>
              </a:lnSpc>
            </a:pP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2000" dirty="0" smtClean="0"/>
              <a:t>Процедура восстановления оптимального решения называется </a:t>
            </a:r>
            <a:r>
              <a:rPr lang="ru-RU" sz="2000" dirty="0" smtClean="0">
                <a:solidFill>
                  <a:srgbClr val="FFC000"/>
                </a:solidFill>
              </a:rPr>
              <a:t>обратным ходом</a:t>
            </a:r>
            <a:r>
              <a:rPr lang="ru-RU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Соотношения между значением целевой функции для Оптимальное решение более сложной Чтобы выписать </a:t>
            </a:r>
            <a:r>
              <a:rPr lang="ru-RU" sz="2000" dirty="0" smtClean="0"/>
              <a:t>рекуррентные соотношения, связывающие оптимальные значения параметра для подзадач, двигаясь снизу вверх, вычислить оптимальные решения для подзадач и используя их построить оптимальное решение для поставленной </a:t>
            </a:r>
            <a:r>
              <a:rPr lang="ru-RU" sz="2000" dirty="0" smtClean="0"/>
              <a:t>задачи</a:t>
            </a:r>
          </a:p>
          <a:p>
            <a:pPr lvl="1">
              <a:lnSpc>
                <a:spcPct val="90000"/>
              </a:lnSpc>
            </a:pP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2000" dirty="0" smtClean="0"/>
              <a:t>Для применения Д.П. бывает удобно решать </a:t>
            </a:r>
            <a:r>
              <a:rPr lang="ru-RU" sz="2000" dirty="0" smtClean="0"/>
              <a:t>не </a:t>
            </a:r>
            <a:r>
              <a:rPr lang="ru-RU" sz="2000" dirty="0" smtClean="0"/>
              <a:t>заданную задачу, </a:t>
            </a:r>
            <a:r>
              <a:rPr lang="ru-RU" sz="2000" dirty="0" smtClean="0"/>
              <a:t>а более </a:t>
            </a:r>
            <a:r>
              <a:rPr lang="ru-RU" sz="2000" dirty="0" smtClean="0"/>
              <a:t>общую задачу, и рассматривать исходную задачу как частный случай этой более общей задачи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3388</TotalTime>
  <Words>5198</Words>
  <Application>Microsoft Office PowerPoint</Application>
  <PresentationFormat>On-screen Show (4:3)</PresentationFormat>
  <Paragraphs>1024</Paragraphs>
  <Slides>60</Slides>
  <Notes>57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Metro</vt:lpstr>
      <vt:lpstr>Equation</vt:lpstr>
      <vt:lpstr>Динамическое программирование </vt:lpstr>
      <vt:lpstr>План лекции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Пример  -- геометрическая прогрессия</vt:lpstr>
      <vt:lpstr>Пример – суммирование набора</vt:lpstr>
      <vt:lpstr>Пример – суммирование набора</vt:lpstr>
      <vt:lpstr>Пример – суммирование набора</vt:lpstr>
      <vt:lpstr>Пример – суммирование набора</vt:lpstr>
      <vt:lpstr>Пример – суммирование набора</vt:lpstr>
      <vt:lpstr>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умножение матриц</vt:lpstr>
      <vt:lpstr>Пример – умножение матриц</vt:lpstr>
      <vt:lpstr>Пример -- умножение матриц</vt:lpstr>
      <vt:lpstr>Пример -- умножение матриц</vt:lpstr>
      <vt:lpstr>Пример -- умножение матриц</vt:lpstr>
      <vt:lpstr>Упражнение</vt:lpstr>
      <vt:lpstr>Кратчайшие пути между всеми парами вершин</vt:lpstr>
      <vt:lpstr>Алгоритм Флойда-Уоршолла</vt:lpstr>
      <vt:lpstr>Алгоритм Флойда-Уоршолла</vt:lpstr>
      <vt:lpstr>Заключение</vt:lpstr>
      <vt:lpstr>PowerPoint Presentation</vt:lpstr>
      <vt:lpstr>Алгоритм Ахо (редакционное расстояние)</vt:lpstr>
      <vt:lpstr>PowerPoint Presentation</vt:lpstr>
      <vt:lpstr>PowerPoint Presentation</vt:lpstr>
      <vt:lpstr>PowerPoint Presentation</vt:lpstr>
      <vt:lpstr>Пример</vt:lpstr>
      <vt:lpstr>Обратный ход</vt:lpstr>
      <vt:lpstr>Последовательность действий для примера</vt:lpstr>
      <vt:lpstr>PowerPoint Presentation</vt:lpstr>
      <vt:lpstr>PowerPoint Presentation</vt:lpstr>
      <vt:lpstr>Алгоритм</vt:lpstr>
      <vt:lpstr>Задача  "Divisibility“  1999-2000 ACM NEERC  (подключена в системе тестирования NSUTS в школьных тренировках)</vt:lpstr>
      <vt:lpstr>Задача  "Gangsters" (подключена в системе тестирования NSUTS в школьных тренировках)</vt:lpstr>
      <vt:lpstr>Пример</vt:lpstr>
      <vt:lpstr>КОНЕЦ ЛЕКЦИИ</vt:lpstr>
      <vt:lpstr>Разбиение  чисел </vt:lpstr>
      <vt:lpstr>Исследования Эйлера </vt:lpstr>
      <vt:lpstr>d(n) = l(n)  (теорема Эйлера)</vt:lpstr>
      <vt:lpstr>PowerPoint Presentation</vt:lpstr>
      <vt:lpstr>Пентагональная теорема:</vt:lpstr>
      <vt:lpstr>Решение (динамика)</vt:lpstr>
      <vt:lpstr>PowerPoint Presentation</vt:lpstr>
      <vt:lpstr>x(m) разбиений натурального числа m</vt:lpstr>
      <vt:lpstr>P(m,n) = P(m,n-1) + P(m-n,n) (n&lt;m)</vt:lpstr>
      <vt:lpstr>Задача о телефонном номере  (подключена в системе тестирования NSUTS в школьных тренировках)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Petrov, Evgueni S</cp:lastModifiedBy>
  <cp:revision>375</cp:revision>
  <dcterms:created xsi:type="dcterms:W3CDTF">2009-12-06T06:01:18Z</dcterms:created>
  <dcterms:modified xsi:type="dcterms:W3CDTF">2013-03-28T07:13:27Z</dcterms:modified>
</cp:coreProperties>
</file>