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6" r:id="rId3"/>
    <p:sldId id="348" r:id="rId4"/>
    <p:sldId id="350" r:id="rId5"/>
    <p:sldId id="317" r:id="rId6"/>
    <p:sldId id="318" r:id="rId7"/>
    <p:sldId id="351" r:id="rId8"/>
    <p:sldId id="319" r:id="rId9"/>
    <p:sldId id="353" r:id="rId10"/>
    <p:sldId id="333" r:id="rId11"/>
    <p:sldId id="334" r:id="rId12"/>
    <p:sldId id="335" r:id="rId13"/>
    <p:sldId id="336" r:id="rId14"/>
    <p:sldId id="327" r:id="rId15"/>
    <p:sldId id="354" r:id="rId16"/>
    <p:sldId id="337" r:id="rId17"/>
    <p:sldId id="338" r:id="rId18"/>
    <p:sldId id="322" r:id="rId19"/>
    <p:sldId id="339" r:id="rId20"/>
    <p:sldId id="340" r:id="rId21"/>
    <p:sldId id="341" r:id="rId22"/>
    <p:sldId id="329" r:id="rId23"/>
    <p:sldId id="342" r:id="rId24"/>
    <p:sldId id="331" r:id="rId25"/>
    <p:sldId id="355" r:id="rId26"/>
    <p:sldId id="343" r:id="rId27"/>
    <p:sldId id="344" r:id="rId28"/>
    <p:sldId id="345" r:id="rId29"/>
    <p:sldId id="349" r:id="rId3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FF0066"/>
    <a:srgbClr val="FF9900"/>
    <a:srgbClr val="006600"/>
    <a:srgbClr val="CC330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728" autoAdjust="0"/>
  </p:normalViewPr>
  <p:slideViewPr>
    <p:cSldViewPr>
      <p:cViewPr>
        <p:scale>
          <a:sx n="60" d="100"/>
          <a:sy n="60" d="100"/>
        </p:scale>
        <p:origin x="-83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02460B-C541-4CF0-A65B-CC8BB159366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877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8242679-DCE7-4BF9-9681-DC9A4618EDD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763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47EB5-F8AA-47A1-AAC6-B75E27F24D64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9BE7D-0DA8-452E-926A-10CE6E9E2F6F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9BE7D-0DA8-452E-926A-10CE6E9E2F6F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DA1C5-6AFC-436E-95F9-2819AA8ABC0E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D290F-59EF-4B63-8DB6-F5CD3445FD9E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5BC373-8568-4AFD-94AE-5ACF6473FF12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l-G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5BC373-8568-4AFD-94AE-5ACF6473FF12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l-G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931A-0BCB-4DF7-BF86-144365E43970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931A-0BCB-4DF7-BF86-144365E43970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23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перестановки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по таблице инверсий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На </a:t>
            </a:r>
            <a:r>
              <a:rPr lang="ru-RU" dirty="0"/>
              <a:t>каждом шаге </a:t>
            </a:r>
            <a:r>
              <a:rPr lang="ru-RU" dirty="0" smtClean="0"/>
              <a:t>вставляем </a:t>
            </a:r>
            <a:r>
              <a:rPr lang="ru-RU" dirty="0"/>
              <a:t>следующий по величине элемент с учетом того, сколько элементов, больших него, должно стоять перед </a:t>
            </a:r>
            <a:r>
              <a:rPr lang="ru-RU" dirty="0" smtClean="0"/>
              <a:t>ним</a:t>
            </a:r>
            <a:endParaRPr lang="ru-RU" dirty="0"/>
          </a:p>
          <a:p>
            <a:r>
              <a:rPr lang="ru-RU" dirty="0" smtClean="0"/>
              <a:t>Таблица </a:t>
            </a:r>
            <a:r>
              <a:rPr lang="ru-RU" dirty="0"/>
              <a:t>инверсий:	2 3 6 4 0 2 2 1 0 </a:t>
            </a:r>
          </a:p>
          <a:p>
            <a:r>
              <a:rPr lang="ru-RU" b="1" dirty="0" smtClean="0">
                <a:solidFill>
                  <a:srgbClr val="92D050"/>
                </a:solidFill>
              </a:rPr>
              <a:t>9</a:t>
            </a:r>
            <a:br>
              <a:rPr lang="ru-RU" b="1" dirty="0" smtClean="0">
                <a:solidFill>
                  <a:srgbClr val="92D050"/>
                </a:solidFill>
              </a:rPr>
            </a:br>
            <a:r>
              <a:rPr lang="ru-RU" dirty="0" smtClean="0"/>
              <a:t>9 </a:t>
            </a:r>
            <a:r>
              <a:rPr lang="ru-RU" b="1" dirty="0" smtClean="0">
                <a:solidFill>
                  <a:srgbClr val="92D050"/>
                </a:solidFill>
              </a:rPr>
              <a:t>8</a:t>
            </a:r>
            <a:br>
              <a:rPr lang="ru-RU" b="1" dirty="0" smtClean="0">
                <a:solidFill>
                  <a:srgbClr val="92D050"/>
                </a:solidFill>
              </a:rPr>
            </a:br>
            <a:r>
              <a:rPr lang="ru-RU" dirty="0" smtClean="0"/>
              <a:t>9 </a:t>
            </a:r>
            <a:r>
              <a:rPr lang="ru-RU" dirty="0"/>
              <a:t>8 </a:t>
            </a:r>
            <a:r>
              <a:rPr lang="ru-RU" b="1" dirty="0" smtClean="0">
                <a:solidFill>
                  <a:srgbClr val="92D050"/>
                </a:solidFill>
              </a:rPr>
              <a:t>7</a:t>
            </a:r>
            <a:br>
              <a:rPr lang="ru-RU" b="1" dirty="0" smtClean="0">
                <a:solidFill>
                  <a:srgbClr val="92D050"/>
                </a:solidFill>
              </a:rPr>
            </a:br>
            <a:r>
              <a:rPr lang="ru-RU" dirty="0" smtClean="0"/>
              <a:t>9 </a:t>
            </a:r>
            <a:r>
              <a:rPr lang="ru-RU" dirty="0"/>
              <a:t>8 </a:t>
            </a:r>
            <a:r>
              <a:rPr lang="ru-RU" b="1" dirty="0">
                <a:solidFill>
                  <a:srgbClr val="92D050"/>
                </a:solidFill>
              </a:rPr>
              <a:t>6</a:t>
            </a:r>
            <a:r>
              <a:rPr lang="ru-RU" dirty="0"/>
              <a:t> </a:t>
            </a:r>
            <a:r>
              <a:rPr lang="ru-RU" dirty="0" smtClean="0"/>
              <a:t>7</a:t>
            </a:r>
            <a:br>
              <a:rPr lang="ru-RU" dirty="0" smtClean="0"/>
            </a:br>
            <a:r>
              <a:rPr lang="ru-RU" b="1" dirty="0" smtClean="0">
                <a:solidFill>
                  <a:srgbClr val="92D050"/>
                </a:solidFill>
              </a:rPr>
              <a:t>5</a:t>
            </a:r>
            <a:r>
              <a:rPr lang="ru-RU" dirty="0" smtClean="0"/>
              <a:t> </a:t>
            </a:r>
            <a:r>
              <a:rPr lang="ru-RU" dirty="0"/>
              <a:t>9 8 6 </a:t>
            </a:r>
            <a:r>
              <a:rPr lang="ru-RU" dirty="0" smtClean="0"/>
              <a:t>7</a:t>
            </a:r>
            <a:br>
              <a:rPr lang="ru-RU" dirty="0" smtClean="0"/>
            </a:br>
            <a:r>
              <a:rPr lang="ru-RU" dirty="0" smtClean="0"/>
              <a:t>5 </a:t>
            </a:r>
            <a:r>
              <a:rPr lang="ru-RU" dirty="0"/>
              <a:t>9 8 6 </a:t>
            </a:r>
            <a:r>
              <a:rPr lang="ru-RU" b="1" dirty="0">
                <a:solidFill>
                  <a:srgbClr val="92D050"/>
                </a:solidFill>
              </a:rPr>
              <a:t>4</a:t>
            </a:r>
            <a:r>
              <a:rPr lang="ru-RU" dirty="0"/>
              <a:t> </a:t>
            </a:r>
            <a:r>
              <a:rPr lang="ru-RU" dirty="0" smtClean="0"/>
              <a:t>7</a:t>
            </a:r>
            <a:br>
              <a:rPr lang="ru-RU" dirty="0" smtClean="0"/>
            </a:br>
            <a:r>
              <a:rPr lang="ru-RU" dirty="0" smtClean="0"/>
              <a:t>5 </a:t>
            </a:r>
            <a:r>
              <a:rPr lang="ru-RU" dirty="0"/>
              <a:t>9 8 6 4 7 </a:t>
            </a:r>
            <a:r>
              <a:rPr lang="ru-RU" b="1" dirty="0" smtClean="0">
                <a:solidFill>
                  <a:srgbClr val="92D050"/>
                </a:solidFill>
              </a:rPr>
              <a:t>3</a:t>
            </a:r>
            <a:br>
              <a:rPr lang="ru-RU" b="1" dirty="0" smtClean="0">
                <a:solidFill>
                  <a:srgbClr val="92D050"/>
                </a:solidFill>
              </a:rPr>
            </a:br>
            <a:r>
              <a:rPr lang="ru-RU" dirty="0" smtClean="0"/>
              <a:t>5 </a:t>
            </a:r>
            <a:r>
              <a:rPr lang="ru-RU" dirty="0"/>
              <a:t>9 8 </a:t>
            </a:r>
            <a:r>
              <a:rPr lang="ru-RU" b="1" dirty="0">
                <a:solidFill>
                  <a:srgbClr val="92D050"/>
                </a:solidFill>
              </a:rPr>
              <a:t>2</a:t>
            </a:r>
            <a:r>
              <a:rPr lang="ru-RU" dirty="0"/>
              <a:t> 6 4 7 </a:t>
            </a:r>
            <a:r>
              <a:rPr lang="ru-RU" dirty="0" smtClean="0"/>
              <a:t>3</a:t>
            </a:r>
            <a:br>
              <a:rPr lang="ru-RU" dirty="0" smtClean="0"/>
            </a:br>
            <a:r>
              <a:rPr lang="ru-RU" dirty="0" smtClean="0"/>
              <a:t>5 </a:t>
            </a:r>
            <a:r>
              <a:rPr lang="ru-RU" dirty="0"/>
              <a:t>9 </a:t>
            </a:r>
            <a:r>
              <a:rPr lang="ru-RU" b="1" dirty="0">
                <a:solidFill>
                  <a:srgbClr val="92D050"/>
                </a:solidFill>
              </a:rPr>
              <a:t>1</a:t>
            </a:r>
            <a:r>
              <a:rPr lang="ru-RU" dirty="0"/>
              <a:t> 8 2 6 4 7 </a:t>
            </a:r>
            <a:r>
              <a:rPr lang="ru-RU" dirty="0" smtClean="0"/>
              <a:t>3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/>
              <a:t>перестановки по таблице инверсий справа налево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Вход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N </a:t>
            </a:r>
            <a:r>
              <a:rPr lang="ru-RU" dirty="0"/>
              <a:t>&gt; 0 - количество элементов </a:t>
            </a:r>
            <a:r>
              <a:rPr lang="ru-RU" dirty="0" smtClean="0"/>
              <a:t>перестановки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b1</a:t>
            </a:r>
            <a:r>
              <a:rPr lang="ru-RU" dirty="0"/>
              <a:t>, b2 …, bN  – </a:t>
            </a:r>
            <a:r>
              <a:rPr lang="ru-RU" dirty="0" smtClean="0"/>
              <a:t>ТИ, 0 </a:t>
            </a:r>
            <a:r>
              <a:rPr lang="ru-RU" dirty="0"/>
              <a:t>≤ bj ≤ N − </a:t>
            </a:r>
            <a:r>
              <a:rPr lang="ru-RU" dirty="0" smtClean="0"/>
              <a:t>j</a:t>
            </a:r>
          </a:p>
          <a:p>
            <a:r>
              <a:rPr lang="ru-RU" dirty="0" smtClean="0"/>
              <a:t>Алгоритм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П </a:t>
            </a:r>
            <a:r>
              <a:rPr lang="ru-RU" dirty="0"/>
              <a:t>= пустая </a:t>
            </a:r>
            <a:r>
              <a:rPr lang="ru-RU" dirty="0" smtClean="0"/>
              <a:t>последовательность</a:t>
            </a:r>
            <a:br>
              <a:rPr lang="ru-RU" dirty="0" smtClean="0"/>
            </a:br>
            <a:r>
              <a:rPr lang="ru-RU" dirty="0"/>
              <a:t>	цикл по j от N вниз до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      вставить </a:t>
            </a:r>
            <a:r>
              <a:rPr lang="ru-RU" dirty="0"/>
              <a:t>число j в </a:t>
            </a:r>
            <a:r>
              <a:rPr lang="ru-RU" dirty="0" smtClean="0"/>
              <a:t>П </a:t>
            </a:r>
            <a:r>
              <a:rPr lang="ru-RU" dirty="0"/>
              <a:t>после bj </a:t>
            </a:r>
            <a:r>
              <a:rPr lang="ru-RU" dirty="0" smtClean="0"/>
              <a:t>элементов</a:t>
            </a:r>
            <a:br>
              <a:rPr lang="ru-RU" dirty="0" smtClean="0"/>
            </a:br>
            <a:r>
              <a:rPr lang="ru-RU" dirty="0"/>
              <a:t>	конец </a:t>
            </a:r>
            <a:r>
              <a:rPr lang="ru-RU" dirty="0" smtClean="0"/>
              <a:t>цикла</a:t>
            </a:r>
            <a:endParaRPr lang="ru-RU" dirty="0"/>
          </a:p>
          <a:p>
            <a:r>
              <a:rPr lang="ru-RU" dirty="0" smtClean="0"/>
              <a:t>Выход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П </a:t>
            </a:r>
            <a:r>
              <a:rPr lang="ru-RU" dirty="0"/>
              <a:t>− перестановка, соответствующая </a:t>
            </a:r>
            <a:r>
              <a:rPr lang="ru-RU" dirty="0" smtClean="0"/>
              <a:t>ТИ 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600" y="1952203"/>
            <a:ext cx="7497763" cy="442912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ru-RU" sz="2200" dirty="0" smtClean="0">
                <a:latin typeface="+mj-lt"/>
                <a:cs typeface="Times New Roman" pitchFamily="18" charset="0"/>
              </a:rPr>
              <a:t>Создается </a:t>
            </a:r>
            <a:r>
              <a:rPr lang="ru-RU" sz="2200" dirty="0" smtClean="0">
                <a:latin typeface="+mj-lt"/>
                <a:cs typeface="Times New Roman" pitchFamily="18" charset="0"/>
              </a:rPr>
              <a:t>заготовка пустой перестановки длины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N</a:t>
            </a:r>
            <a:endParaRPr lang="en-US" sz="2200" dirty="0" smtClean="0">
              <a:latin typeface="+mj-lt"/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ru-RU" sz="2200" dirty="0" smtClean="0">
                <a:latin typeface="+mj-lt"/>
                <a:cs typeface="Times New Roman" pitchFamily="18" charset="0"/>
              </a:rPr>
              <a:t>На каждом шаге для каждого элемента перестановки, начиная с 1, отсчитывается в ней столько пустых ячеек, какое число записано в соответствующей позиции в таблице </a:t>
            </a:r>
            <a:r>
              <a:rPr lang="ru-RU" sz="2200" dirty="0" smtClean="0">
                <a:latin typeface="+mj-lt"/>
                <a:cs typeface="Times New Roman" pitchFamily="18" charset="0"/>
              </a:rPr>
              <a:t>инверсий</a:t>
            </a:r>
          </a:p>
          <a:p>
            <a:pPr>
              <a:lnSpc>
                <a:spcPct val="70000"/>
              </a:lnSpc>
            </a:pPr>
            <a:r>
              <a:rPr lang="ru-RU" sz="2200" dirty="0" smtClean="0">
                <a:latin typeface="+mj-lt"/>
                <a:cs typeface="Times New Roman" pitchFamily="18" charset="0"/>
              </a:rPr>
              <a:t>В </a:t>
            </a:r>
            <a:r>
              <a:rPr lang="ru-RU" sz="2200" dirty="0" smtClean="0">
                <a:latin typeface="+mj-lt"/>
                <a:cs typeface="Times New Roman" pitchFamily="18" charset="0"/>
              </a:rPr>
              <a:t>следующее за ними пустое место вставляется этот </a:t>
            </a:r>
            <a:r>
              <a:rPr lang="ru-RU" sz="2200" dirty="0" smtClean="0">
                <a:latin typeface="+mj-lt"/>
                <a:cs typeface="Times New Roman" pitchFamily="18" charset="0"/>
              </a:rPr>
              <a:t>элемент</a:t>
            </a:r>
            <a:endParaRPr lang="ru-RU" sz="2200" dirty="0" smtClean="0">
              <a:latin typeface="+mj-lt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ru-RU" sz="2200" dirty="0">
              <a:latin typeface="+mj-lt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ru-RU" sz="2200" dirty="0" smtClean="0">
                <a:latin typeface="+mj-lt"/>
                <a:cs typeface="Courier New" pitchFamily="49" charset="0"/>
              </a:rPr>
              <a:t>Таблица инверсий	</a:t>
            </a:r>
            <a:r>
              <a:rPr lang="ru-RU" sz="2200" dirty="0" smtClean="0">
                <a:latin typeface="+mj-lt"/>
                <a:cs typeface="Courier New" pitchFamily="49" charset="0"/>
              </a:rPr>
              <a:t>	2 </a:t>
            </a:r>
            <a:r>
              <a:rPr lang="ru-RU" sz="2200" dirty="0" smtClean="0">
                <a:latin typeface="+mj-lt"/>
                <a:cs typeface="Courier New" pitchFamily="49" charset="0"/>
              </a:rPr>
              <a:t>  3   6   4  0    2    2   1   0</a:t>
            </a:r>
            <a:r>
              <a:rPr lang="ru-RU" sz="2200" dirty="0" smtClean="0">
                <a:latin typeface="+mj-lt"/>
                <a:cs typeface="Times New Roman" pitchFamily="18" charset="0"/>
              </a:rPr>
              <a:t> </a:t>
            </a:r>
            <a:endParaRPr lang="ru-RU" sz="2200" dirty="0" smtClean="0"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ru-RU" sz="2200" dirty="0" smtClean="0"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ru-RU" sz="2200" dirty="0" smtClean="0">
              <a:latin typeface="+mj-lt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ru-RU" sz="2200" dirty="0" smtClean="0">
                <a:latin typeface="+mj-lt"/>
                <a:cs typeface="Courier New" pitchFamily="49" charset="0"/>
              </a:rPr>
              <a:t>Перестановка</a:t>
            </a:r>
            <a:endParaRPr lang="ru-RU" dirty="0" smtClean="0">
              <a:latin typeface="+mj-lt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ru-RU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44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859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574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289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4004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719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434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1149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6864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14" name="Стрелка вверх 13"/>
          <p:cNvSpPr/>
          <p:nvPr/>
        </p:nvSpPr>
        <p:spPr>
          <a:xfrm>
            <a:off x="4614913" y="4618285"/>
            <a:ext cx="285750" cy="4286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400350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1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543350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2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829350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3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686350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4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185913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5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114850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6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186413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7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971850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8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828850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561177"/>
            <a:ext cx="7772400" cy="914400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satMod val="130000"/>
                  </a:schemeClr>
                </a:solidFill>
              </a:rPr>
              <a:t>Построение перестановки по таблице </a:t>
            </a: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инверсий слева направо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3993 0.000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93 0.0007 L 0.07934 0.000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34 0.0007 L 0.11875 0.000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75 0.0007 L 0.15018 0.0007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17 0.0007 L 0.18958 0.0007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59 0.0007 L 0.229 0.000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 0.0007 L 0.26841 0.0007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41 0.0007 L 0.30782 0.0007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/>
              <a:t>перестановки по таблице инверсий слева направо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Вход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N </a:t>
            </a:r>
            <a:r>
              <a:rPr lang="ru-RU" dirty="0"/>
              <a:t>&gt; 0 - количество элементов </a:t>
            </a:r>
            <a:r>
              <a:rPr lang="ru-RU" dirty="0" smtClean="0"/>
              <a:t>перестановки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b1</a:t>
            </a:r>
            <a:r>
              <a:rPr lang="ru-RU" dirty="0"/>
              <a:t>, b2 …, bN  – </a:t>
            </a:r>
            <a:r>
              <a:rPr lang="ru-RU" dirty="0" smtClean="0"/>
              <a:t>ТИ, 0 </a:t>
            </a:r>
            <a:r>
              <a:rPr lang="ru-RU" dirty="0"/>
              <a:t>≤ bj ≤ N − </a:t>
            </a:r>
            <a:r>
              <a:rPr lang="ru-RU" dirty="0" smtClean="0"/>
              <a:t>j</a:t>
            </a:r>
          </a:p>
          <a:p>
            <a:r>
              <a:rPr lang="ru-RU" dirty="0" smtClean="0"/>
              <a:t>Алгоритм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П = </a:t>
            </a:r>
            <a:r>
              <a:rPr lang="ru-RU" dirty="0"/>
              <a:t>последовательность из N пустых </a:t>
            </a:r>
            <a:r>
              <a:rPr lang="ru-RU" dirty="0" smtClean="0"/>
              <a:t>элементов</a:t>
            </a:r>
            <a:br>
              <a:rPr lang="ru-RU" dirty="0" smtClean="0"/>
            </a:br>
            <a:r>
              <a:rPr lang="ru-RU" dirty="0"/>
              <a:t>	цикл по i от 1 до N  с шагом 1 </a:t>
            </a:r>
            <a:r>
              <a:rPr lang="ru-RU" dirty="0" smtClean="0"/>
              <a:t>выполнять</a:t>
            </a:r>
            <a:br>
              <a:rPr lang="ru-RU" dirty="0" smtClean="0"/>
            </a:br>
            <a:r>
              <a:rPr lang="ru-RU" dirty="0" smtClean="0"/>
              <a:t>  </a:t>
            </a:r>
            <a:r>
              <a:rPr lang="ru-RU" dirty="0"/>
              <a:t>		пропустить bi пустых мест  в </a:t>
            </a:r>
            <a:r>
              <a:rPr lang="ru-RU" dirty="0" smtClean="0"/>
              <a:t>P</a:t>
            </a:r>
            <a:br>
              <a:rPr lang="ru-RU" dirty="0" smtClean="0"/>
            </a:br>
            <a:r>
              <a:rPr lang="ru-RU" dirty="0"/>
              <a:t>	 	поместить i на следующее пустое </a:t>
            </a:r>
            <a:r>
              <a:rPr lang="ru-RU" dirty="0" smtClean="0"/>
              <a:t>место</a:t>
            </a:r>
            <a:br>
              <a:rPr lang="ru-RU" dirty="0" smtClean="0"/>
            </a:br>
            <a:r>
              <a:rPr lang="ru-RU" dirty="0"/>
              <a:t>	конец цикла</a:t>
            </a:r>
          </a:p>
          <a:p>
            <a:r>
              <a:rPr lang="ru-RU" dirty="0" smtClean="0"/>
              <a:t>Выход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П </a:t>
            </a:r>
            <a:r>
              <a:rPr lang="ru-RU" dirty="0"/>
              <a:t>− перестановка, соответствующая </a:t>
            </a:r>
            <a:r>
              <a:rPr lang="ru-RU" dirty="0" smtClean="0"/>
              <a:t>ТИ</a:t>
            </a:r>
            <a:r>
              <a:rPr lang="ru-RU" dirty="0"/>
              <a:t>		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Инверсионный метод поиска всех перестановок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Таблицы инверсий взаимно однозначно соответствуют перестановкам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r>
              <a:rPr lang="ru-RU" dirty="0" smtClean="0"/>
              <a:t>Перебор ТИ сводится к перебору перестановок и наоборот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Инверсионный метод поиска всех перестановок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Рассмотрим </a:t>
            </a:r>
            <a:r>
              <a:rPr lang="ru-RU" dirty="0"/>
              <a:t>таблицу инверсий как N-значное число в </a:t>
            </a:r>
            <a:r>
              <a:rPr lang="ru-RU" dirty="0" smtClean="0"/>
              <a:t>«</a:t>
            </a:r>
            <a:r>
              <a:rPr lang="ru-RU" dirty="0"/>
              <a:t>системе счисления</a:t>
            </a:r>
            <a:r>
              <a:rPr lang="ru-RU" dirty="0" smtClean="0"/>
              <a:t>», где количество </a:t>
            </a:r>
            <a:r>
              <a:rPr lang="ru-RU" dirty="0"/>
              <a:t>цифр, которое можно использовать в i-м разряде (с конца, начиная с 0) равно </a:t>
            </a:r>
            <a:r>
              <a:rPr lang="ru-RU" dirty="0" smtClean="0"/>
              <a:t>i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Возьмем «нулевую» </a:t>
            </a:r>
            <a:r>
              <a:rPr lang="ru-RU" dirty="0"/>
              <a:t>таблицу и будем последовательно прибавлять к </a:t>
            </a:r>
            <a:r>
              <a:rPr lang="ru-RU" dirty="0" smtClean="0"/>
              <a:t>ней в нашей СС </a:t>
            </a:r>
            <a:r>
              <a:rPr lang="ru-RU" dirty="0"/>
              <a:t>единицу, </a:t>
            </a:r>
            <a:r>
              <a:rPr lang="ru-RU" dirty="0" smtClean="0"/>
              <a:t>пользуясь  </a:t>
            </a:r>
            <a:r>
              <a:rPr lang="ru-RU" dirty="0"/>
              <a:t>алгоритмом сложения с переносом для многоразрядных </a:t>
            </a:r>
            <a:r>
              <a:rPr lang="ru-RU" dirty="0" smtClean="0"/>
              <a:t>чисел</a:t>
            </a:r>
          </a:p>
          <a:p>
            <a:endParaRPr lang="ru-RU" dirty="0"/>
          </a:p>
          <a:p>
            <a:r>
              <a:rPr lang="ru-RU" dirty="0" smtClean="0"/>
              <a:t>Последовательно получим все ТИ и для каждой восстановим перестановку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9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3683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Генерация таблиц инверсии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66140"/>
              </p:ext>
            </p:extLst>
          </p:nvPr>
        </p:nvGraphicFramePr>
        <p:xfrm>
          <a:off x="1435100" y="1447800"/>
          <a:ext cx="4351345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69"/>
                <a:gridCol w="870269"/>
                <a:gridCol w="870269"/>
                <a:gridCol w="870269"/>
                <a:gridCol w="8702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4</a:t>
                      </a:r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3</a:t>
                      </a:r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2</a:t>
                      </a:r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1</a:t>
                      </a:r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29000" y="221456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14938" y="2214563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85938" y="221456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71750" y="221456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86250" y="257175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14938" y="257175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785938" y="257175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571750" y="371475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571750" y="257175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29000" y="257175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286250" y="221456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571750" y="40719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429125" y="585787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…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357688" y="371475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00438" y="29289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286250" y="29289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643188" y="585787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…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500438" y="36433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2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500438" y="32861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00438" y="62865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2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214938" y="36433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785938" y="32861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571750" y="3286125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357688" y="32861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214938" y="32861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785938" y="29289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571750" y="29289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214938" y="29289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214938" y="62865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785938" y="550068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357688" y="550068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214938" y="550068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785938" y="51435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785938" y="40719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500438" y="40719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357688" y="40719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214938" y="40719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785938" y="371475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214938" y="51435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785938" y="47863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357688" y="47863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214938" y="47863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785938" y="44291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500438" y="44291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214938" y="44291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0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214938" y="585787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…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7688" y="62865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571750" y="550068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571750" y="51435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3571875" y="51435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357688" y="51435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571750" y="478631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500438" y="47863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2571750" y="4429125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57688" y="44291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1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3500438" y="585787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/>
              <a:t>…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1785938" y="5929313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…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785938" y="62865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4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2643188" y="62865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3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571875" y="550068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/>
              <a:t>2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143625" y="1857375"/>
            <a:ext cx="1000125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0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1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2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3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4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5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6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7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8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9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10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…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/>
              <a:t>Шаг 119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Нахождение </a:t>
            </a:r>
            <a:r>
              <a:rPr lang="ru-RU" dirty="0"/>
              <a:t>следующей таблицы инверсий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B </a:t>
            </a:r>
            <a:r>
              <a:rPr lang="ru-RU" dirty="0"/>
              <a:t>= b1, b2, ..., bN – </a:t>
            </a:r>
            <a:r>
              <a:rPr lang="ru-RU" dirty="0" smtClean="0"/>
              <a:t>ТИ</a:t>
            </a:r>
          </a:p>
          <a:p>
            <a:r>
              <a:rPr lang="ru-RU" dirty="0" smtClean="0"/>
              <a:t>i </a:t>
            </a:r>
            <a:r>
              <a:rPr lang="ru-RU" dirty="0"/>
              <a:t>= </a:t>
            </a:r>
            <a:r>
              <a:rPr lang="ru-RU" dirty="0" smtClean="0"/>
              <a:t>N</a:t>
            </a:r>
            <a:br>
              <a:rPr lang="ru-RU" dirty="0" smtClean="0"/>
            </a:br>
            <a:r>
              <a:rPr lang="ru-RU" dirty="0" smtClean="0"/>
              <a:t>не_всё </a:t>
            </a:r>
            <a:r>
              <a:rPr lang="ru-RU" dirty="0"/>
              <a:t>= </a:t>
            </a:r>
            <a:r>
              <a:rPr lang="ru-RU" dirty="0" smtClean="0"/>
              <a:t>истина</a:t>
            </a:r>
            <a:br>
              <a:rPr lang="ru-RU" dirty="0" smtClean="0"/>
            </a:br>
            <a:r>
              <a:rPr lang="ru-RU" dirty="0" smtClean="0"/>
              <a:t>пока не_всё</a:t>
            </a:r>
            <a:br>
              <a:rPr lang="ru-RU" dirty="0" smtClean="0"/>
            </a:br>
            <a:r>
              <a:rPr lang="ru-RU" dirty="0" smtClean="0"/>
              <a:t>	x </a:t>
            </a:r>
            <a:r>
              <a:rPr lang="ru-RU" dirty="0"/>
              <a:t>= bi +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	если </a:t>
            </a:r>
            <a:r>
              <a:rPr lang="ru-RU" dirty="0"/>
              <a:t>x &gt; N – </a:t>
            </a:r>
            <a:r>
              <a:rPr lang="ru-RU" dirty="0" smtClean="0"/>
              <a:t>i то </a:t>
            </a:r>
            <a:br>
              <a:rPr lang="ru-RU" dirty="0" smtClean="0"/>
            </a:br>
            <a:r>
              <a:rPr lang="ru-RU" dirty="0"/>
              <a:t>		bi  = </a:t>
            </a:r>
            <a:r>
              <a:rPr lang="ru-RU" dirty="0" smtClean="0"/>
              <a:t>0</a:t>
            </a:r>
            <a:br>
              <a:rPr lang="ru-RU" dirty="0" smtClean="0"/>
            </a:br>
            <a:r>
              <a:rPr lang="ru-RU" dirty="0"/>
              <a:t>		i  =  i </a:t>
            </a:r>
            <a:r>
              <a:rPr lang="ru-RU" dirty="0" smtClean="0"/>
              <a:t>– 1</a:t>
            </a:r>
            <a:br>
              <a:rPr lang="ru-RU" dirty="0" smtClean="0"/>
            </a:br>
            <a:r>
              <a:rPr lang="ru-RU" dirty="0" smtClean="0"/>
              <a:t>	иначе</a:t>
            </a:r>
            <a:br>
              <a:rPr lang="ru-RU" dirty="0" smtClean="0"/>
            </a:br>
            <a:r>
              <a:rPr lang="ru-RU" dirty="0"/>
              <a:t>		</a:t>
            </a:r>
            <a:r>
              <a:rPr lang="ru-RU" dirty="0" smtClean="0"/>
              <a:t>bi = x</a:t>
            </a:r>
            <a:br>
              <a:rPr lang="ru-RU" dirty="0" smtClean="0"/>
            </a:br>
            <a:r>
              <a:rPr lang="ru-RU" dirty="0" smtClean="0"/>
              <a:t>		не_всё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br>
              <a:rPr lang="ru-RU" dirty="0" smtClean="0"/>
            </a:br>
            <a:r>
              <a:rPr lang="ru-RU" dirty="0" smtClean="0"/>
              <a:t>	всё</a:t>
            </a:r>
            <a:br>
              <a:rPr lang="ru-RU" dirty="0" smtClean="0"/>
            </a:br>
            <a:r>
              <a:rPr lang="ru-RU" dirty="0" smtClean="0"/>
              <a:t>всё</a:t>
            </a:r>
          </a:p>
          <a:p>
            <a:r>
              <a:rPr lang="ru-RU" dirty="0" smtClean="0"/>
              <a:t>Что же тут не так?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/>
              <a:t>следующей по алфавиту перестановки </a:t>
            </a:r>
            <a:r>
              <a:rPr lang="ru-RU" dirty="0" smtClean="0"/>
              <a:t>(алг. Дейкстры)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П. b </a:t>
            </a:r>
            <a:r>
              <a:rPr lang="ru-RU" dirty="0"/>
              <a:t>= b1, </a:t>
            </a:r>
            <a:r>
              <a:rPr lang="ru-RU" dirty="0" smtClean="0"/>
              <a:t>b2, </a:t>
            </a:r>
            <a:r>
              <a:rPr lang="ru-RU" dirty="0"/>
              <a:t>…, bN </a:t>
            </a:r>
            <a:r>
              <a:rPr lang="ru-RU" dirty="0" smtClean="0"/>
              <a:t>предшествует п. c </a:t>
            </a:r>
            <a:r>
              <a:rPr lang="ru-RU" dirty="0"/>
              <a:t>= c1, </a:t>
            </a:r>
            <a:r>
              <a:rPr lang="ru-RU" dirty="0" smtClean="0"/>
              <a:t>c2, </a:t>
            </a:r>
            <a:r>
              <a:rPr lang="ru-RU" dirty="0"/>
              <a:t>…, cN</a:t>
            </a:r>
            <a:r>
              <a:rPr lang="ru-RU" dirty="0" smtClean="0"/>
              <a:t> </a:t>
            </a:r>
            <a:r>
              <a:rPr lang="ru-RU" dirty="0"/>
              <a:t>в алфавитном (лексико­графическом) порядке, </a:t>
            </a:r>
            <a:r>
              <a:rPr lang="ru-RU" dirty="0" smtClean="0"/>
              <a:t>если </a:t>
            </a:r>
            <a:r>
              <a:rPr lang="en-US" dirty="0" smtClean="0"/>
              <a:t>b1=c1, b2=c2, …, b[k-1]=c[k-1] </a:t>
            </a:r>
            <a:r>
              <a:rPr lang="ru-RU" dirty="0" smtClean="0"/>
              <a:t>и bk </a:t>
            </a:r>
            <a:r>
              <a:rPr lang="ru-RU" dirty="0"/>
              <a:t>&lt; сk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smtClean="0"/>
              <a:t>некоторого k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Перестановка </a:t>
            </a:r>
            <a:r>
              <a:rPr lang="ru-RU" dirty="0"/>
              <a:t>1 2 3 4 5 предшествует  перестановке  </a:t>
            </a:r>
            <a:r>
              <a:rPr lang="ru-RU" dirty="0" smtClean="0"/>
              <a:t>1 </a:t>
            </a:r>
            <a:r>
              <a:rPr lang="ru-RU" dirty="0"/>
              <a:t>2 4 5 3 </a:t>
            </a:r>
            <a:r>
              <a:rPr lang="ru-RU" dirty="0" smtClean="0"/>
              <a:t>(k </a:t>
            </a:r>
            <a:r>
              <a:rPr lang="ru-RU" dirty="0"/>
              <a:t>= 3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Первой перестановкой в алфавитном порядке </a:t>
            </a:r>
            <a:r>
              <a:rPr lang="ru-RU" dirty="0" smtClean="0"/>
              <a:t>является перестановка </a:t>
            </a:r>
            <a:r>
              <a:rPr lang="ru-RU" dirty="0"/>
              <a:t>1,2,3, ..., N, </a:t>
            </a:r>
            <a:r>
              <a:rPr lang="ru-RU" dirty="0" smtClean="0"/>
              <a:t>а </a:t>
            </a:r>
            <a:r>
              <a:rPr lang="ru-RU" dirty="0"/>
              <a:t>последней — N</a:t>
            </a:r>
            <a:r>
              <a:rPr lang="ru-RU" dirty="0" smtClean="0"/>
              <a:t>, N-1, N-2, ..., 1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 заданной перестановки перейдем к следующей за </a:t>
            </a:r>
            <a:r>
              <a:rPr lang="ru-RU" dirty="0"/>
              <a:t>ней в алфавитном </a:t>
            </a:r>
            <a:r>
              <a:rPr lang="ru-RU" dirty="0" smtClean="0"/>
              <a:t>порядке и т.д., </a:t>
            </a:r>
            <a:r>
              <a:rPr lang="ru-RU" dirty="0"/>
              <a:t>пока не </a:t>
            </a:r>
            <a:r>
              <a:rPr lang="ru-RU" dirty="0" smtClean="0"/>
              <a:t>получим </a:t>
            </a:r>
            <a:r>
              <a:rPr lang="en-US" dirty="0" smtClean="0"/>
              <a:t>N, N-1, …, 1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  <a:p>
            <a:r>
              <a:rPr lang="ru-RU" dirty="0"/>
              <a:t>Например, для </a:t>
            </a:r>
            <a:r>
              <a:rPr lang="ru-RU" dirty="0" smtClean="0"/>
              <a:t>перестановки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ru-RU" dirty="0"/>
              <a:t>		1 4 6 2 9 5 8 7 </a:t>
            </a:r>
            <a:r>
              <a:rPr lang="ru-RU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следующей </a:t>
            </a:r>
            <a:r>
              <a:rPr lang="ru-RU" dirty="0"/>
              <a:t>по алфавиту является перестановка	</a:t>
            </a:r>
            <a:r>
              <a:rPr lang="ru-RU" dirty="0" smtClean="0"/>
              <a:t>1 </a:t>
            </a:r>
            <a:r>
              <a:rPr lang="ru-RU" dirty="0"/>
              <a:t>4 6 2 9 7 3 5 </a:t>
            </a:r>
            <a:r>
              <a:rPr lang="ru-RU" dirty="0" smtClean="0"/>
              <a:t>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 соревнования 3 мая 2013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Соревнования будут </a:t>
            </a:r>
            <a:r>
              <a:rPr lang="ru-RU" dirty="0" smtClean="0"/>
              <a:t>проходить в </a:t>
            </a:r>
            <a:r>
              <a:rPr lang="ru-RU" dirty="0"/>
              <a:t>пятницу 3 мая, с 14-00,   в 305-307 классах.</a:t>
            </a:r>
          </a:p>
          <a:p>
            <a:r>
              <a:rPr lang="ru-RU" dirty="0"/>
              <a:t>Подходить для регистрации к 13-30 к  306 классу со студенческим билетом.</a:t>
            </a:r>
          </a:p>
          <a:p>
            <a:endParaRPr lang="ru-RU" dirty="0"/>
          </a:p>
          <a:p>
            <a:r>
              <a:rPr lang="ru-RU" dirty="0"/>
              <a:t>Предложение такое, что  одна решенная задача </a:t>
            </a:r>
            <a:r>
              <a:rPr lang="ru-RU" dirty="0" smtClean="0"/>
              <a:t>будет засчитываться </a:t>
            </a:r>
            <a:r>
              <a:rPr lang="ru-RU" dirty="0"/>
              <a:t>как задача на экзамене, так как соревнования командные, то при решении в команде  из 2-х </a:t>
            </a:r>
            <a:r>
              <a:rPr lang="ru-RU" dirty="0" smtClean="0"/>
              <a:t>человек надо </a:t>
            </a:r>
            <a:r>
              <a:rPr lang="ru-RU" dirty="0"/>
              <a:t>будет решить две задачи.</a:t>
            </a:r>
          </a:p>
          <a:p>
            <a:endParaRPr lang="ru-RU" dirty="0"/>
          </a:p>
          <a:p>
            <a:r>
              <a:rPr lang="ru-RU" dirty="0"/>
              <a:t>И при этом  и проблем с допуском до экзамена у преподователя в группе не должно быть.</a:t>
            </a:r>
          </a:p>
        </p:txBody>
      </p:sp>
    </p:spTree>
    <p:extLst>
      <p:ext uri="{BB962C8B-B14F-4D97-AF65-F5344CB8AC3E}">
        <p14:creationId xmlns:p14="http://schemas.microsoft.com/office/powerpoint/2010/main" val="32338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</a:t>
            </a:r>
            <a:r>
              <a:rPr lang="ru-RU" dirty="0" smtClean="0"/>
              <a:t>енерация </a:t>
            </a:r>
            <a:r>
              <a:rPr lang="ru-RU" dirty="0"/>
              <a:t>следующей по алфавиту перестановки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Вход</a:t>
            </a:r>
            <a:br>
              <a:rPr lang="ru-RU" dirty="0" smtClean="0"/>
            </a:br>
            <a:r>
              <a:rPr lang="ru-RU" dirty="0" smtClean="0"/>
              <a:t>	П = a1</a:t>
            </a:r>
            <a:r>
              <a:rPr lang="ru-RU" dirty="0"/>
              <a:t>, a2, …,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N-1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aN  </a:t>
            </a:r>
            <a:r>
              <a:rPr lang="ru-RU" dirty="0" smtClean="0"/>
              <a:t>– перестановка </a:t>
            </a:r>
            <a:r>
              <a:rPr lang="ru-RU" dirty="0"/>
              <a:t>N &gt; 0 </a:t>
            </a:r>
            <a:r>
              <a:rPr lang="ru-RU" dirty="0" smtClean="0"/>
              <a:t>элементов</a:t>
            </a:r>
            <a:endParaRPr lang="ru-RU" dirty="0"/>
          </a:p>
          <a:p>
            <a:r>
              <a:rPr lang="ru-RU" dirty="0" smtClean="0"/>
              <a:t>Алгоритм</a:t>
            </a:r>
            <a:br>
              <a:rPr lang="ru-RU" dirty="0" smtClean="0"/>
            </a:br>
            <a:r>
              <a:rPr lang="ru-RU" dirty="0" smtClean="0"/>
              <a:t>Начиная </a:t>
            </a:r>
            <a:r>
              <a:rPr lang="ru-RU" dirty="0"/>
              <a:t>с последнего элемента, найдем такой номер i, что ai+1 &gt; ... &gt; aN и ai &lt;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i+1</a:t>
            </a:r>
            <a:r>
              <a:rPr lang="en-US" dirty="0" smtClean="0"/>
              <a:t>]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Если </a:t>
            </a:r>
            <a:r>
              <a:rPr lang="ru-RU" dirty="0"/>
              <a:t>такого i нет, то </a:t>
            </a:r>
            <a:r>
              <a:rPr lang="ru-RU" dirty="0" smtClean="0"/>
              <a:t>П – последняя в алф. порядке</a:t>
            </a:r>
            <a:br>
              <a:rPr lang="ru-RU" dirty="0" smtClean="0"/>
            </a:br>
            <a:r>
              <a:rPr lang="ru-RU" dirty="0" smtClean="0"/>
              <a:t>Обозначим </a:t>
            </a:r>
            <a:r>
              <a:rPr lang="ru-RU" dirty="0"/>
              <a:t>aj наименьший элемент </a:t>
            </a:r>
            <a:r>
              <a:rPr lang="ru-RU" dirty="0" smtClean="0"/>
              <a:t>среди тех a</a:t>
            </a:r>
            <a:r>
              <a:rPr lang="en-US" dirty="0" smtClean="0"/>
              <a:t>[</a:t>
            </a:r>
            <a:r>
              <a:rPr lang="ru-RU" dirty="0" smtClean="0"/>
              <a:t>i+1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…, </a:t>
            </a:r>
            <a:r>
              <a:rPr lang="ru-RU" dirty="0" smtClean="0"/>
              <a:t>aN, которые строго больше ai</a:t>
            </a:r>
            <a:br>
              <a:rPr lang="ru-RU" dirty="0" smtClean="0"/>
            </a:br>
            <a:r>
              <a:rPr lang="ru-RU" dirty="0" smtClean="0"/>
              <a:t>Поменяем </a:t>
            </a:r>
            <a:r>
              <a:rPr lang="ru-RU" dirty="0"/>
              <a:t>местами ai и  </a:t>
            </a:r>
            <a:r>
              <a:rPr lang="ru-RU" dirty="0" smtClean="0"/>
              <a:t>aj</a:t>
            </a:r>
            <a:br>
              <a:rPr lang="ru-RU" dirty="0" smtClean="0"/>
            </a:br>
            <a:r>
              <a:rPr lang="ru-RU" dirty="0" smtClean="0"/>
              <a:t>Упорядочим a</a:t>
            </a:r>
            <a:r>
              <a:rPr lang="en-US" dirty="0" smtClean="0"/>
              <a:t>[</a:t>
            </a:r>
            <a:r>
              <a:rPr lang="ru-RU" dirty="0" smtClean="0"/>
              <a:t>i+1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…, aN по </a:t>
            </a:r>
            <a:r>
              <a:rPr lang="ru-RU" dirty="0" smtClean="0"/>
              <a:t>возрастанию</a:t>
            </a:r>
            <a:endParaRPr lang="en-US" dirty="0" smtClean="0"/>
          </a:p>
          <a:p>
            <a:r>
              <a:rPr lang="ru-RU" dirty="0" smtClean="0"/>
              <a:t>Выход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C</a:t>
            </a:r>
            <a:r>
              <a:rPr lang="ru-RU" dirty="0" smtClean="0"/>
              <a:t>ледующая </a:t>
            </a:r>
            <a:r>
              <a:rPr lang="ru-RU" dirty="0"/>
              <a:t>по </a:t>
            </a:r>
            <a:r>
              <a:rPr lang="ru-RU" dirty="0" smtClean="0"/>
              <a:t>алфавиту</a:t>
            </a:r>
            <a:r>
              <a:rPr lang="en-US" dirty="0" smtClean="0"/>
              <a:t> </a:t>
            </a:r>
            <a:r>
              <a:rPr lang="ru-RU" dirty="0" smtClean="0"/>
              <a:t>перестановка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78693" y="1930524"/>
            <a:ext cx="7497763" cy="17145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Для перестановки				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		1 4 6 2 9 5 8 7 3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Найти следующую по алфавиту.				</a:t>
            </a:r>
            <a:endParaRPr lang="ru-RU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50888" y="4009926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1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08138" y="4009926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6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79513" y="4009926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4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65388" y="4009926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9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36763" y="4009926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2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22638" y="4009926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8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94013" y="4009926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5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822701" y="4009926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7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179888" y="4009926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3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94013" y="4367113"/>
            <a:ext cx="285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i</a:t>
            </a:r>
            <a:endParaRPr lang="ru-RU" sz="24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22701" y="4367113"/>
            <a:ext cx="285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j</a:t>
            </a:r>
            <a:endParaRPr lang="ru-RU" sz="2400" b="1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Скругленная соединительная линия 16"/>
          <p:cNvCxnSpPr>
            <a:stCxn id="13" idx="2"/>
            <a:endCxn id="15" idx="2"/>
          </p:cNvCxnSpPr>
          <p:nvPr/>
        </p:nvCxnSpPr>
        <p:spPr>
          <a:xfrm rot="16200000" flipH="1">
            <a:off x="5502026" y="4363938"/>
            <a:ext cx="1588" cy="928687"/>
          </a:xfrm>
          <a:prstGeom prst="curvedConnector3">
            <a:avLst>
              <a:gd name="adj1" fmla="val 27447364"/>
            </a:avLst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250701" y="4081363"/>
            <a:ext cx="847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Шаг  1: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250701" y="4867176"/>
            <a:ext cx="8477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Шаг  2: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322138" y="5652988"/>
            <a:ext cx="847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Шаг  3:</a:t>
            </a:r>
          </a:p>
        </p:txBody>
      </p:sp>
      <p:sp>
        <p:nvSpPr>
          <p:cNvPr id="26" name="Левая фигурная скобка 25"/>
          <p:cNvSpPr/>
          <p:nvPr/>
        </p:nvSpPr>
        <p:spPr>
          <a:xfrm rot="16200000">
            <a:off x="5781426" y="5194201"/>
            <a:ext cx="439737" cy="1214437"/>
          </a:xfrm>
          <a:prstGeom prst="leftBrace">
            <a:avLst>
              <a:gd name="adj1" fmla="val 54001"/>
              <a:gd name="adj2" fmla="val 522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179388" y="4867176"/>
            <a:ext cx="2143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Поменять местами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322263" y="5652988"/>
            <a:ext cx="23574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Перевернуть </a:t>
            </a:r>
            <a:r>
              <a:rPr lang="ru-RU" dirty="0"/>
              <a:t>хвост 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следующей по алфавиту перестановки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73913E-6 L 0.1026 -0.00208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208 L -0.09236 -0.0041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73913E-6 L 0.09514 -0.0020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0" y="-10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73913E-6 L -0.08524 -0.00208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9" grpId="1"/>
      <p:bldP spid="9" grpId="2"/>
      <p:bldP spid="10" grpId="0"/>
      <p:bldP spid="10" grpId="1"/>
      <p:bldP spid="10" grpId="2"/>
      <p:bldP spid="10" grpId="3"/>
      <p:bldP spid="11" grpId="0"/>
      <p:bldP spid="11" grpId="1"/>
      <p:bldP spid="11" grpId="2"/>
      <p:bldP spid="12" grpId="0"/>
      <p:bldP spid="12" grpId="1"/>
      <p:bldP spid="12" grpId="2"/>
      <p:bldP spid="13" grpId="0"/>
      <p:bldP spid="15" grpId="0"/>
      <p:bldP spid="19" grpId="0"/>
      <p:bldP spid="24" grpId="0"/>
      <p:bldP spid="25" grpId="0"/>
      <p:bldP spid="26" grpId="0" animBg="1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Рекурсивный метод поиска всех перестановок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Метод рекурсивного перебора перестановок основан на идее сведения исходной задачи к аналогичной задаче на меньшем наборе входных данных</a:t>
                </a:r>
                <a:endParaRPr lang="en-US" dirty="0" smtClean="0"/>
              </a:p>
              <a:p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/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={}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)=</m:t>
                    </m:r>
                    <m:nary>
                      <m:naryPr>
                        <m:chr m:val="⋃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\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471" t="-1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рекурсивного перебора для M= {1,2,3,4}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00563" y="1979548"/>
            <a:ext cx="827855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>
                <a:latin typeface="+mj-lt"/>
                <a:cs typeface="Times New Roman" pitchFamily="18" charset="0"/>
              </a:rPr>
              <a:t>Ре</a:t>
            </a:r>
            <a:r>
              <a:rPr lang="en-US" sz="1800">
                <a:latin typeface="+mj-lt"/>
                <a:cs typeface="Times New Roman" pitchFamily="18" charset="0"/>
              </a:rPr>
              <a:t>r(M)</a:t>
            </a:r>
            <a:endParaRPr lang="ru-RU" sz="1800">
              <a:latin typeface="+mj-lt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00125" y="2796738"/>
            <a:ext cx="185737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dirty="0" smtClean="0">
                <a:latin typeface="+mj-lt"/>
                <a:cs typeface="Times New Roman" pitchFamily="18" charset="0"/>
              </a:rPr>
              <a:t>Р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({2,3,4})</a:t>
            </a:r>
            <a:endParaRPr lang="ru-RU" sz="1800" dirty="0">
              <a:latin typeface="+mj-l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28938" y="2796738"/>
            <a:ext cx="1107996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 smtClean="0">
                <a:latin typeface="+mj-lt"/>
                <a:cs typeface="Times New Roman" pitchFamily="18" charset="0"/>
              </a:rPr>
              <a:t>Р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({1,3,4})</a:t>
            </a:r>
            <a:endParaRPr lang="ru-RU" sz="1800" dirty="0">
              <a:latin typeface="+mj-lt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29188" y="2796738"/>
            <a:ext cx="1107996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 smtClean="0">
                <a:latin typeface="+mj-lt"/>
                <a:cs typeface="Times New Roman" pitchFamily="18" charset="0"/>
              </a:rPr>
              <a:t>Р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({1,2,4})</a:t>
            </a:r>
            <a:endParaRPr lang="ru-RU" sz="1800" dirty="0">
              <a:latin typeface="+mj-lt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000875" y="2796738"/>
            <a:ext cx="1107996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 smtClean="0">
                <a:latin typeface="+mj-lt"/>
                <a:cs typeface="Times New Roman" pitchFamily="18" charset="0"/>
              </a:rPr>
              <a:t>Р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({1,2,3})</a:t>
            </a:r>
            <a:endParaRPr lang="ru-RU" sz="1800" dirty="0">
              <a:latin typeface="+mj-lt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1785938" y="2380257"/>
            <a:ext cx="3128553" cy="41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6" idx="0"/>
          </p:cNvCxnSpPr>
          <p:nvPr/>
        </p:nvCxnSpPr>
        <p:spPr>
          <a:xfrm flipH="1">
            <a:off x="3482936" y="2380257"/>
            <a:ext cx="1431555" cy="41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7" idx="0"/>
          </p:cNvCxnSpPr>
          <p:nvPr/>
        </p:nvCxnSpPr>
        <p:spPr>
          <a:xfrm>
            <a:off x="4914491" y="2380257"/>
            <a:ext cx="568695" cy="41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914491" y="2380257"/>
            <a:ext cx="3229384" cy="41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143000" y="3939738"/>
            <a:ext cx="986167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 smtClean="0">
                <a:latin typeface="+mj-lt"/>
                <a:cs typeface="Times New Roman" pitchFamily="18" charset="0"/>
              </a:rPr>
              <a:t>Р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( {</a:t>
            </a:r>
            <a:r>
              <a:rPr lang="en-US" sz="1800" dirty="0">
                <a:latin typeface="+mj-lt"/>
                <a:cs typeface="Times New Roman" pitchFamily="18" charset="0"/>
              </a:rPr>
              <a:t>3,4})</a:t>
            </a:r>
            <a:endParaRPr lang="ru-RU" sz="1800" dirty="0">
              <a:latin typeface="+mj-lt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286125" y="3939738"/>
            <a:ext cx="933269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 smtClean="0">
                <a:latin typeface="+mj-lt"/>
                <a:cs typeface="Times New Roman" pitchFamily="18" charset="0"/>
              </a:rPr>
              <a:t>Р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({2,4</a:t>
            </a:r>
            <a:r>
              <a:rPr lang="en-US" sz="1800" dirty="0">
                <a:latin typeface="+mj-lt"/>
                <a:cs typeface="Times New Roman" pitchFamily="18" charset="0"/>
              </a:rPr>
              <a:t>})</a:t>
            </a:r>
            <a:endParaRPr lang="ru-RU" sz="1800" dirty="0">
              <a:latin typeface="+mj-lt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429250" y="3939738"/>
            <a:ext cx="933269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 smtClean="0">
                <a:latin typeface="+mj-lt"/>
                <a:cs typeface="Times New Roman" pitchFamily="18" charset="0"/>
              </a:rPr>
              <a:t>Р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({2,3</a:t>
            </a:r>
            <a:r>
              <a:rPr lang="en-US" sz="1800" dirty="0">
                <a:latin typeface="+mj-lt"/>
                <a:cs typeface="Times New Roman" pitchFamily="18" charset="0"/>
              </a:rPr>
              <a:t>})</a:t>
            </a:r>
            <a:endParaRPr lang="ru-RU" sz="1800" dirty="0">
              <a:latin typeface="+mj-lt"/>
            </a:endParaRPr>
          </a:p>
        </p:txBody>
      </p:sp>
      <p:cxnSp>
        <p:nvCxnSpPr>
          <p:cNvPr id="22" name="Прямая со стрелкой 21"/>
          <p:cNvCxnSpPr>
            <a:stCxn id="5" idx="2"/>
            <a:endCxn id="18" idx="0"/>
          </p:cNvCxnSpPr>
          <p:nvPr/>
        </p:nvCxnSpPr>
        <p:spPr>
          <a:xfrm flipH="1">
            <a:off x="1636084" y="3166625"/>
            <a:ext cx="292729" cy="77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5" idx="2"/>
            <a:endCxn id="19" idx="0"/>
          </p:cNvCxnSpPr>
          <p:nvPr/>
        </p:nvCxnSpPr>
        <p:spPr>
          <a:xfrm>
            <a:off x="1928813" y="3166625"/>
            <a:ext cx="1823947" cy="77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2"/>
            <a:endCxn id="20" idx="0"/>
          </p:cNvCxnSpPr>
          <p:nvPr/>
        </p:nvCxnSpPr>
        <p:spPr>
          <a:xfrm>
            <a:off x="1928813" y="3166625"/>
            <a:ext cx="3967072" cy="77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214438" y="5011300"/>
            <a:ext cx="758541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 smtClean="0">
                <a:latin typeface="+mj-lt"/>
                <a:cs typeface="Times New Roman" pitchFamily="18" charset="0"/>
              </a:rPr>
              <a:t>Р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({4</a:t>
            </a:r>
            <a:r>
              <a:rPr lang="en-US" sz="1800" dirty="0">
                <a:latin typeface="+mj-lt"/>
                <a:cs typeface="Times New Roman" pitchFamily="18" charset="0"/>
              </a:rPr>
              <a:t>})</a:t>
            </a:r>
            <a:endParaRPr lang="ru-RU" sz="1800" dirty="0">
              <a:latin typeface="+mj-lt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357563" y="5011300"/>
            <a:ext cx="811441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 smtClean="0">
                <a:latin typeface="+mj-lt"/>
                <a:cs typeface="Times New Roman" pitchFamily="18" charset="0"/>
              </a:rPr>
              <a:t>Р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( {</a:t>
            </a:r>
            <a:r>
              <a:rPr lang="en-US" sz="1800" dirty="0">
                <a:latin typeface="+mj-lt"/>
                <a:cs typeface="Times New Roman" pitchFamily="18" charset="0"/>
              </a:rPr>
              <a:t>3})</a:t>
            </a:r>
            <a:endParaRPr lang="ru-RU" sz="1800" dirty="0">
              <a:latin typeface="+mj-lt"/>
            </a:endParaRPr>
          </a:p>
        </p:txBody>
      </p:sp>
      <p:cxnSp>
        <p:nvCxnSpPr>
          <p:cNvPr id="30" name="Прямая со стрелкой 29"/>
          <p:cNvCxnSpPr>
            <a:stCxn id="18" idx="2"/>
            <a:endCxn id="27" idx="0"/>
          </p:cNvCxnSpPr>
          <p:nvPr/>
        </p:nvCxnSpPr>
        <p:spPr>
          <a:xfrm flipH="1">
            <a:off x="1593709" y="4309070"/>
            <a:ext cx="42375" cy="70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8" idx="2"/>
            <a:endCxn id="28" idx="0"/>
          </p:cNvCxnSpPr>
          <p:nvPr/>
        </p:nvCxnSpPr>
        <p:spPr>
          <a:xfrm>
            <a:off x="1636084" y="4309070"/>
            <a:ext cx="2127200" cy="70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357313" y="5939988"/>
            <a:ext cx="641522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 smtClean="0">
                <a:latin typeface="+mj-lt"/>
                <a:cs typeface="Times New Roman" pitchFamily="18" charset="0"/>
              </a:rPr>
              <a:t>Р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({})</a:t>
            </a:r>
            <a:endParaRPr lang="ru-RU" sz="1800" dirty="0">
              <a:latin typeface="+mj-lt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429000" y="5939988"/>
            <a:ext cx="694421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 smtClean="0">
                <a:latin typeface="+mj-lt"/>
                <a:cs typeface="Times New Roman" pitchFamily="18" charset="0"/>
              </a:rPr>
              <a:t>Р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( {})</a:t>
            </a:r>
            <a:endParaRPr lang="ru-RU" sz="1800" dirty="0">
              <a:latin typeface="+mj-lt"/>
            </a:endParaRPr>
          </a:p>
        </p:txBody>
      </p:sp>
      <p:cxnSp>
        <p:nvCxnSpPr>
          <p:cNvPr id="36" name="Прямая со стрелкой 35"/>
          <p:cNvCxnSpPr>
            <a:stCxn id="27" idx="2"/>
            <a:endCxn id="33" idx="0"/>
          </p:cNvCxnSpPr>
          <p:nvPr/>
        </p:nvCxnSpPr>
        <p:spPr>
          <a:xfrm>
            <a:off x="1593709" y="5380632"/>
            <a:ext cx="84365" cy="55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8" idx="2"/>
            <a:endCxn id="34" idx="0"/>
          </p:cNvCxnSpPr>
          <p:nvPr/>
        </p:nvCxnSpPr>
        <p:spPr>
          <a:xfrm>
            <a:off x="3763284" y="5380632"/>
            <a:ext cx="12927" cy="55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 animBg="1"/>
      <p:bldP spid="19" grpId="0" animBg="1"/>
      <p:bldP spid="20" grpId="0" animBg="1"/>
      <p:bldP spid="27" grpId="0" animBg="1"/>
      <p:bldP spid="28" grpId="0" animBg="1"/>
      <p:bldP spid="33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на </a:t>
            </a:r>
            <a:r>
              <a:rPr lang="ru-RU" dirty="0"/>
              <a:t>языке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char  string[256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permut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(string start, string rest) {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lenr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(rest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), lens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(start);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i=0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="", s2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="";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if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lenr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== 0)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(“%s\n”, start);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else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	for (i = 0; i 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lenr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i++)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	  /* 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Добавляем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i-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ый символ к строке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start  */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strcpy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sl,start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strncpy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(sl+lens,rest+i,1);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strncpy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(sl+lens+1,"\0",1);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	   /* 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Удаляем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i-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ый символ из  строки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rest  */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strncpy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(s2,rest,i);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strncpy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(s2+i,rest+i+l,lenr-i-1);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strncpy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(s2+lenr,"\0",   1);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	    /* 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Рекурсивный переход */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ru-RU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permut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 s1,  s2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}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/*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sl+lens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≡ &amp;(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[lens])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*/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/*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rest+i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≡ &amp;(rest[i]) */</a:t>
            </a:r>
          </a:p>
          <a:p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на </a:t>
            </a:r>
            <a:r>
              <a:rPr lang="ru-RU" dirty="0"/>
              <a:t>языке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6858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string.h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6858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char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mystring_t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[256];</a:t>
            </a:r>
          </a:p>
          <a:p>
            <a:pPr marL="6858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mystring_t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start,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mystring_t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rest)</a:t>
            </a:r>
          </a:p>
          <a:p>
            <a:pPr marL="6858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lenr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(rest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6858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if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(0 ==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lenr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6858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("%s\n",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start);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6858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{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6858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for (i = 0; i 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lenr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6858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{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mystring_t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mystart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="",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myrest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="";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strcpy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mystart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start);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strcpy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myrest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rest);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		append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mystart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delete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myrest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);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ru-RU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mystart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myrest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// TODO: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написать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append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и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delete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4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всех перестановок методом Кнута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Идея</a:t>
            </a:r>
            <a:br>
              <a:rPr lang="ru-RU" dirty="0" smtClean="0"/>
            </a:br>
            <a:r>
              <a:rPr lang="ru-RU" dirty="0" smtClean="0"/>
              <a:t>Рекурсивная генерация начиная с пустой перестановки методом расширения базового множества перестановки элементами </a:t>
            </a:r>
            <a:r>
              <a:rPr lang="en-US" dirty="0" smtClean="0"/>
              <a:t>1, 2, 3, </a:t>
            </a:r>
            <a:r>
              <a:rPr lang="ru-RU" dirty="0" smtClean="0"/>
              <a:t>и т.д.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Если </a:t>
            </a:r>
            <a:r>
              <a:rPr lang="ru-RU" dirty="0"/>
              <a:t>построены все перестановки длины N, то для каждой такой перестановки можно построить N+1  перестановку длины </a:t>
            </a:r>
            <a:r>
              <a:rPr lang="ru-RU" dirty="0" smtClean="0"/>
              <a:t>N+1</a:t>
            </a:r>
            <a:endParaRPr lang="en-US" dirty="0"/>
          </a:p>
          <a:p>
            <a:endParaRPr lang="ru-RU" dirty="0"/>
          </a:p>
          <a:p>
            <a:r>
              <a:rPr lang="ru-RU" dirty="0" smtClean="0"/>
              <a:t>Пример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Для </a:t>
            </a:r>
            <a:r>
              <a:rPr lang="ru-RU" dirty="0"/>
              <a:t>перестановки 3241 можно построить 5 различных перестановок длины </a:t>
            </a:r>
            <a:r>
              <a:rPr lang="ru-RU" dirty="0" smtClean="0"/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53241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35241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32541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32451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32415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перестановок методом Кнута – </a:t>
            </a:r>
            <a:r>
              <a:rPr lang="ru-RU" dirty="0" smtClean="0"/>
              <a:t> способ 1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Пусть дана перестановка длины </a:t>
            </a:r>
            <a:r>
              <a:rPr lang="ru-RU" dirty="0" smtClean="0"/>
              <a:t>N</a:t>
            </a:r>
            <a:endParaRPr lang="ru-RU" dirty="0"/>
          </a:p>
          <a:p>
            <a:r>
              <a:rPr lang="ru-RU" dirty="0" smtClean="0"/>
              <a:t>Допишем </a:t>
            </a:r>
            <a:r>
              <a:rPr lang="ru-RU" dirty="0"/>
              <a:t>в конец перестановки числа (2i+1)/2 (0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i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N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/>
              <a:t>Перенумеровать элементы полученных перестановок в порядке их </a:t>
            </a:r>
            <a:r>
              <a:rPr lang="ru-RU" dirty="0" smtClean="0"/>
              <a:t>возрастания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0.5</a:t>
            </a:r>
            <a:r>
              <a:rPr lang="ru-RU" dirty="0"/>
              <a:t> </a:t>
            </a:r>
            <a:r>
              <a:rPr lang="en-US" dirty="0" smtClean="0"/>
              <a:t>--&gt;</a:t>
            </a:r>
            <a:r>
              <a:rPr lang="ru-RU" dirty="0" smtClean="0"/>
              <a:t> </a:t>
            </a:r>
            <a:r>
              <a:rPr lang="ru-RU" dirty="0"/>
              <a:t>4 3 5 2 </a:t>
            </a:r>
            <a:r>
              <a:rPr lang="ru-RU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 smtClean="0">
                <a:solidFill>
                  <a:srgbClr val="92D050"/>
                </a:solidFill>
              </a:rPr>
              <a:t>1.5</a:t>
            </a:r>
            <a:r>
              <a:rPr lang="en-US" dirty="0"/>
              <a:t> --&gt;</a:t>
            </a:r>
            <a:r>
              <a:rPr lang="ru-RU" dirty="0" smtClean="0"/>
              <a:t> </a:t>
            </a:r>
            <a:r>
              <a:rPr lang="ru-RU" dirty="0"/>
              <a:t>4 3 5 1 </a:t>
            </a:r>
            <a:r>
              <a:rPr lang="ru-RU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 smtClean="0">
                <a:solidFill>
                  <a:srgbClr val="92D050"/>
                </a:solidFill>
              </a:rPr>
              <a:t>2.5</a:t>
            </a:r>
            <a:r>
              <a:rPr lang="en-US" dirty="0"/>
              <a:t> --&gt;</a:t>
            </a:r>
            <a:r>
              <a:rPr lang="ru-RU" dirty="0" smtClean="0"/>
              <a:t> </a:t>
            </a:r>
            <a:r>
              <a:rPr lang="ru-RU" dirty="0"/>
              <a:t>4 2 5 1 </a:t>
            </a:r>
            <a:r>
              <a:rPr lang="ru-RU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 smtClean="0">
                <a:solidFill>
                  <a:srgbClr val="92D050"/>
                </a:solidFill>
              </a:rPr>
              <a:t>3.5</a:t>
            </a:r>
            <a:r>
              <a:rPr lang="en-US" dirty="0"/>
              <a:t> --&gt;</a:t>
            </a:r>
            <a:r>
              <a:rPr lang="ru-RU" dirty="0" smtClean="0"/>
              <a:t> </a:t>
            </a:r>
            <a:r>
              <a:rPr lang="ru-RU" dirty="0"/>
              <a:t>3 2 5 1 </a:t>
            </a:r>
            <a:r>
              <a:rPr lang="ru-RU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 smtClean="0">
                <a:solidFill>
                  <a:srgbClr val="92D050"/>
                </a:solidFill>
              </a:rPr>
              <a:t>4.5</a:t>
            </a:r>
            <a:r>
              <a:rPr lang="en-US" dirty="0"/>
              <a:t> --&gt;</a:t>
            </a:r>
            <a:r>
              <a:rPr lang="ru-RU" dirty="0" smtClean="0"/>
              <a:t> </a:t>
            </a:r>
            <a:r>
              <a:rPr lang="ru-RU" dirty="0"/>
              <a:t>3 2 4 1 5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перестановок методом Кнута – </a:t>
            </a:r>
            <a:r>
              <a:rPr lang="ru-RU" dirty="0" smtClean="0"/>
              <a:t>способ 2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Пусть дана перестановка длины N: a1 a2 … </a:t>
            </a:r>
            <a:r>
              <a:rPr lang="ru-RU" dirty="0" smtClean="0"/>
              <a:t>aN</a:t>
            </a:r>
            <a:endParaRPr lang="ru-RU" dirty="0"/>
          </a:p>
          <a:p>
            <a:r>
              <a:rPr lang="ru-RU" dirty="0"/>
              <a:t>Дописать в конец перестановки числа </a:t>
            </a:r>
            <a:r>
              <a:rPr lang="ru-RU" dirty="0" smtClean="0"/>
              <a:t>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1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k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N +</a:t>
            </a:r>
            <a:r>
              <a:rPr lang="ru-RU" dirty="0" smtClean="0"/>
              <a:t>1</a:t>
            </a:r>
            <a:endParaRPr lang="ru-RU" dirty="0"/>
          </a:p>
          <a:p>
            <a:r>
              <a:rPr lang="ru-RU" dirty="0" smtClean="0"/>
              <a:t>Все </a:t>
            </a:r>
            <a:r>
              <a:rPr lang="ru-RU" dirty="0"/>
              <a:t>ai 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/>
              <a:t>k заменить </a:t>
            </a:r>
            <a:r>
              <a:rPr lang="ru-RU" dirty="0" smtClean="0"/>
              <a:t>на 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ru-RU" dirty="0" smtClean="0"/>
              <a:t>1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1</a:t>
            </a:r>
            <a:r>
              <a:rPr lang="ru-RU" dirty="0"/>
              <a:t> </a:t>
            </a:r>
            <a:r>
              <a:rPr lang="en-US" dirty="0" smtClean="0"/>
              <a:t>--&gt;</a:t>
            </a:r>
            <a:r>
              <a:rPr lang="ru-RU" dirty="0" smtClean="0"/>
              <a:t> </a:t>
            </a:r>
            <a:r>
              <a:rPr lang="ru-RU" dirty="0"/>
              <a:t>4 3 5 2 </a:t>
            </a:r>
            <a:r>
              <a:rPr lang="ru-RU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2</a:t>
            </a:r>
            <a:r>
              <a:rPr lang="ru-RU" dirty="0"/>
              <a:t> </a:t>
            </a:r>
            <a:r>
              <a:rPr lang="en-US" dirty="0"/>
              <a:t>--&gt;</a:t>
            </a:r>
            <a:r>
              <a:rPr lang="ru-RU" dirty="0" smtClean="0"/>
              <a:t> </a:t>
            </a:r>
            <a:r>
              <a:rPr lang="ru-RU" dirty="0"/>
              <a:t>4 3 5 1 </a:t>
            </a:r>
            <a:r>
              <a:rPr lang="ru-RU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3</a:t>
            </a:r>
            <a:r>
              <a:rPr lang="ru-RU" dirty="0"/>
              <a:t> </a:t>
            </a:r>
            <a:r>
              <a:rPr lang="en-US" dirty="0"/>
              <a:t>--&gt;</a:t>
            </a:r>
            <a:r>
              <a:rPr lang="ru-RU" dirty="0" smtClean="0"/>
              <a:t> </a:t>
            </a:r>
            <a:r>
              <a:rPr lang="ru-RU" dirty="0"/>
              <a:t>4 2 5 1 </a:t>
            </a:r>
            <a:r>
              <a:rPr lang="ru-RU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4</a:t>
            </a:r>
            <a:r>
              <a:rPr lang="ru-RU" dirty="0"/>
              <a:t> </a:t>
            </a:r>
            <a:r>
              <a:rPr lang="en-US" dirty="0"/>
              <a:t>--&gt;</a:t>
            </a:r>
            <a:r>
              <a:rPr lang="ru-RU" dirty="0" smtClean="0"/>
              <a:t> </a:t>
            </a:r>
            <a:r>
              <a:rPr lang="ru-RU" dirty="0"/>
              <a:t>3 2 5 1 </a:t>
            </a:r>
            <a:r>
              <a:rPr lang="ru-RU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5</a:t>
            </a:r>
            <a:r>
              <a:rPr lang="ru-RU" dirty="0"/>
              <a:t> </a:t>
            </a:r>
            <a:r>
              <a:rPr lang="en-US" dirty="0"/>
              <a:t>--&gt;</a:t>
            </a:r>
            <a:r>
              <a:rPr lang="ru-RU" dirty="0" smtClean="0"/>
              <a:t> </a:t>
            </a:r>
            <a:r>
              <a:rPr lang="ru-RU" dirty="0"/>
              <a:t>3 2 4 1 5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Перестановки и </a:t>
            </a:r>
            <a:r>
              <a:rPr lang="ru-RU" dirty="0" smtClean="0"/>
              <a:t>инверсии</a:t>
            </a:r>
            <a:endParaRPr lang="ru-RU" dirty="0"/>
          </a:p>
          <a:p>
            <a:r>
              <a:rPr lang="ru-RU" dirty="0" smtClean="0"/>
              <a:t>Инверсии</a:t>
            </a:r>
          </a:p>
          <a:p>
            <a:pPr lvl="1"/>
            <a:r>
              <a:rPr lang="ru-RU" dirty="0" smtClean="0"/>
              <a:t>Связь со сложностью сортировки</a:t>
            </a:r>
          </a:p>
          <a:p>
            <a:pPr lvl="1"/>
            <a:r>
              <a:rPr lang="ru-RU" dirty="0" smtClean="0"/>
              <a:t>Алгоритм </a:t>
            </a:r>
            <a:r>
              <a:rPr lang="ru-RU" dirty="0"/>
              <a:t>восстановления перестановки по таблице </a:t>
            </a:r>
            <a:r>
              <a:rPr lang="ru-RU" dirty="0" smtClean="0"/>
              <a:t>инверсий</a:t>
            </a:r>
          </a:p>
          <a:p>
            <a:pPr lvl="1"/>
            <a:r>
              <a:rPr lang="ru-RU" dirty="0" smtClean="0"/>
              <a:t>Итерационный </a:t>
            </a:r>
            <a:r>
              <a:rPr lang="ru-RU" dirty="0"/>
              <a:t>алгоритм генерации всех таблиц </a:t>
            </a:r>
            <a:r>
              <a:rPr lang="ru-RU" dirty="0" smtClean="0"/>
              <a:t>инверсий</a:t>
            </a:r>
            <a:endParaRPr lang="ru-RU" dirty="0"/>
          </a:p>
          <a:p>
            <a:r>
              <a:rPr lang="ru-RU" dirty="0" smtClean="0"/>
              <a:t>Перебор перестановок</a:t>
            </a:r>
          </a:p>
          <a:p>
            <a:pPr lvl="1"/>
            <a:r>
              <a:rPr lang="ru-RU" dirty="0" smtClean="0"/>
              <a:t>Рекурсивный</a:t>
            </a:r>
            <a:r>
              <a:rPr lang="ru-RU" dirty="0"/>
              <a:t>, </a:t>
            </a:r>
            <a:r>
              <a:rPr lang="ru-RU" dirty="0" smtClean="0"/>
              <a:t>через </a:t>
            </a:r>
            <a:r>
              <a:rPr lang="ru-RU" dirty="0"/>
              <a:t>перебор таблиц </a:t>
            </a:r>
            <a:r>
              <a:rPr lang="ru-RU" dirty="0" smtClean="0"/>
              <a:t>инверсий, </a:t>
            </a:r>
            <a:r>
              <a:rPr lang="ru-RU" dirty="0"/>
              <a:t>итерационный с лексикографическим </a:t>
            </a:r>
            <a:r>
              <a:rPr lang="ru-RU" dirty="0" smtClean="0"/>
              <a:t>упорядочением (Дейкстры), Кнута с перенумерацией</a:t>
            </a:r>
            <a:endParaRPr lang="en-US" dirty="0" smtClean="0"/>
          </a:p>
          <a:p>
            <a:pPr marL="454914" lvl="1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9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Перестановки и </a:t>
            </a:r>
            <a:r>
              <a:rPr lang="ru-RU" dirty="0" smtClean="0"/>
              <a:t>инверсии</a:t>
            </a:r>
            <a:endParaRPr lang="ru-RU" dirty="0"/>
          </a:p>
          <a:p>
            <a:r>
              <a:rPr lang="ru-RU" dirty="0" smtClean="0"/>
              <a:t>Инверсии</a:t>
            </a:r>
          </a:p>
          <a:p>
            <a:pPr lvl="1"/>
            <a:r>
              <a:rPr lang="ru-RU" dirty="0" smtClean="0"/>
              <a:t>Связь со сложностью сортировки</a:t>
            </a:r>
          </a:p>
          <a:p>
            <a:pPr lvl="1"/>
            <a:r>
              <a:rPr lang="ru-RU" dirty="0" smtClean="0"/>
              <a:t>Алгоритм </a:t>
            </a:r>
            <a:r>
              <a:rPr lang="ru-RU" dirty="0"/>
              <a:t>восстановления перестановки по таблице </a:t>
            </a:r>
            <a:r>
              <a:rPr lang="ru-RU" dirty="0" smtClean="0"/>
              <a:t>инверсий</a:t>
            </a:r>
          </a:p>
          <a:p>
            <a:pPr lvl="1"/>
            <a:r>
              <a:rPr lang="ru-RU" dirty="0" smtClean="0"/>
              <a:t>Итерационный </a:t>
            </a:r>
            <a:r>
              <a:rPr lang="ru-RU" dirty="0"/>
              <a:t>алгоритм генерации всех таблиц </a:t>
            </a:r>
            <a:r>
              <a:rPr lang="ru-RU" dirty="0" smtClean="0"/>
              <a:t>инверсий</a:t>
            </a:r>
            <a:endParaRPr lang="ru-RU" dirty="0"/>
          </a:p>
          <a:p>
            <a:r>
              <a:rPr lang="ru-RU" dirty="0" smtClean="0"/>
              <a:t>Перебор перестановок</a:t>
            </a:r>
          </a:p>
          <a:p>
            <a:pPr lvl="1"/>
            <a:r>
              <a:rPr lang="ru-RU" dirty="0" smtClean="0"/>
              <a:t>Рекурсивный</a:t>
            </a:r>
            <a:r>
              <a:rPr lang="ru-RU" dirty="0"/>
              <a:t>, </a:t>
            </a:r>
            <a:r>
              <a:rPr lang="ru-RU" dirty="0" smtClean="0"/>
              <a:t>через </a:t>
            </a:r>
            <a:r>
              <a:rPr lang="ru-RU" dirty="0"/>
              <a:t>перебор таблиц </a:t>
            </a:r>
            <a:r>
              <a:rPr lang="ru-RU" dirty="0" smtClean="0"/>
              <a:t>инверсий, </a:t>
            </a:r>
            <a:r>
              <a:rPr lang="ru-RU" dirty="0"/>
              <a:t>итерационный с лексикографическим </a:t>
            </a:r>
            <a:r>
              <a:rPr lang="ru-RU" dirty="0" smtClean="0"/>
              <a:t>упорядочением (Дейкстры)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Перестановки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Перестановкой порядка N называется расположение N различных объектов в ряд в некотором </a:t>
            </a:r>
            <a:r>
              <a:rPr lang="ru-RU" dirty="0" smtClean="0"/>
              <a:t>порядке</a:t>
            </a:r>
            <a:endParaRPr lang="ru-RU" dirty="0"/>
          </a:p>
          <a:p>
            <a:r>
              <a:rPr lang="ru-RU" dirty="0" smtClean="0"/>
              <a:t>Для  объектов а</a:t>
            </a:r>
            <a:r>
              <a:rPr lang="ru-RU" dirty="0"/>
              <a:t>, b и с </a:t>
            </a:r>
            <a:r>
              <a:rPr lang="ru-RU" dirty="0" smtClean="0"/>
              <a:t>есть шесть  перестановок</a:t>
            </a:r>
            <a:endParaRPr lang="ru-RU" dirty="0"/>
          </a:p>
          <a:p>
            <a:pPr lvl="1"/>
            <a:r>
              <a:rPr lang="ru-RU" dirty="0"/>
              <a:t>аbс, acb, bac, bса. cab, cba. </a:t>
            </a:r>
          </a:p>
          <a:p>
            <a:r>
              <a:rPr lang="ru-RU" dirty="0" smtClean="0"/>
              <a:t>Далее будем рассматривать перестановки элементов множества {1, 2, 3, … , N}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0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Перестановки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</a:t>
            </a:r>
            <a:r>
              <a:rPr lang="ru-RU" dirty="0"/>
              <a:t>множества из N элементов  можно построить N! различных  </a:t>
            </a:r>
            <a:r>
              <a:rPr lang="ru-RU" dirty="0" smtClean="0"/>
              <a:t>перестановок</a:t>
            </a:r>
          </a:p>
          <a:p>
            <a:pPr lvl="1"/>
            <a:r>
              <a:rPr lang="ru-RU" dirty="0" smtClean="0"/>
              <a:t>Первую </a:t>
            </a:r>
            <a:r>
              <a:rPr lang="ru-RU" dirty="0"/>
              <a:t>позицию  можно занять N </a:t>
            </a:r>
            <a:r>
              <a:rPr lang="ru-RU" dirty="0" smtClean="0"/>
              <a:t>способами</a:t>
            </a:r>
          </a:p>
          <a:p>
            <a:pPr lvl="1"/>
            <a:r>
              <a:rPr lang="ru-RU" dirty="0" smtClean="0"/>
              <a:t>Вторую </a:t>
            </a:r>
            <a:r>
              <a:rPr lang="ru-RU" dirty="0"/>
              <a:t>— (N – 1) способом и т. д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На </a:t>
            </a:r>
            <a:r>
              <a:rPr lang="ru-RU" dirty="0"/>
              <a:t>последнее место можно </a:t>
            </a:r>
            <a:r>
              <a:rPr lang="ru-RU" dirty="0" smtClean="0"/>
              <a:t>поставить </a:t>
            </a:r>
            <a:r>
              <a:rPr lang="ru-RU" dirty="0"/>
              <a:t>только один оставшийся </a:t>
            </a:r>
            <a:r>
              <a:rPr lang="ru-RU" dirty="0" smtClean="0"/>
              <a:t>элемент</a:t>
            </a:r>
            <a:endParaRPr lang="ru-RU" dirty="0"/>
          </a:p>
          <a:p>
            <a:r>
              <a:rPr lang="ru-RU" dirty="0"/>
              <a:t>Следовательно, </a:t>
            </a:r>
            <a:r>
              <a:rPr lang="ru-RU" dirty="0" smtClean="0"/>
              <a:t>число перестановок из </a:t>
            </a:r>
            <a:r>
              <a:rPr lang="en-US" dirty="0" smtClean="0"/>
              <a:t>N </a:t>
            </a:r>
            <a:r>
              <a:rPr lang="ru-RU" dirty="0" smtClean="0"/>
              <a:t>элементов равно N * </a:t>
            </a:r>
            <a:r>
              <a:rPr lang="ru-RU" dirty="0"/>
              <a:t>(N −1) </a:t>
            </a:r>
            <a:r>
              <a:rPr lang="ru-RU" dirty="0" smtClean="0"/>
              <a:t>* </a:t>
            </a:r>
            <a:r>
              <a:rPr lang="ru-RU" dirty="0"/>
              <a:t>(N − 2) </a:t>
            </a:r>
            <a:r>
              <a:rPr lang="ru-RU" dirty="0" smtClean="0"/>
              <a:t>* </a:t>
            </a:r>
            <a:r>
              <a:rPr lang="ru-RU" dirty="0"/>
              <a:t>... </a:t>
            </a:r>
            <a:r>
              <a:rPr lang="ru-RU" dirty="0" smtClean="0"/>
              <a:t>* 1 </a:t>
            </a:r>
            <a:r>
              <a:rPr lang="ru-RU" dirty="0"/>
              <a:t>= N!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Пусть даны </a:t>
            </a:r>
            <a:r>
              <a:rPr lang="ru-RU" dirty="0" smtClean="0"/>
              <a:t>множество </a:t>
            </a:r>
            <a:r>
              <a:rPr lang="ru-RU" dirty="0"/>
              <a:t>из N элементов 1,2, 3,..., N и  его перестановка</a:t>
            </a:r>
          </a:p>
          <a:p>
            <a:pPr lvl="2"/>
            <a:endParaRPr lang="en-US" dirty="0" smtClean="0"/>
          </a:p>
          <a:p>
            <a:r>
              <a:rPr lang="ru-RU" dirty="0" smtClean="0"/>
              <a:t>Пара            </a:t>
            </a:r>
            <a:r>
              <a:rPr lang="en-US" dirty="0" smtClean="0"/>
              <a:t>  </a:t>
            </a:r>
            <a:r>
              <a:rPr lang="ru-RU" dirty="0" smtClean="0"/>
              <a:t>называется </a:t>
            </a:r>
            <a:r>
              <a:rPr lang="ru-RU" dirty="0"/>
              <a:t>инверсией (инверсионной парой) </a:t>
            </a:r>
            <a:r>
              <a:rPr lang="ru-RU" dirty="0" smtClean="0"/>
              <a:t>перестановки </a:t>
            </a:r>
            <a:r>
              <a:rPr lang="ru-RU" dirty="0"/>
              <a:t>, если               </a:t>
            </a:r>
            <a:r>
              <a:rPr lang="ru-RU" dirty="0" smtClean="0"/>
              <a:t>	при </a:t>
            </a:r>
            <a:r>
              <a:rPr lang="ru-RU" dirty="0"/>
              <a:t>i &lt; </a:t>
            </a:r>
            <a:r>
              <a:rPr lang="en-US" dirty="0" smtClean="0"/>
              <a:t>j</a:t>
            </a:r>
          </a:p>
          <a:p>
            <a:endParaRPr lang="en-US" dirty="0" smtClean="0"/>
          </a:p>
          <a:p>
            <a:r>
              <a:rPr lang="ru-RU" dirty="0" smtClean="0"/>
              <a:t>Единственной </a:t>
            </a:r>
            <a:r>
              <a:rPr lang="ru-RU" dirty="0"/>
              <a:t>перестановкой, не содержащей  инверсий, является упорядоченная перестановка 1, 2, 3, ... , </a:t>
            </a:r>
            <a:r>
              <a:rPr lang="ru-RU" dirty="0" smtClean="0"/>
              <a:t>N</a:t>
            </a:r>
            <a:endParaRPr lang="ru-RU" dirty="0"/>
          </a:p>
          <a:p>
            <a:r>
              <a:rPr lang="ru-RU" dirty="0"/>
              <a:t>Каждая инверсия — это пара элементов перестановки, нарушающих ее упорядоченность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598448"/>
              </p:ext>
            </p:extLst>
          </p:nvPr>
        </p:nvGraphicFramePr>
        <p:xfrm>
          <a:off x="4427984" y="2204864"/>
          <a:ext cx="20875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8" name="Equation" r:id="rId4" imgW="1028520" imgH="228600" progId="Equation.DSMT4">
                  <p:embed/>
                </p:oleObj>
              </mc:Choice>
              <mc:Fallback>
                <p:oleObj name="Equation" r:id="rId4" imgW="102852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204864"/>
                        <a:ext cx="2087563" cy="4635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968590"/>
              </p:ext>
            </p:extLst>
          </p:nvPr>
        </p:nvGraphicFramePr>
        <p:xfrm>
          <a:off x="2157181" y="2852936"/>
          <a:ext cx="9366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9" name="Equation" r:id="rId6" imgW="457200" imgH="241200" progId="Equation.DSMT4">
                  <p:embed/>
                </p:oleObj>
              </mc:Choice>
              <mc:Fallback>
                <p:oleObj name="Equation" r:id="rId6" imgW="45720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181" y="2852936"/>
                        <a:ext cx="936625" cy="4937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875901"/>
              </p:ext>
            </p:extLst>
          </p:nvPr>
        </p:nvGraphicFramePr>
        <p:xfrm>
          <a:off x="5375239" y="3312388"/>
          <a:ext cx="9286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70" name="Equation" r:id="rId8" imgW="444240" imgH="241200" progId="Equation.DSMT4">
                  <p:embed/>
                </p:oleObj>
              </mc:Choice>
              <mc:Fallback>
                <p:oleObj name="Equation" r:id="rId8" imgW="44424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39" y="3312388"/>
                        <a:ext cx="928688" cy="4587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Перестановка </a:t>
            </a:r>
            <a:r>
              <a:rPr lang="ru-RU" dirty="0"/>
              <a:t>4, 1, 3, 2 имеет четыре </a:t>
            </a:r>
            <a:r>
              <a:rPr lang="ru-RU" dirty="0" smtClean="0"/>
              <a:t>инверсии (</a:t>
            </a:r>
            <a:r>
              <a:rPr lang="ru-RU" dirty="0"/>
              <a:t>4,1), (3,2), (4,3) и (4,2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Почему?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Инверсии -- пример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инверсий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Таблицей инверсий перестановки а1, а2, ..., </a:t>
            </a:r>
            <a:r>
              <a:rPr lang="en-US" dirty="0" err="1" smtClean="0"/>
              <a:t>aN</a:t>
            </a:r>
            <a:r>
              <a:rPr lang="en-US" dirty="0" smtClean="0"/>
              <a:t> </a:t>
            </a:r>
            <a:r>
              <a:rPr lang="ru-RU" dirty="0" smtClean="0"/>
              <a:t>называется</a:t>
            </a:r>
            <a:r>
              <a:rPr lang="en-US" dirty="0" smtClean="0"/>
              <a:t> </a:t>
            </a:r>
            <a:r>
              <a:rPr lang="ru-RU" dirty="0" smtClean="0"/>
              <a:t>последовательность чисел </a:t>
            </a:r>
            <a:r>
              <a:rPr lang="en-US" dirty="0" smtClean="0"/>
              <a:t>b1, b2, …, </a:t>
            </a:r>
            <a:r>
              <a:rPr lang="en-US" dirty="0" err="1" smtClean="0"/>
              <a:t>bN</a:t>
            </a:r>
            <a:r>
              <a:rPr lang="ru-RU" dirty="0" smtClean="0"/>
              <a:t>, где </a:t>
            </a:r>
            <a:r>
              <a:rPr lang="en-US" dirty="0" err="1" smtClean="0"/>
              <a:t>bj</a:t>
            </a:r>
            <a:r>
              <a:rPr lang="en-US" dirty="0" smtClean="0"/>
              <a:t> = </a:t>
            </a:r>
            <a:r>
              <a:rPr lang="ru-RU" dirty="0" smtClean="0"/>
              <a:t>число инверсий вида </a:t>
            </a:r>
            <a:r>
              <a:rPr lang="en-US" dirty="0" smtClean="0"/>
              <a:t>(x, j)</a:t>
            </a:r>
          </a:p>
          <a:p>
            <a:endParaRPr lang="en-US" dirty="0"/>
          </a:p>
          <a:p>
            <a:r>
              <a:rPr lang="ru-RU" dirty="0" smtClean="0"/>
              <a:t>Пример П=591826473 ТИ=236402210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таблиц инверсий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элементов таблицы инверсий справедливы неравенства</a:t>
            </a:r>
          </a:p>
          <a:p>
            <a:pPr lvl="1"/>
            <a:r>
              <a:rPr lang="en-US" dirty="0" err="1" smtClean="0"/>
              <a:t>bN</a:t>
            </a:r>
            <a:r>
              <a:rPr lang="en-US" dirty="0" smtClean="0"/>
              <a:t> = 0</a:t>
            </a:r>
          </a:p>
          <a:p>
            <a:pPr lvl="1"/>
            <a:r>
              <a:rPr lang="en-US" dirty="0" smtClean="0"/>
              <a:t>0 &lt;= bi &lt;= N-i</a:t>
            </a:r>
          </a:p>
          <a:p>
            <a:pPr lvl="1"/>
            <a:r>
              <a:rPr lang="en-US" dirty="0" smtClean="0"/>
              <a:t>0 &lt;= b1 &lt;= N-1</a:t>
            </a:r>
          </a:p>
          <a:p>
            <a:r>
              <a:rPr lang="ru-RU" dirty="0" smtClean="0"/>
              <a:t>Таблица инверсий определяет перестановку однозначно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6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3102</TotalTime>
  <Words>1083</Words>
  <Application>Microsoft Office PowerPoint</Application>
  <PresentationFormat>On-screen Show (4:3)</PresentationFormat>
  <Paragraphs>280</Paragraphs>
  <Slides>29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Metro</vt:lpstr>
      <vt:lpstr>Equation</vt:lpstr>
      <vt:lpstr>перестановки</vt:lpstr>
      <vt:lpstr>Про соревнования 3 мая 2013</vt:lpstr>
      <vt:lpstr>План лекции</vt:lpstr>
      <vt:lpstr>Перестановки</vt:lpstr>
      <vt:lpstr>Перестановки</vt:lpstr>
      <vt:lpstr>Инверсии </vt:lpstr>
      <vt:lpstr>Инверсии -- пример </vt:lpstr>
      <vt:lpstr>Таблица инверсий</vt:lpstr>
      <vt:lpstr>Свойства таблиц инверсий</vt:lpstr>
      <vt:lpstr>Построение перестановки по таблице инверсий</vt:lpstr>
      <vt:lpstr>Построение перестановки по таблице инверсий справа налево</vt:lpstr>
      <vt:lpstr>Построение перестановки по таблице инверсий слева направо</vt:lpstr>
      <vt:lpstr>Построение перестановки по таблице инверсий слева направо</vt:lpstr>
      <vt:lpstr>Инверсионный метод поиска всех перестановок </vt:lpstr>
      <vt:lpstr>Инверсионный метод поиска всех перестановок </vt:lpstr>
      <vt:lpstr>Генерация таблиц инверсии</vt:lpstr>
      <vt:lpstr>Нахождение следующей таблицы инверсий</vt:lpstr>
      <vt:lpstr>Поиск следующей по алфавиту перестановки (алг. Дейкстры)</vt:lpstr>
      <vt:lpstr>Алгоритм Дейкстры</vt:lpstr>
      <vt:lpstr>Генерация следующей по алфавиту перестановки</vt:lpstr>
      <vt:lpstr>Пример построения следующей по алфавиту перестановки</vt:lpstr>
      <vt:lpstr>Рекурсивный метод поиска всех перестановок </vt:lpstr>
      <vt:lpstr>Пример рекурсивного перебора для M= {1,2,3,4}</vt:lpstr>
      <vt:lpstr>Реализация на языке Си</vt:lpstr>
      <vt:lpstr>Реализация на языке Си</vt:lpstr>
      <vt:lpstr>Генерация всех перестановок методом Кнута</vt:lpstr>
      <vt:lpstr>Генерация перестановок методом Кнута –  способ 1</vt:lpstr>
      <vt:lpstr>Генерация перестановок методом Кнута – способ 2</vt:lpstr>
      <vt:lpstr>Заключение</vt:lpstr>
    </vt:vector>
  </TitlesOfParts>
  <Company>IIS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lastModifiedBy>Petrov, Evgueni S</cp:lastModifiedBy>
  <cp:revision>185</cp:revision>
  <dcterms:created xsi:type="dcterms:W3CDTF">2006-06-15T11:25:02Z</dcterms:created>
  <dcterms:modified xsi:type="dcterms:W3CDTF">2013-04-25T07:01:10Z</dcterms:modified>
</cp:coreProperties>
</file>