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6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58" r:id="rId16"/>
    <p:sldId id="273" r:id="rId17"/>
    <p:sldId id="272" r:id="rId18"/>
    <p:sldId id="274" r:id="rId19"/>
    <p:sldId id="276" r:id="rId20"/>
    <p:sldId id="277" r:id="rId21"/>
    <p:sldId id="278" r:id="rId22"/>
    <p:sldId id="279" r:id="rId23"/>
    <p:sldId id="281" r:id="rId24"/>
    <p:sldId id="280" r:id="rId25"/>
    <p:sldId id="26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318DFC4-74B2-4B01-8FD4-F9A82C1BFAA6}" type="datetimeFigureOut">
              <a:rPr lang="ru-RU" smtClean="0"/>
              <a:t>02.05.2013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теории языков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96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r>
              <a:rPr lang="ru-RU" dirty="0" smtClean="0"/>
              <a:t>Множество нетерминальных символов</a:t>
            </a:r>
          </a:p>
          <a:p>
            <a:pPr lvl="2"/>
            <a:r>
              <a:rPr lang="ru-RU" dirty="0" smtClean="0"/>
              <a:t>Вспомогательные символы, не входящие в описываемый язык</a:t>
            </a:r>
          </a:p>
          <a:p>
            <a:pPr lvl="1"/>
            <a:r>
              <a:rPr lang="ru-RU" dirty="0" smtClean="0"/>
              <a:t>Множество правил вида ЛЧ </a:t>
            </a:r>
            <a:r>
              <a:rPr lang="en-US" dirty="0" smtClean="0"/>
              <a:t>--&gt; </a:t>
            </a:r>
            <a:r>
              <a:rPr lang="ru-RU" dirty="0" smtClean="0"/>
              <a:t>ПЧ, где</a:t>
            </a:r>
          </a:p>
          <a:p>
            <a:pPr lvl="2"/>
            <a:r>
              <a:rPr lang="ru-RU" dirty="0" smtClean="0"/>
              <a:t>ЛЧ – послед. терминалов и нетерминалов, содержащая </a:t>
            </a:r>
            <a:r>
              <a:rPr lang="en-US" dirty="0" smtClean="0"/>
              <a:t>&gt;= </a:t>
            </a:r>
            <a:r>
              <a:rPr lang="ru-RU" dirty="0" smtClean="0"/>
              <a:t>1 нетерминал</a:t>
            </a:r>
          </a:p>
          <a:p>
            <a:pPr lvl="2"/>
            <a:r>
              <a:rPr lang="ru-RU" dirty="0" smtClean="0"/>
              <a:t>ПЧ – любая последовательность нетерминалов</a:t>
            </a:r>
          </a:p>
          <a:p>
            <a:pPr lvl="1"/>
            <a:r>
              <a:rPr lang="ru-RU" dirty="0" smtClean="0"/>
              <a:t>Стартовый нетерминал 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81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Цепочка Ц2 получается из цепочки Ц1 применением правила ЛЧ </a:t>
            </a:r>
            <a:r>
              <a:rPr lang="en-US" dirty="0" smtClean="0"/>
              <a:t>--&gt;</a:t>
            </a:r>
            <a:r>
              <a:rPr lang="ru-RU" dirty="0" smtClean="0"/>
              <a:t> ПЧ, если Ц1 имеет вид х ЛЧ у, а Ц2 имеет вид х ПЧ у</a:t>
            </a:r>
          </a:p>
          <a:p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Цепочка ааАВвв получается из аАВв применением правила АВ </a:t>
            </a:r>
            <a:r>
              <a:rPr lang="en-US" dirty="0" smtClean="0"/>
              <a:t>--&gt; </a:t>
            </a:r>
            <a:r>
              <a:rPr lang="ru-RU" dirty="0" smtClean="0"/>
              <a:t>аАВв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 грамматике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Вывод цепочки Ц – это последовательность цепочек, состоящих из терминалов и нетерминалов, вида С, ..., Ц, где каждая последующая цепочка получена из предыдущей путем применением одного (любого) правила грамматики</a:t>
            </a:r>
          </a:p>
          <a:p>
            <a:endParaRPr lang="ru-RU" dirty="0" smtClean="0"/>
          </a:p>
          <a:p>
            <a:r>
              <a:rPr lang="ru-RU" dirty="0" smtClean="0"/>
              <a:t>Язык, описываемый грамматикой, – это множество цепочек терминальных символов, для которых есть 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01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{</a:t>
            </a:r>
            <a:r>
              <a:rPr lang="en-US" dirty="0" err="1" smtClean="0"/>
              <a:t>a+a</a:t>
            </a:r>
            <a:r>
              <a:rPr lang="en-US" dirty="0" smtClean="0"/>
              <a:t>, </a:t>
            </a:r>
            <a:r>
              <a:rPr lang="en-US" dirty="0" err="1" smtClean="0"/>
              <a:t>a+a+a</a:t>
            </a:r>
            <a:r>
              <a:rPr lang="en-US" dirty="0" smtClean="0"/>
              <a:t>, </a:t>
            </a:r>
            <a:r>
              <a:rPr lang="en-US" dirty="0" err="1" smtClean="0"/>
              <a:t>a+a+a+a</a:t>
            </a:r>
            <a:r>
              <a:rPr lang="en-US" dirty="0" smtClean="0"/>
              <a:t>, …}</a:t>
            </a:r>
          </a:p>
          <a:p>
            <a:endParaRPr lang="en-US" dirty="0" smtClean="0"/>
          </a:p>
          <a:p>
            <a:r>
              <a:rPr lang="en-US" dirty="0" smtClean="0"/>
              <a:t>T = {a, +}, N = {S, A}, </a:t>
            </a:r>
            <a:r>
              <a:rPr lang="ru-RU" dirty="0" smtClean="0"/>
              <a:t>стартовый символ </a:t>
            </a:r>
            <a:r>
              <a:rPr lang="en-US" dirty="0" smtClean="0"/>
              <a:t>S, </a:t>
            </a:r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--&gt;+a</a:t>
            </a:r>
          </a:p>
          <a:p>
            <a:r>
              <a:rPr lang="ru-RU" dirty="0" smtClean="0"/>
              <a:t>Пример вывода а+а</a:t>
            </a:r>
            <a:r>
              <a:rPr lang="en-US" dirty="0" smtClean="0"/>
              <a:t>+a</a:t>
            </a:r>
            <a:endParaRPr lang="ru-RU" dirty="0" smtClean="0"/>
          </a:p>
          <a:p>
            <a:pPr lvl="1"/>
            <a:r>
              <a:rPr lang="en-US" dirty="0" smtClean="0"/>
              <a:t>S </a:t>
            </a:r>
            <a:r>
              <a:rPr lang="ru-RU" dirty="0" smtClean="0"/>
              <a:t>п1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ru-RU" dirty="0" smtClean="0"/>
              <a:t> п2</a:t>
            </a:r>
            <a:r>
              <a:rPr lang="en-US" dirty="0" smtClean="0"/>
              <a:t> </a:t>
            </a:r>
            <a:r>
              <a:rPr lang="en-US" dirty="0" err="1" smtClean="0"/>
              <a:t>a+aA</a:t>
            </a:r>
            <a:r>
              <a:rPr lang="ru-RU" dirty="0"/>
              <a:t> </a:t>
            </a:r>
            <a:r>
              <a:rPr lang="ru-RU" dirty="0" smtClean="0"/>
              <a:t>п3 а+а+а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86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</a:t>
            </a:r>
            <a:r>
              <a:rPr lang="en-US" dirty="0" smtClean="0"/>
              <a:t>n^2 </a:t>
            </a:r>
            <a:r>
              <a:rPr lang="ru-RU" dirty="0" smtClean="0"/>
              <a:t>символов а</a:t>
            </a:r>
            <a:endParaRPr lang="en-US" dirty="0" smtClean="0"/>
          </a:p>
          <a:p>
            <a:r>
              <a:rPr lang="en-US" dirty="0" smtClean="0"/>
              <a:t>T = {a}, N = {S, S', A, B, C, L, R}, </a:t>
            </a:r>
            <a:r>
              <a:rPr lang="ru-RU" dirty="0" smtClean="0"/>
              <a:t>стартовый символ </a:t>
            </a:r>
            <a:r>
              <a:rPr lang="en-US" dirty="0" smtClean="0"/>
              <a:t>S, </a:t>
            </a:r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LS'R</a:t>
            </a:r>
            <a:endParaRPr lang="ru-RU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S' --&gt; AS'B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S' --&gt; AB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AB --&gt; BAC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AC --&gt; CA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CB --&gt; BC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LB --&gt; L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AR --&gt; R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LC --&gt; </a:t>
            </a:r>
            <a:r>
              <a:rPr lang="en-US" dirty="0" err="1" smtClean="0"/>
              <a:t>aL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LR --&gt;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вывода аа</a:t>
            </a:r>
            <a:r>
              <a:rPr lang="en-US" dirty="0" err="1"/>
              <a:t>aa</a:t>
            </a:r>
            <a:endParaRPr lang="ru-RU" dirty="0"/>
          </a:p>
          <a:p>
            <a:r>
              <a:rPr lang="ru-RU" dirty="0" smtClean="0"/>
              <a:t>Порождаем </a:t>
            </a:r>
            <a:r>
              <a:rPr lang="en-US" dirty="0" err="1" smtClean="0"/>
              <a:t>LA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/>
              <a:t>n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>
                <a:solidFill>
                  <a:srgbClr val="FFC000"/>
                </a:solidFill>
              </a:rPr>
              <a:t>S'</a:t>
            </a:r>
            <a:r>
              <a:rPr lang="en-US" dirty="0"/>
              <a:t>R LA</a:t>
            </a:r>
            <a:r>
              <a:rPr lang="en-US" dirty="0">
                <a:solidFill>
                  <a:srgbClr val="FFC000"/>
                </a:solidFill>
              </a:rPr>
              <a:t>S'</a:t>
            </a:r>
            <a:r>
              <a:rPr lang="en-US" dirty="0"/>
              <a:t>BR </a:t>
            </a:r>
            <a:r>
              <a:rPr lang="en-US" dirty="0" smtClean="0"/>
              <a:t>LA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BR</a:t>
            </a:r>
          </a:p>
          <a:p>
            <a:r>
              <a:rPr lang="ru-RU" dirty="0" smtClean="0"/>
              <a:t>Несем </a:t>
            </a:r>
            <a:r>
              <a:rPr lang="en-US" dirty="0" smtClean="0"/>
              <a:t>B </a:t>
            </a:r>
            <a:r>
              <a:rPr lang="ru-RU" dirty="0" smtClean="0"/>
              <a:t>налево и </a:t>
            </a:r>
            <a:r>
              <a:rPr lang="ru-RU" dirty="0"/>
              <a:t>порождаем </a:t>
            </a:r>
            <a:r>
              <a:rPr lang="en-US" dirty="0"/>
              <a:t>C </a:t>
            </a:r>
            <a:r>
              <a:rPr lang="ru-RU" dirty="0" smtClean="0"/>
              <a:t>при переходе </a:t>
            </a:r>
            <a:r>
              <a:rPr lang="en-US" dirty="0" smtClean="0"/>
              <a:t>B </a:t>
            </a:r>
            <a:r>
              <a:rPr lang="ru-RU" dirty="0" smtClean="0"/>
              <a:t>через </a:t>
            </a:r>
            <a:r>
              <a:rPr lang="en-US" dirty="0" smtClean="0"/>
              <a:t>A – </a:t>
            </a:r>
            <a:r>
              <a:rPr lang="ru-RU" dirty="0" smtClean="0"/>
              <a:t>число С равно </a:t>
            </a:r>
            <a:r>
              <a:rPr lang="en-US" dirty="0" smtClean="0"/>
              <a:t>n^2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ACBR LBACA</a:t>
            </a:r>
            <a:r>
              <a:rPr lang="en-US" dirty="0" smtClean="0">
                <a:solidFill>
                  <a:srgbClr val="FFC000"/>
                </a:solidFill>
              </a:rPr>
              <a:t>CB</a:t>
            </a:r>
            <a:r>
              <a:rPr lang="en-US" dirty="0" smtClean="0"/>
              <a:t>R LBAC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CR LBA</a:t>
            </a:r>
            <a:r>
              <a:rPr lang="en-US" dirty="0" smtClean="0">
                <a:solidFill>
                  <a:srgbClr val="FFC000"/>
                </a:solidFill>
              </a:rPr>
              <a:t>CB</a:t>
            </a:r>
            <a:r>
              <a:rPr lang="en-US" dirty="0" smtClean="0"/>
              <a:t>ACCR LB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CACCR </a:t>
            </a:r>
            <a:r>
              <a:rPr lang="en-US" dirty="0" smtClean="0">
                <a:solidFill>
                  <a:srgbClr val="FFC000"/>
                </a:solidFill>
              </a:rPr>
              <a:t>LB</a:t>
            </a:r>
            <a:r>
              <a:rPr lang="en-US" dirty="0" smtClean="0"/>
              <a:t>BACCACCR</a:t>
            </a:r>
          </a:p>
          <a:p>
            <a:r>
              <a:rPr lang="ru-RU" dirty="0" smtClean="0"/>
              <a:t>Удаляем А и В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LB</a:t>
            </a:r>
            <a:r>
              <a:rPr lang="en-US" dirty="0" smtClean="0"/>
              <a:t>ACCACCR L</a:t>
            </a:r>
            <a:r>
              <a:rPr lang="en-US" dirty="0" smtClean="0">
                <a:solidFill>
                  <a:srgbClr val="FFC000"/>
                </a:solidFill>
              </a:rPr>
              <a:t>AC</a:t>
            </a:r>
            <a:r>
              <a:rPr lang="en-US" dirty="0" smtClean="0"/>
              <a:t>CACCR </a:t>
            </a:r>
            <a:r>
              <a:rPr lang="en-US" dirty="0"/>
              <a:t>LC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ACCR LCCA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CR LCCAC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R LCCCAC</a:t>
            </a:r>
            <a:r>
              <a:rPr lang="en-US" dirty="0">
                <a:solidFill>
                  <a:srgbClr val="FFC000"/>
                </a:solidFill>
              </a:rPr>
              <a:t>AR</a:t>
            </a:r>
            <a:r>
              <a:rPr lang="en-US" dirty="0"/>
              <a:t> LCCC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R LCCCC</a:t>
            </a:r>
            <a:r>
              <a:rPr lang="en-US" dirty="0">
                <a:solidFill>
                  <a:srgbClr val="FFC000"/>
                </a:solidFill>
              </a:rPr>
              <a:t>AR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LC</a:t>
            </a:r>
            <a:r>
              <a:rPr lang="en-US" dirty="0" smtClean="0"/>
              <a:t>CCCR</a:t>
            </a:r>
          </a:p>
          <a:p>
            <a:r>
              <a:rPr lang="ru-RU" dirty="0" smtClean="0"/>
              <a:t>Заменяем </a:t>
            </a:r>
            <a:r>
              <a:rPr lang="ru-RU" dirty="0"/>
              <a:t>С на </a:t>
            </a:r>
            <a:r>
              <a:rPr lang="ru-RU" dirty="0" smtClean="0"/>
              <a:t>а, удаляем </a:t>
            </a:r>
            <a:r>
              <a:rPr lang="en-US" dirty="0" smtClean="0"/>
              <a:t>L </a:t>
            </a:r>
            <a:r>
              <a:rPr lang="ru-RU" dirty="0" smtClean="0"/>
              <a:t>и </a:t>
            </a:r>
            <a:r>
              <a:rPr lang="en-US" dirty="0" smtClean="0"/>
              <a:t>R</a:t>
            </a:r>
            <a:endParaRPr lang="ru-RU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C000"/>
                </a:solidFill>
              </a:rPr>
              <a:t>LC</a:t>
            </a:r>
            <a:r>
              <a:rPr lang="en-US" dirty="0" err="1" smtClean="0"/>
              <a:t>CCR</a:t>
            </a:r>
            <a:r>
              <a:rPr lang="en-US" dirty="0" smtClean="0"/>
              <a:t>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C000"/>
                </a:solidFill>
              </a:rPr>
              <a:t>LC</a:t>
            </a:r>
            <a:r>
              <a:rPr lang="en-US" dirty="0" err="1"/>
              <a:t>CR</a:t>
            </a:r>
            <a:r>
              <a:rPr lang="en-US" dirty="0"/>
              <a:t> </a:t>
            </a:r>
            <a:r>
              <a:rPr lang="en-US" dirty="0" err="1"/>
              <a:t>aaa</a:t>
            </a:r>
            <a:r>
              <a:rPr lang="en-US" dirty="0" err="1">
                <a:solidFill>
                  <a:srgbClr val="FFC000"/>
                </a:solidFill>
              </a:rPr>
              <a:t>LC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dirty="0" err="1"/>
              <a:t>aaaa</a:t>
            </a:r>
            <a:r>
              <a:rPr lang="en-US" dirty="0" err="1">
                <a:solidFill>
                  <a:srgbClr val="FFC000"/>
                </a:solidFill>
              </a:rPr>
              <a:t>LR</a:t>
            </a:r>
            <a:r>
              <a:rPr lang="en-US" dirty="0"/>
              <a:t> </a:t>
            </a:r>
            <a:r>
              <a:rPr lang="en-US" dirty="0" err="1"/>
              <a:t>aaaa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2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Ноам Хомски (Ноум Чомски, </a:t>
            </a:r>
            <a:r>
              <a:rPr lang="en-US" dirty="0" smtClean="0"/>
              <a:t>Noam Chomsky</a:t>
            </a:r>
            <a:r>
              <a:rPr lang="ru-RU" dirty="0" smtClean="0"/>
              <a:t>), 1928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Классификация (иерархия) грамматик по сложности распознавания</a:t>
            </a:r>
            <a:br>
              <a:rPr lang="ru-RU" dirty="0" smtClean="0"/>
            </a:br>
            <a:r>
              <a:rPr lang="ru-RU" dirty="0" smtClean="0"/>
              <a:t>описываемых ими языков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057650"/>
            <a:ext cx="20955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9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/>
              <a:t>Нетривиальный результат</a:t>
            </a:r>
          </a:p>
          <a:p>
            <a:pPr lvl="1"/>
            <a:r>
              <a:rPr lang="ru-RU" dirty="0" smtClean="0"/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/>
              <a:t>Почему?</a:t>
            </a:r>
          </a:p>
          <a:p>
            <a:pPr lvl="1"/>
            <a:r>
              <a:rPr lang="ru-RU" dirty="0" smtClean="0"/>
              <a:t>Есть языки с грамматикой типа 0, для которых проверка принадлежности алгоритмически неразрешима</a:t>
            </a:r>
          </a:p>
        </p:txBody>
      </p:sp>
    </p:spTree>
    <p:extLst>
      <p:ext uri="{BB962C8B-B14F-4D97-AF65-F5344CB8AC3E}">
        <p14:creationId xmlns:p14="http://schemas.microsoft.com/office/powerpoint/2010/main" val="244646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/>
              <a:t>αAβ→αγβ,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r>
              <a:rPr lang="ru-RU" dirty="0" smtClean="0"/>
              <a:t>Правила можно привести к виду α</a:t>
            </a:r>
            <a:r>
              <a:rPr lang="ru-RU" dirty="0"/>
              <a:t>→β, где α, </a:t>
            </a:r>
            <a:r>
              <a:rPr lang="ru-RU" dirty="0" smtClean="0"/>
              <a:t>β непустые цепочки и 1</a:t>
            </a:r>
            <a:r>
              <a:rPr lang="ru-RU" dirty="0"/>
              <a:t>≤|α|≤|β</a:t>
            </a:r>
            <a:r>
              <a:rPr lang="ru-RU" dirty="0" smtClean="0"/>
              <a:t>|</a:t>
            </a:r>
          </a:p>
          <a:p>
            <a:pPr lvl="1"/>
            <a:r>
              <a:rPr lang="ru-RU" dirty="0" smtClean="0"/>
              <a:t>Неукорачивающие грамматики</a:t>
            </a:r>
          </a:p>
          <a:p>
            <a:r>
              <a:rPr lang="ru-RU" dirty="0" smtClean="0"/>
              <a:t>Принадлежность любой цепочки языку м.б. проверена алгоритмом</a:t>
            </a:r>
          </a:p>
          <a:p>
            <a:pPr lvl="1"/>
            <a:r>
              <a:rPr lang="ru-RU" dirty="0" smtClean="0"/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297436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r>
              <a:rPr lang="ru-RU" dirty="0"/>
              <a:t>A→β,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r>
              <a:rPr lang="ru-RU" dirty="0" smtClean="0"/>
              <a:t>Эквивалентны БНФ</a:t>
            </a:r>
          </a:p>
          <a:p>
            <a:pPr lvl="1"/>
            <a:r>
              <a:rPr lang="ru-RU" dirty="0" smtClean="0"/>
              <a:t>Автоматическая генерация алгоритмов распознавания</a:t>
            </a:r>
          </a:p>
          <a:p>
            <a:pPr lvl="2"/>
            <a:r>
              <a:rPr lang="ru-RU" dirty="0" smtClean="0"/>
              <a:t>Рекурсивный спуск</a:t>
            </a:r>
          </a:p>
          <a:p>
            <a:pPr lvl="2"/>
            <a:r>
              <a:rPr lang="ru-RU" dirty="0" smtClean="0"/>
              <a:t>Быстрые </a:t>
            </a:r>
            <a:r>
              <a:rPr lang="en-US" dirty="0" smtClean="0"/>
              <a:t>LL </a:t>
            </a:r>
            <a:r>
              <a:rPr lang="ru-RU" dirty="0" smtClean="0"/>
              <a:t>и </a:t>
            </a:r>
            <a:r>
              <a:rPr lang="en-US" dirty="0" smtClean="0"/>
              <a:t>LR </a:t>
            </a:r>
            <a:r>
              <a:rPr lang="ru-RU" dirty="0" smtClean="0"/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20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Входной буфер, он же анализируемая цепочка</a:t>
            </a:r>
            <a:endParaRPr lang="ru-RU" dirty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 smtClean="0"/>
              <a:t>Промежуточные данные </a:t>
            </a:r>
            <a:r>
              <a:rPr lang="ru-RU" dirty="0"/>
              <a:t>синтаксического анализа</a:t>
            </a:r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</a:t>
            </a:r>
          </a:p>
          <a:p>
            <a:pPr lvl="1"/>
            <a:r>
              <a:rPr lang="ru-RU" dirty="0" smtClean="0"/>
              <a:t>Либо правило </a:t>
            </a:r>
            <a:r>
              <a:rPr lang="ru-RU" dirty="0"/>
              <a:t>грамматики для символа </a:t>
            </a:r>
            <a:r>
              <a:rPr lang="ru-RU" dirty="0" smtClean="0"/>
              <a:t>на </a:t>
            </a:r>
            <a:r>
              <a:rPr lang="ru-RU" dirty="0"/>
              <a:t>вершине </a:t>
            </a:r>
            <a:r>
              <a:rPr lang="ru-RU" dirty="0" smtClean="0"/>
              <a:t>стека  </a:t>
            </a:r>
            <a:r>
              <a:rPr lang="ru-RU" dirty="0"/>
              <a:t>и текущего </a:t>
            </a:r>
            <a:r>
              <a:rPr lang="ru-RU" dirty="0" smtClean="0"/>
              <a:t>символа </a:t>
            </a:r>
            <a:r>
              <a:rPr lang="ru-RU" dirty="0"/>
              <a:t>на </a:t>
            </a:r>
            <a:r>
              <a:rPr lang="ru-RU" dirty="0" smtClean="0"/>
              <a:t>ленте</a:t>
            </a:r>
          </a:p>
          <a:p>
            <a:pPr lvl="1"/>
            <a:r>
              <a:rPr lang="ru-RU" dirty="0" smtClean="0"/>
              <a:t>Либо пометка об </a:t>
            </a:r>
            <a:r>
              <a:rPr lang="ru-RU" dirty="0"/>
              <a:t>отсутствии </a:t>
            </a:r>
            <a:r>
              <a:rPr lang="ru-RU" dirty="0" smtClean="0"/>
              <a:t>правила </a:t>
            </a:r>
            <a:r>
              <a:rPr lang="ru-RU" dirty="0"/>
              <a:t>для </a:t>
            </a:r>
            <a:r>
              <a:rPr lang="ru-RU" dirty="0" smtClean="0"/>
              <a:t>такой пары символов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30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БНФ</a:t>
            </a:r>
            <a:r>
              <a:rPr lang="ru-RU" dirty="0"/>
              <a:t>, РБНФ, синтаксические </a:t>
            </a:r>
            <a:r>
              <a:rPr lang="ru-RU" dirty="0" smtClean="0"/>
              <a:t>диаграммы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 smtClean="0"/>
              <a:t>Синтаксический анализатор, нис- и </a:t>
            </a:r>
            <a:r>
              <a:rPr lang="ru-RU" dirty="0"/>
              <a:t>восходящий </a:t>
            </a:r>
            <a:r>
              <a:rPr lang="ru-RU" dirty="0" smtClean="0"/>
              <a:t>разбор, полный </a:t>
            </a:r>
            <a:r>
              <a:rPr lang="ru-RU" dirty="0"/>
              <a:t>перебор правил </a:t>
            </a:r>
            <a:r>
              <a:rPr lang="ru-RU" dirty="0" smtClean="0"/>
              <a:t>подстановки</a:t>
            </a:r>
            <a:endParaRPr lang="ru-RU" dirty="0"/>
          </a:p>
          <a:p>
            <a:pPr lvl="1"/>
            <a:r>
              <a:rPr lang="ru-RU" dirty="0"/>
              <a:t>Определение языков с помощью </a:t>
            </a:r>
            <a:r>
              <a:rPr lang="ru-RU" dirty="0" smtClean="0"/>
              <a:t>автоматов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40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Грамматика </a:t>
            </a:r>
            <a:r>
              <a:rPr lang="en-US" dirty="0" smtClean="0"/>
              <a:t>T={+,(,),1}, N={S,F}, </a:t>
            </a:r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r>
              <a:rPr lang="ru-RU" dirty="0" smtClean="0"/>
              <a:t>Таблица (</a:t>
            </a:r>
            <a:r>
              <a:rPr lang="en-US" dirty="0" smtClean="0"/>
              <a:t>$ -- </a:t>
            </a:r>
            <a:r>
              <a:rPr lang="ru-RU" dirty="0" smtClean="0"/>
              <a:t>вспомогательный терминал "конец стека")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01446"/>
              </p:ext>
            </p:extLst>
          </p:nvPr>
        </p:nvGraphicFramePr>
        <p:xfrm>
          <a:off x="2267744" y="494116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8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</a:t>
            </a:r>
            <a:r>
              <a:rPr lang="ru-RU" dirty="0" smtClean="0"/>
              <a:t>анализатор языка с КС грамматикой</a:t>
            </a:r>
            <a:r>
              <a:rPr lang="en-US" dirty="0" smtClean="0"/>
              <a:t> --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0950"/>
              </p:ext>
            </p:extLst>
          </p:nvPr>
        </p:nvGraphicFramePr>
        <p:xfrm>
          <a:off x="1331640" y="1988840"/>
          <a:ext cx="39604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26304"/>
              </p:ext>
            </p:extLst>
          </p:nvPr>
        </p:nvGraphicFramePr>
        <p:xfrm>
          <a:off x="6228186" y="5745480"/>
          <a:ext cx="29158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69"/>
                <a:gridCol w="485969"/>
                <a:gridCol w="485969"/>
                <a:gridCol w="485969"/>
                <a:gridCol w="485969"/>
                <a:gridCol w="48596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8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</a:t>
            </a:r>
            <a:r>
              <a:rPr lang="ru-RU" dirty="0"/>
              <a:t>анализатор языка с КС грамматикой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Пока не конец</a:t>
            </a:r>
          </a:p>
          <a:p>
            <a:pPr lvl="1"/>
            <a:r>
              <a:rPr lang="ru-RU" dirty="0" smtClean="0"/>
              <a:t>Вершина стека нетерминал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таблице </a:t>
            </a:r>
            <a:r>
              <a:rPr lang="ru-RU" dirty="0" smtClean="0"/>
              <a:t>находим правило грамматики на </a:t>
            </a:r>
            <a:r>
              <a:rPr lang="ru-RU" dirty="0"/>
              <a:t>пересечении столбца и строки, соответствующих нетерминалу на вершине стека и текущему символу на </a:t>
            </a:r>
            <a:r>
              <a:rPr lang="ru-RU" dirty="0" smtClean="0"/>
              <a:t>ленте, и кладем в стек цепочку из правой части правила</a:t>
            </a:r>
          </a:p>
          <a:p>
            <a:pPr lvl="2"/>
            <a:r>
              <a:rPr lang="ru-RU" dirty="0" smtClean="0"/>
              <a:t>Если в </a:t>
            </a:r>
            <a:r>
              <a:rPr lang="ru-RU" dirty="0"/>
              <a:t>указанной ячейке таблицы правило </a:t>
            </a:r>
            <a:r>
              <a:rPr lang="ru-RU" dirty="0" smtClean="0"/>
              <a:t>отсутствует, то сообщаем </a:t>
            </a:r>
            <a:r>
              <a:rPr lang="ru-RU" dirty="0"/>
              <a:t>об </a:t>
            </a:r>
            <a:r>
              <a:rPr lang="ru-RU" dirty="0" smtClean="0"/>
              <a:t>ошибке</a:t>
            </a:r>
            <a:endParaRPr lang="ru-RU" dirty="0"/>
          </a:p>
          <a:p>
            <a:pPr lvl="1"/>
            <a:r>
              <a:rPr lang="ru-RU" dirty="0" smtClean="0"/>
              <a:t>Вершина </a:t>
            </a:r>
            <a:r>
              <a:rPr lang="ru-RU" dirty="0"/>
              <a:t>стека </a:t>
            </a:r>
            <a:r>
              <a:rPr lang="ru-RU" dirty="0" smtClean="0"/>
              <a:t>терминал</a:t>
            </a:r>
          </a:p>
          <a:p>
            <a:pPr lvl="2"/>
            <a:r>
              <a:rPr lang="ru-RU" dirty="0" smtClean="0"/>
              <a:t>Сравниваем </a:t>
            </a:r>
            <a:r>
              <a:rPr lang="ru-RU" dirty="0"/>
              <a:t>его с текущим символом на </a:t>
            </a:r>
            <a:r>
              <a:rPr lang="ru-RU" dirty="0" smtClean="0"/>
              <a:t>ленте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они равны, то </a:t>
            </a:r>
            <a:r>
              <a:rPr lang="ru-RU" dirty="0" smtClean="0"/>
              <a:t>удаляем символ </a:t>
            </a:r>
            <a:r>
              <a:rPr lang="ru-RU" dirty="0"/>
              <a:t>с ленты </a:t>
            </a:r>
            <a:r>
              <a:rPr lang="ru-RU" dirty="0" smtClean="0"/>
              <a:t>и из стека</a:t>
            </a:r>
          </a:p>
          <a:p>
            <a:pPr lvl="2"/>
            <a:r>
              <a:rPr lang="ru-RU" dirty="0" smtClean="0"/>
              <a:t>Иначе ошибка</a:t>
            </a:r>
            <a:endParaRPr lang="ru-RU" dirty="0"/>
          </a:p>
          <a:p>
            <a:pPr lvl="1"/>
            <a:r>
              <a:rPr lang="ru-RU" dirty="0" smtClean="0"/>
              <a:t>Вершина $</a:t>
            </a:r>
          </a:p>
          <a:p>
            <a:pPr lvl="2"/>
            <a:r>
              <a:rPr lang="ru-RU" dirty="0" smtClean="0"/>
              <a:t>Текущий </a:t>
            </a:r>
            <a:r>
              <a:rPr lang="ru-RU" dirty="0"/>
              <a:t>символ на ленте </a:t>
            </a:r>
            <a:r>
              <a:rPr lang="ru-RU" dirty="0" smtClean="0"/>
              <a:t>$, </a:t>
            </a:r>
            <a:r>
              <a:rPr lang="ru-RU" dirty="0"/>
              <a:t>то </a:t>
            </a:r>
            <a:r>
              <a:rPr lang="ru-RU" dirty="0" smtClean="0"/>
              <a:t>конец</a:t>
            </a:r>
          </a:p>
          <a:p>
            <a:pPr lvl="2"/>
            <a:r>
              <a:rPr lang="ru-RU" dirty="0" smtClean="0"/>
              <a:t>Иначе ошибка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79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</a:t>
            </a:r>
            <a:r>
              <a:rPr lang="ru-RU" dirty="0"/>
              <a:t>анализатор языка с КС </a:t>
            </a:r>
            <a:r>
              <a:rPr lang="ru-RU" dirty="0" smtClean="0"/>
              <a:t>грамматикой – построение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 успел :(</a:t>
            </a:r>
            <a:endParaRPr lang="en-US" smtClean="0"/>
          </a:p>
          <a:p>
            <a:r>
              <a:rPr lang="en-US" dirty="0" smtClean="0"/>
              <a:t>A --&gt; </a:t>
            </a:r>
            <a:r>
              <a:rPr lang="en-US" dirty="0" err="1" smtClean="0"/>
              <a:t>aX</a:t>
            </a:r>
            <a:endParaRPr lang="en-US" dirty="0" smtClean="0"/>
          </a:p>
          <a:p>
            <a:r>
              <a:rPr lang="en-US" dirty="0" smtClean="0"/>
              <a:t>A --&gt; </a:t>
            </a:r>
            <a:r>
              <a:rPr lang="en-US" dirty="0" err="1" smtClean="0"/>
              <a:t>zAat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2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3 – регулярные грамматики</a:t>
            </a:r>
          </a:p>
          <a:p>
            <a:pPr lvl="1"/>
            <a:r>
              <a:rPr lang="ru-RU" dirty="0"/>
              <a:t>A</a:t>
            </a:r>
            <a:r>
              <a:rPr lang="ru-RU" dirty="0" smtClean="0"/>
              <a:t>→</a:t>
            </a:r>
            <a:r>
              <a:rPr lang="ru-RU" dirty="0"/>
              <a:t> </a:t>
            </a:r>
            <a:r>
              <a:rPr lang="ru-RU" dirty="0" smtClean="0"/>
              <a:t>γB </a:t>
            </a:r>
            <a:r>
              <a:rPr lang="ru-RU" dirty="0"/>
              <a:t>или A→γ, где </a:t>
            </a:r>
            <a:r>
              <a:rPr lang="ru-RU" dirty="0" smtClean="0"/>
              <a:t>γ цепочка терминалов, А и В нетерминалы</a:t>
            </a:r>
          </a:p>
          <a:p>
            <a:pPr lvl="1"/>
            <a:r>
              <a:rPr lang="ru-RU" dirty="0" smtClean="0"/>
              <a:t>Правила можно привести к виду A</a:t>
            </a:r>
            <a:r>
              <a:rPr lang="ru-RU" dirty="0"/>
              <a:t>→ </a:t>
            </a:r>
            <a:r>
              <a:rPr lang="ru-RU" dirty="0" smtClean="0"/>
              <a:t>Bγ</a:t>
            </a:r>
          </a:p>
          <a:p>
            <a:pPr lvl="1"/>
            <a:r>
              <a:rPr lang="ru-RU" dirty="0" smtClean="0"/>
              <a:t>Для любого языка с регулярной грамматикой можно построить конечный автомат, распознающий этот язык</a:t>
            </a:r>
          </a:p>
          <a:p>
            <a:pPr lvl="1"/>
            <a:r>
              <a:rPr lang="ru-RU" dirty="0" smtClean="0"/>
              <a:t>Любой конечный автомат задает язык с регулярной грамматикой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149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БНФ</a:t>
            </a:r>
            <a:r>
              <a:rPr lang="ru-RU" dirty="0"/>
              <a:t>, РБНФ, синтаксические </a:t>
            </a:r>
            <a:r>
              <a:rPr lang="ru-RU" dirty="0" smtClean="0"/>
              <a:t>диаграммы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 smtClean="0"/>
              <a:t>Нис- и </a:t>
            </a:r>
            <a:r>
              <a:rPr lang="ru-RU" dirty="0"/>
              <a:t>восходящий </a:t>
            </a:r>
            <a:r>
              <a:rPr lang="ru-RU" dirty="0" smtClean="0"/>
              <a:t>разбор, полный </a:t>
            </a:r>
            <a:r>
              <a:rPr lang="ru-RU" dirty="0"/>
              <a:t>перебор правил </a:t>
            </a:r>
            <a:r>
              <a:rPr lang="ru-RU" dirty="0" smtClean="0"/>
              <a:t>подстановки</a:t>
            </a:r>
            <a:endParaRPr lang="ru-RU" dirty="0"/>
          </a:p>
          <a:p>
            <a:pPr lvl="1"/>
            <a:r>
              <a:rPr lang="ru-RU" dirty="0"/>
              <a:t>Определение языков с помощью </a:t>
            </a:r>
            <a:r>
              <a:rPr lang="ru-RU" dirty="0" smtClean="0"/>
              <a:t>автоматов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Бекуса-Наура описания синтаксиса формальных языков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Джон Бекус</a:t>
            </a:r>
            <a:r>
              <a:rPr lang="en-US" dirty="0" smtClean="0"/>
              <a:t> (John Backus</a:t>
            </a:r>
            <a:r>
              <a:rPr lang="ru-RU" dirty="0" smtClean="0"/>
              <a:t>, 1924-2007)</a:t>
            </a:r>
            <a:endParaRPr lang="ru-RU" dirty="0" smtClean="0"/>
          </a:p>
          <a:p>
            <a:pPr lvl="1"/>
            <a:r>
              <a:rPr lang="ru-RU" dirty="0" smtClean="0"/>
              <a:t>Руководил созданием первого компилятора для языка Фортран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Питер Наур (</a:t>
            </a:r>
            <a:r>
              <a:rPr lang="en-US" dirty="0"/>
              <a:t>Peter </a:t>
            </a:r>
            <a:r>
              <a:rPr lang="en-US" dirty="0" err="1"/>
              <a:t>Naur</a:t>
            </a:r>
            <a:r>
              <a:rPr lang="en-US" dirty="0"/>
              <a:t>, 1925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Один из создателей языка Алгол</a:t>
            </a:r>
          </a:p>
          <a:p>
            <a:pPr lvl="1"/>
            <a:r>
              <a:rPr lang="en-US" dirty="0" smtClean="0"/>
              <a:t>"Backus Normal Form"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0598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1809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Бекуса-Наура описания синтаксиса формальных языков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Терминальные </a:t>
            </a:r>
            <a:r>
              <a:rPr lang="ru-RU" dirty="0" smtClean="0"/>
              <a:t>символы</a:t>
            </a:r>
          </a:p>
          <a:p>
            <a:r>
              <a:rPr lang="ru-RU" dirty="0" smtClean="0"/>
              <a:t>Нетерминальные символы</a:t>
            </a:r>
          </a:p>
          <a:p>
            <a:r>
              <a:rPr lang="ru-RU" dirty="0" smtClean="0"/>
              <a:t>Правила вида</a:t>
            </a:r>
          </a:p>
          <a:p>
            <a:pPr lvl="1"/>
            <a:r>
              <a:rPr lang="ru-RU" dirty="0" smtClean="0"/>
              <a:t>&lt;нетерм.символ</a:t>
            </a:r>
            <a:r>
              <a:rPr lang="ru-RU" dirty="0"/>
              <a:t>&gt; ::= </a:t>
            </a:r>
            <a:r>
              <a:rPr lang="ru-RU" dirty="0" smtClean="0"/>
              <a:t>&lt;посл.симв.1&gt;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посл.симв.2&gt;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. . 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посл.симв.n&gt;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0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1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2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3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4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5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6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7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8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9</a:t>
            </a:r>
            <a:r>
              <a:rPr lang="en-US" dirty="0" smtClean="0"/>
              <a:t>'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+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-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 smtClean="0"/>
              <a:t>&gt;</a:t>
            </a:r>
            <a:r>
              <a:rPr lang="en-US" dirty="0"/>
              <a:t> 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строк, которые описывает </a:t>
            </a:r>
            <a:r>
              <a:rPr lang="en-US" dirty="0" smtClean="0"/>
              <a:t>&lt;</a:t>
            </a:r>
            <a:r>
              <a:rPr lang="ru-RU" dirty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0, 1, ..., 9, +0, +1, ..., +9, -0, -1, ..., -9, 00, 01, ..., 09, +00, +01, ..., +09, -00, -01, ..., -09, ...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Какое множество строк описывает </a:t>
            </a:r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 </a:t>
            </a:r>
            <a:r>
              <a:rPr lang="ru-RU" sz="4000" dirty="0" smtClean="0"/>
              <a:t>?</a:t>
            </a:r>
          </a:p>
          <a:p>
            <a:endParaRPr lang="ru-RU" sz="4000" dirty="0"/>
          </a:p>
          <a:p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r>
              <a:rPr lang="ru-RU" sz="4000" dirty="0"/>
              <a:t> ::= | </a:t>
            </a:r>
            <a:r>
              <a:rPr lang="en-US" sz="4000" dirty="0"/>
              <a:t>'</a:t>
            </a:r>
            <a:r>
              <a:rPr lang="ru-RU" sz="4000" dirty="0"/>
              <a:t>(</a:t>
            </a:r>
            <a:r>
              <a:rPr lang="en-US" sz="4000" dirty="0"/>
              <a:t>'&lt;</a:t>
            </a:r>
            <a:r>
              <a:rPr lang="ru-RU" sz="4000" dirty="0"/>
              <a:t>ппс</a:t>
            </a:r>
            <a:r>
              <a:rPr lang="en-US" sz="4000" dirty="0"/>
              <a:t>&gt;'</a:t>
            </a:r>
            <a:r>
              <a:rPr lang="ru-RU" sz="4000" dirty="0"/>
              <a:t>)</a:t>
            </a:r>
            <a:r>
              <a:rPr lang="en-US" sz="4000" dirty="0"/>
              <a:t>'</a:t>
            </a:r>
            <a:r>
              <a:rPr lang="ru-RU" sz="4000" dirty="0"/>
              <a:t> |</a:t>
            </a:r>
            <a:r>
              <a:rPr lang="en-US" sz="4000" dirty="0"/>
              <a:t> &lt;</a:t>
            </a:r>
            <a:r>
              <a:rPr lang="ru-RU" sz="4000" dirty="0"/>
              <a:t>ппс</a:t>
            </a:r>
            <a:r>
              <a:rPr lang="en-US" sz="4000" dirty="0"/>
              <a:t>&gt;&lt;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38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Опишите БНФ при помощи БНФ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02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[&lt;</a:t>
            </a:r>
            <a:r>
              <a:rPr lang="ru-RU" sz="4000" dirty="0" smtClean="0"/>
              <a:t>посл.симв.</a:t>
            </a:r>
            <a:r>
              <a:rPr lang="en-US" sz="4000" dirty="0" smtClean="0"/>
              <a:t>&gt;]</a:t>
            </a:r>
            <a:endParaRPr lang="ru-RU" sz="4000" dirty="0" smtClean="0"/>
          </a:p>
          <a:p>
            <a:pPr lvl="1"/>
            <a:r>
              <a:rPr lang="ru-RU" sz="3600" dirty="0" smtClean="0"/>
              <a:t>Необязательная последовательность символов</a:t>
            </a:r>
          </a:p>
          <a:p>
            <a:r>
              <a:rPr lang="en-US" sz="4000" dirty="0" smtClean="0"/>
              <a:t>{&lt;</a:t>
            </a:r>
            <a:r>
              <a:rPr lang="ru-RU" sz="4000" dirty="0" smtClean="0"/>
              <a:t>посл.симв.</a:t>
            </a:r>
            <a:r>
              <a:rPr lang="en-US" sz="4000" dirty="0" smtClean="0"/>
              <a:t>&gt;}</a:t>
            </a:r>
            <a:endParaRPr lang="ru-RU" sz="4000" dirty="0" smtClean="0"/>
          </a:p>
          <a:p>
            <a:pPr lvl="1"/>
            <a:r>
              <a:rPr lang="ru-RU" sz="3600" dirty="0" smtClean="0"/>
              <a:t>Повторение последовательности символов</a:t>
            </a:r>
            <a:endParaRPr lang="en-US" sz="3600" dirty="0" smtClean="0"/>
          </a:p>
          <a:p>
            <a:endParaRPr lang="ru-RU" sz="4000" dirty="0"/>
          </a:p>
          <a:p>
            <a:endParaRPr lang="ru-RU" sz="4000" dirty="0" smtClean="0"/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16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endParaRPr lang="ru-RU" dirty="0" smtClean="0"/>
          </a:p>
          <a:p>
            <a:r>
              <a:rPr lang="ru-RU" dirty="0" smtClean="0"/>
              <a:t>Грамматика – это конечное </a:t>
            </a:r>
            <a:r>
              <a:rPr lang="ru-RU" dirty="0"/>
              <a:t>описание формального </a:t>
            </a:r>
            <a:r>
              <a:rPr lang="ru-RU" dirty="0" smtClean="0"/>
              <a:t>языка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55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234</TotalTime>
  <Words>1229</Words>
  <Application>Microsoft Office PowerPoint</Application>
  <PresentationFormat>On-screen Show (4:3)</PresentationFormat>
  <Paragraphs>225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элементы теории языков</vt:lpstr>
      <vt:lpstr>План лекции</vt:lpstr>
      <vt:lpstr>Форма Бекуса-Наура описания синтаксиса формальных языков</vt:lpstr>
      <vt:lpstr>Форма Бекуса-Наура описания синтаксиса формальных языков</vt:lpstr>
      <vt:lpstr>Пример БНФ № 1</vt:lpstr>
      <vt:lpstr>Пример БНФ № 2</vt:lpstr>
      <vt:lpstr>Пример БНФ № 3</vt:lpstr>
      <vt:lpstr>Расширенная БНФ</vt:lpstr>
      <vt:lpstr>Грамматики</vt:lpstr>
      <vt:lpstr>Определение грамматики</vt:lpstr>
      <vt:lpstr>Применение правил грамматики</vt:lpstr>
      <vt:lpstr>Вывод в грамматике</vt:lpstr>
      <vt:lpstr>Примеры грамматик</vt:lpstr>
      <vt:lpstr>Примеры грамматик</vt:lpstr>
      <vt:lpstr>Классификация грамматик по Хомскому</vt:lpstr>
      <vt:lpstr>Классификация грамматик по Хомскому – тип 0</vt:lpstr>
      <vt:lpstr>Классификация грамматик по Хомскому – тип 1</vt:lpstr>
      <vt:lpstr>Классификация грамматик по Хомскому – тип 2</vt:lpstr>
      <vt:lpstr>LL анализатор языка с КС грамматикой</vt:lpstr>
      <vt:lpstr>LL анализатор языка с КС грамматикой</vt:lpstr>
      <vt:lpstr>LL анализатор языка с КС грамматикой -- пример</vt:lpstr>
      <vt:lpstr>LL анализатор языка с КС грамматикой</vt:lpstr>
      <vt:lpstr>LL анализатор языка с КС грамматикой – построение таблицы</vt:lpstr>
      <vt:lpstr>Классификация грамматик по Хомскому – тип 3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теории языков</dc:title>
  <dc:creator>Petrov, Evgueni S</dc:creator>
  <cp:lastModifiedBy>Petrov, Evgueni S</cp:lastModifiedBy>
  <cp:revision>44</cp:revision>
  <dcterms:created xsi:type="dcterms:W3CDTF">2013-05-02T01:30:40Z</dcterms:created>
  <dcterms:modified xsi:type="dcterms:W3CDTF">2013-05-02T05:25:18Z</dcterms:modified>
</cp:coreProperties>
</file>