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67" r:id="rId6"/>
    <p:sldId id="278" r:id="rId7"/>
    <p:sldId id="280" r:id="rId8"/>
    <p:sldId id="283" r:id="rId9"/>
    <p:sldId id="279" r:id="rId10"/>
    <p:sldId id="282" r:id="rId11"/>
    <p:sldId id="270" r:id="rId12"/>
    <p:sldId id="286" r:id="rId13"/>
    <p:sldId id="287" r:id="rId14"/>
    <p:sldId id="285" r:id="rId15"/>
    <p:sldId id="269" r:id="rId16"/>
    <p:sldId id="284" r:id="rId17"/>
    <p:sldId id="271" r:id="rId18"/>
    <p:sldId id="273" r:id="rId19"/>
    <p:sldId id="288" r:id="rId20"/>
    <p:sldId id="27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8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318113B-3B55-4CDC-B7C7-FCD3EFFDAC82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Директивы препроцессора языка Си записываются на специальном языке</a:t>
            </a:r>
          </a:p>
          <a:p>
            <a:pPr lvl="1"/>
            <a:r>
              <a:rPr lang="ru-RU" dirty="0" smtClean="0"/>
              <a:t>Различаем язык Си и язык препроцессора языка Си</a:t>
            </a:r>
          </a:p>
          <a:p>
            <a:endParaRPr lang="ru-RU" dirty="0" smtClean="0"/>
          </a:p>
          <a:p>
            <a:r>
              <a:rPr lang="ru-RU" dirty="0" smtClean="0"/>
              <a:t>Строки единицы компиляции на языке препроцессора языка Си начинаются с символа </a:t>
            </a:r>
            <a:r>
              <a:rPr lang="en-US" dirty="0" smtClean="0"/>
              <a:t>#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остальные строки единицы компиляции являются входными данными для препроцессора языка Си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Внутреннее устройство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Вход -- последовательность байтов в строках единицы компиляции, не начинающихся с символа </a:t>
            </a:r>
            <a:r>
              <a:rPr lang="en-US" dirty="0" smtClean="0"/>
              <a:t>#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Таблица </a:t>
            </a:r>
            <a:r>
              <a:rPr lang="ru-RU" dirty="0" smtClean="0"/>
              <a:t>макросов</a:t>
            </a:r>
          </a:p>
          <a:p>
            <a:pPr lvl="1"/>
            <a:r>
              <a:rPr lang="ru-RU" dirty="0" smtClean="0"/>
              <a:t>Идентификатор + текст, на который этот идентификатор </a:t>
            </a:r>
            <a:r>
              <a:rPr lang="ru-RU" dirty="0" smtClean="0"/>
              <a:t>требуется заменить</a:t>
            </a:r>
            <a:endParaRPr lang="ru-RU" dirty="0" smtClean="0"/>
          </a:p>
          <a:p>
            <a:pPr lvl="1"/>
            <a:r>
              <a:rPr lang="ru-RU" dirty="0" smtClean="0"/>
              <a:t>Заполняется по ходу </a:t>
            </a:r>
            <a:r>
              <a:rPr lang="ru-RU" dirty="0" smtClean="0"/>
              <a:t> работы препроцессора в соответствии с директивами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Выход -- последовательность </a:t>
            </a:r>
            <a:r>
              <a:rPr lang="ru-RU" dirty="0" smtClean="0"/>
              <a:t>лексем для компилятора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2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r>
              <a:rPr lang="ru-RU" dirty="0"/>
              <a:t>, </a:t>
            </a:r>
            <a:r>
              <a:rPr lang="ru-RU" dirty="0" smtClean="0"/>
              <a:t>макросы, операции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Константы</a:t>
            </a:r>
          </a:p>
          <a:p>
            <a:pPr lvl="1"/>
            <a:r>
              <a:rPr lang="ru-RU" dirty="0" smtClean="0"/>
              <a:t>Целые числа</a:t>
            </a:r>
            <a:r>
              <a:rPr lang="en-US" dirty="0"/>
              <a:t>,</a:t>
            </a:r>
            <a:r>
              <a:rPr lang="ru-RU" dirty="0" smtClean="0"/>
              <a:t> символы</a:t>
            </a:r>
            <a:r>
              <a:rPr lang="en-US" dirty="0" smtClean="0"/>
              <a:t>,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Записываются как соотв. константы в Си</a:t>
            </a:r>
          </a:p>
          <a:p>
            <a:endParaRPr lang="ru-RU" dirty="0" smtClean="0"/>
          </a:p>
          <a:p>
            <a:r>
              <a:rPr lang="ru-RU" dirty="0" smtClean="0"/>
              <a:t>Макросы</a:t>
            </a:r>
          </a:p>
          <a:p>
            <a:pPr lvl="1"/>
            <a:r>
              <a:rPr lang="ru-RU" dirty="0" smtClean="0"/>
              <a:t>Записываются как идентификаторы в Си</a:t>
            </a:r>
          </a:p>
          <a:p>
            <a:pPr lvl="1"/>
            <a:r>
              <a:rPr lang="ru-RU" dirty="0" smtClean="0"/>
              <a:t>Предопределенные макросы __</a:t>
            </a:r>
            <a:r>
              <a:rPr lang="en-US" dirty="0" smtClean="0"/>
              <a:t>FILE__, __LINE__, __FUNCTION__</a:t>
            </a:r>
            <a:endParaRPr lang="ru-RU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ru-RU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3100" dirty="0" smtClean="0"/>
              <a:t>Арифметические</a:t>
            </a:r>
            <a:r>
              <a:rPr lang="ru-RU" sz="3100" dirty="0"/>
              <a:t>, побитовые, </a:t>
            </a:r>
            <a:r>
              <a:rPr lang="ru-RU" sz="3100" dirty="0" smtClean="0"/>
              <a:t>логические операции</a:t>
            </a:r>
          </a:p>
          <a:p>
            <a:pPr lvl="1"/>
            <a:r>
              <a:rPr lang="ru-RU" dirty="0" smtClean="0"/>
              <a:t>Записываются как в языке Си</a:t>
            </a:r>
          </a:p>
          <a:p>
            <a:endParaRPr lang="ru-RU" dirty="0" smtClean="0"/>
          </a:p>
          <a:p>
            <a:r>
              <a:rPr lang="ru-RU" dirty="0" smtClean="0"/>
              <a:t>Проверка наличия определения макроса</a:t>
            </a:r>
          </a:p>
          <a:p>
            <a:pPr lvl="1"/>
            <a:r>
              <a:rPr lang="en-US" dirty="0"/>
              <a:t>defined </a:t>
            </a:r>
            <a:r>
              <a:rPr lang="ru-RU" dirty="0" smtClean="0"/>
              <a:t>имя_макроса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2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Константные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Константным выражением языка препроцессора языка Си называется выражение, построенное по правилам языка Си из скобок ( и ) и констант, макросов и операций языка препроцессора языка 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препроцессора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define — </a:t>
            </a:r>
            <a:r>
              <a:rPr lang="ru-RU" dirty="0" smtClean="0"/>
              <a:t>определить макрос препроцессора</a:t>
            </a:r>
            <a:endParaRPr lang="ru-RU" dirty="0"/>
          </a:p>
          <a:p>
            <a:r>
              <a:rPr lang="ru-RU" dirty="0"/>
              <a:t>undef — </a:t>
            </a:r>
            <a:r>
              <a:rPr lang="ru-RU" dirty="0" smtClean="0"/>
              <a:t>отменить текущее определение макроса</a:t>
            </a:r>
            <a:endParaRPr lang="ru-RU" dirty="0"/>
          </a:p>
          <a:p>
            <a:r>
              <a:rPr lang="ru-RU" dirty="0"/>
              <a:t>include — </a:t>
            </a:r>
            <a:r>
              <a:rPr lang="ru-RU" dirty="0" smtClean="0"/>
              <a:t>вставить текст </a:t>
            </a:r>
            <a:r>
              <a:rPr lang="ru-RU" dirty="0"/>
              <a:t>из указанного файла</a:t>
            </a:r>
          </a:p>
          <a:p>
            <a:r>
              <a:rPr lang="ru-RU" dirty="0"/>
              <a:t>if </a:t>
            </a:r>
            <a:r>
              <a:rPr lang="ru-RU" dirty="0" smtClean="0"/>
              <a:t>— передать строки до соотв. </a:t>
            </a:r>
            <a:r>
              <a:rPr lang="en-US" dirty="0" err="1" smtClean="0"/>
              <a:t>elif</a:t>
            </a:r>
            <a:r>
              <a:rPr lang="en-US" dirty="0" smtClean="0"/>
              <a:t>/else/</a:t>
            </a:r>
            <a:r>
              <a:rPr lang="en-US" dirty="0" err="1" smtClean="0"/>
              <a:t>endif</a:t>
            </a:r>
            <a:r>
              <a:rPr lang="en-US" dirty="0" smtClean="0"/>
              <a:t> </a:t>
            </a:r>
            <a:r>
              <a:rPr lang="ru-RU" dirty="0" smtClean="0"/>
              <a:t>на компиляцию, если выражение истинно</a:t>
            </a:r>
            <a:endParaRPr lang="ru-RU" dirty="0"/>
          </a:p>
          <a:p>
            <a:r>
              <a:rPr lang="ru-RU" dirty="0" smtClean="0"/>
              <a:t>if — то же, что </a:t>
            </a:r>
            <a:r>
              <a:rPr lang="en-US" dirty="0" smtClean="0"/>
              <a:t>if defined</a:t>
            </a:r>
            <a:endParaRPr lang="ru-RU" dirty="0"/>
          </a:p>
          <a:p>
            <a:r>
              <a:rPr lang="ru-RU" dirty="0"/>
              <a:t>ifndef — </a:t>
            </a:r>
            <a:r>
              <a:rPr lang="ru-RU" dirty="0" smtClean="0"/>
              <a:t>то же, что </a:t>
            </a:r>
            <a:r>
              <a:rPr lang="en-US" dirty="0"/>
              <a:t>if </a:t>
            </a:r>
            <a:r>
              <a:rPr lang="ru-RU" dirty="0" smtClean="0"/>
              <a:t>!</a:t>
            </a:r>
            <a:r>
              <a:rPr lang="en-US" dirty="0" smtClean="0"/>
              <a:t>defined</a:t>
            </a:r>
            <a:endParaRPr lang="ru-RU" dirty="0"/>
          </a:p>
          <a:p>
            <a:r>
              <a:rPr lang="ru-RU" dirty="0" smtClean="0"/>
              <a:t>else </a:t>
            </a:r>
            <a:r>
              <a:rPr lang="ru-RU" dirty="0"/>
              <a:t>— передать строки до соотв. </a:t>
            </a:r>
            <a:r>
              <a:rPr lang="en-US" dirty="0" err="1" smtClean="0"/>
              <a:t>endif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компиляцию, если </a:t>
            </a:r>
            <a:r>
              <a:rPr lang="ru-RU" dirty="0" smtClean="0"/>
              <a:t>соотв. выражение ложно</a:t>
            </a:r>
            <a:endParaRPr lang="ru-RU" dirty="0"/>
          </a:p>
          <a:p>
            <a:r>
              <a:rPr lang="ru-RU" dirty="0" smtClean="0"/>
              <a:t>elif — то же, что else if</a:t>
            </a:r>
          </a:p>
          <a:p>
            <a:r>
              <a:rPr lang="ru-RU" dirty="0" smtClean="0"/>
              <a:t>endif </a:t>
            </a:r>
            <a:r>
              <a:rPr lang="ru-RU" dirty="0"/>
              <a:t>— конец ветки условной компиляции</a:t>
            </a:r>
          </a:p>
          <a:p>
            <a:r>
              <a:rPr lang="ru-RU" dirty="0"/>
              <a:t>line </a:t>
            </a:r>
            <a:r>
              <a:rPr lang="ru-RU" dirty="0" smtClean="0"/>
              <a:t>— сообщить компилятору указанные номер строки и имя файла вместо фактических</a:t>
            </a:r>
            <a:endParaRPr lang="ru-RU" dirty="0"/>
          </a:p>
          <a:p>
            <a:r>
              <a:rPr lang="ru-RU" dirty="0"/>
              <a:t>error — </a:t>
            </a:r>
            <a:r>
              <a:rPr lang="ru-RU" dirty="0" smtClean="0"/>
              <a:t>завершить работу с ошибкой</a:t>
            </a:r>
            <a:endParaRPr lang="ru-RU" dirty="0"/>
          </a:p>
          <a:p>
            <a:r>
              <a:rPr lang="ru-RU" dirty="0"/>
              <a:t>pragma </a:t>
            </a:r>
            <a:r>
              <a:rPr lang="ru-RU" dirty="0" smtClean="0"/>
              <a:t>— добавить в выходной поток лексем действие</a:t>
            </a:r>
            <a:r>
              <a:rPr lang="ru-RU" dirty="0"/>
              <a:t>, зависящее от </a:t>
            </a:r>
            <a:r>
              <a:rPr lang="ru-RU" dirty="0" smtClean="0"/>
              <a:t>компилятора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9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Пока </a:t>
            </a:r>
            <a:r>
              <a:rPr lang="ru-RU" dirty="0" smtClean="0"/>
              <a:t>входной </a:t>
            </a:r>
            <a:r>
              <a:rPr lang="ru-RU" dirty="0" smtClean="0"/>
              <a:t>поток </a:t>
            </a:r>
            <a:r>
              <a:rPr lang="ru-RU" dirty="0" smtClean="0"/>
              <a:t>байтов не </a:t>
            </a:r>
            <a:r>
              <a:rPr lang="ru-RU" dirty="0" smtClean="0"/>
              <a:t>пуст</a:t>
            </a:r>
          </a:p>
          <a:p>
            <a:pPr lvl="1"/>
            <a:r>
              <a:rPr lang="ru-RU" dirty="0" smtClean="0"/>
              <a:t>С = строка, полученная заменой триграфов, склейкой строк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ru-RU" dirty="0" smtClean="0"/>
              <a:t> удалением комментариев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 smtClean="0"/>
              <a:t>С </a:t>
            </a:r>
            <a:r>
              <a:rPr lang="ru-RU" dirty="0" smtClean="0"/>
              <a:t>начинается с </a:t>
            </a:r>
            <a:r>
              <a:rPr lang="en-US" dirty="0" smtClean="0"/>
              <a:t>#</a:t>
            </a:r>
            <a:r>
              <a:rPr lang="ru-RU" dirty="0" smtClean="0"/>
              <a:t>, </a:t>
            </a:r>
            <a:r>
              <a:rPr lang="ru-RU" dirty="0" smtClean="0"/>
              <a:t>то обработать директиву</a:t>
            </a:r>
            <a:endParaRPr lang="ru-RU" dirty="0" smtClean="0"/>
          </a:p>
          <a:p>
            <a:pPr lvl="1"/>
            <a:r>
              <a:rPr lang="ru-RU" dirty="0" smtClean="0"/>
              <a:t>Иначе для каждой лексемы Л в С</a:t>
            </a:r>
          </a:p>
          <a:p>
            <a:pPr lvl="2"/>
            <a:r>
              <a:rPr lang="ru-RU" dirty="0" smtClean="0"/>
              <a:t>Если Л является макросом с определением Х, то положить </a:t>
            </a:r>
            <a:r>
              <a:rPr lang="ru-RU" dirty="0" smtClean="0"/>
              <a:t>во входной поток </a:t>
            </a:r>
            <a:r>
              <a:rPr lang="ru-RU" dirty="0"/>
              <a:t>байтов "</a:t>
            </a:r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 smtClean="0"/>
              <a:t> </a:t>
            </a:r>
            <a:r>
              <a:rPr lang="ru-RU" dirty="0" smtClean="0"/>
              <a:t>Л </a:t>
            </a:r>
            <a:r>
              <a:rPr lang="en-US" dirty="0" smtClean="0"/>
              <a:t>&lt;</a:t>
            </a:r>
            <a:r>
              <a:rPr lang="ru-RU" dirty="0" smtClean="0"/>
              <a:t>конец строки</a:t>
            </a:r>
            <a:r>
              <a:rPr lang="en-US" dirty="0" smtClean="0"/>
              <a:t>&gt; </a:t>
            </a:r>
            <a:r>
              <a:rPr lang="ru-RU" dirty="0" smtClean="0"/>
              <a:t>Х </a:t>
            </a:r>
            <a:r>
              <a:rPr lang="en-US" dirty="0" smtClean="0"/>
              <a:t>#define </a:t>
            </a:r>
            <a:r>
              <a:rPr lang="ru-RU" dirty="0" smtClean="0"/>
              <a:t>Л Х</a:t>
            </a:r>
            <a:r>
              <a:rPr lang="en-US" dirty="0"/>
              <a:t> &lt;</a:t>
            </a:r>
            <a:r>
              <a:rPr lang="ru-RU" dirty="0"/>
              <a:t>конец строки</a:t>
            </a:r>
            <a:r>
              <a:rPr lang="en-US" dirty="0"/>
              <a:t>&gt; </a:t>
            </a:r>
            <a:r>
              <a:rPr lang="ru-RU" dirty="0" smtClean="0"/>
              <a:t>"</a:t>
            </a:r>
          </a:p>
          <a:p>
            <a:pPr lvl="3"/>
            <a:r>
              <a:rPr lang="ru-RU" dirty="0" smtClean="0"/>
              <a:t>Включает обработку параметров макроса – след. слайд</a:t>
            </a:r>
            <a:endParaRPr lang="ru-RU" dirty="0" smtClean="0"/>
          </a:p>
          <a:p>
            <a:pPr lvl="2"/>
            <a:r>
              <a:rPr lang="ru-RU" dirty="0" smtClean="0"/>
              <a:t>Иначе положить </a:t>
            </a:r>
            <a:r>
              <a:rPr lang="ru-RU" dirty="0" smtClean="0"/>
              <a:t>Л в </a:t>
            </a:r>
            <a:r>
              <a:rPr lang="ru-RU" dirty="0" smtClean="0"/>
              <a:t>выходной поток лексем</a:t>
            </a:r>
          </a:p>
          <a:p>
            <a:pPr lvl="2"/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директив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#define </a:t>
            </a:r>
            <a:r>
              <a:rPr lang="ru-RU" i="1" dirty="0" smtClean="0"/>
              <a:t>макрос</a:t>
            </a:r>
            <a:r>
              <a:rPr lang="en-US" dirty="0" smtClean="0"/>
              <a:t> [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smtClean="0"/>
              <a:t> </a:t>
            </a:r>
            <a:r>
              <a:rPr lang="ru-RU" i="1" dirty="0" smtClean="0"/>
              <a:t>парам</a:t>
            </a:r>
            <a:r>
              <a:rPr lang="en-US" i="1" dirty="0"/>
              <a:t> </a:t>
            </a:r>
            <a:r>
              <a:rPr lang="en-US" dirty="0"/>
              <a:t>[</a:t>
            </a:r>
            <a:r>
              <a:rPr lang="en-US" i="1" dirty="0" smtClean="0">
                <a:solidFill>
                  <a:srgbClr val="FFC000"/>
                </a:solidFill>
              </a:rPr>
              <a:t>,</a:t>
            </a:r>
            <a:r>
              <a:rPr lang="en-US" i="1" dirty="0" smtClean="0"/>
              <a:t> </a:t>
            </a:r>
            <a:r>
              <a:rPr lang="ru-RU" i="1" dirty="0" smtClean="0"/>
              <a:t>парам </a:t>
            </a:r>
            <a:r>
              <a:rPr lang="en-US" i="1" dirty="0" smtClean="0"/>
              <a:t>…</a:t>
            </a:r>
            <a:r>
              <a:rPr lang="en-US" dirty="0" smtClean="0"/>
              <a:t>]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dirty="0" smtClean="0"/>
              <a:t> ] </a:t>
            </a:r>
            <a:r>
              <a:rPr lang="ru-RU" i="1" dirty="0" smtClean="0"/>
              <a:t>текст</a:t>
            </a:r>
            <a:endParaRPr lang="ru-RU" i="1" dirty="0" smtClean="0"/>
          </a:p>
          <a:p>
            <a:pPr lvl="1"/>
            <a:r>
              <a:rPr lang="ru-RU" dirty="0" smtClean="0"/>
              <a:t>Добавить в таблицу макросов </a:t>
            </a:r>
            <a:r>
              <a:rPr lang="ru-RU" dirty="0" smtClean="0"/>
              <a:t>определение </a:t>
            </a:r>
            <a:endParaRPr lang="en-US" dirty="0" smtClean="0"/>
          </a:p>
          <a:p>
            <a:pPr lvl="1"/>
            <a:r>
              <a:rPr lang="ru-RU" dirty="0" smtClean="0"/>
              <a:t>Конкатенация параметров </a:t>
            </a:r>
            <a:r>
              <a:rPr lang="en-US" dirty="0" smtClean="0"/>
              <a:t>##</a:t>
            </a:r>
            <a:endParaRPr lang="ru-RU" dirty="0" smtClean="0"/>
          </a:p>
          <a:p>
            <a:pPr lvl="1"/>
            <a:r>
              <a:rPr lang="ru-RU" dirty="0" smtClean="0"/>
              <a:t>Преобразование параметра в строку</a:t>
            </a:r>
            <a:r>
              <a:rPr lang="en-US" dirty="0" smtClean="0"/>
              <a:t> #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#</a:t>
            </a:r>
            <a:r>
              <a:rPr lang="en-US" dirty="0" err="1" smtClean="0">
                <a:solidFill>
                  <a:srgbClr val="FFC000"/>
                </a:solidFill>
              </a:rPr>
              <a:t>undef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i="1" dirty="0" smtClean="0"/>
              <a:t>макрос</a:t>
            </a:r>
            <a:endParaRPr lang="ru-RU" dirty="0" smtClean="0"/>
          </a:p>
          <a:p>
            <a:pPr lvl="1"/>
            <a:r>
              <a:rPr lang="ru-RU" dirty="0" smtClean="0"/>
              <a:t>Удалить определение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#if </a:t>
            </a:r>
            <a:r>
              <a:rPr lang="ru-RU" i="1" dirty="0" smtClean="0"/>
              <a:t>константное выражение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текст 0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>
                <a:solidFill>
                  <a:srgbClr val="FFC000"/>
                </a:solidFill>
              </a:rPr>
              <a:t>#</a:t>
            </a:r>
            <a:r>
              <a:rPr lang="ru-RU" dirty="0" smtClean="0">
                <a:solidFill>
                  <a:srgbClr val="FFC000"/>
                </a:solidFill>
              </a:rPr>
              <a:t>el</a:t>
            </a:r>
            <a:r>
              <a:rPr lang="en-US" dirty="0" smtClean="0">
                <a:solidFill>
                  <a:srgbClr val="FFC000"/>
                </a:solidFill>
              </a:rPr>
              <a:t>se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текст 1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solidFill>
                  <a:srgbClr val="FFC000"/>
                </a:solidFill>
              </a:rPr>
              <a:t>#endif</a:t>
            </a:r>
            <a:endParaRPr lang="ru-RU" dirty="0" smtClean="0">
              <a:solidFill>
                <a:srgbClr val="FFC000"/>
              </a:solidFill>
            </a:endParaRPr>
          </a:p>
          <a:p>
            <a:pPr lvl="1"/>
            <a:r>
              <a:rPr lang="ru-RU" dirty="0" smtClean="0"/>
              <a:t>Добавить во входной </a:t>
            </a:r>
            <a:r>
              <a:rPr lang="ru-RU" dirty="0"/>
              <a:t>поток байтов </a:t>
            </a:r>
            <a:r>
              <a:rPr lang="ru-RU" dirty="0" smtClean="0"/>
              <a:t>текст 0, если выражение истинно, или текст 1, если выражение ложно</a:t>
            </a:r>
            <a:endParaRPr lang="ru-RU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#error</a:t>
            </a:r>
            <a:r>
              <a:rPr lang="ru-RU" dirty="0" smtClean="0"/>
              <a:t> сообщение</a:t>
            </a:r>
          </a:p>
          <a:p>
            <a:pPr lvl="1"/>
            <a:r>
              <a:rPr lang="ru-RU" dirty="0" smtClean="0"/>
              <a:t>Завершить компиляцию с сообщением</a:t>
            </a:r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директив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#include </a:t>
            </a: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ru-RU" dirty="0" smtClean="0"/>
              <a:t> </a:t>
            </a:r>
            <a:r>
              <a:rPr lang="ru-RU" i="1" dirty="0" smtClean="0"/>
              <a:t>байты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  <a:endParaRPr lang="ru-RU" dirty="0" smtClean="0">
              <a:solidFill>
                <a:srgbClr val="FFC000"/>
              </a:solidFill>
            </a:endParaRPr>
          </a:p>
          <a:p>
            <a:pPr lvl="1"/>
            <a:r>
              <a:rPr lang="ru-RU" dirty="0"/>
              <a:t>Раскрыть </a:t>
            </a:r>
            <a:r>
              <a:rPr lang="ru-RU" dirty="0" smtClean="0"/>
              <a:t>байты </a:t>
            </a:r>
            <a:r>
              <a:rPr lang="ru-RU" dirty="0"/>
              <a:t>по </a:t>
            </a:r>
            <a:r>
              <a:rPr lang="ru-RU" dirty="0" smtClean="0"/>
              <a:t>таблице макросов, если возможно</a:t>
            </a:r>
          </a:p>
          <a:p>
            <a:pPr lvl="1"/>
            <a:r>
              <a:rPr lang="ru-RU" dirty="0" smtClean="0"/>
              <a:t>Преобразовать </a:t>
            </a:r>
            <a:r>
              <a:rPr lang="ru-RU" dirty="0" smtClean="0"/>
              <a:t>результат в строку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аменить </a:t>
            </a:r>
            <a:r>
              <a:rPr lang="en-US" dirty="0" smtClean="0"/>
              <a:t>#include </a:t>
            </a:r>
            <a:r>
              <a:rPr lang="ru-RU" dirty="0" smtClean="0"/>
              <a:t>на текст из файла с таким </a:t>
            </a:r>
            <a:r>
              <a:rPr lang="ru-RU" dirty="0" smtClean="0"/>
              <a:t>именем</a:t>
            </a:r>
          </a:p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 smtClean="0">
                <a:solidFill>
                  <a:srgbClr val="FFC000"/>
                </a:solidFill>
              </a:rPr>
              <a:t>include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i="1" dirty="0" smtClean="0"/>
              <a:t>строковая константа</a:t>
            </a:r>
          </a:p>
          <a:p>
            <a:pPr lvl="1"/>
            <a:r>
              <a:rPr lang="ru-RU" dirty="0"/>
              <a:t>Заменить </a:t>
            </a:r>
            <a:r>
              <a:rPr lang="en-US" dirty="0"/>
              <a:t>#include </a:t>
            </a:r>
            <a:r>
              <a:rPr lang="ru-RU" dirty="0"/>
              <a:t>на текст из файла с таким именем</a:t>
            </a:r>
            <a:endParaRPr lang="ru-RU" i="1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/>
              <a:t>define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/>
              <a:t>(</a:t>
            </a:r>
            <a:r>
              <a:rPr lang="en-US" dirty="0" err="1"/>
              <a:t>a,b</a:t>
            </a:r>
            <a:r>
              <a:rPr lang="en-US" dirty="0"/>
              <a:t>,…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dirty="0" err="1"/>
              <a:t>nextM</a:t>
            </a:r>
            <a:endParaRPr lang="ru-RU" dirty="0"/>
          </a:p>
          <a:p>
            <a:pPr lvl="1"/>
            <a:r>
              <a:rPr lang="ru-RU" dirty="0"/>
              <a:t>Добавить в таблицу макросов</a:t>
            </a:r>
            <a:r>
              <a:rPr lang="en-US" dirty="0"/>
              <a:t> </a:t>
            </a:r>
            <a:r>
              <a:rPr lang="ru-RU" dirty="0"/>
              <a:t>замену </a:t>
            </a:r>
            <a:r>
              <a:rPr lang="en-US" dirty="0" smtClean="0"/>
              <a:t>M(</a:t>
            </a:r>
            <a:r>
              <a:rPr lang="en-US" dirty="0" err="1" smtClean="0"/>
              <a:t>a,b</a:t>
            </a:r>
            <a:r>
              <a:rPr lang="en-US" dirty="0" smtClean="0"/>
              <a:t>,…) </a:t>
            </a:r>
            <a:r>
              <a:rPr lang="en-US" dirty="0"/>
              <a:t>-&gt; </a:t>
            </a:r>
            <a:r>
              <a:rPr lang="en-US" dirty="0" err="1"/>
              <a:t>nextM</a:t>
            </a:r>
            <a:endParaRPr lang="en-US" dirty="0"/>
          </a:p>
          <a:p>
            <a:pPr lvl="1"/>
            <a:r>
              <a:rPr lang="ru-RU" dirty="0" smtClean="0"/>
              <a:t>Если раскрываем </a:t>
            </a:r>
            <a:r>
              <a:rPr lang="en-US" dirty="0" smtClean="0"/>
              <a:t>M(A,B,…)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</a:t>
            </a:r>
            <a:r>
              <a:rPr lang="en-US" dirty="0" smtClean="0"/>
              <a:t>a</a:t>
            </a:r>
            <a:r>
              <a:rPr lang="en-US" dirty="0"/>
              <a:t>, b, </a:t>
            </a:r>
            <a:r>
              <a:rPr lang="ru-RU" dirty="0"/>
              <a:t>и т.д. в  </a:t>
            </a:r>
            <a:r>
              <a:rPr lang="en-US" dirty="0" err="1"/>
              <a:t>nextM</a:t>
            </a:r>
            <a:r>
              <a:rPr lang="en-US" dirty="0"/>
              <a:t> </a:t>
            </a:r>
            <a:r>
              <a:rPr lang="ru-RU" dirty="0"/>
              <a:t>будет заменено на </a:t>
            </a:r>
            <a:r>
              <a:rPr lang="en-US" dirty="0"/>
              <a:t>A, </a:t>
            </a:r>
            <a:r>
              <a:rPr lang="ru-RU" dirty="0"/>
              <a:t>В</a:t>
            </a:r>
            <a:r>
              <a:rPr lang="en-US" dirty="0"/>
              <a:t>, </a:t>
            </a:r>
            <a:r>
              <a:rPr lang="ru-RU" dirty="0"/>
              <a:t>и т.д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a##b </a:t>
            </a:r>
            <a:r>
              <a:rPr lang="ru-RU" dirty="0" smtClean="0"/>
              <a:t>– объединить </a:t>
            </a:r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r>
              <a:rPr lang="ru-RU" dirty="0" smtClean="0"/>
              <a:t> в одну лексему</a:t>
            </a:r>
          </a:p>
          <a:p>
            <a:pPr lvl="1"/>
            <a:r>
              <a:rPr lang="en-US" dirty="0" smtClean="0"/>
              <a:t>#a – </a:t>
            </a:r>
            <a:r>
              <a:rPr lang="ru-RU" dirty="0" smtClean="0"/>
              <a:t>строковая константа, значением которой является </a:t>
            </a:r>
            <a:r>
              <a:rPr lang="en-US" dirty="0"/>
              <a:t>a</a:t>
            </a:r>
          </a:p>
          <a:p>
            <a:pPr lvl="1"/>
            <a:r>
              <a:rPr lang="en-US" dirty="0"/>
              <a:t>#define max(</a:t>
            </a:r>
            <a:r>
              <a:rPr lang="en-US" dirty="0" err="1"/>
              <a:t>x,y</a:t>
            </a:r>
            <a:r>
              <a:rPr lang="en-US" dirty="0"/>
              <a:t>) ((x)&lt;(y)?(x):(y))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6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как часть компилятора</a:t>
            </a:r>
          </a:p>
          <a:p>
            <a:r>
              <a:rPr lang="ru-RU" dirty="0" smtClean="0"/>
              <a:t>Этапы работы и внутреннее устройтсво препроцессора</a:t>
            </a:r>
          </a:p>
          <a:p>
            <a:r>
              <a:rPr lang="ru-RU" dirty="0" smtClean="0"/>
              <a:t>Язык препроцессора языка Си</a:t>
            </a:r>
          </a:p>
          <a:p>
            <a:r>
              <a:rPr lang="ru-RU" dirty="0"/>
              <a:t>Алгоритм работы препроцессора языка Си</a:t>
            </a:r>
          </a:p>
          <a:p>
            <a:r>
              <a:rPr lang="ru-RU" dirty="0" smtClean="0"/>
              <a:t>Примеры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как часть компилятора</a:t>
            </a:r>
          </a:p>
          <a:p>
            <a:r>
              <a:rPr lang="ru-RU" dirty="0" smtClean="0"/>
              <a:t>Этапы работы и внутреннее устройтсво препроцессора</a:t>
            </a:r>
          </a:p>
          <a:p>
            <a:r>
              <a:rPr lang="ru-RU" dirty="0" smtClean="0"/>
              <a:t>Язык препроцессора языка Си</a:t>
            </a:r>
          </a:p>
          <a:p>
            <a:r>
              <a:rPr lang="ru-RU" dirty="0"/>
              <a:t>Алгоритм работы препроцессора языка Си</a:t>
            </a:r>
          </a:p>
          <a:p>
            <a:r>
              <a:rPr lang="ru-RU" dirty="0" smtClean="0"/>
              <a:t>Примеры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#if</a:t>
            </a:r>
            <a:endParaRPr lang="ru-RU" dirty="0" smtClean="0"/>
          </a:p>
          <a:p>
            <a:pPr lvl="1"/>
            <a:r>
              <a:rPr lang="en-US" dirty="0" smtClean="0"/>
              <a:t>#if &lt;</a:t>
            </a:r>
            <a:r>
              <a:rPr lang="ru-RU" dirty="0" smtClean="0"/>
              <a:t>условие1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код1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ru-RU" dirty="0" smtClean="0"/>
              <a:t>условие2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код2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smtClean="0"/>
              <a:t>#else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</a:t>
            </a:r>
            <a:r>
              <a:rPr lang="en-US" dirty="0" smtClean="0"/>
              <a:t>N&gt;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ru-RU" dirty="0" smtClean="0"/>
          </a:p>
          <a:p>
            <a:pPr lvl="1"/>
            <a:r>
              <a:rPr lang="ru-RU" dirty="0" smtClean="0"/>
              <a:t>Вычисляем условия по порядку</a:t>
            </a:r>
          </a:p>
          <a:p>
            <a:pPr lvl="1"/>
            <a:r>
              <a:rPr lang="ru-RU" dirty="0" smtClean="0"/>
              <a:t>Когда получаем истину, помещаем во входной поток блок кода до следующей директивы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ru-RU" dirty="0" smtClean="0"/>
              <a:t>и/или </a:t>
            </a:r>
            <a:r>
              <a:rPr lang="en-US" dirty="0" smtClean="0"/>
              <a:t>#else </a:t>
            </a:r>
            <a:r>
              <a:rPr lang="ru-RU" dirty="0" smtClean="0"/>
              <a:t>могут отсутствовать</a:t>
            </a:r>
          </a:p>
          <a:p>
            <a:pPr lvl="1"/>
            <a:r>
              <a:rPr lang="ru-RU" dirty="0" smtClean="0"/>
              <a:t>Можно вложенные </a:t>
            </a:r>
            <a:r>
              <a:rPr lang="en-US" dirty="0" smtClean="0"/>
              <a:t>#if</a:t>
            </a:r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988840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Условие: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defined </a:t>
            </a:r>
            <a:r>
              <a:rPr lang="ru-RU" sz="2000" dirty="0" smtClean="0"/>
              <a:t>макрос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Арифметические, логические, побитовые операции, скобки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Символы, целые числа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Макросы, раскрывающиеся в символы или целые числа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928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Dennis Ritchie</a:t>
            </a:r>
          </a:p>
          <a:p>
            <a:pPr lvl="1"/>
            <a:r>
              <a:rPr lang="ru-RU" dirty="0" smtClean="0"/>
              <a:t>Язык для разработки ОС </a:t>
            </a:r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1969-1973, Bell Laboratories</a:t>
            </a:r>
            <a:r>
              <a:rPr lang="ru-RU" dirty="0" smtClean="0"/>
              <a:t>, США</a:t>
            </a:r>
            <a:endParaRPr lang="en-US" dirty="0" smtClean="0"/>
          </a:p>
          <a:p>
            <a:r>
              <a:rPr lang="ru-RU" dirty="0" smtClean="0"/>
              <a:t>Стандарты</a:t>
            </a:r>
          </a:p>
          <a:p>
            <a:pPr lvl="1"/>
            <a:r>
              <a:rPr lang="en-US" dirty="0" smtClean="0"/>
              <a:t>ANSI</a:t>
            </a:r>
            <a:r>
              <a:rPr lang="ru-RU" dirty="0" smtClean="0"/>
              <a:t> (С89)</a:t>
            </a:r>
          </a:p>
          <a:p>
            <a:pPr lvl="1"/>
            <a:r>
              <a:rPr lang="ru-RU" dirty="0" smtClean="0"/>
              <a:t>С99 – //, описание переменных не в начале блока, массивы переменной длины</a:t>
            </a:r>
          </a:p>
          <a:p>
            <a:pPr lvl="1"/>
            <a:r>
              <a:rPr lang="ru-RU" dirty="0" smtClean="0"/>
              <a:t>С11 – параллелизм, полиморфизм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Программа </a:t>
            </a:r>
            <a:r>
              <a:rPr lang="ru-RU" sz="4000" dirty="0" smtClean="0"/>
              <a:t>на Си -- одна </a:t>
            </a:r>
            <a:r>
              <a:rPr lang="ru-RU" sz="4000" dirty="0"/>
              <a:t>или </a:t>
            </a:r>
            <a:r>
              <a:rPr lang="ru-RU" sz="4000" dirty="0" smtClean="0"/>
              <a:t>несколько </a:t>
            </a:r>
            <a:r>
              <a:rPr lang="ru-RU" sz="4000" i="1" dirty="0"/>
              <a:t>единиц компиляции </a:t>
            </a:r>
            <a:r>
              <a:rPr lang="ru-RU" sz="4000" dirty="0" smtClean="0"/>
              <a:t>(файлов)</a:t>
            </a:r>
          </a:p>
          <a:p>
            <a:r>
              <a:rPr lang="ru-RU" sz="4000" dirty="0" smtClean="0"/>
              <a:t>Стадии работы компилятора</a:t>
            </a:r>
          </a:p>
          <a:p>
            <a:pPr lvl="1"/>
            <a:r>
              <a:rPr lang="ru-RU" sz="3600" dirty="0" smtClean="0"/>
              <a:t>Формирование </a:t>
            </a:r>
            <a:r>
              <a:rPr lang="ru-RU" sz="3600" i="1" dirty="0" smtClean="0"/>
              <a:t>лексем</a:t>
            </a:r>
            <a:r>
              <a:rPr lang="ru-RU" sz="3600" dirty="0" smtClean="0"/>
              <a:t> (в том числе работа препроцессора)</a:t>
            </a:r>
            <a:endParaRPr lang="ru-RU" sz="3600" i="1" dirty="0" smtClean="0"/>
          </a:p>
          <a:p>
            <a:pPr lvl="1"/>
            <a:r>
              <a:rPr lang="ru-RU" sz="3600" dirty="0" smtClean="0"/>
              <a:t>Синтаксический анализ</a:t>
            </a:r>
          </a:p>
          <a:p>
            <a:pPr lvl="1"/>
            <a:r>
              <a:rPr lang="ru-RU" sz="3600" dirty="0" smtClean="0"/>
              <a:t>Семантический анализ</a:t>
            </a:r>
          </a:p>
          <a:p>
            <a:pPr lvl="1"/>
            <a:r>
              <a:rPr lang="ru-RU" sz="3600" dirty="0" smtClean="0"/>
              <a:t>Оптимизация</a:t>
            </a:r>
          </a:p>
          <a:p>
            <a:pPr lvl="1"/>
            <a:r>
              <a:rPr lang="ru-RU" sz="3600" dirty="0" smtClean="0"/>
              <a:t>Генерация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77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</a:t>
            </a:r>
            <a:r>
              <a:rPr lang="ru-RU" dirty="0" smtClean="0"/>
              <a:t>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Препроцессор – это интерпретатор специального языка преобразования текстов</a:t>
            </a:r>
          </a:p>
          <a:p>
            <a:endParaRPr lang="ru-RU" dirty="0" smtClean="0"/>
          </a:p>
          <a:p>
            <a:r>
              <a:rPr lang="ru-RU" dirty="0" smtClean="0"/>
              <a:t>Препроцессор языка Си – это 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компиляции </a:t>
            </a:r>
            <a:r>
              <a:rPr lang="ru-RU" dirty="0" smtClean="0"/>
              <a:t>в </a:t>
            </a:r>
            <a:r>
              <a:rPr lang="ru-RU" dirty="0" smtClean="0"/>
              <a:t>последовательность лексем языка Си</a:t>
            </a:r>
          </a:p>
          <a:p>
            <a:endParaRPr lang="ru-RU" dirty="0" smtClean="0"/>
          </a:p>
          <a:p>
            <a:r>
              <a:rPr lang="ru-RU" dirty="0" smtClean="0"/>
              <a:t>Этапы работы препроцессора языка Си</a:t>
            </a:r>
          </a:p>
          <a:p>
            <a:pPr lvl="1"/>
            <a:r>
              <a:rPr lang="ru-RU" dirty="0" smtClean="0"/>
              <a:t>Замена </a:t>
            </a:r>
            <a:r>
              <a:rPr lang="ru-RU" i="1" dirty="0" smtClean="0"/>
              <a:t>триграфов</a:t>
            </a:r>
          </a:p>
          <a:p>
            <a:pPr lvl="1"/>
            <a:r>
              <a:rPr lang="ru-RU" dirty="0" smtClean="0"/>
              <a:t>Склеивание строк</a:t>
            </a:r>
          </a:p>
          <a:p>
            <a:pPr lvl="1"/>
            <a:r>
              <a:rPr lang="ru-RU" dirty="0" smtClean="0"/>
              <a:t>Удаление комментариев</a:t>
            </a:r>
          </a:p>
          <a:p>
            <a:pPr lvl="1"/>
            <a:r>
              <a:rPr lang="ru-RU" dirty="0" smtClean="0"/>
              <a:t>Обработка директив</a:t>
            </a:r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Триграфы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798768"/>
          </a:xfrm>
        </p:spPr>
        <p:txBody>
          <a:bodyPr/>
          <a:lstStyle/>
          <a:p>
            <a:r>
              <a:rPr lang="ru-RU" dirty="0" smtClean="0"/>
              <a:t>Триграфами языка Си называются следующие последовательности символов, начинающиеся с ??</a:t>
            </a:r>
            <a:endParaRPr lang="ru-R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40641"/>
              </p:ext>
            </p:extLst>
          </p:nvPr>
        </p:nvGraphicFramePr>
        <p:xfrm>
          <a:off x="1115616" y="4149080"/>
          <a:ext cx="720080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4"/>
                <a:gridCol w="1200134"/>
                <a:gridCol w="1200134"/>
                <a:gridCol w="1200134"/>
                <a:gridCol w="1200134"/>
                <a:gridCol w="120013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??=include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/* #          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??&lt;                 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 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n??(5??);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и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 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??(4??) = '0' - (??-0 ??' 1 ??! 2); /* ~, ^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и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("%c??/n", n??(4??));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     /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??/ = \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??&gt;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Склеивание строк, удаление комментариев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4824"/>
            <a:ext cx="7772400" cy="4510736"/>
          </a:xfrm>
        </p:spPr>
        <p:txBody>
          <a:bodyPr/>
          <a:lstStyle/>
          <a:p>
            <a:r>
              <a:rPr lang="ru-RU" dirty="0" smtClean="0"/>
              <a:t>Строка </a:t>
            </a:r>
            <a:r>
              <a:rPr lang="ru-RU" dirty="0" smtClean="0"/>
              <a:t>единицы компиляции, </a:t>
            </a:r>
            <a:r>
              <a:rPr lang="ru-RU" dirty="0"/>
              <a:t>заканчивающаяся обратной наклонной </a:t>
            </a:r>
            <a:r>
              <a:rPr lang="ru-RU" dirty="0" smtClean="0"/>
              <a:t>чертой \, </a:t>
            </a:r>
            <a:r>
              <a:rPr lang="ru-RU" dirty="0"/>
              <a:t>соединяется со </a:t>
            </a:r>
            <a:r>
              <a:rPr lang="ru-RU" dirty="0" smtClean="0"/>
              <a:t>следующей строкой</a:t>
            </a:r>
          </a:p>
          <a:p>
            <a:endParaRPr lang="ru-RU" dirty="0" smtClean="0"/>
          </a:p>
          <a:p>
            <a:r>
              <a:rPr lang="ru-RU" dirty="0" smtClean="0"/>
              <a:t>Символы единицы компиляции, образующие комментарий с т.з. языка Си, не включаются в выходную последовательность лексем языка Си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// Будет ли исполнена следующая строка????????????????/</a:t>
            </a:r>
            <a:br>
              <a:rPr lang="ru-RU" dirty="0" smtClean="0"/>
            </a:br>
            <a:r>
              <a:rPr lang="ru-RU" dirty="0" smtClean="0"/>
              <a:t>a</a:t>
            </a:r>
            <a:r>
              <a:rPr lang="ru-RU" dirty="0"/>
              <a:t>++;</a:t>
            </a:r>
          </a:p>
          <a:p>
            <a:endParaRPr lang="ru-RU" dirty="0" smtClean="0"/>
          </a:p>
          <a:p>
            <a:r>
              <a:rPr lang="ru-RU" dirty="0" smtClean="0"/>
              <a:t>??/ </a:t>
            </a:r>
            <a:r>
              <a:rPr lang="ru-RU" dirty="0"/>
              <a:t>будет проинтерпретирован как '\' в конце строки и продлит комментарий на следующую </a:t>
            </a:r>
            <a:r>
              <a:rPr lang="ru-RU" dirty="0" smtClean="0"/>
              <a:t>строку</a:t>
            </a:r>
            <a:endParaRPr lang="ru-RU" dirty="0"/>
          </a:p>
          <a:p>
            <a:r>
              <a:rPr lang="ru-RU" dirty="0" smtClean="0"/>
              <a:t>a++ будет воспринято как комментарий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1096</TotalTime>
  <Words>862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препроцессор языка си</vt:lpstr>
      <vt:lpstr>План лекции</vt:lpstr>
      <vt:lpstr>Общие сведения о языке Си</vt:lpstr>
      <vt:lpstr>Лексика языка Си</vt:lpstr>
      <vt:lpstr>Препроцессор языка Си</vt:lpstr>
      <vt:lpstr>Триграфы языка Си</vt:lpstr>
      <vt:lpstr>Пример</vt:lpstr>
      <vt:lpstr>Склеивание строк, удаление комментариев</vt:lpstr>
      <vt:lpstr>Пример</vt:lpstr>
      <vt:lpstr>Директивы препроцессора Си</vt:lpstr>
      <vt:lpstr>Внутреннее устройство препроцессора</vt:lpstr>
      <vt:lpstr>Константы, макросы, операции</vt:lpstr>
      <vt:lpstr>Константные выражения</vt:lpstr>
      <vt:lpstr>Ключевые слова препроцессора Си</vt:lpstr>
      <vt:lpstr>Препроцессор Си</vt:lpstr>
      <vt:lpstr>Обработка директив</vt:lpstr>
      <vt:lpstr>Обработка директив</vt:lpstr>
      <vt:lpstr>Препроцессор Си</vt:lpstr>
      <vt:lpstr>Заключение</vt:lpstr>
      <vt:lpstr>Препроцессор Си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lastModifiedBy>Petrov, Evgueni S</cp:lastModifiedBy>
  <cp:revision>77</cp:revision>
  <dcterms:created xsi:type="dcterms:W3CDTF">2012-04-19T03:58:25Z</dcterms:created>
  <dcterms:modified xsi:type="dcterms:W3CDTF">2013-05-16T10:10:45Z</dcterms:modified>
</cp:coreProperties>
</file>