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59" r:id="rId6"/>
    <p:sldId id="257" r:id="rId7"/>
    <p:sldId id="260" r:id="rId8"/>
    <p:sldId id="261" r:id="rId9"/>
    <p:sldId id="263" r:id="rId10"/>
    <p:sldId id="264" r:id="rId11"/>
    <p:sldId id="265" r:id="rId12"/>
    <p:sldId id="270" r:id="rId13"/>
    <p:sldId id="268" r:id="rId14"/>
    <p:sldId id="272" r:id="rId15"/>
    <p:sldId id="269" r:id="rId16"/>
    <p:sldId id="271" r:id="rId17"/>
    <p:sldId id="273" r:id="rId18"/>
    <p:sldId id="275" r:id="rId19"/>
    <p:sldId id="278" r:id="rId20"/>
    <p:sldId id="282" r:id="rId21"/>
    <p:sldId id="274" r:id="rId22"/>
    <p:sldId id="276" r:id="rId23"/>
    <p:sldId id="277" r:id="rId24"/>
    <p:sldId id="279" r:id="rId25"/>
    <p:sldId id="284" r:id="rId26"/>
    <p:sldId id="280" r:id="rId27"/>
    <p:sldId id="285" r:id="rId28"/>
    <p:sldId id="283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41AF54-D424-4535-8D24-56D75C2073A1}">
          <p14:sldIdLst>
            <p14:sldId id="256"/>
            <p14:sldId id="266"/>
            <p14:sldId id="267"/>
          </p14:sldIdLst>
        </p14:section>
        <p14:section name="Функции по работе с окнами" id="{BFC6BFC9-3527-4377-8051-ED4E706DF182}">
          <p14:sldIdLst>
            <p14:sldId id="258"/>
            <p14:sldId id="259"/>
            <p14:sldId id="257"/>
            <p14:sldId id="260"/>
            <p14:sldId id="261"/>
          </p14:sldIdLst>
        </p14:section>
        <p14:section name="Диалоговые окна" id="{A9A8C5FA-14FF-4562-8C18-1DF732319B4C}">
          <p14:sldIdLst>
            <p14:sldId id="263"/>
            <p14:sldId id="264"/>
            <p14:sldId id="265"/>
            <p14:sldId id="270"/>
            <p14:sldId id="268"/>
            <p14:sldId id="272"/>
            <p14:sldId id="269"/>
            <p14:sldId id="271"/>
            <p14:sldId id="273"/>
            <p14:sldId id="275"/>
            <p14:sldId id="278"/>
          </p14:sldIdLst>
        </p14:section>
        <p14:section name="Отправка сообщений" id="{0FF75ABF-0578-4308-8E19-B9D7A740FB55}">
          <p14:sldIdLst>
            <p14:sldId id="282"/>
            <p14:sldId id="274"/>
            <p14:sldId id="276"/>
            <p14:sldId id="277"/>
            <p14:sldId id="279"/>
          </p14:sldIdLst>
        </p14:section>
        <p14:section name="Элементы управления" id="{A0D5B8E0-5B9D-4243-99C6-ACA369468C3F}">
          <p14:sldIdLst>
            <p14:sldId id="284"/>
            <p14:sldId id="280"/>
            <p14:sldId id="285"/>
            <p14:sldId id="283"/>
            <p14:sldId id="286"/>
          </p14:sldIdLst>
        </p14:section>
        <p14:section name="Рисование в окне" id="{7FCF3B2E-FC35-4F62-9DDD-332F8BA8A2C7}">
          <p14:sldIdLst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2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9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8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61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9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3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7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9581-A59F-45AA-A51E-A23FB7CBF131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146F-E5DD-4D33-95FE-20C3C995B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41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Модальные диалоговые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Модальное диалоговое окно при создании получает управление и не может возвратить его обратно вызывающему окну до завершения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4868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модального диалогового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3798"/>
            <a:ext cx="10515600" cy="545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INT_PTR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DialogBox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HINSTANCE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LPCWSTR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DLGPROC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lpDialogFunc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hInstance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дескриптор текущего приложения;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lpTemplate</a:t>
            </a:r>
            <a:r>
              <a:rPr lang="ru-RU" dirty="0"/>
              <a:t> — указатель ресурса диалогового окна</a:t>
            </a:r>
            <a:r>
              <a:rPr lang="ru-RU" dirty="0" smtClean="0"/>
              <a:t>;</a:t>
            </a:r>
          </a:p>
          <a:p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hWndParent</a:t>
            </a:r>
            <a:r>
              <a:rPr lang="ru-RU" dirty="0" smtClean="0"/>
              <a:t> </a:t>
            </a:r>
            <a:r>
              <a:rPr lang="ru-RU" dirty="0"/>
              <a:t>— дескриптор "родительского" окна, породившего диалоговое окно;</a:t>
            </a:r>
          </a:p>
          <a:p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lpDialogFunc</a:t>
            </a:r>
            <a:r>
              <a:rPr lang="ru-RU" dirty="0" smtClean="0"/>
              <a:t> </a:t>
            </a:r>
            <a:r>
              <a:rPr lang="ru-RU" dirty="0"/>
              <a:t>— указатель на функцию диалогового окна.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5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CALLBACK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DlgProc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hDlg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WPARAM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LPARAM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lParam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Возвращает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ru-RU" dirty="0" smtClean="0">
                <a:cs typeface="Courier New" panose="02070309020205020404" pitchFamily="49" charset="0"/>
              </a:rPr>
              <a:t>– если окно не закрыто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Возвращает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ru-RU" dirty="0">
                <a:cs typeface="Courier New" panose="02070309020205020404" pitchFamily="49" charset="0"/>
              </a:rPr>
              <a:t>– если окно </a:t>
            </a:r>
            <a:r>
              <a:rPr lang="ru-RU" dirty="0" smtClean="0">
                <a:cs typeface="Courier New" panose="02070309020205020404" pitchFamily="49" charset="0"/>
              </a:rPr>
              <a:t>закрыто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диалогового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EndDialog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hDlg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Обрабатываем сообщение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WM_CLOSE</a:t>
            </a: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 модальным окном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Немодальные диалоговые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Немодальные </a:t>
            </a:r>
            <a:r>
              <a:rPr lang="ru-RU" dirty="0" smtClean="0"/>
              <a:t>окна </a:t>
            </a:r>
            <a:r>
              <a:rPr lang="ru-RU" dirty="0"/>
              <a:t>работают </a:t>
            </a:r>
            <a:r>
              <a:rPr lang="ru-RU" dirty="0" smtClean="0"/>
              <a:t>отлично от модальных окон </a:t>
            </a:r>
            <a:r>
              <a:rPr lang="ru-RU" dirty="0"/>
              <a:t>— после создания они могут как потерять управление, так и получить его вновь.</a:t>
            </a:r>
          </a:p>
        </p:txBody>
      </p:sp>
    </p:spTree>
    <p:extLst>
      <p:ext uri="{BB962C8B-B14F-4D97-AF65-F5344CB8AC3E}">
        <p14:creationId xmlns:p14="http://schemas.microsoft.com/office/powerpoint/2010/main" val="14663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немодального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CreateDialog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HINSTANCE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hInstance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LPCWSTR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DLGPROC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lpDialogFunc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CALLBACK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DlgProc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hDlg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WPARAM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LPARAM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lParam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Возвращает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ru-RU" dirty="0" smtClean="0">
                <a:cs typeface="Courier New" panose="02070309020205020404" pitchFamily="49" charset="0"/>
              </a:rPr>
              <a:t>– если окно не закрыто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Возвращает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ru-RU" dirty="0">
                <a:cs typeface="Courier New" panose="02070309020205020404" pitchFamily="49" charset="0"/>
              </a:rPr>
              <a:t>– если окно </a:t>
            </a:r>
            <a:r>
              <a:rPr lang="ru-RU" dirty="0" smtClean="0">
                <a:cs typeface="Courier New" panose="02070309020205020404" pitchFamily="49" charset="0"/>
              </a:rPr>
              <a:t>закрыто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диалогового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DestroyWindow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HWND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hDlg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Обрабатываем сообщение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WM_CLOSE</a:t>
            </a: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 немодальным окном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ru-RU" dirty="0"/>
              <a:t>функция </a:t>
            </a:r>
            <a:r>
              <a:rPr lang="ru-RU" dirty="0" err="1"/>
              <a:t>CreateWindow</a:t>
            </a:r>
            <a:r>
              <a:rPr lang="ru-RU" dirty="0"/>
              <a:t>() или ее расширение </a:t>
            </a:r>
            <a:r>
              <a:rPr lang="ru-RU" dirty="0" err="1"/>
              <a:t>CreateWindowEx</a:t>
            </a:r>
            <a:r>
              <a:rPr lang="ru-RU" dirty="0" smtClean="0"/>
              <a:t>():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HWND WINAPI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CreateWindowExW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(DWORD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dwExStyle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LPCWSTR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LPCWSTR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lpWindowName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DWORD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HMENU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HINSTANCE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LPVOID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сообщений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5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Синхронные и асинхронные 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149" t="13391" r="2069" b="49109"/>
          <a:stretch/>
        </p:blipFill>
        <p:spPr>
          <a:xfrm>
            <a:off x="866640" y="1970468"/>
            <a:ext cx="104587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синхронного 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LRESULT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WPARAM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LPARAM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lParam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</a:t>
            </a:r>
            <a:r>
              <a:rPr lang="ru-RU" dirty="0"/>
              <a:t>а</a:t>
            </a:r>
            <a:r>
              <a:rPr lang="ru-RU" dirty="0" smtClean="0"/>
              <a:t>синхронного 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LRESULT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WPARAM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LPARAM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lParam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WM_QUIT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WM_CLOSE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WM_SIZE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WM_CREATE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WM_MOVE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WM_GETICON</a:t>
            </a:r>
          </a:p>
        </p:txBody>
      </p:sp>
    </p:spTree>
    <p:extLst>
      <p:ext uri="{BB962C8B-B14F-4D97-AF65-F5344CB8AC3E}">
        <p14:creationId xmlns:p14="http://schemas.microsoft.com/office/powerpoint/2010/main" val="28360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Получить дескриптор окна по его идентификатору элемента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GetDlgItem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hDlg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nIDDlgItem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  <a:tabLst>
                <a:tab pos="0" algn="l"/>
              </a:tabLst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Получить идентификатор окна по его дескриптору элемента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GetDlgCtrlId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hwndCtrl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(</a:t>
            </a:r>
            <a:r>
              <a:rPr lang="en-US" dirty="0" smtClean="0"/>
              <a:t>enabled) </a:t>
            </a:r>
            <a:r>
              <a:rPr lang="ru-RU" dirty="0" smtClean="0"/>
              <a:t>и запрещение (</a:t>
            </a:r>
            <a:r>
              <a:rPr lang="en-US" dirty="0" smtClean="0"/>
              <a:t>disabled)</a:t>
            </a:r>
            <a:r>
              <a:rPr lang="ru-RU" dirty="0" smtClean="0"/>
              <a:t> окон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Включает </a:t>
            </a:r>
            <a:r>
              <a:rPr lang="ru-RU" dirty="0"/>
              <a:t>или отключает мышь и ввод с клавиатуры в определенном окне или элементе управления. Когда ввод заблокирован, окно не принимает ввод типа щелчков мыши и нажатий клавиш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EnableWindow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шагов при создании окна: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Создается </a:t>
            </a:r>
            <a:r>
              <a:rPr lang="ru-RU" dirty="0"/>
              <a:t>переменная типа "Класс окна"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WNDCLASSEX</a:t>
            </a:r>
            <a:r>
              <a:rPr lang="ru-RU" dirty="0"/>
              <a:t>.</a:t>
            </a:r>
          </a:p>
          <a:p>
            <a:r>
              <a:rPr lang="ru-RU" dirty="0"/>
              <a:t>Регистрируется класс окна функцией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RegisterClassEx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ru-RU" dirty="0"/>
              <a:t>Вызывается функция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CreateWindowEx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для создания окна.</a:t>
            </a:r>
          </a:p>
          <a:p>
            <a:r>
              <a:rPr lang="ru-RU" dirty="0"/>
              <a:t>При помощи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ShowWindow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окно отображается.</a:t>
            </a:r>
          </a:p>
          <a:p>
            <a:r>
              <a:rPr lang="ru-RU" dirty="0"/>
              <a:t>Поскольку отображение окна происходит асинхронно, то обычно </a:t>
            </a:r>
            <a:r>
              <a:rPr lang="ru-RU" dirty="0" err="1"/>
              <a:t>используютфункцию</a:t>
            </a:r>
            <a:r>
              <a:rPr lang="ru-RU" dirty="0"/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UpdateWindow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для принудительной прорисовки окна.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в окне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линии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 чтобы нарисовать линию, используется функция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LineTo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HDC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- дескриптор контекста устройства,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у</a:t>
            </a:r>
            <a:r>
              <a:rPr lang="ru-RU" dirty="0"/>
              <a:t> — координаты конца линии. Начало линии определяется положением текущей позиции рисования.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текущей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4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MoveToEx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y, LPPOINT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устанавливает текущую позицию в точку с координатами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х,у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/>
              <a:t> и передает в структуру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 </a:t>
            </a:r>
            <a:r>
              <a:rPr lang="ru-RU" dirty="0"/>
              <a:t>координаты предыдущей позиции.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tagPOINT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POINT;</a:t>
            </a:r>
          </a:p>
          <a:p>
            <a:pPr marL="0" indent="0">
              <a:buNone/>
            </a:pPr>
            <a:r>
              <a:rPr lang="ru-RU" dirty="0"/>
              <a:t>Если последний параметр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, </a:t>
            </a:r>
            <a:r>
              <a:rPr lang="ru-RU" dirty="0"/>
              <a:t>то предыдущие координаты не сохраняются.</a:t>
            </a:r>
          </a:p>
        </p:txBody>
      </p:sp>
    </p:spTree>
    <p:extLst>
      <p:ext uri="{BB962C8B-B14F-4D97-AF65-F5344CB8AC3E}">
        <p14:creationId xmlns:p14="http://schemas.microsoft.com/office/powerpoint/2010/main" val="9487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Рисование прямоугольника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Нарисовать </a:t>
            </a:r>
            <a:r>
              <a:rPr lang="ru-RU" dirty="0"/>
              <a:t>прямоугольник можно при помощи функции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Rectangle 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(x1,y1) </a:t>
            </a:r>
            <a:r>
              <a:rPr lang="ru-RU" dirty="0"/>
              <a:t>— координаты левого верхнего угла прямоугольника, 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(x2,y2) </a:t>
            </a:r>
            <a:r>
              <a:rPr lang="ru-RU" dirty="0"/>
              <a:t>— координаты правого нижнего угла.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8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Рисование эллипса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/>
              <a:t>для отображения эллипса имеет те же параметры, поскольку эллипс определяется ограничивающим его прямоугольником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Ellipse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y2);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Рисование точки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318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позволяет вывести в окно одну точку (пиксел):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COLORREF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SetPixel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COLORREF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color);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/>
              <a:t> — </a:t>
            </a:r>
            <a:r>
              <a:rPr lang="ru-RU" dirty="0"/>
              <a:t>контекст устройства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— </a:t>
            </a:r>
            <a:r>
              <a:rPr lang="ru-RU" dirty="0"/>
              <a:t>координаты точки, </a:t>
            </a:r>
            <a:r>
              <a:rPr lang="en-US" dirty="0"/>
              <a:t>color— </a:t>
            </a:r>
            <a:r>
              <a:rPr lang="ru-RU" dirty="0"/>
              <a:t>цвет точки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COLORREF</a:t>
            </a:r>
            <a:r>
              <a:rPr lang="ru-RU" dirty="0"/>
              <a:t> представляет длинное целое число, где три младших байта кодируют соответственно </a:t>
            </a:r>
            <a:r>
              <a:rPr lang="ru-RU" i="1" dirty="0"/>
              <a:t>красный</a:t>
            </a:r>
            <a:r>
              <a:rPr lang="ru-RU" dirty="0"/>
              <a:t>, </a:t>
            </a:r>
            <a:r>
              <a:rPr lang="ru-RU" i="1" dirty="0"/>
              <a:t>синий</a:t>
            </a:r>
            <a:r>
              <a:rPr lang="ru-RU" dirty="0"/>
              <a:t>, </a:t>
            </a:r>
            <a:r>
              <a:rPr lang="ru-RU" i="1" dirty="0"/>
              <a:t>зеленый </a:t>
            </a:r>
            <a:r>
              <a:rPr lang="ru-RU" dirty="0"/>
              <a:t>цвета.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получения нужного цвета можно воспользоваться макросом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COLORREF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 = RGB(0,255,0);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8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пера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0165"/>
            <a:ext cx="10515600" cy="5257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Можно </a:t>
            </a:r>
            <a:r>
              <a:rPr lang="ru-RU" dirty="0"/>
              <a:t>создать </a:t>
            </a:r>
            <a:r>
              <a:rPr lang="ru-RU" i="1" dirty="0" smtClean="0"/>
              <a:t>пользовательское</a:t>
            </a:r>
            <a:r>
              <a:rPr lang="en-US" i="1" dirty="0" smtClean="0"/>
              <a:t> </a:t>
            </a:r>
            <a:r>
              <a:rPr lang="ru-RU" i="1" dirty="0" smtClean="0"/>
              <a:t>перо </a:t>
            </a:r>
            <a:r>
              <a:rPr lang="ru-RU" dirty="0"/>
              <a:t>при помощи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HPEN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width, COLORREF color);</a:t>
            </a:r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/>
              <a:t> определяется макросом и задает тип </a:t>
            </a:r>
            <a:r>
              <a:rPr lang="ru-RU" dirty="0" smtClean="0"/>
              <a:t>линии</a:t>
            </a:r>
            <a:endParaRPr lang="en-US" dirty="0" smtClean="0"/>
          </a:p>
          <a:p>
            <a:pPr marL="0" indent="0">
              <a:buNone/>
            </a:pPr>
            <a:r>
              <a:rPr lang="ru-RU" b="1" dirty="0"/>
              <a:t>Макрос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b="1" dirty="0" smtClean="0"/>
              <a:t>Тип </a:t>
            </a:r>
            <a:r>
              <a:rPr lang="ru-RU" b="1" dirty="0"/>
              <a:t>линии</a:t>
            </a:r>
            <a:r>
              <a:rPr lang="ru-RU" dirty="0"/>
              <a:t>	</a:t>
            </a:r>
          </a:p>
          <a:p>
            <a:pPr marL="0" indent="0">
              <a:buNone/>
            </a:pPr>
            <a:r>
              <a:rPr lang="en-US" dirty="0"/>
              <a:t>PS_DASH	</a:t>
            </a:r>
            <a:r>
              <a:rPr lang="en-US" dirty="0" smtClean="0"/>
              <a:t>	</a:t>
            </a:r>
            <a:r>
              <a:rPr lang="ru-RU" dirty="0" smtClean="0"/>
              <a:t>Штриховая </a:t>
            </a:r>
            <a:r>
              <a:rPr lang="ru-RU" dirty="0"/>
              <a:t>линия (---)	</a:t>
            </a:r>
          </a:p>
          <a:p>
            <a:pPr marL="0" indent="0">
              <a:buNone/>
            </a:pPr>
            <a:r>
              <a:rPr lang="en-US" dirty="0"/>
              <a:t>PS_DASHDOT	</a:t>
            </a:r>
            <a:r>
              <a:rPr lang="en-US" dirty="0" smtClean="0"/>
              <a:t>	</a:t>
            </a:r>
            <a:r>
              <a:rPr lang="ru-RU" dirty="0" smtClean="0"/>
              <a:t>Штрих </a:t>
            </a:r>
            <a:r>
              <a:rPr lang="ru-RU" dirty="0"/>
              <a:t>пунктирная линия (-.-)	</a:t>
            </a:r>
          </a:p>
          <a:p>
            <a:pPr marL="0" indent="0">
              <a:buNone/>
            </a:pPr>
            <a:r>
              <a:rPr lang="ru-RU" dirty="0"/>
              <a:t>Р</a:t>
            </a:r>
            <a:r>
              <a:rPr lang="en-US" dirty="0"/>
              <a:t>S_DASHDOTDOT	</a:t>
            </a:r>
            <a:r>
              <a:rPr lang="ru-RU" dirty="0"/>
              <a:t>Штрих пунктирная линия (-. .-)	</a:t>
            </a:r>
          </a:p>
          <a:p>
            <a:pPr marL="0" indent="0">
              <a:buNone/>
            </a:pPr>
            <a:r>
              <a:rPr lang="en-US" dirty="0"/>
              <a:t>PS_DOT	</a:t>
            </a:r>
            <a:r>
              <a:rPr lang="en-US" dirty="0" smtClean="0"/>
              <a:t>	</a:t>
            </a:r>
            <a:r>
              <a:rPr lang="ru-RU" dirty="0" smtClean="0"/>
              <a:t>Точечная </a:t>
            </a:r>
            <a:r>
              <a:rPr lang="ru-RU" dirty="0"/>
              <a:t>линия (. . .)	</a:t>
            </a:r>
          </a:p>
          <a:p>
            <a:pPr marL="0" indent="0">
              <a:buNone/>
            </a:pPr>
            <a:r>
              <a:rPr lang="ru-RU" dirty="0"/>
              <a:t>PS_INSIDEFRAME	Сплошная линия внутри области	</a:t>
            </a:r>
          </a:p>
          <a:p>
            <a:pPr marL="0" indent="0">
              <a:buNone/>
            </a:pPr>
            <a:r>
              <a:rPr lang="en-US" dirty="0"/>
              <a:t>PS_NULL	</a:t>
            </a:r>
            <a:r>
              <a:rPr lang="en-US" dirty="0" smtClean="0"/>
              <a:t>	</a:t>
            </a:r>
            <a:r>
              <a:rPr lang="ru-RU" dirty="0" smtClean="0"/>
              <a:t>Прозрачное </a:t>
            </a:r>
            <a:r>
              <a:rPr lang="ru-RU" dirty="0"/>
              <a:t>перо	</a:t>
            </a:r>
          </a:p>
          <a:p>
            <a:pPr marL="0" indent="0">
              <a:buNone/>
            </a:pPr>
            <a:r>
              <a:rPr lang="en-US" dirty="0"/>
              <a:t>PS_SOLID	</a:t>
            </a:r>
            <a:r>
              <a:rPr lang="en-US" dirty="0" smtClean="0"/>
              <a:t>	</a:t>
            </a:r>
            <a:r>
              <a:rPr lang="ru-RU" dirty="0" smtClean="0"/>
              <a:t>Сплошная </a:t>
            </a:r>
            <a:r>
              <a:rPr lang="ru-RU" dirty="0"/>
              <a:t>линия	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1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создания </a:t>
            </a:r>
            <a:r>
              <a:rPr lang="ru-RU" i="1" dirty="0"/>
              <a:t>перо </a:t>
            </a:r>
            <a:r>
              <a:rPr lang="ru-RU" dirty="0"/>
              <a:t>выбирается как </a:t>
            </a:r>
            <a:r>
              <a:rPr lang="ru-RU" i="1" dirty="0" smtClean="0"/>
              <a:t>текущее</a:t>
            </a:r>
            <a:r>
              <a:rPr lang="en-US" i="1" dirty="0" smtClean="0"/>
              <a:t> </a:t>
            </a:r>
            <a:r>
              <a:rPr lang="ru-RU" dirty="0" smtClean="0"/>
              <a:t>с </a:t>
            </a:r>
            <a:r>
              <a:rPr lang="ru-RU" dirty="0"/>
              <a:t>помощью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 algn="ctr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HGDIOBJ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HGDIOBJ handle);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HPEN hpen1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(PS_SOLID, 2, RGB(0, 0, 255));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hpen1);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Освобождение ресурсов занимаемого пером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(HGDIOBJ handle);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Готовые перья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Можно воспользоваться готовыми перьями </a:t>
            </a:r>
            <a:r>
              <a:rPr lang="ru-RU" dirty="0" smtClean="0"/>
              <a:t>при </a:t>
            </a:r>
            <a:r>
              <a:rPr lang="ru-RU" dirty="0"/>
              <a:t>помощи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Getstockobject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HGDIOBJ WINAPI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GetStockObject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указывая в качестве параметра соответствующую константу: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BLACK_PEN </a:t>
            </a:r>
            <a:r>
              <a:rPr lang="en-US" dirty="0"/>
              <a:t>— </a:t>
            </a:r>
            <a:r>
              <a:rPr lang="ru-RU" dirty="0"/>
              <a:t>черное перо;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WHITE_PEN</a:t>
            </a:r>
            <a:r>
              <a:rPr lang="en-US" dirty="0"/>
              <a:t> — </a:t>
            </a:r>
            <a:r>
              <a:rPr lang="ru-RU" dirty="0"/>
              <a:t>белое перо;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NULL_PEN</a:t>
            </a:r>
            <a:r>
              <a:rPr lang="en-US" dirty="0"/>
              <a:t>— </a:t>
            </a:r>
            <a:r>
              <a:rPr lang="ru-RU" dirty="0"/>
              <a:t>прозрачное перо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Стандартные перья не нуждаются в освобождении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6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 работе с окнами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синусоида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1912" r="15746" b="18239"/>
          <a:stretch/>
        </p:blipFill>
        <p:spPr>
          <a:xfrm>
            <a:off x="2831206" y="1574661"/>
            <a:ext cx="6529587" cy="4954927"/>
          </a:xfrm>
        </p:spPr>
      </p:pic>
    </p:spTree>
    <p:extLst>
      <p:ext uri="{BB962C8B-B14F-4D97-AF65-F5344CB8AC3E}">
        <p14:creationId xmlns:p14="http://schemas.microsoft.com/office/powerpoint/2010/main" val="40656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Режимы отображения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6023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Для установки текущего режима отображения используется функция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SetMapMode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SetMapMode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mode);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ru-RU" dirty="0"/>
              <a:t> определяет графический режим и принимает одно из заданных значений: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MM_TEXT</a:t>
            </a:r>
            <a:r>
              <a:rPr lang="ru-RU" dirty="0"/>
              <a:t> — одна логическая единица равна 1 пикселу;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MM_LOMETRIC</a:t>
            </a:r>
            <a:r>
              <a:rPr lang="ru-RU" dirty="0"/>
              <a:t> — одна логическая единица равна 0,1 миллиметра;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MM_HIMETRIC</a:t>
            </a:r>
            <a:r>
              <a:rPr lang="ru-RU" dirty="0"/>
              <a:t> —одна логическая единица равна 0,01 миллиметра;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MM_LOENGLISH</a:t>
            </a:r>
            <a:r>
              <a:rPr lang="ru-RU" dirty="0"/>
              <a:t> — одна логическая единица равна 0,01 дюйма;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MM_HIENGLISH </a:t>
            </a:r>
            <a:r>
              <a:rPr lang="ru-RU" dirty="0"/>
              <a:t>— одна логическая единица равна 0,001 дюйма;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MM_TWIPS</a:t>
            </a:r>
            <a:r>
              <a:rPr lang="ru-RU" dirty="0"/>
              <a:t> — одна логическая единица равна 1/12 точки принтера, 1/1440 дюйма;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MM_ISOTROPIC</a:t>
            </a:r>
            <a:r>
              <a:rPr lang="ru-RU" dirty="0"/>
              <a:t> — режим отображения логических единиц с одинаковым масштабированием по осям координат;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MM_ANISOTROPIC</a:t>
            </a:r>
            <a:r>
              <a:rPr lang="ru-RU" dirty="0"/>
              <a:t> — режим отображения логических единиц с различным масштабированием по осям координат.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логических размеров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Логические размеры окна определяются функцией </a:t>
            </a:r>
            <a:r>
              <a:rPr lang="ru-RU" dirty="0" err="1"/>
              <a:t>SetWindowExtEx</a:t>
            </a:r>
            <a:r>
              <a:rPr lang="ru-RU" dirty="0" smtClean="0"/>
              <a:t>():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SetWindowExtEx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y, LPSIZE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области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режимов отображения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MM_ISOTROPIC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MM_ANISOTROPIC</a:t>
            </a:r>
            <a:r>
              <a:rPr lang="ru-RU" dirty="0"/>
              <a:t> необходимо указать также физический размер области экрана в пикселах. Этот размер может быть как меньше, так и больше фактического размера окна и определяется вызовом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SetViewportExtEx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SetViewportExtEx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х,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LPSIZE size);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Задание начала системы координат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умолчанию начало координат, т. е. точка с координатами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(0; 0)</a:t>
            </a:r>
            <a:r>
              <a:rPr lang="ru-RU" dirty="0"/>
              <a:t>, находится в левом верхнем углу клиентской области окна. Мы можем установить начало координат в любой точке области вывода при помощи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SetViewportOrgEx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SetViewportOrgEx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y, LPPOINT point);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кисти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Кисть используется для заполнения фона окна или замкнутой области внутри окна.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Сплошная </a:t>
            </a:r>
            <a:r>
              <a:rPr lang="ru-RU" dirty="0"/>
              <a:t>кисть создается при помощи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CreateSolidBrush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HBRUSH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CreateSolidBrush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(COLORREF 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и устанавливается функцией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, например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HBRUSH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CreateSolidBrush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(RGB(255, 255, 0));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Штриховая кисть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43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ru-RU" dirty="0" err="1" smtClean="0"/>
              <a:t>оздается</a:t>
            </a:r>
            <a:r>
              <a:rPr lang="ru-RU" dirty="0" smtClean="0"/>
              <a:t> </a:t>
            </a:r>
            <a:r>
              <a:rPr lang="ru-RU" dirty="0"/>
              <a:t>функцией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CreateHatchBrush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HBRUSH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CreateHatchBrush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COLORREF 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nIndex</a:t>
            </a:r>
            <a:r>
              <a:rPr lang="ru-RU" dirty="0"/>
              <a:t> определяет тип штриховки и может принимать следующие значения: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HS_BDIAGONAL</a:t>
            </a:r>
            <a:r>
              <a:rPr lang="ru-RU" dirty="0"/>
              <a:t> — слева направо и снизу вверх;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HS_CROSS</a:t>
            </a:r>
            <a:r>
              <a:rPr lang="ru-RU" dirty="0"/>
              <a:t> — горизонтальная и вертикальная штриховка;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HS_DIAGCROSS</a:t>
            </a:r>
            <a:r>
              <a:rPr lang="ru-RU" dirty="0"/>
              <a:t> — под углом в 45 градусов;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HS_FDIAGONAL</a:t>
            </a:r>
            <a:r>
              <a:rPr lang="ru-RU" dirty="0"/>
              <a:t> — слева направо и сверху вниз;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HS_HORIZONTAL</a:t>
            </a:r>
            <a:r>
              <a:rPr lang="en-US" dirty="0"/>
              <a:t> — </a:t>
            </a:r>
            <a:r>
              <a:rPr lang="ru-RU" dirty="0"/>
              <a:t>горизонтальная штриховка;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HS_VERTICAL</a:t>
            </a:r>
            <a:r>
              <a:rPr lang="en-US" dirty="0"/>
              <a:t> — </a:t>
            </a:r>
            <a:r>
              <a:rPr lang="ru-RU" dirty="0"/>
              <a:t>вертикальная штриховка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демонстрация кистей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8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</a:t>
            </a:r>
            <a:r>
              <a:rPr lang="ru-RU" dirty="0" smtClean="0"/>
              <a:t>ункций </a:t>
            </a:r>
            <a:r>
              <a:rPr lang="ru-RU" dirty="0"/>
              <a:t>для манипуляций </a:t>
            </a:r>
            <a:r>
              <a:rPr lang="ru-RU" dirty="0" smtClean="0"/>
              <a:t>с прямоугольниками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4865"/>
            <a:ext cx="10515600" cy="5128966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r>
              <a:rPr lang="en-US" dirty="0"/>
              <a:t>BOOL WINAPI </a:t>
            </a:r>
            <a:r>
              <a:rPr lang="en-US" dirty="0" err="1"/>
              <a:t>CopyRect</a:t>
            </a:r>
            <a:r>
              <a:rPr lang="en-US" dirty="0"/>
              <a:t>(LPRECT </a:t>
            </a:r>
            <a:r>
              <a:rPr lang="en-US" dirty="0" err="1"/>
              <a:t>lprcDst</a:t>
            </a:r>
            <a:r>
              <a:rPr lang="en-US" dirty="0"/>
              <a:t>, CONST RECT *</a:t>
            </a:r>
            <a:r>
              <a:rPr lang="en-US" dirty="0" err="1"/>
              <a:t>lprcSrc</a:t>
            </a:r>
            <a:r>
              <a:rPr lang="en-US" dirty="0"/>
              <a:t>);</a:t>
            </a:r>
            <a:r>
              <a:rPr lang="ru-RU" dirty="0"/>
              <a:t>Функция копирует один прямоугольник в другой.</a:t>
            </a:r>
          </a:p>
          <a:p>
            <a:r>
              <a:rPr lang="ru-RU" dirty="0" smtClean="0"/>
              <a:t>BOOL </a:t>
            </a:r>
            <a:r>
              <a:rPr lang="ru-RU" dirty="0" err="1"/>
              <a:t>EqualRect</a:t>
            </a:r>
            <a:r>
              <a:rPr lang="ru-RU" dirty="0"/>
              <a:t>(CONST RECT *lprc1, CONST RECT *lprc2);Функция определяет, равны ли два прямоугольника, сравнивая их координаты.</a:t>
            </a:r>
          </a:p>
          <a:p>
            <a:r>
              <a:rPr lang="ru-RU" dirty="0" smtClean="0"/>
              <a:t>BOOL </a:t>
            </a:r>
            <a:r>
              <a:rPr lang="ru-RU" dirty="0" err="1"/>
              <a:t>InflateRect</a:t>
            </a:r>
            <a:r>
              <a:rPr lang="ru-RU" dirty="0"/>
              <a:t>(LPRECT </a:t>
            </a:r>
            <a:r>
              <a:rPr lang="ru-RU" dirty="0" err="1"/>
              <a:t>lprc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dx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dy</a:t>
            </a:r>
            <a:r>
              <a:rPr lang="ru-RU" dirty="0"/>
              <a:t>);Функция увеличивает или уменьшает ширину и </a:t>
            </a:r>
            <a:r>
              <a:rPr lang="ru-RU" dirty="0" err="1" smtClean="0"/>
              <a:t>соту</a:t>
            </a:r>
            <a:r>
              <a:rPr lang="ru-RU" dirty="0" smtClean="0"/>
              <a:t> </a:t>
            </a:r>
            <a:r>
              <a:rPr lang="ru-RU" dirty="0"/>
              <a:t>указанного прямоугольника.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WINAPI </a:t>
            </a:r>
            <a:r>
              <a:rPr lang="en-US" dirty="0" err="1"/>
              <a:t>FillRect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/>
              <a:t>, CONST RECT *</a:t>
            </a:r>
            <a:r>
              <a:rPr lang="en-US" dirty="0" err="1"/>
              <a:t>lprc</a:t>
            </a:r>
            <a:r>
              <a:rPr lang="en-US" dirty="0"/>
              <a:t>, HBRUSH </a:t>
            </a:r>
            <a:r>
              <a:rPr lang="en-US" dirty="0" err="1"/>
              <a:t>hbr</a:t>
            </a:r>
            <a:r>
              <a:rPr lang="en-US" dirty="0"/>
              <a:t>);</a:t>
            </a:r>
            <a:r>
              <a:rPr lang="ru-RU" dirty="0"/>
              <a:t>Функция заполняет </a:t>
            </a:r>
            <a:r>
              <a:rPr lang="ru-RU" dirty="0" smtClean="0"/>
              <a:t>прямоугольник </a:t>
            </a:r>
            <a:r>
              <a:rPr lang="ru-RU" dirty="0"/>
              <a:t>кистью </a:t>
            </a:r>
            <a:r>
              <a:rPr lang="en-US" dirty="0" err="1"/>
              <a:t>hbr</a:t>
            </a:r>
            <a:r>
              <a:rPr lang="en-US" dirty="0"/>
              <a:t>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WINAPI </a:t>
            </a:r>
            <a:r>
              <a:rPr lang="en-US" dirty="0" err="1"/>
              <a:t>FrameRect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/>
              <a:t>, CONST RECT *</a:t>
            </a:r>
            <a:r>
              <a:rPr lang="en-US" dirty="0" err="1"/>
              <a:t>lprc</a:t>
            </a:r>
            <a:r>
              <a:rPr lang="en-US" dirty="0"/>
              <a:t>, HBRUSH </a:t>
            </a:r>
            <a:r>
              <a:rPr lang="en-US" dirty="0" err="1"/>
              <a:t>hbr</a:t>
            </a:r>
            <a:r>
              <a:rPr lang="en-US" dirty="0"/>
              <a:t>);</a:t>
            </a:r>
            <a:r>
              <a:rPr lang="ru-RU" dirty="0"/>
              <a:t>Функция рисует контур </a:t>
            </a:r>
            <a:r>
              <a:rPr lang="ru-RU" dirty="0" smtClean="0"/>
              <a:t>прямоугольника </a:t>
            </a:r>
            <a:r>
              <a:rPr lang="ru-RU" dirty="0"/>
              <a:t>кистью </a:t>
            </a:r>
            <a:r>
              <a:rPr lang="en-US" dirty="0" err="1"/>
              <a:t>hbr</a:t>
            </a:r>
            <a:r>
              <a:rPr lang="en-US" dirty="0"/>
              <a:t>.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IntersectRect</a:t>
            </a:r>
            <a:r>
              <a:rPr lang="en-US" dirty="0"/>
              <a:t>(LPRECT </a:t>
            </a:r>
            <a:r>
              <a:rPr lang="en-US" dirty="0" err="1"/>
              <a:t>lprcDst</a:t>
            </a:r>
            <a:r>
              <a:rPr lang="en-US" dirty="0"/>
              <a:t>, CONST RECT *lprcSrc1, CONST RECT </a:t>
            </a:r>
            <a:r>
              <a:rPr lang="en-US" dirty="0" smtClean="0"/>
              <a:t>*lprcSrc2</a:t>
            </a:r>
            <a:r>
              <a:rPr lang="en-US" dirty="0"/>
              <a:t>);</a:t>
            </a:r>
            <a:r>
              <a:rPr lang="ru-RU" dirty="0"/>
              <a:t>Функция выполняет пересечение двух прямоугольников.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InvertRect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/>
              <a:t>, CONST RECT *</a:t>
            </a:r>
            <a:r>
              <a:rPr lang="en-US" dirty="0" err="1"/>
              <a:t>lprc</a:t>
            </a:r>
            <a:r>
              <a:rPr lang="en-US" dirty="0"/>
              <a:t>);</a:t>
            </a:r>
            <a:r>
              <a:rPr lang="ru-RU" dirty="0"/>
              <a:t>Выполняется побитовая инверсия цвета прямоугольника.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19010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BOOL WINAPI </a:t>
            </a:r>
            <a:r>
              <a:rPr lang="ru-RU" dirty="0" err="1"/>
              <a:t>IsRectEmpty</a:t>
            </a:r>
            <a:r>
              <a:rPr lang="ru-RU" dirty="0"/>
              <a:t>(CONST RECT *</a:t>
            </a:r>
            <a:r>
              <a:rPr lang="ru-RU" dirty="0" err="1"/>
              <a:t>lprc</a:t>
            </a:r>
            <a:r>
              <a:rPr lang="ru-RU" dirty="0"/>
              <a:t>);Осуществляется определение, является ли прямоугольник пустым?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OffsetRect</a:t>
            </a:r>
            <a:r>
              <a:rPr lang="en-US" dirty="0"/>
              <a:t>(LPRECT </a:t>
            </a:r>
            <a:r>
              <a:rPr lang="en-US" dirty="0" err="1"/>
              <a:t>lprc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dx,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);</a:t>
            </a:r>
            <a:r>
              <a:rPr lang="ru-RU" dirty="0"/>
              <a:t>Выполняется перемещение координат прямоугольника на </a:t>
            </a:r>
            <a:r>
              <a:rPr lang="en-US" dirty="0"/>
              <a:t>dx </a:t>
            </a:r>
            <a:r>
              <a:rPr lang="ru-RU" dirty="0"/>
              <a:t>и </a:t>
            </a:r>
            <a:r>
              <a:rPr lang="en-US" dirty="0"/>
              <a:t>dy.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PtlnRect</a:t>
            </a:r>
            <a:r>
              <a:rPr lang="en-US" dirty="0"/>
              <a:t>(CONST RECT *</a:t>
            </a:r>
            <a:r>
              <a:rPr lang="en-US" dirty="0" err="1"/>
              <a:t>lprc</a:t>
            </a:r>
            <a:r>
              <a:rPr lang="en-US" dirty="0"/>
              <a:t>, POINT </a:t>
            </a:r>
            <a:r>
              <a:rPr lang="en-US" dirty="0" err="1"/>
              <a:t>pt</a:t>
            </a:r>
            <a:r>
              <a:rPr lang="en-US" dirty="0"/>
              <a:t>);</a:t>
            </a:r>
            <a:r>
              <a:rPr lang="ru-RU" dirty="0"/>
              <a:t>Определение, содержится ли точка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ru-RU" dirty="0"/>
              <a:t>внутри прямоугольника *</a:t>
            </a:r>
            <a:r>
              <a:rPr lang="en-US" dirty="0" err="1"/>
              <a:t>lprc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SetRect</a:t>
            </a:r>
            <a:r>
              <a:rPr lang="en-US" dirty="0"/>
              <a:t> (LPRECT </a:t>
            </a:r>
            <a:r>
              <a:rPr lang="en-US" dirty="0" err="1"/>
              <a:t>lprc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xLeft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yTop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xRight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yBottom</a:t>
            </a:r>
            <a:r>
              <a:rPr lang="en-US" dirty="0"/>
              <a:t>);</a:t>
            </a:r>
            <a:r>
              <a:rPr lang="ru-RU" dirty="0"/>
              <a:t>Задание полей структуры прямоугольника.</a:t>
            </a:r>
          </a:p>
          <a:p>
            <a:r>
              <a:rPr lang="ru-RU" dirty="0" smtClean="0"/>
              <a:t>BOOL </a:t>
            </a:r>
            <a:r>
              <a:rPr lang="ru-RU" dirty="0"/>
              <a:t>WINAPI </a:t>
            </a:r>
            <a:r>
              <a:rPr lang="ru-RU" dirty="0" err="1"/>
              <a:t>SetRectEmpty</a:t>
            </a:r>
            <a:r>
              <a:rPr lang="ru-RU" dirty="0"/>
              <a:t>(LPRECT </a:t>
            </a:r>
            <a:r>
              <a:rPr lang="ru-RU" dirty="0" err="1"/>
              <a:t>lprc</a:t>
            </a:r>
            <a:r>
              <a:rPr lang="ru-RU" dirty="0"/>
              <a:t>);Установка полей структуры прямоугольника в ноль.</a:t>
            </a:r>
          </a:p>
          <a:p>
            <a:r>
              <a:rPr lang="en-US" dirty="0" smtClean="0"/>
              <a:t>BOOL </a:t>
            </a:r>
            <a:r>
              <a:rPr lang="en-US" dirty="0" err="1"/>
              <a:t>SubtractRect</a:t>
            </a:r>
            <a:r>
              <a:rPr lang="en-US" dirty="0"/>
              <a:t>(LPRECT </a:t>
            </a:r>
            <a:r>
              <a:rPr lang="en-US" dirty="0" err="1"/>
              <a:t>lprcDst</a:t>
            </a:r>
            <a:r>
              <a:rPr lang="en-US" dirty="0"/>
              <a:t>, CONST RECT *lprcSrc1, CONST RECT *lprcSrc2);</a:t>
            </a:r>
            <a:r>
              <a:rPr lang="ru-RU" dirty="0"/>
              <a:t>Функция </a:t>
            </a:r>
            <a:r>
              <a:rPr lang="ru-RU" dirty="0" smtClean="0"/>
              <a:t>определяет </a:t>
            </a:r>
            <a:r>
              <a:rPr lang="ru-RU" dirty="0"/>
              <a:t>координаты прямоугольника, вычитая один прямоугольник из другого.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UnionRect</a:t>
            </a:r>
            <a:r>
              <a:rPr lang="en-US" dirty="0"/>
              <a:t>(LPRECT </a:t>
            </a:r>
            <a:r>
              <a:rPr lang="en-US" dirty="0" err="1"/>
              <a:t>lprcDst</a:t>
            </a:r>
            <a:r>
              <a:rPr lang="en-US" dirty="0"/>
              <a:t>, CONST RECT *lprcSrc1, CONST RECT *lprcSrc2);</a:t>
            </a:r>
            <a:r>
              <a:rPr lang="ru-RU" dirty="0"/>
              <a:t>Осуществление объединения двух прямоугольников.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2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 размера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получение прямоугольника приложения используется функция: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GetWindowRect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HWND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дескриптор окна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LPRECT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адрес структуры для координат окна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Регионы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Регион</a:t>
            </a:r>
            <a:r>
              <a:rPr lang="ru-RU" dirty="0"/>
              <a:t>— это область экрана, представляющая собой комбинацию прямоугольников, полигонов и эллипсов. Регионы можно использовать для заливки сложных фигур, а также для установки области отсечения, т. е. области вывода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Простейшие </a:t>
            </a:r>
            <a:r>
              <a:rPr lang="ru-RU" dirty="0" smtClean="0"/>
              <a:t>регионы— </a:t>
            </a:r>
            <a:r>
              <a:rPr lang="ru-RU" dirty="0"/>
              <a:t>создаются функциями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HRGN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CreateRectRgn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y2);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HRGN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CreateRectRgnIndirect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HRGN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CreateEllipticRgn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y2);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HRGN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CreateEllipticRgnIndirect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Функции возвращают дескриптор созданного региона.</a:t>
            </a:r>
          </a:p>
          <a:p>
            <a:pPr marL="0" indent="0">
              <a:buNone/>
            </a:pPr>
            <a:r>
              <a:rPr lang="ru-RU" dirty="0"/>
              <a:t>По завершении работы регион должен быть удален функцией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DeleteObject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 работе с регионами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5125791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WINAPI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(HRGN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hrgnDst,HRGN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hrgnSrc1,HRGN hrgnSrc2,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/>
              <a:t>объединяет два региона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hrgnSrc1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hrgnsrc2</a:t>
            </a:r>
            <a:r>
              <a:rPr lang="en-US" dirty="0"/>
              <a:t>, </a:t>
            </a:r>
            <a:r>
              <a:rPr lang="ru-RU" dirty="0"/>
              <a:t>результат помещается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hrgnDst</a:t>
            </a:r>
            <a:r>
              <a:rPr lang="en-US" dirty="0"/>
              <a:t>. </a:t>
            </a:r>
            <a:r>
              <a:rPr lang="ru-RU" dirty="0"/>
              <a:t>Все три региона должны быть действительны.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iMode</a:t>
            </a:r>
            <a:r>
              <a:rPr lang="ru-RU" dirty="0"/>
              <a:t> определяет, как объединяются 2 региона:</a:t>
            </a:r>
          </a:p>
          <a:p>
            <a:pPr marL="0" indent="0">
              <a:buNone/>
            </a:pPr>
            <a:r>
              <a:rPr lang="en-US" b="1" dirty="0" err="1"/>
              <a:t>iMode</a:t>
            </a:r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ru-RU" b="1" dirty="0" smtClean="0"/>
              <a:t>Новый </a:t>
            </a:r>
            <a:r>
              <a:rPr lang="ru-RU" b="1" dirty="0"/>
              <a:t>регион</a:t>
            </a: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RGN_AND</a:t>
            </a:r>
            <a:r>
              <a:rPr lang="ru-RU" dirty="0"/>
              <a:t>	Область пересечения двух исходных регионов	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RGN_OR</a:t>
            </a:r>
            <a:r>
              <a:rPr lang="ru-RU" dirty="0"/>
              <a:t>	Объединение двух исходных регионов	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RGN_XOR</a:t>
            </a:r>
            <a:r>
              <a:rPr lang="ru-RU" dirty="0"/>
              <a:t>	Объединение двух исходных регионов за исключением области пересечения	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RGN_DIFF</a:t>
            </a:r>
            <a:r>
              <a:rPr lang="ru-RU" dirty="0"/>
              <a:t>	Часть региона hrgnSrc1, не входящая и регион hrgnSrc2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RGN_COPY</a:t>
            </a:r>
            <a:r>
              <a:rPr lang="en-US" dirty="0"/>
              <a:t>	</a:t>
            </a:r>
            <a:r>
              <a:rPr lang="ru-RU" dirty="0"/>
              <a:t>Копия региона </a:t>
            </a:r>
            <a:r>
              <a:rPr lang="en-US" dirty="0"/>
              <a:t>hrgnSrc1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44767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en-US" dirty="0"/>
              <a:t>BOOL WINAPI </a:t>
            </a:r>
            <a:r>
              <a:rPr lang="en-US" dirty="0" err="1"/>
              <a:t>FillRgn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/>
              <a:t>, HRGN </a:t>
            </a:r>
            <a:r>
              <a:rPr lang="en-US" dirty="0" err="1"/>
              <a:t>hrgn</a:t>
            </a:r>
            <a:r>
              <a:rPr lang="en-US" dirty="0"/>
              <a:t>, HBRUSH </a:t>
            </a:r>
            <a:r>
              <a:rPr lang="en-US" dirty="0" err="1"/>
              <a:t>hbr</a:t>
            </a:r>
            <a:r>
              <a:rPr lang="en-US" dirty="0"/>
              <a:t>);</a:t>
            </a:r>
            <a:r>
              <a:rPr lang="ru-RU" dirty="0"/>
              <a:t>Функция закрашивает область </a:t>
            </a:r>
            <a:r>
              <a:rPr lang="en-US" dirty="0" err="1"/>
              <a:t>hrgn</a:t>
            </a:r>
            <a:r>
              <a:rPr lang="en-US" dirty="0"/>
              <a:t> </a:t>
            </a:r>
            <a:r>
              <a:rPr lang="ru-RU" dirty="0"/>
              <a:t>кистью </a:t>
            </a:r>
            <a:r>
              <a:rPr lang="en-US" dirty="0" err="1"/>
              <a:t>hbr</a:t>
            </a:r>
            <a:r>
              <a:rPr lang="en-US" dirty="0"/>
              <a:t>.</a:t>
            </a:r>
          </a:p>
          <a:p>
            <a:r>
              <a:rPr lang="en-US" dirty="0" smtClean="0"/>
              <a:t>BOOL </a:t>
            </a:r>
            <a:r>
              <a:rPr lang="en-US" dirty="0"/>
              <a:t>WINAPI </a:t>
            </a:r>
            <a:r>
              <a:rPr lang="en-US" dirty="0" err="1"/>
              <a:t>PaintRgn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/>
              <a:t>, HRGN </a:t>
            </a:r>
            <a:r>
              <a:rPr lang="en-US" dirty="0" err="1"/>
              <a:t>hrgn</a:t>
            </a:r>
            <a:r>
              <a:rPr lang="en-US" dirty="0"/>
              <a:t>);</a:t>
            </a:r>
            <a:r>
              <a:rPr lang="ru-RU" dirty="0"/>
              <a:t>Функция закрашивает область </a:t>
            </a:r>
            <a:r>
              <a:rPr lang="en-US" dirty="0" err="1"/>
              <a:t>hrgn</a:t>
            </a:r>
            <a:r>
              <a:rPr lang="en-US" dirty="0"/>
              <a:t> </a:t>
            </a:r>
            <a:r>
              <a:rPr lang="ru-RU" dirty="0"/>
              <a:t>текущей кистью.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WINAPI </a:t>
            </a:r>
            <a:r>
              <a:rPr lang="en-US" dirty="0" err="1"/>
              <a:t>OffsetRgn</a:t>
            </a:r>
            <a:r>
              <a:rPr lang="en-US" dirty="0"/>
              <a:t>(HRGN </a:t>
            </a:r>
            <a:r>
              <a:rPr lang="en-US" dirty="0" err="1"/>
              <a:t>hrgn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dx,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);</a:t>
            </a:r>
            <a:r>
              <a:rPr lang="ru-RU" dirty="0"/>
              <a:t>Функция смещает регион </a:t>
            </a:r>
            <a:r>
              <a:rPr lang="en-US" dirty="0" err="1"/>
              <a:t>hrgn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dx </a:t>
            </a:r>
            <a:r>
              <a:rPr lang="ru-RU" dirty="0"/>
              <a:t>и </a:t>
            </a:r>
            <a:r>
              <a:rPr lang="en-US" dirty="0"/>
              <a:t>dy.</a:t>
            </a:r>
          </a:p>
          <a:p>
            <a:r>
              <a:rPr lang="ru-RU" dirty="0" smtClean="0"/>
              <a:t>BOOL </a:t>
            </a:r>
            <a:r>
              <a:rPr lang="ru-RU" dirty="0"/>
              <a:t>WINAPI </a:t>
            </a:r>
            <a:r>
              <a:rPr lang="ru-RU" dirty="0" err="1"/>
              <a:t>PtInRegion</a:t>
            </a:r>
            <a:r>
              <a:rPr lang="ru-RU" dirty="0"/>
              <a:t>(HRGN </a:t>
            </a:r>
            <a:r>
              <a:rPr lang="ru-RU" dirty="0" err="1"/>
              <a:t>hrgn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x, </a:t>
            </a:r>
            <a:r>
              <a:rPr lang="ru-RU" dirty="0" err="1"/>
              <a:t>int</a:t>
            </a:r>
            <a:r>
              <a:rPr lang="ru-RU" dirty="0"/>
              <a:t> y);Функция определяет, входит ли точка (х, у) в регион </a:t>
            </a:r>
            <a:r>
              <a:rPr lang="ru-RU" dirty="0" err="1"/>
              <a:t>hrgn</a:t>
            </a:r>
            <a:r>
              <a:rPr lang="ru-RU" dirty="0"/>
              <a:t>?</a:t>
            </a:r>
          </a:p>
          <a:p>
            <a:r>
              <a:rPr lang="ru-RU" dirty="0" smtClean="0"/>
              <a:t>BOOL </a:t>
            </a:r>
            <a:r>
              <a:rPr lang="ru-RU" dirty="0" err="1"/>
              <a:t>RectInRegion</a:t>
            </a:r>
            <a:r>
              <a:rPr lang="ru-RU" dirty="0"/>
              <a:t>(HRGN </a:t>
            </a:r>
            <a:r>
              <a:rPr lang="ru-RU" dirty="0" err="1"/>
              <a:t>hrgn</a:t>
            </a:r>
            <a:r>
              <a:rPr lang="ru-RU" dirty="0"/>
              <a:t>, CONST RECT *</a:t>
            </a:r>
            <a:r>
              <a:rPr lang="ru-RU" dirty="0" err="1"/>
              <a:t>lprc</a:t>
            </a:r>
            <a:r>
              <a:rPr lang="ru-RU" dirty="0"/>
              <a:t>);Функция определяет, лежит ли какая-либо часть указанного прямоугольника в пределах границ региона.</a:t>
            </a:r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WINAPI </a:t>
            </a:r>
            <a:r>
              <a:rPr lang="en-US" dirty="0" err="1"/>
              <a:t>SetPolyFillMode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mode</a:t>
            </a:r>
            <a:r>
              <a:rPr lang="en-US" dirty="0" smtClean="0"/>
              <a:t>);</a:t>
            </a:r>
            <a:r>
              <a:rPr lang="ru-RU" dirty="0" smtClean="0"/>
              <a:t> Функция </a:t>
            </a:r>
            <a:r>
              <a:rPr lang="ru-RU" dirty="0"/>
              <a:t>устанавливает режим закрашивания перекрывающихся областей. При значении параметра </a:t>
            </a:r>
            <a:r>
              <a:rPr lang="ru-RU" dirty="0" err="1"/>
              <a:t>mode</a:t>
            </a:r>
            <a:r>
              <a:rPr lang="ru-RU" dirty="0"/>
              <a:t> — ALTERNATE перекрывающиеся области не закрашиваются, если же значение параметра WINDING — будет закрашена вся фигура.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6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Путь </a:t>
            </a:r>
            <a:r>
              <a:rPr lang="ru-RU" dirty="0"/>
              <a:t>— это набор прямых линий и кривых. Его можно применять для графических построений, а также конвертировать в регион и использовать для отсечения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HDC </a:t>
            </a:r>
            <a:r>
              <a:rPr lang="en-US" dirty="0"/>
              <a:t>WINAPI </a:t>
            </a:r>
            <a:r>
              <a:rPr lang="en-US" dirty="0" err="1"/>
              <a:t>BeginPath</a:t>
            </a:r>
            <a:r>
              <a:rPr lang="en-US" dirty="0"/>
              <a:t> (HDC </a:t>
            </a:r>
            <a:r>
              <a:rPr lang="en-US" dirty="0" err="1"/>
              <a:t>hdc</a:t>
            </a:r>
            <a:r>
              <a:rPr lang="en-US" dirty="0" smtClean="0"/>
              <a:t>);</a:t>
            </a:r>
            <a:r>
              <a:rPr lang="ru-RU" dirty="0" smtClean="0"/>
              <a:t> Открывает </a:t>
            </a:r>
            <a:r>
              <a:rPr lang="ru-RU" dirty="0"/>
              <a:t>путь, теперь графические функции в окно ничего не выводят, а строят путь.</a:t>
            </a:r>
          </a:p>
          <a:p>
            <a:r>
              <a:rPr lang="en-US" dirty="0"/>
              <a:t>HDC WINAPI </a:t>
            </a:r>
            <a:r>
              <a:rPr lang="en-US" dirty="0" err="1"/>
              <a:t>CloseFigure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 smtClean="0"/>
              <a:t>);</a:t>
            </a:r>
            <a:r>
              <a:rPr lang="ru-RU" dirty="0" smtClean="0"/>
              <a:t> Закрывает </a:t>
            </a:r>
            <a:r>
              <a:rPr lang="ru-RU" dirty="0"/>
              <a:t>открытую фигуру в пути. Замыкает первую и последнюю точки.</a:t>
            </a:r>
          </a:p>
          <a:p>
            <a:r>
              <a:rPr lang="en-US" dirty="0"/>
              <a:t>HDC WINAPI </a:t>
            </a:r>
            <a:r>
              <a:rPr lang="en-US" dirty="0" err="1"/>
              <a:t>EndPath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 smtClean="0"/>
              <a:t>);</a:t>
            </a:r>
            <a:r>
              <a:rPr lang="ru-RU" dirty="0" smtClean="0"/>
              <a:t> Закрывает </a:t>
            </a:r>
            <a:r>
              <a:rPr lang="ru-RU" dirty="0"/>
              <a:t>путь и помещает его в контекст устройства.</a:t>
            </a:r>
          </a:p>
          <a:p>
            <a:r>
              <a:rPr lang="en-US" dirty="0"/>
              <a:t>HDC WINAPI </a:t>
            </a:r>
            <a:r>
              <a:rPr lang="en-US" dirty="0" err="1"/>
              <a:t>FillPath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 smtClean="0"/>
              <a:t>);</a:t>
            </a:r>
            <a:endParaRPr lang="ru-RU" dirty="0"/>
          </a:p>
          <a:p>
            <a:r>
              <a:rPr lang="ru-RU" dirty="0"/>
              <a:t>Закрашивает текущей кистью область, ограниченную путем.</a:t>
            </a:r>
          </a:p>
          <a:p>
            <a:r>
              <a:rPr lang="en-US" dirty="0"/>
              <a:t>HRGN WINAPI </a:t>
            </a:r>
            <a:r>
              <a:rPr lang="en-US" dirty="0" err="1"/>
              <a:t>PathToRegion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 smtClean="0"/>
              <a:t>);</a:t>
            </a:r>
            <a:r>
              <a:rPr lang="ru-RU" dirty="0" smtClean="0"/>
              <a:t> Преобразует </a:t>
            </a:r>
            <a:r>
              <a:rPr lang="ru-RU" dirty="0"/>
              <a:t>путь в область, возвращает ее дескриптор.</a:t>
            </a:r>
          </a:p>
          <a:p>
            <a:r>
              <a:rPr lang="en-US" dirty="0"/>
              <a:t>HDC WINAPI </a:t>
            </a:r>
            <a:r>
              <a:rPr lang="en-US" dirty="0" err="1"/>
              <a:t>StrokePath</a:t>
            </a:r>
            <a:r>
              <a:rPr lang="en-US" dirty="0"/>
              <a:t>(HDC </a:t>
            </a:r>
            <a:r>
              <a:rPr lang="en-US" dirty="0" err="1"/>
              <a:t>hdc</a:t>
            </a:r>
            <a:r>
              <a:rPr lang="en-US" dirty="0" smtClean="0"/>
              <a:t>);</a:t>
            </a:r>
            <a:r>
              <a:rPr lang="ru-RU" dirty="0" smtClean="0"/>
              <a:t> Обводит </a:t>
            </a:r>
            <a:r>
              <a:rPr lang="ru-RU" dirty="0"/>
              <a:t>путь текущим пером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4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Цвет текста и фона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/>
              <a:t>выводе текста функцией </a:t>
            </a:r>
            <a:r>
              <a:rPr lang="ru-RU" dirty="0" err="1"/>
              <a:t>TextOut</a:t>
            </a:r>
            <a:r>
              <a:rPr lang="ru-RU" dirty="0"/>
              <a:t>() имеется возможность установить цвет фона и текста при помощи пары функций: </a:t>
            </a:r>
            <a:r>
              <a:rPr lang="ru-RU" dirty="0" err="1"/>
              <a:t>SetBkColor</a:t>
            </a:r>
            <a:r>
              <a:rPr lang="ru-RU" dirty="0"/>
              <a:t>() и </a:t>
            </a:r>
            <a:r>
              <a:rPr lang="ru-RU" dirty="0" err="1"/>
              <a:t>SetTextColor</a:t>
            </a:r>
            <a:r>
              <a:rPr lang="ru-RU" dirty="0" smtClean="0"/>
              <a:t>():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COLORREF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SetBkColor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COLORREF color);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COLORREF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SetTextColor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COLORREF color);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Получение метрики текста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/>
              <a:t>помощи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GetTextMetrics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можно получить информацию о текущем шрифте данного контекста. Функция заполняет структуру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TEXTMETRIC</a:t>
            </a:r>
            <a:r>
              <a:rPr lang="ru-RU" dirty="0"/>
              <a:t> информацией о текущем шрифте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GetTextMetricsA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TEXTMETRIC* tm);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длины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APIENTRY GetTextExtentPoint32W(HDC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LPCWSTR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LPSIZE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psizl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err="1"/>
              <a:t>hdc</a:t>
            </a:r>
            <a:r>
              <a:rPr lang="ru-RU" dirty="0"/>
              <a:t> — дескриптор контекста устройства, </a:t>
            </a:r>
            <a:r>
              <a:rPr lang="ru-RU" dirty="0" err="1"/>
              <a:t>lpString</a:t>
            </a:r>
            <a:r>
              <a:rPr lang="ru-RU" dirty="0"/>
              <a:t> — выводимая строка, c — длина этой строки и </a:t>
            </a:r>
            <a:r>
              <a:rPr lang="ru-RU" dirty="0" err="1"/>
              <a:t>psizl</a:t>
            </a:r>
            <a:r>
              <a:rPr lang="ru-RU" dirty="0"/>
              <a:t> — указатель на структуру SIZE: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cx; 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Ширина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размера клиентской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решения данной задачи существует функция </a:t>
            </a:r>
            <a:r>
              <a:rPr lang="ru-RU" b="1" dirty="0" err="1"/>
              <a:t>GetClientRect</a:t>
            </a:r>
            <a:r>
              <a:rPr lang="ru-RU" b="1" dirty="0"/>
              <a:t>()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WINAPI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(HWND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LPRECT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/>
              <a:t>Размеры клиентской области окна возвращаются в структуре RECT: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//x - координата левого верхнего угла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//у - координата левого верхнего угла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//х - координата правого нижнего угла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//у - координата правого нижнего угла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RECT;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Воспользуемся сообщением </a:t>
            </a:r>
            <a:r>
              <a:rPr lang="ru-RU" b="1" dirty="0"/>
              <a:t>WM_SIZE</a:t>
            </a:r>
            <a:r>
              <a:rPr lang="ru-RU" dirty="0"/>
              <a:t>, которое генерируется системой при создании окна после сообщения </a:t>
            </a:r>
            <a:r>
              <a:rPr lang="ru-RU" b="1" dirty="0"/>
              <a:t>WM_CREATE</a:t>
            </a:r>
            <a:r>
              <a:rPr lang="ru-RU" dirty="0"/>
              <a:t> и при каждом изменении его размеров: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WM_SIZE: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LOWORD(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ширина окна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HIWORD(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 окна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13867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MoveWindow</a:t>
            </a:r>
            <a:r>
              <a:rPr lang="ru-RU" b="1" dirty="0"/>
              <a:t> </a:t>
            </a:r>
            <a:r>
              <a:rPr lang="ru-RU" dirty="0"/>
              <a:t>изменяет позицию и габариты определяемого окна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HWND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дескриптор окна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      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позиция по горизонтали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y,       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позиция по вертикали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ширина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высота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bRepaint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флажок перекраски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bRepaint</a:t>
            </a:r>
            <a:r>
              <a:rPr lang="en-US" dirty="0" smtClean="0"/>
              <a:t> - </a:t>
            </a:r>
            <a:r>
              <a:rPr lang="ru-RU" dirty="0"/>
              <a:t>Определяет, должно ли окно быть перерисовано. Если этот параметр - ИСТИНА (TRUE), окно принимает сообщение </a:t>
            </a:r>
            <a:r>
              <a:rPr lang="ru-RU" b="1" dirty="0"/>
              <a:t>WM_PAINT</a:t>
            </a:r>
            <a:r>
              <a:rPr lang="ru-RU" dirty="0"/>
              <a:t>. Если параметр - ЛОЖЬ(FALSE), никакого перекрашивания какого-либо сорта не происходит.</a:t>
            </a:r>
          </a:p>
        </p:txBody>
      </p:sp>
    </p:spTree>
    <p:extLst>
      <p:ext uri="{BB962C8B-B14F-4D97-AF65-F5344CB8AC3E}">
        <p14:creationId xmlns:p14="http://schemas.microsoft.com/office/powerpoint/2010/main" val="29116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Диалоговые окна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Диалоговое окно является специальным типом окна, предназначенным для организации взаимодействия пользователя с программой. </a:t>
            </a:r>
          </a:p>
        </p:txBody>
      </p:sp>
    </p:spTree>
    <p:extLst>
      <p:ext uri="{BB962C8B-B14F-4D97-AF65-F5344CB8AC3E}">
        <p14:creationId xmlns:p14="http://schemas.microsoft.com/office/powerpoint/2010/main" val="23864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1981</Words>
  <Application>Microsoft Office PowerPoint</Application>
  <PresentationFormat>Широкоэкранный</PresentationFormat>
  <Paragraphs>354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Тема Office</vt:lpstr>
      <vt:lpstr>WinAPI</vt:lpstr>
      <vt:lpstr>Создание окна</vt:lpstr>
      <vt:lpstr>Последовательность шагов при создании окна:</vt:lpstr>
      <vt:lpstr>Функции по работе с окнами</vt:lpstr>
      <vt:lpstr>Определение размера окна</vt:lpstr>
      <vt:lpstr>Определение размера клиентской области</vt:lpstr>
      <vt:lpstr>Другое решение</vt:lpstr>
      <vt:lpstr>Перемещение окна</vt:lpstr>
      <vt:lpstr>Диалоговые окна</vt:lpstr>
      <vt:lpstr>Модальные диалоговые окна</vt:lpstr>
      <vt:lpstr>Создание модального диалогового окна</vt:lpstr>
      <vt:lpstr>Обработчик сообщений</vt:lpstr>
      <vt:lpstr>Закрытие диалогового окна</vt:lpstr>
      <vt:lpstr>Пример работы с модальным окном</vt:lpstr>
      <vt:lpstr>Немодальные диалоговые окна</vt:lpstr>
      <vt:lpstr>Создание немодального окна</vt:lpstr>
      <vt:lpstr>Обработчик сообщений</vt:lpstr>
      <vt:lpstr>Закрытие диалогового окна</vt:lpstr>
      <vt:lpstr>Пример работы с немодальным окном</vt:lpstr>
      <vt:lpstr>Передача сообщений</vt:lpstr>
      <vt:lpstr>Синхронные и асинхронные сообщения</vt:lpstr>
      <vt:lpstr>Отправка синхронного сообщения</vt:lpstr>
      <vt:lpstr>Отправка асинхронного сообщения</vt:lpstr>
      <vt:lpstr>Сообщения</vt:lpstr>
      <vt:lpstr>Элементы управления</vt:lpstr>
      <vt:lpstr>Получить дескриптор окна по его идентификатору элемента управления</vt:lpstr>
      <vt:lpstr>Получить идентификатор окна по его дескриптору элемента управления</vt:lpstr>
      <vt:lpstr>Разрешение (enabled) и запрещение (disabled) окон</vt:lpstr>
      <vt:lpstr>Static Text</vt:lpstr>
      <vt:lpstr>Рисование в окне</vt:lpstr>
      <vt:lpstr>Рисование линии</vt:lpstr>
      <vt:lpstr>Установка текущей позиции</vt:lpstr>
      <vt:lpstr>Рисование прямоугольника </vt:lpstr>
      <vt:lpstr>Рисование эллипса </vt:lpstr>
      <vt:lpstr>Рисование точки</vt:lpstr>
      <vt:lpstr>Создание пера </vt:lpstr>
      <vt:lpstr>Выбор пера</vt:lpstr>
      <vt:lpstr>Удаление пера</vt:lpstr>
      <vt:lpstr>Готовые перья</vt:lpstr>
      <vt:lpstr>Пример - синусоида</vt:lpstr>
      <vt:lpstr>Режимы отображения</vt:lpstr>
      <vt:lpstr>Определение логических размеров окна</vt:lpstr>
      <vt:lpstr>Определение области вывода</vt:lpstr>
      <vt:lpstr>Задание начала системы координат </vt:lpstr>
      <vt:lpstr>Создание кисти</vt:lpstr>
      <vt:lpstr>Штриховая кисть </vt:lpstr>
      <vt:lpstr>Пример – демонстрация кистей</vt:lpstr>
      <vt:lpstr>Функций для манипуляций с прямоугольниками</vt:lpstr>
      <vt:lpstr>Презентация PowerPoint</vt:lpstr>
      <vt:lpstr>Регионы</vt:lpstr>
      <vt:lpstr>Функции по работе с регионами </vt:lpstr>
      <vt:lpstr>Презентация PowerPoint</vt:lpstr>
      <vt:lpstr>Пути </vt:lpstr>
      <vt:lpstr>Цвет текста и фона </vt:lpstr>
      <vt:lpstr>Получение метрики текста </vt:lpstr>
      <vt:lpstr>Определение длины строки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</dc:title>
  <dc:creator>Максим Шаптала</dc:creator>
  <cp:lastModifiedBy>Максим Шаптала</cp:lastModifiedBy>
  <cp:revision>103</cp:revision>
  <dcterms:created xsi:type="dcterms:W3CDTF">2015-04-13T07:55:07Z</dcterms:created>
  <dcterms:modified xsi:type="dcterms:W3CDTF">2015-05-11T01:10:59Z</dcterms:modified>
</cp:coreProperties>
</file>