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23"/>
  </p:notesMasterIdLst>
  <p:sldIdLst>
    <p:sldId id="256" r:id="rId3"/>
    <p:sldId id="335" r:id="rId4"/>
    <p:sldId id="257" r:id="rId5"/>
    <p:sldId id="258" r:id="rId6"/>
    <p:sldId id="259" r:id="rId7"/>
    <p:sldId id="260" r:id="rId8"/>
    <p:sldId id="261" r:id="rId9"/>
    <p:sldId id="262" r:id="rId10"/>
    <p:sldId id="263" r:id="rId11"/>
    <p:sldId id="264" r:id="rId12"/>
    <p:sldId id="331" r:id="rId13"/>
    <p:sldId id="332" r:id="rId14"/>
    <p:sldId id="333" r:id="rId15"/>
    <p:sldId id="334" r:id="rId16"/>
    <p:sldId id="336" r:id="rId17"/>
    <p:sldId id="338" r:id="rId18"/>
    <p:sldId id="337" r:id="rId19"/>
    <p:sldId id="340" r:id="rId20"/>
    <p:sldId id="265" r:id="rId21"/>
    <p:sldId id="342" r:id="rId22"/>
    <p:sldId id="266" r:id="rId23"/>
    <p:sldId id="341" r:id="rId24"/>
    <p:sldId id="267" r:id="rId25"/>
    <p:sldId id="343" r:id="rId26"/>
    <p:sldId id="348" r:id="rId27"/>
    <p:sldId id="339" r:id="rId28"/>
    <p:sldId id="280" r:id="rId29"/>
    <p:sldId id="270" r:id="rId30"/>
    <p:sldId id="274" r:id="rId31"/>
    <p:sldId id="269" r:id="rId32"/>
    <p:sldId id="268" r:id="rId33"/>
    <p:sldId id="275" r:id="rId34"/>
    <p:sldId id="276" r:id="rId35"/>
    <p:sldId id="346" r:id="rId36"/>
    <p:sldId id="344" r:id="rId37"/>
    <p:sldId id="278" r:id="rId38"/>
    <p:sldId id="271" r:id="rId39"/>
    <p:sldId id="347" r:id="rId40"/>
    <p:sldId id="351" r:id="rId41"/>
    <p:sldId id="352" r:id="rId42"/>
    <p:sldId id="353" r:id="rId43"/>
    <p:sldId id="354" r:id="rId44"/>
    <p:sldId id="345" r:id="rId45"/>
    <p:sldId id="272" r:id="rId46"/>
    <p:sldId id="273" r:id="rId47"/>
    <p:sldId id="349" r:id="rId48"/>
    <p:sldId id="283" r:id="rId49"/>
    <p:sldId id="285" r:id="rId50"/>
    <p:sldId id="286" r:id="rId51"/>
    <p:sldId id="284" r:id="rId52"/>
    <p:sldId id="282" r:id="rId53"/>
    <p:sldId id="287" r:id="rId54"/>
    <p:sldId id="298" r:id="rId55"/>
    <p:sldId id="350" r:id="rId56"/>
    <p:sldId id="299" r:id="rId57"/>
    <p:sldId id="300" r:id="rId58"/>
    <p:sldId id="356" r:id="rId59"/>
    <p:sldId id="355" r:id="rId60"/>
    <p:sldId id="357" r:id="rId61"/>
    <p:sldId id="358" r:id="rId62"/>
    <p:sldId id="359" r:id="rId63"/>
    <p:sldId id="279" r:id="rId64"/>
    <p:sldId id="281" r:id="rId65"/>
    <p:sldId id="288" r:id="rId66"/>
    <p:sldId id="289" r:id="rId67"/>
    <p:sldId id="376" r:id="rId68"/>
    <p:sldId id="290" r:id="rId69"/>
    <p:sldId id="291" r:id="rId70"/>
    <p:sldId id="297" r:id="rId71"/>
    <p:sldId id="377" r:id="rId72"/>
    <p:sldId id="378" r:id="rId73"/>
    <p:sldId id="379" r:id="rId74"/>
    <p:sldId id="301" r:id="rId75"/>
    <p:sldId id="302" r:id="rId76"/>
    <p:sldId id="303" r:id="rId77"/>
    <p:sldId id="304" r:id="rId78"/>
    <p:sldId id="362" r:id="rId79"/>
    <p:sldId id="305" r:id="rId80"/>
    <p:sldId id="306" r:id="rId81"/>
    <p:sldId id="307" r:id="rId82"/>
    <p:sldId id="383" r:id="rId83"/>
    <p:sldId id="384" r:id="rId84"/>
    <p:sldId id="320" r:id="rId85"/>
    <p:sldId id="321" r:id="rId86"/>
    <p:sldId id="360" r:id="rId87"/>
    <p:sldId id="361" r:id="rId88"/>
    <p:sldId id="322" r:id="rId89"/>
    <p:sldId id="363" r:id="rId90"/>
    <p:sldId id="364" r:id="rId91"/>
    <p:sldId id="365" r:id="rId92"/>
    <p:sldId id="366" r:id="rId93"/>
    <p:sldId id="367" r:id="rId94"/>
    <p:sldId id="368" r:id="rId95"/>
    <p:sldId id="369" r:id="rId96"/>
    <p:sldId id="370" r:id="rId97"/>
    <p:sldId id="371" r:id="rId98"/>
    <p:sldId id="372" r:id="rId99"/>
    <p:sldId id="380" r:id="rId100"/>
    <p:sldId id="381" r:id="rId101"/>
    <p:sldId id="385" r:id="rId102"/>
    <p:sldId id="386" r:id="rId103"/>
    <p:sldId id="308" r:id="rId104"/>
    <p:sldId id="382" r:id="rId105"/>
    <p:sldId id="309" r:id="rId106"/>
    <p:sldId id="310" r:id="rId107"/>
    <p:sldId id="311" r:id="rId108"/>
    <p:sldId id="312" r:id="rId109"/>
    <p:sldId id="313" r:id="rId110"/>
    <p:sldId id="314" r:id="rId111"/>
    <p:sldId id="315" r:id="rId112"/>
    <p:sldId id="316" r:id="rId113"/>
    <p:sldId id="317" r:id="rId114"/>
    <p:sldId id="318" r:id="rId115"/>
    <p:sldId id="319" r:id="rId116"/>
    <p:sldId id="329" r:id="rId117"/>
    <p:sldId id="387" r:id="rId118"/>
    <p:sldId id="388" r:id="rId119"/>
    <p:sldId id="389" r:id="rId120"/>
    <p:sldId id="390" r:id="rId121"/>
    <p:sldId id="391" r:id="rId122"/>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bg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extLst>
    <p:ext uri="{521415D9-36F7-43E2-AB2F-B90AF26B5E84}">
      <p14:sectionLst xmlns:p14="http://schemas.microsoft.com/office/powerpoint/2010/main">
        <p14:section name="Раздел по умолчанию" id="{C9F5F4AB-DF53-4A04-93BC-B3D0D484CD29}">
          <p14:sldIdLst>
            <p14:sldId id="256"/>
            <p14:sldId id="335"/>
          </p14:sldIdLst>
        </p14:section>
        <p14:section name="Многопоточность" id="{B0D4DCDF-A20F-4A69-BA55-E116CE2BF212}">
          <p14:sldIdLst>
            <p14:sldId id="257"/>
            <p14:sldId id="258"/>
            <p14:sldId id="259"/>
            <p14:sldId id="260"/>
            <p14:sldId id="261"/>
            <p14:sldId id="262"/>
            <p14:sldId id="263"/>
            <p14:sldId id="264"/>
            <p14:sldId id="331"/>
            <p14:sldId id="332"/>
            <p14:sldId id="333"/>
            <p14:sldId id="334"/>
            <p14:sldId id="336"/>
            <p14:sldId id="338"/>
          </p14:sldIdLst>
        </p14:section>
        <p14:section name="Thread" id="{75224793-CD14-4315-ABF5-3C2F85C0356C}">
          <p14:sldIdLst>
            <p14:sldId id="337"/>
            <p14:sldId id="340"/>
            <p14:sldId id="265"/>
            <p14:sldId id="342"/>
            <p14:sldId id="266"/>
            <p14:sldId id="341"/>
            <p14:sldId id="267"/>
            <p14:sldId id="343"/>
            <p14:sldId id="348"/>
            <p14:sldId id="339"/>
          </p14:sldIdLst>
        </p14:section>
        <p14:section name="Interrupt" id="{822A9650-D949-41E1-AA89-96C5626ECC48}">
          <p14:sldIdLst>
            <p14:sldId id="280"/>
            <p14:sldId id="270"/>
            <p14:sldId id="274"/>
            <p14:sldId id="269"/>
            <p14:sldId id="268"/>
            <p14:sldId id="275"/>
            <p14:sldId id="276"/>
            <p14:sldId id="346"/>
            <p14:sldId id="344"/>
            <p14:sldId id="278"/>
            <p14:sldId id="271"/>
            <p14:sldId id="347"/>
          </p14:sldIdLst>
        </p14:section>
        <p14:section name="Синхронизация" id="{573D0242-D51E-4301-9771-C7E56FD8C30E}">
          <p14:sldIdLst>
            <p14:sldId id="351"/>
            <p14:sldId id="352"/>
            <p14:sldId id="353"/>
            <p14:sldId id="354"/>
            <p14:sldId id="345"/>
            <p14:sldId id="272"/>
            <p14:sldId id="273"/>
            <p14:sldId id="349"/>
            <p14:sldId id="283"/>
            <p14:sldId id="285"/>
            <p14:sldId id="286"/>
            <p14:sldId id="284"/>
            <p14:sldId id="282"/>
            <p14:sldId id="287"/>
            <p14:sldId id="298"/>
            <p14:sldId id="350"/>
            <p14:sldId id="299"/>
            <p14:sldId id="300"/>
            <p14:sldId id="356"/>
            <p14:sldId id="355"/>
            <p14:sldId id="357"/>
            <p14:sldId id="358"/>
            <p14:sldId id="359"/>
            <p14:sldId id="279"/>
            <p14:sldId id="281"/>
            <p14:sldId id="288"/>
            <p14:sldId id="289"/>
            <p14:sldId id="376"/>
            <p14:sldId id="290"/>
            <p14:sldId id="291"/>
            <p14:sldId id="297"/>
            <p14:sldId id="377"/>
            <p14:sldId id="378"/>
            <p14:sldId id="379"/>
          </p14:sldIdLst>
        </p14:section>
        <p14:section name="Шаблоны и библиотеки" id="{EFDB3AA7-C058-43CF-AE08-7E646FFB4A7E}">
          <p14:sldIdLst>
            <p14:sldId id="301"/>
            <p14:sldId id="302"/>
            <p14:sldId id="303"/>
          </p14:sldIdLst>
        </p14:section>
        <p14:section name="Atomics" id="{AECC4667-DCD3-42AA-A57B-47F0791EF145}">
          <p14:sldIdLst>
            <p14:sldId id="304"/>
            <p14:sldId id="362"/>
            <p14:sldId id="305"/>
            <p14:sldId id="306"/>
            <p14:sldId id="307"/>
          </p14:sldIdLst>
        </p14:section>
        <p14:section name="Синхронизаторы" id="{301DB02C-28E3-4E09-A076-57F7E1C74512}">
          <p14:sldIdLst>
            <p14:sldId id="383"/>
            <p14:sldId id="384"/>
          </p14:sldIdLst>
        </p14:section>
        <p14:section name="Semaphore" id="{5AAD03B1-7F50-4E3A-80DA-162A6C2CAA60}">
          <p14:sldIdLst>
            <p14:sldId id="320"/>
            <p14:sldId id="321"/>
            <p14:sldId id="360"/>
            <p14:sldId id="361"/>
          </p14:sldIdLst>
        </p14:section>
        <p14:section name="CutDownLatch" id="{4FF41C6F-4ECF-42A2-9CA8-EF43DA889C7F}">
          <p14:sldIdLst>
            <p14:sldId id="322"/>
            <p14:sldId id="363"/>
            <p14:sldId id="364"/>
            <p14:sldId id="365"/>
            <p14:sldId id="366"/>
            <p14:sldId id="367"/>
          </p14:sldIdLst>
        </p14:section>
        <p14:section name="ReentrantLock" id="{DD2CF01B-8CCC-4D2D-869E-DDAA08AB07E7}">
          <p14:sldIdLst>
            <p14:sldId id="368"/>
            <p14:sldId id="369"/>
            <p14:sldId id="370"/>
            <p14:sldId id="371"/>
            <p14:sldId id="372"/>
            <p14:sldId id="380"/>
            <p14:sldId id="381"/>
            <p14:sldId id="385"/>
            <p14:sldId id="386"/>
          </p14:sldIdLst>
        </p14:section>
        <p14:section name="Коллекции" id="{F5CFF14F-0DC4-4E79-9FB8-2352A571E261}">
          <p14:sldIdLst>
            <p14:sldId id="308"/>
            <p14:sldId id="382"/>
            <p14:sldId id="309"/>
            <p14:sldId id="310"/>
            <p14:sldId id="311"/>
            <p14:sldId id="312"/>
            <p14:sldId id="313"/>
            <p14:sldId id="314"/>
            <p14:sldId id="315"/>
            <p14:sldId id="316"/>
            <p14:sldId id="317"/>
            <p14:sldId id="318"/>
            <p14:sldId id="319"/>
          </p14:sldIdLst>
        </p14:section>
        <p14:section name="ExecutorService" id="{C98A9310-620A-42CA-ADCE-8C7AB0C5726D}">
          <p14:sldIdLst>
            <p14:sldId id="329"/>
            <p14:sldId id="387"/>
            <p14:sldId id="388"/>
            <p14:sldId id="389"/>
            <p14:sldId id="390"/>
            <p14:sldId id="39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99"/>
    <a:srgbClr val="86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3" autoAdjust="0"/>
    <p:restoredTop sz="89914" autoAdjust="0"/>
  </p:normalViewPr>
  <p:slideViewPr>
    <p:cSldViewPr>
      <p:cViewPr varScale="1">
        <p:scale>
          <a:sx n="105" d="100"/>
          <a:sy n="105" d="100"/>
        </p:scale>
        <p:origin x="-1824" y="-8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5"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6"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7"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8" name="Text Box 5"/>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9" name="Text Box 6"/>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80" name="Rectangle 7"/>
          <p:cNvSpPr>
            <a:spLocks noGrp="1" noRot="1" noChangeAspect="1" noChangeArrowheads="1"/>
          </p:cNvSpPr>
          <p:nvPr>
            <p:ph type="sldImg"/>
          </p:nvPr>
        </p:nvSpPr>
        <p:spPr bwMode="auto">
          <a:xfrm>
            <a:off x="1143000" y="685800"/>
            <a:ext cx="4565650" cy="342265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8"/>
          <p:cNvSpPr>
            <a:spLocks noGrp="1" noChangeArrowheads="1"/>
          </p:cNvSpPr>
          <p:nvPr>
            <p:ph type="body"/>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ru-RU" noProof="0" smtClean="0"/>
          </a:p>
        </p:txBody>
      </p:sp>
      <p:sp>
        <p:nvSpPr>
          <p:cNvPr id="3082" name="Text Box 9"/>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 name="Rectangle 10"/>
          <p:cNvSpPr>
            <a:spLocks noGrp="1" noChangeArrowheads="1"/>
          </p:cNvSpPr>
          <p:nvPr>
            <p:ph type="sldNum"/>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1138" algn="r" eaLnBrk="1" hangingPunct="1">
              <a:buSzPct val="45000"/>
              <a:tabLst>
                <a:tab pos="449263" algn="l"/>
                <a:tab pos="898525" algn="l"/>
                <a:tab pos="1347788" algn="l"/>
                <a:tab pos="1797050" algn="l"/>
                <a:tab pos="2246313" algn="l"/>
                <a:tab pos="2695575" algn="l"/>
              </a:tabLst>
              <a:defRPr sz="1200">
                <a:solidFill>
                  <a:srgbClr val="000000"/>
                </a:solidFill>
                <a:latin typeface="Times New Roman" pitchFamily="16" charset="0"/>
                <a:cs typeface="Segoe UI" charset="0"/>
              </a:defRPr>
            </a:lvl1pPr>
          </a:lstStyle>
          <a:p>
            <a:fld id="{21E03C51-CAAA-447E-AAD9-0645F2FB2E4C}" type="slidenum">
              <a:rPr lang="ru-RU"/>
              <a:pPr/>
              <a:t>‹#›</a:t>
            </a:fld>
            <a:endParaRPr lang="ru-RU"/>
          </a:p>
        </p:txBody>
      </p:sp>
    </p:spTree>
    <p:extLst>
      <p:ext uri="{BB962C8B-B14F-4D97-AF65-F5344CB8AC3E}">
        <p14:creationId xmlns:p14="http://schemas.microsoft.com/office/powerpoint/2010/main" val="101349250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5D780C6-B39A-4753-BAD4-7F4EB338BDEE}" type="slidenum">
              <a:rPr lang="ru-RU"/>
              <a:pPr/>
              <a:t>1</a:t>
            </a:fld>
            <a:endParaRPr lang="ru-RU"/>
          </a:p>
        </p:txBody>
      </p:sp>
      <p:sp>
        <p:nvSpPr>
          <p:cNvPr id="512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038695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836EE90-3DA4-409E-8F09-5757EAC99DD3}" type="slidenum">
              <a:rPr lang="ru-RU"/>
              <a:pPr/>
              <a:t>19</a:t>
            </a:fld>
            <a:endParaRPr lang="ru-RU"/>
          </a:p>
        </p:txBody>
      </p:sp>
      <p:sp>
        <p:nvSpPr>
          <p:cNvPr id="3277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182595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255AEA-8D43-444C-86B2-5E5C367FDE0E}" type="slidenum">
              <a:rPr lang="ru-RU"/>
              <a:pPr/>
              <a:t>21</a:t>
            </a:fld>
            <a:endParaRPr lang="ru-RU"/>
          </a:p>
        </p:txBody>
      </p:sp>
      <p:sp>
        <p:nvSpPr>
          <p:cNvPr id="358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482626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6A4CD-D816-42B5-997A-9CF5E3C08C14}" type="slidenum">
              <a:rPr lang="ru-RU"/>
              <a:pPr/>
              <a:t>23</a:t>
            </a:fld>
            <a:endParaRPr lang="ru-RU"/>
          </a:p>
        </p:txBody>
      </p:sp>
      <p:sp>
        <p:nvSpPr>
          <p:cNvPr id="3891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000496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30A3765-6C22-4B93-8329-D060B1BB22D9}" type="slidenum">
              <a:rPr lang="ru-RU"/>
              <a:pPr/>
              <a:t>27</a:t>
            </a:fld>
            <a:endParaRPr lang="ru-RU"/>
          </a:p>
        </p:txBody>
      </p:sp>
      <p:sp>
        <p:nvSpPr>
          <p:cNvPr id="614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853475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D5BC924-A650-4E62-A98C-8FFC25542E82}" type="slidenum">
              <a:rPr lang="ru-RU"/>
              <a:pPr/>
              <a:t>28</a:t>
            </a:fld>
            <a:endParaRPr lang="ru-RU"/>
          </a:p>
        </p:txBody>
      </p:sp>
      <p:sp>
        <p:nvSpPr>
          <p:cNvPr id="552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755286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8F4469-3151-4439-848B-EF116DD6EBF7}" type="slidenum">
              <a:rPr lang="ru-RU"/>
              <a:pPr/>
              <a:t>29</a:t>
            </a:fld>
            <a:endParaRPr lang="ru-RU"/>
          </a:p>
        </p:txBody>
      </p:sp>
      <p:sp>
        <p:nvSpPr>
          <p:cNvPr id="573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255900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0F5460-8362-49B2-B802-5EBAAE619592}" type="slidenum">
              <a:rPr lang="ru-RU"/>
              <a:pPr/>
              <a:t>30</a:t>
            </a:fld>
            <a:endParaRPr lang="ru-RU"/>
          </a:p>
        </p:txBody>
      </p:sp>
      <p:sp>
        <p:nvSpPr>
          <p:cNvPr id="593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172604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4514AB7-2902-48B9-97A2-331D2F36793E}" type="slidenum">
              <a:rPr lang="ru-RU"/>
              <a:pPr/>
              <a:t>31</a:t>
            </a:fld>
            <a:endParaRPr lang="ru-RU"/>
          </a:p>
        </p:txBody>
      </p:sp>
      <p:sp>
        <p:nvSpPr>
          <p:cNvPr id="440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69533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8768402-1F3B-42E2-87D6-4E1B5877F891}" type="slidenum">
              <a:rPr lang="ru-RU"/>
              <a:pPr/>
              <a:t>32</a:t>
            </a:fld>
            <a:endParaRPr lang="ru-RU"/>
          </a:p>
        </p:txBody>
      </p:sp>
      <p:sp>
        <p:nvSpPr>
          <p:cNvPr id="460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4157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0CA7BE5-E5BF-4514-8887-7A2D0D3C828A}" type="slidenum">
              <a:rPr lang="ru-RU"/>
              <a:pPr/>
              <a:t>33</a:t>
            </a:fld>
            <a:endParaRPr lang="ru-RU"/>
          </a:p>
        </p:txBody>
      </p:sp>
      <p:sp>
        <p:nvSpPr>
          <p:cNvPr id="481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46734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65AC5DA-5F22-425B-BA7A-9DDFE1BF0F99}" type="slidenum">
              <a:rPr lang="ru-RU"/>
              <a:pPr/>
              <a:t>3</a:t>
            </a:fld>
            <a:endParaRPr lang="ru-RU"/>
          </a:p>
        </p:txBody>
      </p:sp>
      <p:sp>
        <p:nvSpPr>
          <p:cNvPr id="8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002109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FD5A34E-294E-490D-8AA4-8A9671C935A2}" type="slidenum">
              <a:rPr lang="ru-RU"/>
              <a:pPr/>
              <a:t>34</a:t>
            </a:fld>
            <a:endParaRPr lang="ru-RU"/>
          </a:p>
        </p:txBody>
      </p:sp>
      <p:sp>
        <p:nvSpPr>
          <p:cNvPr id="501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597201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C5ACDB1-7F98-4D1C-A3A5-02D65E96247F}" type="slidenum">
              <a:rPr lang="ru-RU"/>
              <a:pPr/>
              <a:t>36</a:t>
            </a:fld>
            <a:endParaRPr lang="ru-RU"/>
          </a:p>
        </p:txBody>
      </p:sp>
      <p:sp>
        <p:nvSpPr>
          <p:cNvPr id="532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955213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9D981C-98D7-4068-A043-3B256B514A43}" type="slidenum">
              <a:rPr lang="ru-RU"/>
              <a:pPr/>
              <a:t>37</a:t>
            </a:fld>
            <a:endParaRPr lang="ru-RU"/>
          </a:p>
        </p:txBody>
      </p:sp>
      <p:sp>
        <p:nvSpPr>
          <p:cNvPr id="634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580728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19AFA4B-7E82-4C17-AF74-3BA0198858C5}" type="slidenum">
              <a:rPr lang="ru-RU"/>
              <a:pPr/>
              <a:t>39</a:t>
            </a:fld>
            <a:endParaRPr lang="ru-RU"/>
          </a:p>
        </p:txBody>
      </p:sp>
      <p:sp>
        <p:nvSpPr>
          <p:cNvPr id="6656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179230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3302C95-903A-462F-953C-EE3F0BF622C7}" type="slidenum">
              <a:rPr lang="ru-RU"/>
              <a:pPr/>
              <a:t>40</a:t>
            </a:fld>
            <a:endParaRPr lang="ru-RU"/>
          </a:p>
        </p:txBody>
      </p:sp>
      <p:sp>
        <p:nvSpPr>
          <p:cNvPr id="686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519278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D420E71-0C09-4506-BDD3-8E1B98E06BC4}" type="slidenum">
              <a:rPr lang="ru-RU"/>
              <a:pPr/>
              <a:t>41</a:t>
            </a:fld>
            <a:endParaRPr lang="ru-RU"/>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885783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0171FC7-EBA7-41CE-BA9F-F567BAE388AC}" type="slidenum">
              <a:rPr lang="ru-RU"/>
              <a:pPr/>
              <a:t>42</a:t>
            </a:fld>
            <a:endParaRPr lang="ru-RU"/>
          </a:p>
        </p:txBody>
      </p:sp>
      <p:sp>
        <p:nvSpPr>
          <p:cNvPr id="727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88047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40CFBD3-3DEA-4926-BD7E-FCE70CEE43C3}" type="slidenum">
              <a:rPr lang="ru-RU"/>
              <a:pPr/>
              <a:t>44</a:t>
            </a:fld>
            <a:endParaRPr lang="ru-RU"/>
          </a:p>
        </p:txBody>
      </p:sp>
      <p:sp>
        <p:nvSpPr>
          <p:cNvPr id="757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165900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C8B5006-AD67-4875-B7D2-D706F52852D0}" type="slidenum">
              <a:rPr lang="ru-RU"/>
              <a:pPr/>
              <a:t>45</a:t>
            </a:fld>
            <a:endParaRPr lang="ru-RU"/>
          </a:p>
        </p:txBody>
      </p:sp>
      <p:sp>
        <p:nvSpPr>
          <p:cNvPr id="7782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240105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ABFF9EA-8905-4D96-B78C-486A439E2EAD}" type="slidenum">
              <a:rPr lang="ru-RU"/>
              <a:pPr/>
              <a:t>47</a:t>
            </a:fld>
            <a:endParaRPr lang="ru-RU"/>
          </a:p>
        </p:txBody>
      </p:sp>
      <p:sp>
        <p:nvSpPr>
          <p:cNvPr id="808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20768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753ED8F-9476-463C-B0B1-3E98383FD207}" type="slidenum">
              <a:rPr lang="ru-RU"/>
              <a:pPr/>
              <a:t>4</a:t>
            </a:fld>
            <a:endParaRPr lang="ru-RU"/>
          </a:p>
        </p:txBody>
      </p:sp>
      <p:sp>
        <p:nvSpPr>
          <p:cNvPr id="10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664524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B97D40B-D4E4-470C-8DFF-3B692A3D6331}" type="slidenum">
              <a:rPr lang="ru-RU"/>
              <a:pPr/>
              <a:t>48</a:t>
            </a:fld>
            <a:endParaRPr lang="ru-RU"/>
          </a:p>
        </p:txBody>
      </p:sp>
      <p:sp>
        <p:nvSpPr>
          <p:cNvPr id="829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140648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B537A80-1C02-4E89-B979-9C65BABCD2E9}" type="slidenum">
              <a:rPr lang="ru-RU"/>
              <a:pPr/>
              <a:t>49</a:t>
            </a:fld>
            <a:endParaRPr lang="ru-RU"/>
          </a:p>
        </p:txBody>
      </p:sp>
      <p:sp>
        <p:nvSpPr>
          <p:cNvPr id="849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742118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D95F56F-BAF2-44C0-A5D7-6DCF042D2819}" type="slidenum">
              <a:rPr lang="ru-RU"/>
              <a:pPr/>
              <a:t>50</a:t>
            </a:fld>
            <a:endParaRPr lang="ru-RU"/>
          </a:p>
        </p:txBody>
      </p:sp>
      <p:sp>
        <p:nvSpPr>
          <p:cNvPr id="870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165557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7A93315-23A9-4758-8047-0D86A8D69F1D}" type="slidenum">
              <a:rPr lang="ru-RU"/>
              <a:pPr/>
              <a:t>51</a:t>
            </a:fld>
            <a:endParaRPr lang="ru-RU"/>
          </a:p>
        </p:txBody>
      </p:sp>
      <p:sp>
        <p:nvSpPr>
          <p:cNvPr id="890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091808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EC834BF-3414-487C-8533-A8249FC5524D}" type="slidenum">
              <a:rPr lang="ru-RU"/>
              <a:pPr/>
              <a:t>52</a:t>
            </a:fld>
            <a:endParaRPr lang="ru-RU"/>
          </a:p>
        </p:txBody>
      </p:sp>
      <p:sp>
        <p:nvSpPr>
          <p:cNvPr id="911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622830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DBBF724-30E6-489A-9826-E58D7502F007}" type="slidenum">
              <a:rPr lang="ru-RU"/>
              <a:pPr/>
              <a:t>53</a:t>
            </a:fld>
            <a:endParaRPr lang="ru-RU"/>
          </a:p>
        </p:txBody>
      </p:sp>
      <p:sp>
        <p:nvSpPr>
          <p:cNvPr id="931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194798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34AC0DD-6B68-4EC4-8BB4-6013A43E6CEB}" type="slidenum">
              <a:rPr lang="ru-RU"/>
              <a:pPr/>
              <a:t>55</a:t>
            </a:fld>
            <a:endParaRPr lang="ru-RU"/>
          </a:p>
        </p:txBody>
      </p:sp>
      <p:sp>
        <p:nvSpPr>
          <p:cNvPr id="962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8975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F82FB7B-A230-4D8F-9C81-6098F1AA196C}" type="slidenum">
              <a:rPr lang="ru-RU"/>
              <a:pPr/>
              <a:t>56</a:t>
            </a:fld>
            <a:endParaRPr lang="ru-RU"/>
          </a:p>
        </p:txBody>
      </p:sp>
      <p:sp>
        <p:nvSpPr>
          <p:cNvPr id="983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273751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46070-C6E6-405A-8FEA-B06189B682B6}" type="slidenum">
              <a:rPr lang="ru-RU"/>
              <a:pPr/>
              <a:t>58</a:t>
            </a:fld>
            <a:endParaRPr lang="ru-RU"/>
          </a:p>
        </p:txBody>
      </p:sp>
      <p:sp>
        <p:nvSpPr>
          <p:cNvPr id="1013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883670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DD7343B-77BD-4E54-8A8C-A32C3F660AB2}" type="slidenum">
              <a:rPr lang="ru-RU"/>
              <a:pPr/>
              <a:t>62</a:t>
            </a:fld>
            <a:endParaRPr lang="ru-RU"/>
          </a:p>
        </p:txBody>
      </p:sp>
      <p:sp>
        <p:nvSpPr>
          <p:cNvPr id="1064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71663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A75C26A-D0EE-4C6F-861A-6F9822564B82}" type="slidenum">
              <a:rPr lang="ru-RU"/>
              <a:pPr/>
              <a:t>5</a:t>
            </a:fld>
            <a:endParaRPr lang="ru-RU"/>
          </a:p>
        </p:txBody>
      </p:sp>
      <p:sp>
        <p:nvSpPr>
          <p:cNvPr id="122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776350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BC2814E-C4C7-4D57-9761-840B25F3959E}" type="slidenum">
              <a:rPr lang="ru-RU"/>
              <a:pPr/>
              <a:t>63</a:t>
            </a:fld>
            <a:endParaRPr lang="ru-RU"/>
          </a:p>
        </p:txBody>
      </p:sp>
      <p:sp>
        <p:nvSpPr>
          <p:cNvPr id="1085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6137923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6D2416-6CD5-4051-9070-F125853F30BC}" type="slidenum">
              <a:rPr lang="ru-RU"/>
              <a:pPr/>
              <a:t>64</a:t>
            </a:fld>
            <a:endParaRPr lang="ru-RU"/>
          </a:p>
        </p:txBody>
      </p:sp>
      <p:sp>
        <p:nvSpPr>
          <p:cNvPr id="1105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994905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57FFD55-05E0-46AB-AB1E-7D14E7BE165A}" type="slidenum">
              <a:rPr lang="ru-RU"/>
              <a:pPr/>
              <a:t>65</a:t>
            </a:fld>
            <a:endParaRPr lang="ru-RU"/>
          </a:p>
        </p:txBody>
      </p:sp>
      <p:sp>
        <p:nvSpPr>
          <p:cNvPr id="1126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103903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BB3587D-314E-4D9C-A1AC-79B41EE7BB9A}" type="slidenum">
              <a:rPr lang="ru-RU"/>
              <a:pPr/>
              <a:t>67</a:t>
            </a:fld>
            <a:endParaRPr lang="ru-RU"/>
          </a:p>
        </p:txBody>
      </p:sp>
      <p:sp>
        <p:nvSpPr>
          <p:cNvPr id="1146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7584484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5C7B4B2-4740-4B72-9612-E6E31F182D1E}" type="slidenum">
              <a:rPr lang="ru-RU"/>
              <a:pPr/>
              <a:t>68</a:t>
            </a:fld>
            <a:endParaRPr lang="ru-RU"/>
          </a:p>
        </p:txBody>
      </p:sp>
      <p:sp>
        <p:nvSpPr>
          <p:cNvPr id="1167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0130518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35D0E74-E859-4460-9D88-CA4012B79820}" type="slidenum">
              <a:rPr lang="ru-RU"/>
              <a:pPr/>
              <a:t>69</a:t>
            </a:fld>
            <a:endParaRPr lang="ru-RU"/>
          </a:p>
        </p:txBody>
      </p:sp>
      <p:sp>
        <p:nvSpPr>
          <p:cNvPr id="1187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8797147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C2E2B85-F714-4780-9199-6C6DB53A0D2E}" type="slidenum">
              <a:rPr lang="ru-RU"/>
              <a:pPr/>
              <a:t>73</a:t>
            </a:fld>
            <a:endParaRPr lang="ru-RU"/>
          </a:p>
        </p:txBody>
      </p:sp>
      <p:sp>
        <p:nvSpPr>
          <p:cNvPr id="1208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3438160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A19B977-756B-4C5B-9D65-EB6266FB4628}" type="slidenum">
              <a:rPr lang="ru-RU"/>
              <a:pPr/>
              <a:t>74</a:t>
            </a:fld>
            <a:endParaRPr lang="ru-RU"/>
          </a:p>
        </p:txBody>
      </p:sp>
      <p:sp>
        <p:nvSpPr>
          <p:cNvPr id="1228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0779254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8E27F3C-E021-4272-8EB3-93294C5179D7}" type="slidenum">
              <a:rPr lang="ru-RU"/>
              <a:pPr/>
              <a:t>75</a:t>
            </a:fld>
            <a:endParaRPr lang="ru-RU"/>
          </a:p>
        </p:txBody>
      </p:sp>
      <p:sp>
        <p:nvSpPr>
          <p:cNvPr id="124931" name="Rectangle 1"/>
          <p:cNvSpPr>
            <a:spLocks noGrp="1" noRot="1" noChangeAspect="1" noChangeArrowheads="1" noTextEdit="1"/>
          </p:cNvSpPr>
          <p:nvPr>
            <p:ph type="sldImg"/>
          </p:nvPr>
        </p:nvSpPr>
        <p:spPr>
          <a:xfrm>
            <a:off x="1143000" y="685800"/>
            <a:ext cx="4570413" cy="342741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Text Box 2"/>
          <p:cNvSpPr txBox="1">
            <a:spLocks noChangeArrowheads="1"/>
          </p:cNvSpPr>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8133603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476E608-6A21-476E-814E-EEFBD3AEA5C5}" type="slidenum">
              <a:rPr lang="ru-RU"/>
              <a:pPr/>
              <a:t>76</a:t>
            </a:fld>
            <a:endParaRPr lang="ru-RU"/>
          </a:p>
        </p:txBody>
      </p:sp>
      <p:sp>
        <p:nvSpPr>
          <p:cNvPr id="1269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6981" name="Заметки 1"/>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r>
              <a:rPr lang="ru-RU" smtClean="0">
                <a:latin typeface="Times New Roman" pitchFamily="16" charset="0"/>
              </a:rPr>
              <a:t>Операции с этими классами работают быстрее, чем если синхронизироваться через synchronized/volatile. </a:t>
            </a:r>
          </a:p>
          <a:p>
            <a:endParaRPr lang="ru-RU" smtClean="0">
              <a:latin typeface="Times New Roman" pitchFamily="16" charset="0"/>
            </a:endParaRPr>
          </a:p>
        </p:txBody>
      </p:sp>
    </p:spTree>
    <p:extLst>
      <p:ext uri="{BB962C8B-B14F-4D97-AF65-F5344CB8AC3E}">
        <p14:creationId xmlns:p14="http://schemas.microsoft.com/office/powerpoint/2010/main" val="306942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9BCEF73-B34D-40B2-92AD-906435BA103B}" type="slidenum">
              <a:rPr lang="ru-RU"/>
              <a:pPr/>
              <a:t>6</a:t>
            </a:fld>
            <a:endParaRPr lang="ru-RU"/>
          </a:p>
        </p:txBody>
      </p:sp>
      <p:sp>
        <p:nvSpPr>
          <p:cNvPr id="143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899086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2C061EE-FEB3-4573-B118-0A06943E0486}" type="slidenum">
              <a:rPr lang="ru-RU"/>
              <a:pPr/>
              <a:t>78</a:t>
            </a:fld>
            <a:endParaRPr lang="ru-RU"/>
          </a:p>
        </p:txBody>
      </p:sp>
      <p:sp>
        <p:nvSpPr>
          <p:cNvPr id="1300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8729924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259ECDC-63EF-4B2C-914C-B7D05FC02864}" type="slidenum">
              <a:rPr lang="ru-RU"/>
              <a:pPr/>
              <a:t>79</a:t>
            </a:fld>
            <a:endParaRPr lang="ru-RU"/>
          </a:p>
        </p:txBody>
      </p:sp>
      <p:sp>
        <p:nvSpPr>
          <p:cNvPr id="1320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1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3890336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28B8F1C-C2AE-4AC5-81B4-D5F27D33C938}" type="slidenum">
              <a:rPr lang="ru-RU"/>
              <a:pPr/>
              <a:t>80</a:t>
            </a:fld>
            <a:endParaRPr lang="ru-RU"/>
          </a:p>
        </p:txBody>
      </p:sp>
      <p:sp>
        <p:nvSpPr>
          <p:cNvPr id="134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7602303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9F893ED-E635-4150-95E4-E0A262FB6F12}" type="slidenum">
              <a:rPr lang="ru-RU"/>
              <a:pPr/>
              <a:t>83</a:t>
            </a:fld>
            <a:endParaRPr lang="ru-RU"/>
          </a:p>
        </p:txBody>
      </p:sp>
      <p:sp>
        <p:nvSpPr>
          <p:cNvPr id="136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1260706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D37746-BD0E-4A34-8BB9-5B009874B929}" type="slidenum">
              <a:rPr lang="ru-RU"/>
              <a:pPr/>
              <a:t>84</a:t>
            </a:fld>
            <a:endParaRPr lang="ru-RU"/>
          </a:p>
        </p:txBody>
      </p:sp>
      <p:sp>
        <p:nvSpPr>
          <p:cNvPr id="138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6569619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5E01DF2-8B2D-4D80-AACC-C694DEB2F3E6}" type="slidenum">
              <a:rPr lang="ru-RU"/>
              <a:pPr/>
              <a:t>87</a:t>
            </a:fld>
            <a:endParaRPr lang="ru-RU"/>
          </a:p>
        </p:txBody>
      </p:sp>
      <p:sp>
        <p:nvSpPr>
          <p:cNvPr id="1423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4410080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DDF3F97-EA68-4700-A553-050BCCC6FA9A}" type="slidenum">
              <a:rPr lang="ru-RU"/>
              <a:pPr/>
              <a:t>88</a:t>
            </a:fld>
            <a:endParaRPr lang="ru-RU"/>
          </a:p>
        </p:txBody>
      </p:sp>
      <p:sp>
        <p:nvSpPr>
          <p:cNvPr id="1443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977983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75F576A-D05F-4F27-BCB1-D72F4BB9F626}" type="slidenum">
              <a:rPr lang="ru-RU"/>
              <a:pPr/>
              <a:t>89</a:t>
            </a:fld>
            <a:endParaRPr lang="ru-RU"/>
          </a:p>
        </p:txBody>
      </p:sp>
      <p:sp>
        <p:nvSpPr>
          <p:cNvPr id="1464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9974251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148F322-7B5B-4C13-8DC8-EAF570A32534}" type="slidenum">
              <a:rPr lang="ru-RU"/>
              <a:pPr/>
              <a:t>91</a:t>
            </a:fld>
            <a:endParaRPr lang="ru-RU"/>
          </a:p>
        </p:txBody>
      </p:sp>
      <p:sp>
        <p:nvSpPr>
          <p:cNvPr id="1495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9409555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DFA6D07-EB48-4A2E-9E1A-2B8CA4ED1E0D}" type="slidenum">
              <a:rPr lang="ru-RU"/>
              <a:pPr/>
              <a:t>92</a:t>
            </a:fld>
            <a:endParaRPr lang="ru-RU"/>
          </a:p>
        </p:txBody>
      </p:sp>
      <p:sp>
        <p:nvSpPr>
          <p:cNvPr id="151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90520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07B1122-14EC-4679-9E56-9A57F0A371A3}" type="slidenum">
              <a:rPr lang="ru-RU"/>
              <a:pPr/>
              <a:t>7</a:t>
            </a:fld>
            <a:endParaRPr lang="ru-RU"/>
          </a:p>
        </p:txBody>
      </p:sp>
      <p:sp>
        <p:nvSpPr>
          <p:cNvPr id="163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5127160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DEEE66-A791-4CD4-AD1A-3CBF56D5EC2B}" type="slidenum">
              <a:rPr lang="ru-RU"/>
              <a:pPr/>
              <a:t>100</a:t>
            </a:fld>
            <a:endParaRPr lang="ru-RU"/>
          </a:p>
        </p:txBody>
      </p:sp>
      <p:sp>
        <p:nvSpPr>
          <p:cNvPr id="18637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6760832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21CA739-AC56-41B2-94DC-C0EDAFCDD189}" type="slidenum">
              <a:rPr lang="ru-RU"/>
              <a:pPr/>
              <a:t>101</a:t>
            </a:fld>
            <a:endParaRPr lang="ru-RU"/>
          </a:p>
        </p:txBody>
      </p:sp>
      <p:sp>
        <p:nvSpPr>
          <p:cNvPr id="18841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2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2432215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6E3B685-E85A-4A44-ADE1-3D6664E73D93}" type="slidenum">
              <a:rPr lang="ru-RU"/>
              <a:pPr/>
              <a:t>102</a:t>
            </a:fld>
            <a:endParaRPr lang="ru-RU"/>
          </a:p>
        </p:txBody>
      </p:sp>
      <p:sp>
        <p:nvSpPr>
          <p:cNvPr id="1617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5660066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01F725E-6EDA-4C76-9283-ECC74C42F9FB}" type="slidenum">
              <a:rPr lang="ru-RU"/>
              <a:pPr/>
              <a:t>104</a:t>
            </a:fld>
            <a:endParaRPr lang="ru-RU"/>
          </a:p>
        </p:txBody>
      </p:sp>
      <p:sp>
        <p:nvSpPr>
          <p:cNvPr id="1638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5754730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77D4DB6-E783-478C-86D8-B21639D15DBF}" type="slidenum">
              <a:rPr lang="ru-RU"/>
              <a:pPr/>
              <a:t>105</a:t>
            </a:fld>
            <a:endParaRPr lang="ru-RU"/>
          </a:p>
        </p:txBody>
      </p:sp>
      <p:sp>
        <p:nvSpPr>
          <p:cNvPr id="165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7862843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2ED7362-FAC7-4F5E-B9E2-212FC289FE4E}" type="slidenum">
              <a:rPr lang="ru-RU"/>
              <a:pPr/>
              <a:t>106</a:t>
            </a:fld>
            <a:endParaRPr lang="ru-RU"/>
          </a:p>
        </p:txBody>
      </p:sp>
      <p:sp>
        <p:nvSpPr>
          <p:cNvPr id="1679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0300672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3D0444E-C066-4E20-BCBD-34DBD690E446}" type="slidenum">
              <a:rPr lang="ru-RU"/>
              <a:pPr/>
              <a:t>107</a:t>
            </a:fld>
            <a:endParaRPr lang="ru-RU"/>
          </a:p>
        </p:txBody>
      </p:sp>
      <p:sp>
        <p:nvSpPr>
          <p:cNvPr id="1699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1253655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53E6733-CB83-4ED8-8E7A-B62D4A0ED90C}" type="slidenum">
              <a:rPr lang="ru-RU"/>
              <a:pPr/>
              <a:t>108</a:t>
            </a:fld>
            <a:endParaRPr lang="ru-RU"/>
          </a:p>
        </p:txBody>
      </p:sp>
      <p:sp>
        <p:nvSpPr>
          <p:cNvPr id="1720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6780975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F0E7B88-8A5A-4159-B875-72677CA75DA1}" type="slidenum">
              <a:rPr lang="ru-RU"/>
              <a:pPr/>
              <a:t>109</a:t>
            </a:fld>
            <a:endParaRPr lang="ru-RU"/>
          </a:p>
        </p:txBody>
      </p:sp>
      <p:sp>
        <p:nvSpPr>
          <p:cNvPr id="1740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4037605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9761A1-BF86-4A5E-8259-655612C55095}" type="slidenum">
              <a:rPr lang="ru-RU"/>
              <a:pPr/>
              <a:t>110</a:t>
            </a:fld>
            <a:endParaRPr lang="ru-RU"/>
          </a:p>
        </p:txBody>
      </p:sp>
      <p:sp>
        <p:nvSpPr>
          <p:cNvPr id="1761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49053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A819107-61B6-46E5-9479-11544C382075}" type="slidenum">
              <a:rPr lang="ru-RU"/>
              <a:pPr/>
              <a:t>8</a:t>
            </a:fld>
            <a:endParaRPr lang="ru-RU"/>
          </a:p>
        </p:txBody>
      </p:sp>
      <p:sp>
        <p:nvSpPr>
          <p:cNvPr id="184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8854256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5A9954-99DF-4914-AB8E-914B77BFBE23}" type="slidenum">
              <a:rPr lang="ru-RU"/>
              <a:pPr/>
              <a:t>111</a:t>
            </a:fld>
            <a:endParaRPr lang="ru-RU"/>
          </a:p>
        </p:txBody>
      </p:sp>
      <p:sp>
        <p:nvSpPr>
          <p:cNvPr id="1781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13884421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48C42ED-BC54-484A-AE46-923D234D9C50}" type="slidenum">
              <a:rPr lang="ru-RU"/>
              <a:pPr/>
              <a:t>112</a:t>
            </a:fld>
            <a:endParaRPr lang="ru-RU"/>
          </a:p>
        </p:txBody>
      </p:sp>
      <p:sp>
        <p:nvSpPr>
          <p:cNvPr id="18022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3758242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A4F8A33-9470-4CA6-B0DD-674EAB99EBA1}" type="slidenum">
              <a:rPr lang="ru-RU"/>
              <a:pPr/>
              <a:t>113</a:t>
            </a:fld>
            <a:endParaRPr lang="ru-RU"/>
          </a:p>
        </p:txBody>
      </p:sp>
      <p:sp>
        <p:nvSpPr>
          <p:cNvPr id="18227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9052238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4718FE8-F33B-4D71-AD14-B4A9EA016C9E}" type="slidenum">
              <a:rPr lang="ru-RU"/>
              <a:pPr/>
              <a:t>114</a:t>
            </a:fld>
            <a:endParaRPr lang="ru-RU"/>
          </a:p>
        </p:txBody>
      </p:sp>
      <p:sp>
        <p:nvSpPr>
          <p:cNvPr id="18432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0421784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8F97495-3D7A-4EA5-AB6D-CC7600E9C3A5}" type="slidenum">
              <a:rPr lang="ru-RU"/>
              <a:pPr/>
              <a:t>115</a:t>
            </a:fld>
            <a:endParaRPr lang="ru-RU"/>
          </a:p>
        </p:txBody>
      </p:sp>
      <p:sp>
        <p:nvSpPr>
          <p:cNvPr id="19046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046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352984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8C14316-A5DC-4554-B2C5-4A506EFBE0A9}" type="slidenum">
              <a:rPr lang="ru-RU"/>
              <a:pPr/>
              <a:t>9</a:t>
            </a:fld>
            <a:endParaRPr lang="ru-RU"/>
          </a:p>
        </p:txBody>
      </p:sp>
      <p:sp>
        <p:nvSpPr>
          <p:cNvPr id="204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3248918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4A3D965-60FA-41C3-A1EE-82BDC1CAF513}" type="slidenum">
              <a:rPr lang="ru-RU"/>
              <a:pPr/>
              <a:t>10</a:t>
            </a:fld>
            <a:endParaRPr lang="ru-RU"/>
          </a:p>
        </p:txBody>
      </p:sp>
      <p:sp>
        <p:nvSpPr>
          <p:cNvPr id="225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extLst>
      <p:ext uri="{BB962C8B-B14F-4D97-AF65-F5344CB8AC3E}">
        <p14:creationId xmlns:p14="http://schemas.microsoft.com/office/powerpoint/2010/main" val="273094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9"/>
          <p:cNvSpPr>
            <a:spLocks noGrp="1" noChangeArrowheads="1"/>
          </p:cNvSpPr>
          <p:nvPr>
            <p:ph type="sldNum" idx="10"/>
          </p:nvPr>
        </p:nvSpPr>
        <p:spPr>
          <a:ln/>
        </p:spPr>
        <p:txBody>
          <a:bodyPr/>
          <a:lstStyle>
            <a:lvl1pPr>
              <a:defRPr/>
            </a:lvl1pPr>
          </a:lstStyle>
          <a:p>
            <a:fld id="{E3A9F688-2D7D-42E4-A5D2-280629339066}" type="slidenum">
              <a:rPr lang="ru-RU"/>
              <a:pPr/>
              <a:t>‹#›</a:t>
            </a:fld>
            <a:endParaRPr lang="ru-RU"/>
          </a:p>
        </p:txBody>
      </p:sp>
    </p:spTree>
    <p:extLst>
      <p:ext uri="{BB962C8B-B14F-4D97-AF65-F5344CB8AC3E}">
        <p14:creationId xmlns:p14="http://schemas.microsoft.com/office/powerpoint/2010/main" val="403995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51727999-2013-4070-A308-B1B3D98CD7E9}" type="slidenum">
              <a:rPr lang="ru-RU"/>
              <a:pPr/>
              <a:t>‹#›</a:t>
            </a:fld>
            <a:endParaRPr lang="ru-RU"/>
          </a:p>
        </p:txBody>
      </p:sp>
    </p:spTree>
    <p:extLst>
      <p:ext uri="{BB962C8B-B14F-4D97-AF65-F5344CB8AC3E}">
        <p14:creationId xmlns:p14="http://schemas.microsoft.com/office/powerpoint/2010/main" val="231075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F6BE0315-26CA-4054-97D1-EB1AB5710D5E}" type="slidenum">
              <a:rPr lang="ru-RU"/>
              <a:pPr/>
              <a:t>‹#›</a:t>
            </a:fld>
            <a:endParaRPr lang="ru-RU"/>
          </a:p>
        </p:txBody>
      </p:sp>
    </p:spTree>
    <p:extLst>
      <p:ext uri="{BB962C8B-B14F-4D97-AF65-F5344CB8AC3E}">
        <p14:creationId xmlns:p14="http://schemas.microsoft.com/office/powerpoint/2010/main" val="2938788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10"/>
          <p:cNvSpPr>
            <a:spLocks noGrp="1" noChangeArrowheads="1"/>
          </p:cNvSpPr>
          <p:nvPr>
            <p:ph type="sldNum" idx="10"/>
          </p:nvPr>
        </p:nvSpPr>
        <p:spPr>
          <a:ln/>
        </p:spPr>
        <p:txBody>
          <a:bodyPr/>
          <a:lstStyle>
            <a:lvl1pPr>
              <a:defRPr/>
            </a:lvl1pPr>
          </a:lstStyle>
          <a:p>
            <a:fld id="{A2D67D25-FAA6-4B33-BB7E-4A46B1D986F7}" type="slidenum">
              <a:rPr lang="ru-RU"/>
              <a:pPr/>
              <a:t>‹#›</a:t>
            </a:fld>
            <a:endParaRPr lang="ru-RU"/>
          </a:p>
        </p:txBody>
      </p:sp>
    </p:spTree>
    <p:extLst>
      <p:ext uri="{BB962C8B-B14F-4D97-AF65-F5344CB8AC3E}">
        <p14:creationId xmlns:p14="http://schemas.microsoft.com/office/powerpoint/2010/main" val="1453338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044C524E-B719-4D32-99CB-A38A3147B406}" type="slidenum">
              <a:rPr lang="ru-RU"/>
              <a:pPr/>
              <a:t>‹#›</a:t>
            </a:fld>
            <a:endParaRPr lang="ru-RU"/>
          </a:p>
        </p:txBody>
      </p:sp>
    </p:spTree>
    <p:extLst>
      <p:ext uri="{BB962C8B-B14F-4D97-AF65-F5344CB8AC3E}">
        <p14:creationId xmlns:p14="http://schemas.microsoft.com/office/powerpoint/2010/main" val="139922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10"/>
          <p:cNvSpPr>
            <a:spLocks noGrp="1" noChangeArrowheads="1"/>
          </p:cNvSpPr>
          <p:nvPr>
            <p:ph type="sldNum" idx="10"/>
          </p:nvPr>
        </p:nvSpPr>
        <p:spPr>
          <a:ln/>
        </p:spPr>
        <p:txBody>
          <a:bodyPr/>
          <a:lstStyle>
            <a:lvl1pPr>
              <a:defRPr/>
            </a:lvl1pPr>
          </a:lstStyle>
          <a:p>
            <a:fld id="{09984A98-8C2E-4898-B3D8-7D4891F384B7}" type="slidenum">
              <a:rPr lang="ru-RU"/>
              <a:pPr/>
              <a:t>‹#›</a:t>
            </a:fld>
            <a:endParaRPr lang="ru-RU"/>
          </a:p>
        </p:txBody>
      </p:sp>
    </p:spTree>
    <p:extLst>
      <p:ext uri="{BB962C8B-B14F-4D97-AF65-F5344CB8AC3E}">
        <p14:creationId xmlns:p14="http://schemas.microsoft.com/office/powerpoint/2010/main" val="21897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0"/>
          <p:cNvSpPr>
            <a:spLocks noGrp="1" noChangeArrowheads="1"/>
          </p:cNvSpPr>
          <p:nvPr>
            <p:ph type="sldNum" idx="10"/>
          </p:nvPr>
        </p:nvSpPr>
        <p:spPr>
          <a:ln/>
        </p:spPr>
        <p:txBody>
          <a:bodyPr/>
          <a:lstStyle>
            <a:lvl1pPr>
              <a:defRPr/>
            </a:lvl1pPr>
          </a:lstStyle>
          <a:p>
            <a:fld id="{52729FF9-2EFC-4D71-BFD9-DBE1F967AAC0}" type="slidenum">
              <a:rPr lang="ru-RU"/>
              <a:pPr/>
              <a:t>‹#›</a:t>
            </a:fld>
            <a:endParaRPr lang="ru-RU"/>
          </a:p>
        </p:txBody>
      </p:sp>
    </p:spTree>
    <p:extLst>
      <p:ext uri="{BB962C8B-B14F-4D97-AF65-F5344CB8AC3E}">
        <p14:creationId xmlns:p14="http://schemas.microsoft.com/office/powerpoint/2010/main" val="392304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0"/>
          <p:cNvSpPr>
            <a:spLocks noGrp="1" noChangeArrowheads="1"/>
          </p:cNvSpPr>
          <p:nvPr>
            <p:ph type="sldNum" idx="10"/>
          </p:nvPr>
        </p:nvSpPr>
        <p:spPr>
          <a:ln/>
        </p:spPr>
        <p:txBody>
          <a:bodyPr/>
          <a:lstStyle>
            <a:lvl1pPr>
              <a:defRPr/>
            </a:lvl1pPr>
          </a:lstStyle>
          <a:p>
            <a:fld id="{234E9717-6A12-4B33-8481-1379D1567CFA}" type="slidenum">
              <a:rPr lang="ru-RU"/>
              <a:pPr/>
              <a:t>‹#›</a:t>
            </a:fld>
            <a:endParaRPr lang="ru-RU"/>
          </a:p>
        </p:txBody>
      </p:sp>
    </p:spTree>
    <p:extLst>
      <p:ext uri="{BB962C8B-B14F-4D97-AF65-F5344CB8AC3E}">
        <p14:creationId xmlns:p14="http://schemas.microsoft.com/office/powerpoint/2010/main" val="3796712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0"/>
          <p:cNvSpPr>
            <a:spLocks noGrp="1" noChangeArrowheads="1"/>
          </p:cNvSpPr>
          <p:nvPr>
            <p:ph type="sldNum" idx="10"/>
          </p:nvPr>
        </p:nvSpPr>
        <p:spPr>
          <a:ln/>
        </p:spPr>
        <p:txBody>
          <a:bodyPr/>
          <a:lstStyle>
            <a:lvl1pPr>
              <a:defRPr/>
            </a:lvl1pPr>
          </a:lstStyle>
          <a:p>
            <a:fld id="{C81D00EA-C201-4ECE-89FD-9C731A831272}" type="slidenum">
              <a:rPr lang="ru-RU"/>
              <a:pPr/>
              <a:t>‹#›</a:t>
            </a:fld>
            <a:endParaRPr lang="ru-RU"/>
          </a:p>
        </p:txBody>
      </p:sp>
    </p:spTree>
    <p:extLst>
      <p:ext uri="{BB962C8B-B14F-4D97-AF65-F5344CB8AC3E}">
        <p14:creationId xmlns:p14="http://schemas.microsoft.com/office/powerpoint/2010/main" val="17244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fld id="{AD41B015-B47D-4E89-ABB8-77513924DFBA}" type="slidenum">
              <a:rPr lang="ru-RU"/>
              <a:pPr/>
              <a:t>‹#›</a:t>
            </a:fld>
            <a:endParaRPr lang="ru-RU"/>
          </a:p>
        </p:txBody>
      </p:sp>
    </p:spTree>
    <p:extLst>
      <p:ext uri="{BB962C8B-B14F-4D97-AF65-F5344CB8AC3E}">
        <p14:creationId xmlns:p14="http://schemas.microsoft.com/office/powerpoint/2010/main" val="3496428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3A66D9FB-2472-41B6-902D-B6F63A5208AE}" type="slidenum">
              <a:rPr lang="ru-RU"/>
              <a:pPr/>
              <a:t>‹#›</a:t>
            </a:fld>
            <a:endParaRPr lang="ru-RU"/>
          </a:p>
        </p:txBody>
      </p:sp>
    </p:spTree>
    <p:extLst>
      <p:ext uri="{BB962C8B-B14F-4D97-AF65-F5344CB8AC3E}">
        <p14:creationId xmlns:p14="http://schemas.microsoft.com/office/powerpoint/2010/main" val="379241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38CB510F-C01B-404D-9727-950FB1CD381D}" type="slidenum">
              <a:rPr lang="ru-RU"/>
              <a:pPr/>
              <a:t>‹#›</a:t>
            </a:fld>
            <a:endParaRPr lang="ru-RU"/>
          </a:p>
        </p:txBody>
      </p:sp>
    </p:spTree>
    <p:extLst>
      <p:ext uri="{BB962C8B-B14F-4D97-AF65-F5344CB8AC3E}">
        <p14:creationId xmlns:p14="http://schemas.microsoft.com/office/powerpoint/2010/main" val="3486609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C9A599CF-2C0F-41ED-B164-F4CDD6679C14}" type="slidenum">
              <a:rPr lang="ru-RU"/>
              <a:pPr/>
              <a:t>‹#›</a:t>
            </a:fld>
            <a:endParaRPr lang="ru-RU"/>
          </a:p>
        </p:txBody>
      </p:sp>
    </p:spTree>
    <p:extLst>
      <p:ext uri="{BB962C8B-B14F-4D97-AF65-F5344CB8AC3E}">
        <p14:creationId xmlns:p14="http://schemas.microsoft.com/office/powerpoint/2010/main" val="2770943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73A50FC7-A97D-46E6-909F-B35A53590801}" type="slidenum">
              <a:rPr lang="ru-RU"/>
              <a:pPr/>
              <a:t>‹#›</a:t>
            </a:fld>
            <a:endParaRPr lang="ru-RU"/>
          </a:p>
        </p:txBody>
      </p:sp>
    </p:spTree>
    <p:extLst>
      <p:ext uri="{BB962C8B-B14F-4D97-AF65-F5344CB8AC3E}">
        <p14:creationId xmlns:p14="http://schemas.microsoft.com/office/powerpoint/2010/main" val="867724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A1EC1B66-7B4E-40D1-8223-BA26DC7D3DB1}" type="slidenum">
              <a:rPr lang="ru-RU"/>
              <a:pPr/>
              <a:t>‹#›</a:t>
            </a:fld>
            <a:endParaRPr lang="ru-RU"/>
          </a:p>
        </p:txBody>
      </p:sp>
    </p:spTree>
    <p:extLst>
      <p:ext uri="{BB962C8B-B14F-4D97-AF65-F5344CB8AC3E}">
        <p14:creationId xmlns:p14="http://schemas.microsoft.com/office/powerpoint/2010/main" val="226691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9"/>
          <p:cNvSpPr>
            <a:spLocks noGrp="1" noChangeArrowheads="1"/>
          </p:cNvSpPr>
          <p:nvPr>
            <p:ph type="sldNum" idx="10"/>
          </p:nvPr>
        </p:nvSpPr>
        <p:spPr>
          <a:ln/>
        </p:spPr>
        <p:txBody>
          <a:bodyPr/>
          <a:lstStyle>
            <a:lvl1pPr>
              <a:defRPr/>
            </a:lvl1pPr>
          </a:lstStyle>
          <a:p>
            <a:fld id="{C40EAB43-06F9-41E7-9C55-C974AF7215B1}" type="slidenum">
              <a:rPr lang="ru-RU"/>
              <a:pPr/>
              <a:t>‹#›</a:t>
            </a:fld>
            <a:endParaRPr lang="ru-RU"/>
          </a:p>
        </p:txBody>
      </p:sp>
    </p:spTree>
    <p:extLst>
      <p:ext uri="{BB962C8B-B14F-4D97-AF65-F5344CB8AC3E}">
        <p14:creationId xmlns:p14="http://schemas.microsoft.com/office/powerpoint/2010/main" val="235410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9"/>
          <p:cNvSpPr>
            <a:spLocks noGrp="1" noChangeArrowheads="1"/>
          </p:cNvSpPr>
          <p:nvPr>
            <p:ph type="sldNum" idx="10"/>
          </p:nvPr>
        </p:nvSpPr>
        <p:spPr>
          <a:ln/>
        </p:spPr>
        <p:txBody>
          <a:bodyPr/>
          <a:lstStyle>
            <a:lvl1pPr>
              <a:defRPr/>
            </a:lvl1pPr>
          </a:lstStyle>
          <a:p>
            <a:fld id="{7F9478A2-CB24-41C2-ABA3-9F9429500EAC}" type="slidenum">
              <a:rPr lang="ru-RU"/>
              <a:pPr/>
              <a:t>‹#›</a:t>
            </a:fld>
            <a:endParaRPr lang="ru-RU"/>
          </a:p>
        </p:txBody>
      </p:sp>
    </p:spTree>
    <p:extLst>
      <p:ext uri="{BB962C8B-B14F-4D97-AF65-F5344CB8AC3E}">
        <p14:creationId xmlns:p14="http://schemas.microsoft.com/office/powerpoint/2010/main" val="253883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9"/>
          <p:cNvSpPr>
            <a:spLocks noGrp="1" noChangeArrowheads="1"/>
          </p:cNvSpPr>
          <p:nvPr>
            <p:ph type="sldNum" idx="10"/>
          </p:nvPr>
        </p:nvSpPr>
        <p:spPr>
          <a:ln/>
        </p:spPr>
        <p:txBody>
          <a:bodyPr/>
          <a:lstStyle>
            <a:lvl1pPr>
              <a:defRPr/>
            </a:lvl1pPr>
          </a:lstStyle>
          <a:p>
            <a:fld id="{1B1C19C4-E2A3-445E-9354-79FA98EEB306}" type="slidenum">
              <a:rPr lang="ru-RU"/>
              <a:pPr/>
              <a:t>‹#›</a:t>
            </a:fld>
            <a:endParaRPr lang="ru-RU"/>
          </a:p>
        </p:txBody>
      </p:sp>
    </p:spTree>
    <p:extLst>
      <p:ext uri="{BB962C8B-B14F-4D97-AF65-F5344CB8AC3E}">
        <p14:creationId xmlns:p14="http://schemas.microsoft.com/office/powerpoint/2010/main" val="420792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9"/>
          <p:cNvSpPr>
            <a:spLocks noGrp="1" noChangeArrowheads="1"/>
          </p:cNvSpPr>
          <p:nvPr>
            <p:ph type="sldNum" idx="10"/>
          </p:nvPr>
        </p:nvSpPr>
        <p:spPr>
          <a:ln/>
        </p:spPr>
        <p:txBody>
          <a:bodyPr/>
          <a:lstStyle>
            <a:lvl1pPr>
              <a:defRPr/>
            </a:lvl1pPr>
          </a:lstStyle>
          <a:p>
            <a:fld id="{99E7ECE7-7364-4D25-AD89-5EC4EAC4A302}" type="slidenum">
              <a:rPr lang="ru-RU"/>
              <a:pPr/>
              <a:t>‹#›</a:t>
            </a:fld>
            <a:endParaRPr lang="ru-RU"/>
          </a:p>
        </p:txBody>
      </p:sp>
    </p:spTree>
    <p:extLst>
      <p:ext uri="{BB962C8B-B14F-4D97-AF65-F5344CB8AC3E}">
        <p14:creationId xmlns:p14="http://schemas.microsoft.com/office/powerpoint/2010/main" val="278317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fld id="{345AC842-0E60-4148-968B-6EA9C6B4ED04}" type="slidenum">
              <a:rPr lang="ru-RU"/>
              <a:pPr/>
              <a:t>‹#›</a:t>
            </a:fld>
            <a:endParaRPr lang="ru-RU"/>
          </a:p>
        </p:txBody>
      </p:sp>
    </p:spTree>
    <p:extLst>
      <p:ext uri="{BB962C8B-B14F-4D97-AF65-F5344CB8AC3E}">
        <p14:creationId xmlns:p14="http://schemas.microsoft.com/office/powerpoint/2010/main" val="226114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5A4AD4D0-0271-462D-A5C0-039FB961979B}" type="slidenum">
              <a:rPr lang="ru-RU"/>
              <a:pPr/>
              <a:t>‹#›</a:t>
            </a:fld>
            <a:endParaRPr lang="ru-RU"/>
          </a:p>
        </p:txBody>
      </p:sp>
    </p:spTree>
    <p:extLst>
      <p:ext uri="{BB962C8B-B14F-4D97-AF65-F5344CB8AC3E}">
        <p14:creationId xmlns:p14="http://schemas.microsoft.com/office/powerpoint/2010/main" val="281765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6B77728C-B2CE-451C-B986-C5054DEA0D45}" type="slidenum">
              <a:rPr lang="ru-RU"/>
              <a:pPr/>
              <a:t>‹#›</a:t>
            </a:fld>
            <a:endParaRPr lang="ru-RU"/>
          </a:p>
        </p:txBody>
      </p:sp>
    </p:spTree>
    <p:extLst>
      <p:ext uri="{BB962C8B-B14F-4D97-AF65-F5344CB8AC3E}">
        <p14:creationId xmlns:p14="http://schemas.microsoft.com/office/powerpoint/2010/main" val="7075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152400"/>
            <a:ext cx="8680450" cy="6089650"/>
            <a:chOff x="0" y="96"/>
            <a:chExt cx="5468" cy="3836"/>
          </a:xfrm>
        </p:grpSpPr>
        <p:sp>
          <p:nvSpPr>
            <p:cNvPr id="1032" name="AutoShape 2"/>
            <p:cNvSpPr>
              <a:spLocks noChangeArrowheads="1"/>
            </p:cNvSpPr>
            <p:nvPr/>
          </p:nvSpPr>
          <p:spPr bwMode="auto">
            <a:xfrm>
              <a:off x="240" y="336"/>
              <a:ext cx="5228" cy="3596"/>
            </a:xfrm>
            <a:prstGeom prst="roundRect">
              <a:avLst>
                <a:gd name="adj" fmla="val 1372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3"/>
            <p:cNvSpPr>
              <a:spLocks noChangeArrowheads="1"/>
            </p:cNvSpPr>
            <p:nvPr/>
          </p:nvSpPr>
          <p:spPr bwMode="auto">
            <a:xfrm>
              <a:off x="0" y="96"/>
              <a:ext cx="5372" cy="764"/>
            </a:xfrm>
            <a:custGeom>
              <a:avLst/>
              <a:gdLst>
                <a:gd name="T0" fmla="*/ 0 w 7000"/>
                <a:gd name="T1" fmla="*/ 0 h 1000"/>
                <a:gd name="T2" fmla="*/ 2 w 7000"/>
                <a:gd name="T3" fmla="*/ 0 h 1000"/>
                <a:gd name="T4" fmla="*/ 2 w 7000"/>
                <a:gd name="T5" fmla="*/ 2 h 1000"/>
                <a:gd name="T6" fmla="*/ 2 w 7000"/>
                <a:gd name="T7" fmla="*/ 2 h 1000"/>
                <a:gd name="T8" fmla="*/ 0 w 7000"/>
                <a:gd name="T9" fmla="*/ 2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1034" name="Line 4"/>
            <p:cNvSpPr>
              <a:spLocks noChangeShapeType="1"/>
            </p:cNvSpPr>
            <p:nvPr/>
          </p:nvSpPr>
          <p:spPr bwMode="auto">
            <a:xfrm>
              <a:off x="0" y="768"/>
              <a:ext cx="5084"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027" name="Rectangle 5"/>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8" name="Rectangle 6"/>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29" name="Text Box 7"/>
          <p:cNvSpPr txBox="1">
            <a:spLocks noChangeArrowheads="1"/>
          </p:cNvSpPr>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0" name="Text Box 8"/>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3" name="Rectangle 9"/>
          <p:cNvSpPr>
            <a:spLocks noGrp="1" noChangeArrowheads="1"/>
          </p:cNvSpPr>
          <p:nvPr>
            <p:ph type="sldNum"/>
          </p:nvPr>
        </p:nvSpPr>
        <p:spPr bwMode="auto">
          <a:xfrm>
            <a:off x="6553200" y="6248400"/>
            <a:ext cx="21272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21031F60-9FE0-44FE-9051-FA10ECC1259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0" y="927100"/>
            <a:ext cx="8985250" cy="4489450"/>
            <a:chOff x="0" y="584"/>
            <a:chExt cx="5660" cy="2828"/>
          </a:xfrm>
        </p:grpSpPr>
        <p:sp>
          <p:nvSpPr>
            <p:cNvPr id="2056" name="AutoShape 2"/>
            <p:cNvSpPr>
              <a:spLocks noChangeArrowheads="1"/>
            </p:cNvSpPr>
            <p:nvPr/>
          </p:nvSpPr>
          <p:spPr bwMode="auto">
            <a:xfrm>
              <a:off x="432" y="1304"/>
              <a:ext cx="4652" cy="2108"/>
            </a:xfrm>
            <a:prstGeom prst="roundRect">
              <a:avLst>
                <a:gd name="adj" fmla="val 1666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7" name="Rectangle 3"/>
            <p:cNvSpPr>
              <a:spLocks noChangeArrowheads="1"/>
            </p:cNvSpPr>
            <p:nvPr/>
          </p:nvSpPr>
          <p:spPr bwMode="auto">
            <a:xfrm>
              <a:off x="144" y="584"/>
              <a:ext cx="4508" cy="620"/>
            </a:xfrm>
            <a:prstGeom prst="rect">
              <a:avLst/>
            </a:prstGeom>
            <a:solidFill>
              <a:srgbClr val="FFFFFF"/>
            </a:solidFill>
            <a:ln w="57240" cap="sq">
              <a:solidFill>
                <a:srgbClr val="6699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4"/>
            <p:cNvSpPr>
              <a:spLocks noChangeArrowheads="1"/>
            </p:cNvSpPr>
            <p:nvPr/>
          </p:nvSpPr>
          <p:spPr bwMode="auto">
            <a:xfrm>
              <a:off x="0" y="872"/>
              <a:ext cx="5660" cy="1148"/>
            </a:xfrm>
            <a:custGeom>
              <a:avLst/>
              <a:gdLst>
                <a:gd name="T0" fmla="*/ 0 w 4917"/>
                <a:gd name="T1" fmla="*/ 0 h 1000"/>
                <a:gd name="T2" fmla="*/ 539709 w 4917"/>
                <a:gd name="T3" fmla="*/ 0 h 1000"/>
                <a:gd name="T4" fmla="*/ 600914 w 4917"/>
                <a:gd name="T5" fmla="*/ 60649 h 1000"/>
                <a:gd name="T6" fmla="*/ 539830 w 4917"/>
                <a:gd name="T7" fmla="*/ 121096 h 1000"/>
                <a:gd name="T8" fmla="*/ 0 w 4917"/>
                <a:gd name="T9" fmla="*/ 121096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2059" name="Line 5"/>
            <p:cNvSpPr>
              <a:spLocks noChangeShapeType="1"/>
            </p:cNvSpPr>
            <p:nvPr/>
          </p:nvSpPr>
          <p:spPr bwMode="auto">
            <a:xfrm>
              <a:off x="0" y="1928"/>
              <a:ext cx="5228" cy="0"/>
            </a:xfrm>
            <a:prstGeom prst="line">
              <a:avLst/>
            </a:prstGeom>
            <a:noFill/>
            <a:ln w="507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051" name="Rectangle 6"/>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2" name="Rectangle 7"/>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3" name="Text Box 8"/>
          <p:cNvSpPr txBox="1">
            <a:spLocks noChangeArrowheads="1"/>
          </p:cNvSpPr>
          <p:nvPr/>
        </p:nvSpPr>
        <p:spPr bwMode="auto">
          <a:xfrm>
            <a:off x="457200" y="6248400"/>
            <a:ext cx="213360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4" name="Text Box 9"/>
          <p:cNvSpPr txBox="1">
            <a:spLocks noChangeArrowheads="1"/>
          </p:cNvSpPr>
          <p:nvPr/>
        </p:nvSpPr>
        <p:spPr bwMode="auto">
          <a:xfrm>
            <a:off x="3124200" y="6253163"/>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8" name="Rectangle 10"/>
          <p:cNvSpPr>
            <a:spLocks noGrp="1" noChangeArrowheads="1"/>
          </p:cNvSpPr>
          <p:nvPr>
            <p:ph type="sldNum"/>
          </p:nvPr>
        </p:nvSpPr>
        <p:spPr bwMode="auto">
          <a:xfrm>
            <a:off x="6553200" y="6248400"/>
            <a:ext cx="21272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449263" algn="l"/>
                <a:tab pos="898525" algn="l"/>
                <a:tab pos="1347788" algn="l"/>
                <a:tab pos="1797050" algn="l"/>
              </a:tabLst>
              <a:defRPr sz="1200">
                <a:solidFill>
                  <a:srgbClr val="000000"/>
                </a:solidFill>
                <a:latin typeface="Arial Black" pitchFamily="32" charset="0"/>
                <a:cs typeface="Segoe UI" charset="0"/>
              </a:defRPr>
            </a:lvl1pPr>
          </a:lstStyle>
          <a:p>
            <a:fld id="{38F444AB-AB69-4DA4-BF85-6ED741922AE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hyperlink" Target="http://g.oswego.edu/"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hyperlink" Target="https://habrahabr.ru/post/277669" TargetMode="External"/><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716338"/>
            <a:ext cx="1657350" cy="1487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Text Box 2"/>
          <p:cNvSpPr txBox="1">
            <a:spLocks noChangeArrowheads="1"/>
          </p:cNvSpPr>
          <p:nvPr/>
        </p:nvSpPr>
        <p:spPr bwMode="auto">
          <a:xfrm>
            <a:off x="222250" y="1484313"/>
            <a:ext cx="8077200"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600">
                <a:solidFill>
                  <a:srgbClr val="FFFFFF"/>
                </a:solidFill>
              </a:rPr>
              <a:t>Многопоточные приложения в </a:t>
            </a:r>
            <a:r>
              <a:rPr lang="en-US" sz="4600">
                <a:solidFill>
                  <a:srgbClr val="FFFFFF"/>
                </a:solidFill>
              </a:rPr>
              <a:t>Java</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215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15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Потоки являются более «легковесными», чем процессы.</a:t>
            </a:r>
          </a:p>
          <a:p>
            <a:pPr eaLnBrk="1" hangingPunct="1">
              <a:buSzPct val="100000"/>
            </a:pPr>
            <a:r>
              <a:rPr lang="ru-RU" sz="3600"/>
              <a:t>Пример многопоточных приложений – браузер, </a:t>
            </a:r>
            <a:r>
              <a:rPr lang="en-US" sz="3600"/>
              <a:t>web-</a:t>
            </a:r>
            <a:r>
              <a:rPr lang="ru-RU" sz="3600"/>
              <a:t>сервер, программы с графическим пользовательским интерфейсом.</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Exchanger</a:t>
            </a:r>
          </a:p>
        </p:txBody>
      </p:sp>
      <p:sp>
        <p:nvSpPr>
          <p:cNvPr id="1853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9" name="Text Box 4"/>
          <p:cNvSpPr txBox="1">
            <a:spLocks noChangeArrowheads="1"/>
          </p:cNvSpPr>
          <p:nvPr/>
        </p:nvSpPr>
        <p:spPr bwMode="auto">
          <a:xfrm>
            <a:off x="522288" y="14033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Exchanger&lt;V&gt;</a:t>
            </a:r>
            <a:r>
              <a:rPr lang="ru-RU" sz="2600"/>
              <a:t>   —  Основное предназначение данного класса — это обмен объектами между двумя потоками. При этом, также поддерживаются null значения, что позволяет использовать данный класс для передачи только одного объекта или же просто как синхронизатор двух потоков. Первый поток, который вызывает метод exchange(...) заблокируется до тех пор, пока тот же метод не вызовет второй поток. Как только это произойдет, потоки обменяются значениями и продолжат свою работу.</a:t>
            </a:r>
          </a:p>
          <a:p>
            <a:pPr eaLnBrk="1" hangingPunct="1">
              <a:buSzPct val="100000"/>
            </a:pPr>
            <a:endParaRPr lang="ru-RU" sz="2600"/>
          </a:p>
        </p:txBody>
      </p:sp>
    </p:spTree>
    <p:extLst>
      <p:ext uri="{BB962C8B-B14F-4D97-AF65-F5344CB8AC3E}">
        <p14:creationId xmlns:p14="http://schemas.microsoft.com/office/powerpoint/2010/main" val="7957717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Phaser</a:t>
            </a:r>
          </a:p>
        </p:txBody>
      </p:sp>
      <p:sp>
        <p:nvSpPr>
          <p:cNvPr id="18739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7" name="Text Box 4"/>
          <p:cNvSpPr txBox="1">
            <a:spLocks noChangeArrowheads="1"/>
          </p:cNvSpPr>
          <p:nvPr/>
        </p:nvSpPr>
        <p:spPr bwMode="auto">
          <a:xfrm>
            <a:off x="522288" y="1403350"/>
            <a:ext cx="7920037" cy="325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Phaser</a:t>
            </a:r>
            <a:r>
              <a:rPr lang="ru-RU" sz="2600"/>
              <a:t>   — Улучшенная реализация барьера для синхронизации потоков, которая совмещает в себе функционал </a:t>
            </a:r>
            <a:r>
              <a:rPr lang="ru-RU" sz="2600">
                <a:solidFill>
                  <a:srgbClr val="800000"/>
                </a:solidFill>
              </a:rPr>
              <a:t>CyclicBarrier</a:t>
            </a:r>
            <a:r>
              <a:rPr lang="ru-RU" sz="2600"/>
              <a:t> и </a:t>
            </a:r>
            <a:r>
              <a:rPr lang="ru-RU" sz="2600">
                <a:solidFill>
                  <a:srgbClr val="800000"/>
                </a:solidFill>
              </a:rPr>
              <a:t>CountDownLatch</a:t>
            </a:r>
            <a:r>
              <a:rPr lang="ru-RU" sz="2600"/>
              <a:t>, вбирая в себя самое лучшее из них. Так, количество потоков жестко не задано и может динамически меняться. Класс может повторно пере использоваться и сообщать о готовности потока без его блокировки. </a:t>
            </a:r>
          </a:p>
        </p:txBody>
      </p:sp>
    </p:spTree>
    <p:extLst>
      <p:ext uri="{BB962C8B-B14F-4D97-AF65-F5344CB8AC3E}">
        <p14:creationId xmlns:p14="http://schemas.microsoft.com/office/powerpoint/2010/main" val="9890759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Concurrent Collections</a:t>
            </a:r>
          </a:p>
        </p:txBody>
      </p:sp>
      <p:sp>
        <p:nvSpPr>
          <p:cNvPr id="1607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3" name="Text Box 4"/>
          <p:cNvSpPr txBox="1">
            <a:spLocks noChangeArrowheads="1"/>
          </p:cNvSpPr>
          <p:nvPr/>
        </p:nvSpPr>
        <p:spPr bwMode="auto">
          <a:xfrm>
            <a:off x="50323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Набор коллекций, более эффективно работающие в многопоточной среде нежели стандартные универсальные коллекции из java.util пакета. Вместо базового враппера </a:t>
            </a:r>
            <a:r>
              <a:rPr lang="ru-RU" sz="2800">
                <a:solidFill>
                  <a:srgbClr val="800000"/>
                </a:solidFill>
              </a:rPr>
              <a:t>Collections.synchronizedList</a:t>
            </a:r>
            <a:r>
              <a:rPr lang="ru-RU" sz="2800"/>
              <a:t> с блокированием доступа ко всей коллекции используются блокировки по сегментам данных или же оптимизируется работа для параллельного чтения данных по wait-free алгоритмам.</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7" name="Picture 3" descr="D:\Users\shaptala\Documents\GitHub\JavaLessons\Lesson15\java-7-concurrent-collections-uml-class-diagram-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6" y="-1"/>
            <a:ext cx="9166716" cy="687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6394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CopyOnWrite коллекции</a:t>
            </a:r>
          </a:p>
        </p:txBody>
      </p:sp>
      <p:sp>
        <p:nvSpPr>
          <p:cNvPr id="162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1" name="Text Box 4"/>
          <p:cNvSpPr txBox="1">
            <a:spLocks noChangeArrowheads="1"/>
          </p:cNvSpPr>
          <p:nvPr/>
        </p:nvSpPr>
        <p:spPr bwMode="auto">
          <a:xfrm>
            <a:off x="52228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CopyOnWriteArrayList&lt;E&gt;</a:t>
            </a:r>
            <a:r>
              <a:rPr lang="ru-RU" sz="2800"/>
              <a:t>   — Потокобезопасный аналог ArrayList, реализованный с CopyOnWrite алгоритмом.</a:t>
            </a:r>
          </a:p>
          <a:p>
            <a:pPr eaLnBrk="1" hangingPunct="1">
              <a:buSzPct val="100000"/>
            </a:pPr>
            <a:endParaRPr lang="ru-RU" sz="2800"/>
          </a:p>
          <a:p>
            <a:pPr eaLnBrk="1" hangingPunct="1">
              <a:buSzPct val="100000"/>
            </a:pPr>
            <a:r>
              <a:rPr lang="ru-RU" sz="2800">
                <a:solidFill>
                  <a:srgbClr val="800000"/>
                </a:solidFill>
              </a:rPr>
              <a:t>CopyOnWriteArraySet&lt;E</a:t>
            </a:r>
            <a:r>
              <a:rPr lang="ru-RU" sz="2800"/>
              <a:t>&gt;   — Имплементация интерфейса Set, использующая за основу CopyOnWriteArrayList. В отличии от CopyOnWriteArrayList, дополнительных методов нет.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48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9"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ConcurrentMap&lt;K, V&gt;</a:t>
            </a:r>
            <a:r>
              <a:rPr lang="ru-RU" sz="2800"/>
              <a:t>   — Интерфейс, расширяющий Map несколькими дополнительными атомарными операциями.</a:t>
            </a:r>
          </a:p>
          <a:p>
            <a:pPr eaLnBrk="1" hangingPunct="1">
              <a:buSzPct val="100000"/>
            </a:pPr>
            <a:endParaRPr lang="ru-RU" sz="2800"/>
          </a:p>
          <a:p>
            <a:pPr eaLnBrk="1" hangingPunct="1">
              <a:buSzPct val="100000"/>
            </a:pPr>
            <a:r>
              <a:rPr lang="ru-RU" sz="2800">
                <a:solidFill>
                  <a:srgbClr val="800000"/>
                </a:solidFill>
              </a:rPr>
              <a:t>ConcurrentHashMap&lt;K, V&gt;</a:t>
            </a:r>
            <a:r>
              <a:rPr lang="ru-RU" sz="2800"/>
              <a:t>   — В отличие от </a:t>
            </a:r>
            <a:r>
              <a:rPr lang="ru-RU" sz="2800">
                <a:solidFill>
                  <a:srgbClr val="800000"/>
                </a:solidFill>
              </a:rPr>
              <a:t>Hashtable</a:t>
            </a:r>
            <a:r>
              <a:rPr lang="ru-RU" sz="2800"/>
              <a:t> и блоков </a:t>
            </a:r>
            <a:r>
              <a:rPr lang="ru-RU" sz="2800">
                <a:solidFill>
                  <a:srgbClr val="990099"/>
                </a:solidFill>
              </a:rPr>
              <a:t>synhronized</a:t>
            </a:r>
            <a:r>
              <a:rPr lang="ru-RU" sz="2800"/>
              <a:t> на </a:t>
            </a:r>
            <a:r>
              <a:rPr lang="ru-RU" sz="2800">
                <a:solidFill>
                  <a:srgbClr val="800000"/>
                </a:solidFill>
              </a:rPr>
              <a:t>HashMap</a:t>
            </a:r>
            <a:r>
              <a:rPr lang="ru-RU" sz="2800"/>
              <a:t>, данные представлены в виде сегментов, разбитых по hash'ам ключей. В результате, для доступ к данным закрывается по сегментам, а не по одному объекту.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69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7"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ConcurrentSkipListMap&lt;K, V&gt;</a:t>
            </a:r>
            <a:r>
              <a:rPr lang="ru-RU" sz="2800"/>
              <a:t>   — Является аналогом TreeMap с поддержкой многопоточности. Данные также сортируются по ключу и гарантируется усредненная производительность log(N) для containsKey, get, put, remove и других похожих операций. </a:t>
            </a:r>
          </a:p>
          <a:p>
            <a:pPr eaLnBrk="1" hangingPunct="1">
              <a:buSzPct val="100000"/>
            </a:pPr>
            <a:endParaRPr lang="ru-RU" sz="2800"/>
          </a:p>
          <a:p>
            <a:pPr eaLnBrk="1" hangingPunct="1">
              <a:buSzPct val="100000"/>
            </a:pPr>
            <a:r>
              <a:rPr lang="ru-RU" sz="2800">
                <a:solidFill>
                  <a:srgbClr val="800000"/>
                </a:solidFill>
              </a:rPr>
              <a:t>ConcurrentSkipListSet&lt;E&gt;</a:t>
            </a:r>
            <a:r>
              <a:rPr lang="ru-RU" sz="2800"/>
              <a:t>   — Имплементация Set интерфейса, выполненная на основе </a:t>
            </a:r>
            <a:r>
              <a:rPr lang="ru-RU" sz="2800">
                <a:solidFill>
                  <a:srgbClr val="800000"/>
                </a:solidFill>
              </a:rPr>
              <a:t>ConcurrentSkipListMap.</a:t>
            </a:r>
          </a:p>
          <a:p>
            <a:pPr eaLnBrk="1" hangingPunct="1">
              <a:buSzPct val="100000"/>
            </a:pPr>
            <a:endParaRPr lang="ru-RU" sz="2800">
              <a:solidFill>
                <a:srgbClr val="8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689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dirty="0" err="1">
                <a:solidFill>
                  <a:srgbClr val="800000"/>
                </a:solidFill>
              </a:rPr>
              <a:t>ConcurrentLinkedQueue</a:t>
            </a:r>
            <a:r>
              <a:rPr lang="ru-RU" sz="2800" dirty="0">
                <a:solidFill>
                  <a:srgbClr val="800000"/>
                </a:solidFill>
              </a:rPr>
              <a:t>&lt;E&gt;</a:t>
            </a:r>
            <a:r>
              <a:rPr lang="ru-RU" sz="2800" dirty="0"/>
              <a:t>   — В имплементации используется </a:t>
            </a:r>
            <a:r>
              <a:rPr lang="ru-RU" sz="2800" dirty="0" err="1"/>
              <a:t>wait-free</a:t>
            </a:r>
            <a:r>
              <a:rPr lang="ru-RU" sz="2800" dirty="0"/>
              <a:t> алгоритм от </a:t>
            </a:r>
            <a:r>
              <a:rPr lang="ru-RU" sz="2800" dirty="0" err="1"/>
              <a:t>Michael</a:t>
            </a:r>
            <a:r>
              <a:rPr lang="ru-RU" sz="2800" dirty="0"/>
              <a:t> &amp; </a:t>
            </a:r>
            <a:r>
              <a:rPr lang="ru-RU" sz="2800" dirty="0" err="1"/>
              <a:t>Scott</a:t>
            </a:r>
            <a:r>
              <a:rPr lang="ru-RU" sz="2800" dirty="0"/>
              <a:t>, адаптированный для работы с </a:t>
            </a:r>
            <a:r>
              <a:rPr lang="ru-RU" sz="2800" dirty="0" err="1"/>
              <a:t>garbage</a:t>
            </a:r>
            <a:r>
              <a:rPr lang="ru-RU" sz="2800" dirty="0"/>
              <a:t> </a:t>
            </a:r>
            <a:r>
              <a:rPr lang="ru-RU" sz="2800" dirty="0" err="1"/>
              <a:t>collector'ом</a:t>
            </a:r>
            <a:r>
              <a:rPr lang="ru-RU" sz="2800" dirty="0"/>
              <a:t>. Этот алгоритм довольно эффективен и, что самое важное, очень </a:t>
            </a:r>
            <a:r>
              <a:rPr lang="ru-RU" sz="2800" dirty="0" smtClean="0"/>
              <a:t>быстр.</a:t>
            </a:r>
          </a:p>
          <a:p>
            <a:pPr eaLnBrk="1" hangingPunct="1">
              <a:buSzPct val="100000"/>
            </a:pPr>
            <a:r>
              <a:rPr lang="ru-RU" sz="2800" dirty="0" smtClean="0"/>
              <a:t>Операции</a:t>
            </a:r>
          </a:p>
          <a:p>
            <a:pPr lvl="1" eaLnBrk="1" hangingPunct="1">
              <a:buSzPct val="100000"/>
            </a:pPr>
            <a:r>
              <a:rPr lang="en-US" dirty="0" err="1" smtClean="0">
                <a:solidFill>
                  <a:schemeClr val="accent2"/>
                </a:solidFill>
              </a:rPr>
              <a:t>boolean</a:t>
            </a:r>
            <a:r>
              <a:rPr lang="en-US" dirty="0" smtClean="0">
                <a:solidFill>
                  <a:schemeClr val="accent2"/>
                </a:solidFill>
              </a:rPr>
              <a:t> </a:t>
            </a:r>
            <a:r>
              <a:rPr lang="en-US" dirty="0" smtClean="0"/>
              <a:t>offer(E e)</a:t>
            </a:r>
          </a:p>
          <a:p>
            <a:pPr lvl="1" eaLnBrk="1" hangingPunct="1">
              <a:buSzPct val="100000"/>
            </a:pPr>
            <a:r>
              <a:rPr lang="en-US" dirty="0" smtClean="0"/>
              <a:t>E poll()</a:t>
            </a:r>
          </a:p>
          <a:p>
            <a:pPr lvl="1" eaLnBrk="1" hangingPunct="1">
              <a:buSzPct val="100000"/>
            </a:pPr>
            <a:r>
              <a:rPr lang="en-US" dirty="0" smtClean="0"/>
              <a:t>E peek()</a:t>
            </a: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71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3"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ConcurrentLinkedDeque&lt;E&gt;</a:t>
            </a:r>
            <a:r>
              <a:rPr lang="ru-RU" sz="2800"/>
              <a:t>   — Данные в этой очереди можно добавлять и получать с обоих сторон. Соответственно, класс поддерживает оба режима работы: FIFO (First In First Out) и LIFO (Last In First Out). На практике, ConcurrentLinkedDeque стоит использовать только, если обязательно нужно LIFO, т.к. за счет двунаправленности нод данный класс проигрывает по производительности на 40% по сравнению с ConcurrentLinkedQueue.</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3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ArrayBlockingQueue&lt;E&gt;</a:t>
            </a:r>
            <a:r>
              <a:rPr lang="ru-RU" sz="2800"/>
              <a:t>   — Класс блокирующей очереди, построенный на классическом кольцевом буфере. Помимо размера очереди, доступна возможность управлять «честностью» блокировок. Если fair=false (по умолчанию), то очередность работы потоков не гарантируется.</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p:cNvSpPr>
            <a:spLocks noGrp="1"/>
          </p:cNvSpPr>
          <p:nvPr>
            <p:ph type="title"/>
          </p:nvPr>
        </p:nvSpPr>
        <p:spPr/>
        <p:txBody>
          <a:bodyPr/>
          <a:lstStyle/>
          <a:p>
            <a:r>
              <a:rPr lang="ru-RU" smtClean="0"/>
              <a:t>Для чего?</a:t>
            </a:r>
          </a:p>
        </p:txBody>
      </p:sp>
      <p:sp>
        <p:nvSpPr>
          <p:cNvPr id="23555" name="Объект 2"/>
          <p:cNvSpPr>
            <a:spLocks noGrp="1"/>
          </p:cNvSpPr>
          <p:nvPr>
            <p:ph idx="1"/>
          </p:nvPr>
        </p:nvSpPr>
        <p:spPr/>
        <p:txBody>
          <a:bodyPr/>
          <a:lstStyle/>
          <a:p>
            <a:pPr marL="457200" indent="-457200">
              <a:buFont typeface="Arial" charset="0"/>
              <a:buChar char="•"/>
            </a:pPr>
            <a:r>
              <a:rPr lang="ru-RU" smtClean="0"/>
              <a:t>Одновременное выполнение нескольких действий (например, отрисовка пользовательского интерфейса и передача файлов по сети)</a:t>
            </a:r>
          </a:p>
          <a:p>
            <a:pPr marL="457200" indent="-457200">
              <a:buFont typeface="Arial" charset="0"/>
              <a:buChar char="•"/>
            </a:pPr>
            <a:r>
              <a:rPr lang="ru-RU" smtClean="0"/>
              <a:t>Ускорение вычислений (при наличии нескольких вычислительных ядер)</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5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9"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DelayQueue&lt;E extends Delayed&gt;</a:t>
            </a:r>
            <a:r>
              <a:rPr lang="ru-RU" sz="2800"/>
              <a:t>   — Довольно специфичный класс, который позволяет вытаскивать элементы из очереди только по прошествии некоторой задержки, определенной в каждом элементе через метод getDelay интерфейса Delayed.</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7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7"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92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125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3" name="Text Box 4"/>
          <p:cNvSpPr txBox="1">
            <a:spLocks noChangeArrowheads="1"/>
          </p:cNvSpPr>
          <p:nvPr/>
        </p:nvSpPr>
        <p:spPr bwMode="auto">
          <a:xfrm>
            <a:off x="52228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PriorityBlockingQueue&lt;E&gt; </a:t>
            </a:r>
            <a:r>
              <a:rPr lang="ru-RU" sz="2800"/>
              <a:t>  — Является многопоточной оберткой над PriorityQueue. При вставлении элемента в очередь, его порядок определяется в соответствии с логикой Comparator'а или имплементации Comparable интерфейса у элементов. Первым из очереди выходит самый наименьший элемент.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329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SynchronousQueue&lt;E&gt; </a:t>
            </a:r>
            <a:r>
              <a:rPr lang="ru-RU" sz="2800"/>
              <a:t>  — Эта очередь работает по принципу один вошел, один вышел. Каждая операция вставки блокирует «Producer» поток до тех пор, пока «Consumer» поток не вытащит элемент из очереди и наоборот, «Consumer» будет ждать пока «Producer» не вставит элемент.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ExecutorService</a:t>
            </a:r>
          </a:p>
        </p:txBody>
      </p:sp>
      <p:sp>
        <p:nvSpPr>
          <p:cNvPr id="18944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5" name="Text Box 4"/>
          <p:cNvSpPr txBox="1">
            <a:spLocks noChangeArrowheads="1"/>
          </p:cNvSpPr>
          <p:nvPr/>
        </p:nvSpPr>
        <p:spPr bwMode="auto">
          <a:xfrm>
            <a:off x="522288" y="1403350"/>
            <a:ext cx="7920037" cy="404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ExecutorService</a:t>
            </a:r>
            <a:r>
              <a:rPr lang="ru-RU" sz="2600"/>
              <a:t> исполняет асинхронный код в одном или нескольких потоках. Создание инстанса ExecutorService'а делается либо вручную через конкретные имплементации (ScheduledThreadPoolExecutor или ThreadPoolExecutor), но проще будет использовать фабрики класса Executors. </a:t>
            </a:r>
          </a:p>
          <a:p>
            <a:pPr eaLnBrk="1" hangingPunct="1">
              <a:buSzPct val="100000"/>
            </a:pPr>
            <a:endParaRPr lang="ru-RU" sz="2600"/>
          </a:p>
          <a:p>
            <a:pPr eaLnBrk="1" hangingPunct="1">
              <a:buSzPct val="100000"/>
            </a:pPr>
            <a:r>
              <a:rPr lang="ru-RU" sz="2600"/>
              <a:t>ExecutorService service = Executors.newFixedThreadPool(2);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360040"/>
            <a:ext cx="9141062" cy="63093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3752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a:t>
            </a:r>
            <a:endParaRPr lang="ru-RU" dirty="0"/>
          </a:p>
        </p:txBody>
      </p:sp>
      <p:sp>
        <p:nvSpPr>
          <p:cNvPr id="3" name="Объект 2"/>
          <p:cNvSpPr>
            <a:spLocks noGrp="1"/>
          </p:cNvSpPr>
          <p:nvPr>
            <p:ph idx="1"/>
          </p:nvPr>
        </p:nvSpPr>
        <p:spPr/>
        <p:txBody>
          <a:bodyPr/>
          <a:lstStyle/>
          <a:p>
            <a:r>
              <a:rPr lang="en-US" dirty="0" smtClean="0"/>
              <a:t>Future&lt;?&gt; submit(Runnable task)</a:t>
            </a:r>
          </a:p>
          <a:p>
            <a:r>
              <a:rPr lang="en-US" dirty="0" smtClean="0"/>
              <a:t>&lt;T&gt; Future&lt;T&gt; submit(Callable&lt;T&gt; task)</a:t>
            </a:r>
          </a:p>
          <a:p>
            <a:r>
              <a:rPr lang="en-US" dirty="0" smtClean="0">
                <a:solidFill>
                  <a:schemeClr val="accent2"/>
                </a:solidFill>
              </a:rPr>
              <a:t>void</a:t>
            </a:r>
            <a:r>
              <a:rPr lang="en-US" dirty="0" smtClean="0"/>
              <a:t> shutdown()</a:t>
            </a:r>
          </a:p>
          <a:p>
            <a:r>
              <a:rPr lang="en-US" dirty="0" smtClean="0"/>
              <a:t>List&lt;Runnable&gt; </a:t>
            </a:r>
            <a:r>
              <a:rPr lang="en-US" dirty="0" err="1" smtClean="0"/>
              <a:t>shutdownNow</a:t>
            </a:r>
            <a:r>
              <a:rPr lang="en-US" dirty="0" smtClean="0"/>
              <a:t>()</a:t>
            </a:r>
            <a:endParaRPr lang="ru-RU" dirty="0"/>
          </a:p>
        </p:txBody>
      </p:sp>
    </p:spTree>
    <p:extLst>
      <p:ext uri="{BB962C8B-B14F-4D97-AF65-F5344CB8AC3E}">
        <p14:creationId xmlns:p14="http://schemas.microsoft.com/office/powerpoint/2010/main" val="10327075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400" dirty="0"/>
              <a:t>Executors</a:t>
            </a:r>
            <a:endParaRPr lang="ru-RU" dirty="0"/>
          </a:p>
        </p:txBody>
      </p:sp>
      <p:sp>
        <p:nvSpPr>
          <p:cNvPr id="3" name="Объект 2"/>
          <p:cNvSpPr>
            <a:spLocks noGrp="1"/>
          </p:cNvSpPr>
          <p:nvPr>
            <p:ph idx="1"/>
          </p:nvPr>
        </p:nvSpPr>
        <p:spPr/>
        <p:txBody>
          <a:bodyPr/>
          <a:lstStyle/>
          <a:p>
            <a:r>
              <a:rPr lang="ru-RU" sz="2400" dirty="0"/>
              <a:t>Класс </a:t>
            </a:r>
            <a:r>
              <a:rPr lang="en-US" sz="2400" dirty="0" err="1"/>
              <a:t>java.util.concurrent.Executors</a:t>
            </a:r>
            <a:endParaRPr lang="en-US" sz="2400" dirty="0"/>
          </a:p>
          <a:p>
            <a:r>
              <a:rPr lang="en-US" sz="2400" dirty="0" err="1"/>
              <a:t>ExecutorService</a:t>
            </a:r>
            <a:r>
              <a:rPr lang="en-US" sz="2400" dirty="0"/>
              <a:t> </a:t>
            </a:r>
            <a:r>
              <a:rPr lang="en-US" sz="2400" dirty="0" err="1"/>
              <a:t>newSingleThreadExecutor</a:t>
            </a:r>
            <a:r>
              <a:rPr lang="en-US" sz="2400" dirty="0"/>
              <a:t>()</a:t>
            </a:r>
          </a:p>
          <a:p>
            <a:r>
              <a:rPr lang="en-US" sz="2400" dirty="0" err="1"/>
              <a:t>ExecutorService</a:t>
            </a:r>
            <a:r>
              <a:rPr lang="en-US" sz="2400" dirty="0"/>
              <a:t> </a:t>
            </a:r>
            <a:r>
              <a:rPr lang="en-US" sz="2400" dirty="0" err="1"/>
              <a:t>newFixedThreadPool</a:t>
            </a:r>
            <a:r>
              <a:rPr lang="en-US" sz="2400" dirty="0"/>
              <a:t>(</a:t>
            </a:r>
            <a:r>
              <a:rPr lang="en-US" sz="2400" dirty="0" err="1"/>
              <a:t>int</a:t>
            </a:r>
            <a:r>
              <a:rPr lang="en-US" sz="2400" dirty="0"/>
              <a:t> </a:t>
            </a:r>
            <a:r>
              <a:rPr lang="en-US" sz="2400" dirty="0" err="1"/>
              <a:t>nThreads</a:t>
            </a:r>
            <a:r>
              <a:rPr lang="en-US" sz="2400" dirty="0"/>
              <a:t>)</a:t>
            </a:r>
          </a:p>
          <a:p>
            <a:r>
              <a:rPr lang="en-US" sz="2400" dirty="0" err="1"/>
              <a:t>ExecutorService</a:t>
            </a:r>
            <a:r>
              <a:rPr lang="en-US" sz="2400" dirty="0"/>
              <a:t> </a:t>
            </a:r>
            <a:r>
              <a:rPr lang="en-US" sz="2400" dirty="0" err="1"/>
              <a:t>newCachedThreadPool</a:t>
            </a:r>
            <a:r>
              <a:rPr lang="en-US" sz="2400" dirty="0"/>
              <a:t>()</a:t>
            </a:r>
          </a:p>
          <a:p>
            <a:endParaRPr lang="ru-RU" dirty="0"/>
          </a:p>
        </p:txBody>
      </p:sp>
    </p:spTree>
    <p:extLst>
      <p:ext uri="{BB962C8B-B14F-4D97-AF65-F5344CB8AC3E}">
        <p14:creationId xmlns:p14="http://schemas.microsoft.com/office/powerpoint/2010/main" val="34697427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400" dirty="0" err="1"/>
              <a:t>ForkJoinPool</a:t>
            </a:r>
            <a:endParaRPr lang="ru-RU" dirty="0"/>
          </a:p>
        </p:txBody>
      </p:sp>
      <p:sp>
        <p:nvSpPr>
          <p:cNvPr id="3" name="Объект 2"/>
          <p:cNvSpPr>
            <a:spLocks noGrp="1"/>
          </p:cNvSpPr>
          <p:nvPr>
            <p:ph idx="1"/>
          </p:nvPr>
        </p:nvSpPr>
        <p:spPr/>
        <p:txBody>
          <a:bodyPr/>
          <a:lstStyle/>
          <a:p>
            <a:r>
              <a:rPr lang="ru-RU" sz="2400" dirty="0"/>
              <a:t>Класс </a:t>
            </a:r>
            <a:r>
              <a:rPr lang="ru-RU" sz="2400" dirty="0" err="1"/>
              <a:t>java.util.concurrent.ForkJoinPool</a:t>
            </a:r>
            <a:endParaRPr lang="ru-RU" sz="2400" dirty="0"/>
          </a:p>
          <a:p>
            <a:endParaRPr lang="ru-RU" sz="2400" dirty="0" smtClean="0"/>
          </a:p>
          <a:p>
            <a:r>
              <a:rPr lang="ru-RU" sz="2400" dirty="0" smtClean="0"/>
              <a:t>Вариант </a:t>
            </a:r>
            <a:r>
              <a:rPr lang="ru-RU" sz="2400" dirty="0" err="1"/>
              <a:t>ExecutorService</a:t>
            </a:r>
            <a:r>
              <a:rPr lang="ru-RU" sz="2400" dirty="0"/>
              <a:t>, в котором выполняющиеся </a:t>
            </a:r>
            <a:r>
              <a:rPr lang="ru-RU" sz="2400" dirty="0" smtClean="0"/>
              <a:t>задачи могут </a:t>
            </a:r>
            <a:r>
              <a:rPr lang="ru-RU" sz="2400" dirty="0"/>
              <a:t>динамически порождать подзадачи</a:t>
            </a:r>
          </a:p>
          <a:p>
            <a:endParaRPr lang="ru-RU" sz="2400" dirty="0" smtClean="0"/>
          </a:p>
          <a:p>
            <a:r>
              <a:rPr lang="ru-RU" sz="2400" dirty="0" smtClean="0"/>
              <a:t>Принимает </a:t>
            </a:r>
            <a:r>
              <a:rPr lang="ru-RU" sz="2400" dirty="0"/>
              <a:t>на исполнение </a:t>
            </a:r>
            <a:r>
              <a:rPr lang="ru-RU" sz="2400" dirty="0" err="1"/>
              <a:t>ForkJoinTask</a:t>
            </a:r>
            <a:endParaRPr lang="ru-RU" sz="2400" dirty="0"/>
          </a:p>
        </p:txBody>
      </p:sp>
    </p:spTree>
    <p:extLst>
      <p:ext uri="{BB962C8B-B14F-4D97-AF65-F5344CB8AC3E}">
        <p14:creationId xmlns:p14="http://schemas.microsoft.com/office/powerpoint/2010/main" val="2452127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1"/>
          <p:cNvSpPr>
            <a:spLocks noGrp="1"/>
          </p:cNvSpPr>
          <p:nvPr>
            <p:ph type="title"/>
          </p:nvPr>
        </p:nvSpPr>
        <p:spPr/>
        <p:txBody>
          <a:bodyPr/>
          <a:lstStyle/>
          <a:p>
            <a:r>
              <a:rPr lang="ru-RU" smtClean="0"/>
              <a:t>Закон Амдала</a:t>
            </a:r>
          </a:p>
        </p:txBody>
      </p:sp>
      <p:sp>
        <p:nvSpPr>
          <p:cNvPr id="24579" name="Объект 2"/>
          <p:cNvSpPr>
            <a:spLocks noGrp="1"/>
          </p:cNvSpPr>
          <p:nvPr>
            <p:ph idx="1"/>
          </p:nvPr>
        </p:nvSpPr>
        <p:spPr>
          <a:xfrm>
            <a:off x="611188" y="3416300"/>
            <a:ext cx="7918450" cy="2828925"/>
          </a:xfrm>
        </p:spPr>
        <p:txBody>
          <a:bodyPr/>
          <a:lstStyle/>
          <a:p>
            <a:r>
              <a:rPr lang="en-US" smtClean="0"/>
              <a:t>S – </a:t>
            </a:r>
            <a:r>
              <a:rPr lang="ru-RU" smtClean="0"/>
              <a:t>ускорение </a:t>
            </a:r>
          </a:p>
          <a:p>
            <a:r>
              <a:rPr lang="en-US" smtClean="0"/>
              <a:t>P-</a:t>
            </a:r>
            <a:r>
              <a:rPr lang="ru-RU" smtClean="0"/>
              <a:t>доля вычислений, которые возможно распараллелить</a:t>
            </a:r>
          </a:p>
          <a:p>
            <a:r>
              <a:rPr lang="en-US" smtClean="0"/>
              <a:t>N – </a:t>
            </a:r>
            <a:r>
              <a:rPr lang="ru-RU" smtClean="0"/>
              <a:t>количество вычислительных ядер</a:t>
            </a:r>
          </a:p>
        </p:txBody>
      </p:sp>
      <p:sp>
        <p:nvSpPr>
          <p:cNvPr id="4" name="TextBox 3"/>
          <p:cNvSpPr txBox="1">
            <a:spLocks noRot="1" noChangeAspect="1" noMove="1" noResize="1" noEditPoints="1" noAdjustHandles="1" noChangeArrowheads="1" noChangeShapeType="1" noTextEdit="1"/>
          </p:cNvSpPr>
          <p:nvPr/>
        </p:nvSpPr>
        <p:spPr>
          <a:xfrm>
            <a:off x="2699792" y="1988840"/>
            <a:ext cx="3456384" cy="1151341"/>
          </a:xfrm>
          <a:prstGeom prst="rect">
            <a:avLst/>
          </a:prstGeom>
          <a:blipFill rotWithShape="0">
            <a:blip r:embed="rId2"/>
            <a:stretch>
              <a:fillRect/>
            </a:stretch>
          </a:blipFill>
        </p:spPr>
        <p:txBody>
          <a:bodyPr/>
          <a:lstStyle/>
          <a:p>
            <a:pPr>
              <a:defRPr/>
            </a:pPr>
            <a:r>
              <a:rPr lang="ru-RU">
                <a:noFill/>
                <a:latin typeface="Arial" panose="020B0604020202020204" pitchFamily="34" charset="0"/>
                <a:ea typeface="Microsoft YaHei" panose="020B0503020204020204" pitchFamily="34" charset="-122"/>
              </a:rPr>
              <a: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Parallel stream</a:t>
            </a:r>
            <a:endParaRPr lang="ru-RU"/>
          </a:p>
        </p:txBody>
      </p:sp>
      <p:sp>
        <p:nvSpPr>
          <p:cNvPr id="3" name="Объект 2"/>
          <p:cNvSpPr>
            <a:spLocks noGrp="1"/>
          </p:cNvSpPr>
          <p:nvPr>
            <p:ph idx="1"/>
          </p:nvPr>
        </p:nvSpPr>
        <p:spPr/>
        <p:txBody>
          <a:bodyPr/>
          <a:lstStyle/>
          <a:p>
            <a:r>
              <a:rPr lang="ru-RU" sz="2400" dirty="0" err="1"/>
              <a:t>stream.parallel</a:t>
            </a:r>
            <a:r>
              <a:rPr lang="ru-RU" sz="2400" dirty="0" smtClean="0"/>
              <a:t>() </a:t>
            </a:r>
          </a:p>
          <a:p>
            <a:endParaRPr lang="ru-RU" sz="2400" dirty="0"/>
          </a:p>
          <a:p>
            <a:r>
              <a:rPr lang="ru-RU" sz="2400" dirty="0" smtClean="0"/>
              <a:t>Возвращает </a:t>
            </a:r>
            <a:r>
              <a:rPr lang="ru-RU" sz="2400" dirty="0" err="1"/>
              <a:t>stream</a:t>
            </a:r>
            <a:r>
              <a:rPr lang="ru-RU" sz="2400" dirty="0"/>
              <a:t>, дальнейшие операции в котором </a:t>
            </a:r>
            <a:r>
              <a:rPr lang="ru-RU" sz="2400" dirty="0" smtClean="0"/>
              <a:t>будут исполняться </a:t>
            </a:r>
            <a:r>
              <a:rPr lang="ru-RU" sz="2400" dirty="0"/>
              <a:t>параллельно</a:t>
            </a:r>
          </a:p>
          <a:p>
            <a:endParaRPr lang="ru-RU" sz="2400" dirty="0" smtClean="0"/>
          </a:p>
          <a:p>
            <a:r>
              <a:rPr lang="ru-RU" sz="2400" dirty="0" smtClean="0"/>
              <a:t>Надо </a:t>
            </a:r>
            <a:r>
              <a:rPr lang="ru-RU" sz="2400" dirty="0"/>
              <a:t>следить за доступом к общим данным из передаваемых </a:t>
            </a:r>
            <a:r>
              <a:rPr lang="ru-RU" sz="2400" dirty="0" smtClean="0"/>
              <a:t>в </a:t>
            </a:r>
            <a:r>
              <a:rPr lang="ru-RU" sz="2400" dirty="0" err="1" smtClean="0"/>
              <a:t>stream</a:t>
            </a:r>
            <a:r>
              <a:rPr lang="ru-RU" sz="2400" dirty="0" smtClean="0"/>
              <a:t> </a:t>
            </a:r>
            <a:r>
              <a:rPr lang="ru-RU" sz="2400" dirty="0"/>
              <a:t>операций</a:t>
            </a:r>
          </a:p>
          <a:p>
            <a:endParaRPr lang="ru-RU" dirty="0"/>
          </a:p>
        </p:txBody>
      </p:sp>
    </p:spTree>
    <p:extLst>
      <p:ext uri="{BB962C8B-B14F-4D97-AF65-F5344CB8AC3E}">
        <p14:creationId xmlns:p14="http://schemas.microsoft.com/office/powerpoint/2010/main" val="417212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3"/>
          <p:cNvSpPr>
            <a:spLocks noGrp="1"/>
          </p:cNvSpPr>
          <p:nvPr>
            <p:ph type="title"/>
          </p:nvPr>
        </p:nvSpPr>
        <p:spPr/>
        <p:txBody>
          <a:bodyPr/>
          <a:lstStyle/>
          <a:p>
            <a:r>
              <a:rPr lang="ru-RU" smtClean="0"/>
              <a:t>Ускорение вычислений</a:t>
            </a:r>
          </a:p>
        </p:txBody>
      </p:sp>
      <p:pic>
        <p:nvPicPr>
          <p:cNvPr id="25603" name="Рисунок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84313"/>
            <a:ext cx="6172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1"/>
          <p:cNvSpPr>
            <a:spLocks noGrp="1"/>
          </p:cNvSpPr>
          <p:nvPr>
            <p:ph type="title"/>
          </p:nvPr>
        </p:nvSpPr>
        <p:spPr/>
        <p:txBody>
          <a:bodyPr/>
          <a:lstStyle/>
          <a:p>
            <a:r>
              <a:rPr lang="ru-RU" smtClean="0"/>
              <a:t>Параллелизм в </a:t>
            </a:r>
            <a:r>
              <a:rPr lang="en-US" smtClean="0"/>
              <a:t>Java</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sz="2800" dirty="0" smtClean="0"/>
              <a:t>Запуск нескольких </a:t>
            </a:r>
            <a:r>
              <a:rPr lang="en-US" sz="2800" dirty="0" smtClean="0"/>
              <a:t>JVM </a:t>
            </a:r>
            <a:r>
              <a:rPr lang="ru-RU" sz="2800" dirty="0" smtClean="0"/>
              <a:t>на одном или разных компьютерах</a:t>
            </a:r>
          </a:p>
          <a:p>
            <a:pPr marL="457200" indent="-457200">
              <a:buFont typeface="Arial" panose="020B0604020202020204" pitchFamily="34" charset="0"/>
              <a:buChar char="•"/>
              <a:defRPr/>
            </a:pPr>
            <a:r>
              <a:rPr lang="ru-RU" sz="2800" dirty="0" smtClean="0"/>
              <a:t>Нет общей памяти</a:t>
            </a:r>
          </a:p>
          <a:p>
            <a:pPr marL="457200" indent="-457200">
              <a:buFont typeface="Arial" panose="020B0604020202020204" pitchFamily="34" charset="0"/>
              <a:buChar char="•"/>
              <a:defRPr/>
            </a:pPr>
            <a:r>
              <a:rPr lang="ru-RU" sz="2800" dirty="0" smtClean="0"/>
              <a:t>Взаимодействие через файловую систему или сетевое взаимодействие</a:t>
            </a:r>
          </a:p>
          <a:p>
            <a:pPr marL="0" indent="0">
              <a:buFont typeface="Times New Roman" panose="02020603050405020304" pitchFamily="18" charset="0"/>
              <a:buNone/>
              <a:defRPr/>
            </a:pPr>
            <a:r>
              <a:rPr lang="ru-RU" sz="2800" dirty="0" smtClean="0"/>
              <a:t>Запуск нескольких потоков внутри </a:t>
            </a:r>
            <a:r>
              <a:rPr lang="en-US" sz="2800" dirty="0" smtClean="0"/>
              <a:t>JVM</a:t>
            </a:r>
          </a:p>
          <a:p>
            <a:pPr marL="457200" indent="-457200">
              <a:buFont typeface="Arial" panose="020B0604020202020204" pitchFamily="34" charset="0"/>
              <a:buChar char="•"/>
              <a:defRPr/>
            </a:pPr>
            <a:r>
              <a:rPr lang="ru-RU" sz="2800" dirty="0" smtClean="0"/>
              <a:t>Есть общая память</a:t>
            </a:r>
          </a:p>
          <a:p>
            <a:pPr marL="457200" indent="-457200">
              <a:buFont typeface="Arial" panose="020B0604020202020204" pitchFamily="34" charset="0"/>
              <a:buChar char="•"/>
              <a:defRPr/>
            </a:pPr>
            <a:r>
              <a:rPr lang="ru-RU" sz="2800" dirty="0" smtClean="0"/>
              <a:t>Обширная поддержка в языке и стандартной библиотеке</a:t>
            </a:r>
            <a:endParaRPr lang="ru-RU"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p:cNvSpPr>
            <a:spLocks noGrp="1"/>
          </p:cNvSpPr>
          <p:nvPr>
            <p:ph type="title"/>
          </p:nvPr>
        </p:nvSpPr>
        <p:spPr>
          <a:xfrm>
            <a:off x="195263" y="228600"/>
            <a:ext cx="8697912" cy="908050"/>
          </a:xfrm>
        </p:spPr>
        <p:txBody>
          <a:bodyPr/>
          <a:lstStyle/>
          <a:p>
            <a:r>
              <a:rPr lang="ru-RU" smtClean="0"/>
              <a:t>Проблемы параллельных программ</a:t>
            </a:r>
          </a:p>
        </p:txBody>
      </p:sp>
      <p:sp>
        <p:nvSpPr>
          <p:cNvPr id="27651" name="Объект 2"/>
          <p:cNvSpPr>
            <a:spLocks noGrp="1"/>
          </p:cNvSpPr>
          <p:nvPr>
            <p:ph idx="1"/>
          </p:nvPr>
        </p:nvSpPr>
        <p:spPr/>
        <p:txBody>
          <a:bodyPr/>
          <a:lstStyle/>
          <a:p>
            <a:pPr marL="457200" indent="-457200">
              <a:buFont typeface="Arial" charset="0"/>
              <a:buChar char="•"/>
            </a:pPr>
            <a:endParaRPr lang="en-US" smtClean="0"/>
          </a:p>
          <a:p>
            <a:pPr marL="457200" indent="-457200">
              <a:buFont typeface="Arial" charset="0"/>
              <a:buChar char="•"/>
            </a:pPr>
            <a:endParaRPr lang="en-US" smtClean="0"/>
          </a:p>
          <a:p>
            <a:pPr marL="457200" indent="-457200">
              <a:buFont typeface="Arial" charset="0"/>
              <a:buChar char="•"/>
            </a:pPr>
            <a:r>
              <a:rPr lang="ru-RU" smtClean="0"/>
              <a:t>Гонка (</a:t>
            </a:r>
            <a:r>
              <a:rPr lang="en-US" smtClean="0"/>
              <a:t>race condition)</a:t>
            </a:r>
          </a:p>
          <a:p>
            <a:pPr marL="457200" indent="-457200">
              <a:buFont typeface="Arial" charset="0"/>
              <a:buChar char="•"/>
            </a:pPr>
            <a:r>
              <a:rPr lang="ru-RU" smtClean="0"/>
              <a:t>Взаимная блокировка (</a:t>
            </a:r>
            <a:r>
              <a:rPr lang="en-US" smtClean="0"/>
              <a:t>deadlock)</a:t>
            </a:r>
            <a:endParaRPr lang="ru-RU"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p:txBody>
          <a:bodyPr/>
          <a:lstStyle/>
          <a:p>
            <a:r>
              <a:rPr lang="ru-RU" smtClean="0"/>
              <a:t>Проблема?</a:t>
            </a:r>
          </a:p>
        </p:txBody>
      </p:sp>
      <p:sp>
        <p:nvSpPr>
          <p:cNvPr id="28675" name="Объект 2"/>
          <p:cNvSpPr>
            <a:spLocks noGrp="1"/>
          </p:cNvSpPr>
          <p:nvPr>
            <p:ph idx="1"/>
          </p:nvPr>
        </p:nvSpPr>
        <p:spPr/>
        <p:txBody>
          <a:bodyPr/>
          <a:lstStyle/>
          <a:p>
            <a:endParaRPr lang="ru-RU" smtClean="0"/>
          </a:p>
        </p:txBody>
      </p:sp>
      <p:pic>
        <p:nvPicPr>
          <p:cNvPr id="28676"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276475"/>
            <a:ext cx="4897438"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p:cNvSpPr>
            <a:spLocks noGrp="1"/>
          </p:cNvSpPr>
          <p:nvPr>
            <p:ph type="title"/>
          </p:nvPr>
        </p:nvSpPr>
        <p:spPr/>
        <p:txBody>
          <a:bodyPr/>
          <a:lstStyle/>
          <a:p>
            <a:r>
              <a:rPr lang="en-US" smtClean="0"/>
              <a:t>Java.lang.Thread</a:t>
            </a:r>
            <a:endParaRPr lang="ru-RU" smtClean="0"/>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en-US" dirty="0" smtClean="0"/>
              <a:t>String </a:t>
            </a:r>
            <a:r>
              <a:rPr lang="en-US" dirty="0" err="1" smtClean="0"/>
              <a:t>getName</a:t>
            </a:r>
            <a:r>
              <a:rPr lang="en-US" dirty="0" smtClean="0"/>
              <a:t>()</a:t>
            </a:r>
          </a:p>
          <a:p>
            <a:pPr marL="457200" indent="-457200">
              <a:buFont typeface="Arial" panose="020B0604020202020204" pitchFamily="34" charset="0"/>
              <a:buChar char="•"/>
              <a:defRPr/>
            </a:pPr>
            <a:r>
              <a:rPr lang="en-US" dirty="0" smtClean="0"/>
              <a:t>long </a:t>
            </a:r>
            <a:r>
              <a:rPr lang="en-US" dirty="0" err="1" smtClean="0"/>
              <a:t>getId</a:t>
            </a:r>
            <a:r>
              <a:rPr lang="en-US" dirty="0" smtClean="0"/>
              <a:t>()</a:t>
            </a:r>
          </a:p>
          <a:p>
            <a:pPr marL="457200" indent="-457200">
              <a:buFont typeface="Arial" panose="020B0604020202020204" pitchFamily="34" charset="0"/>
              <a:buChar char="•"/>
              <a:defRPr/>
            </a:pPr>
            <a:r>
              <a:rPr lang="en-US" dirty="0" err="1" smtClean="0"/>
              <a:t>boolean</a:t>
            </a:r>
            <a:r>
              <a:rPr lang="en-US" dirty="0" smtClean="0"/>
              <a:t> </a:t>
            </a:r>
            <a:r>
              <a:rPr lang="en-US" dirty="0" err="1" smtClean="0"/>
              <a:t>isDeamon</a:t>
            </a:r>
            <a:r>
              <a:rPr lang="en-US" dirty="0" smtClean="0"/>
              <a:t>()</a:t>
            </a:r>
          </a:p>
          <a:p>
            <a:pPr marL="457200" indent="-457200">
              <a:buFont typeface="Arial" panose="020B0604020202020204" pitchFamily="34" charset="0"/>
              <a:buChar char="•"/>
              <a:defRPr/>
            </a:pPr>
            <a:r>
              <a:rPr lang="en-US" dirty="0" err="1" smtClean="0"/>
              <a:t>StackTraceElement</a:t>
            </a:r>
            <a:r>
              <a:rPr lang="en-US" dirty="0" smtClean="0"/>
              <a:t>[] </a:t>
            </a:r>
            <a:r>
              <a:rPr lang="en-US" dirty="0" err="1" smtClean="0"/>
              <a:t>getStackTrace</a:t>
            </a:r>
            <a:r>
              <a:rPr lang="en-US" dirty="0" smtClean="0"/>
              <a:t>()</a:t>
            </a:r>
          </a:p>
          <a:p>
            <a:pPr marL="457200" indent="-457200">
              <a:buFont typeface="Arial" panose="020B0604020202020204" pitchFamily="34" charset="0"/>
              <a:buChar char="•"/>
              <a:defRPr/>
            </a:pPr>
            <a:r>
              <a:rPr lang="en-US" dirty="0" err="1" smtClean="0"/>
              <a:t>ThreadGroup</a:t>
            </a:r>
            <a:r>
              <a:rPr lang="en-US" dirty="0" smtClean="0"/>
              <a:t>() </a:t>
            </a:r>
            <a:r>
              <a:rPr lang="en-US" dirty="0" err="1" smtClean="0"/>
              <a:t>getThreadGroup</a:t>
            </a:r>
            <a:r>
              <a:rPr lang="en-US" dirty="0" smtClean="0"/>
              <a:t>()</a:t>
            </a:r>
          </a:p>
          <a:p>
            <a:pPr marL="0" indent="0">
              <a:buFont typeface="Times New Roman" panose="02020603050405020304" pitchFamily="18" charset="0"/>
              <a:buNone/>
              <a:defRPr/>
            </a:pPr>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p:cNvSpPr>
            <a:spLocks noGrp="1"/>
          </p:cNvSpPr>
          <p:nvPr>
            <p:ph type="title"/>
          </p:nvPr>
        </p:nvSpPr>
        <p:spPr/>
        <p:txBody>
          <a:bodyPr/>
          <a:lstStyle/>
          <a:p>
            <a:r>
              <a:rPr lang="en-US" smtClean="0"/>
              <a:t>Thread dump</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Список всех потоков с их состояниями и </a:t>
            </a:r>
            <a:r>
              <a:rPr lang="en-US" dirty="0" smtClean="0"/>
              <a:t>stack trace</a:t>
            </a:r>
          </a:p>
          <a:p>
            <a:pPr>
              <a:buFont typeface="Times New Roman" panose="02020603050405020304" pitchFamily="18" charset="0"/>
              <a:buNone/>
              <a:defRPr/>
            </a:pPr>
            <a:endParaRPr lang="en-US" dirty="0"/>
          </a:p>
          <a:p>
            <a:pPr marL="457200" indent="-457200">
              <a:buFont typeface="Arial" panose="020B0604020202020204" pitchFamily="34" charset="0"/>
              <a:buChar char="•"/>
              <a:defRPr/>
            </a:pPr>
            <a:r>
              <a:rPr lang="en-US" dirty="0" err="1" smtClean="0"/>
              <a:t>jps</a:t>
            </a:r>
            <a:r>
              <a:rPr lang="en-US" dirty="0" smtClean="0"/>
              <a:t> –l, </a:t>
            </a:r>
            <a:r>
              <a:rPr lang="ru-RU" dirty="0" smtClean="0"/>
              <a:t>затем </a:t>
            </a:r>
            <a:r>
              <a:rPr lang="en-US" dirty="0" err="1" smtClean="0"/>
              <a:t>jstack</a:t>
            </a:r>
            <a:r>
              <a:rPr lang="en-US" dirty="0" smtClean="0"/>
              <a:t> PID</a:t>
            </a:r>
          </a:p>
          <a:p>
            <a:pPr marL="457200" indent="-457200">
              <a:buFont typeface="Arial" panose="020B0604020202020204" pitchFamily="34" charset="0"/>
              <a:buChar char="•"/>
              <a:defRPr/>
            </a:pPr>
            <a:r>
              <a:rPr lang="en-US" dirty="0"/>
              <a:t>Memory Analyzer (MAT)</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Реализация интерфейса Runnable</a:t>
            </a:r>
          </a:p>
        </p:txBody>
      </p:sp>
      <p:sp>
        <p:nvSpPr>
          <p:cNvPr id="317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17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Самый простой способ создания потока заключается в определении класса, который реализует интерфейс </a:t>
            </a:r>
            <a:r>
              <a:rPr lang="ru-RU" sz="3600">
                <a:solidFill>
                  <a:srgbClr val="800000"/>
                </a:solidFill>
              </a:rPr>
              <a:t>Runnable</a:t>
            </a:r>
            <a:r>
              <a:rPr lang="ru-RU" sz="3600"/>
              <a:t>. </a:t>
            </a:r>
            <a:r>
              <a:rPr lang="ru-RU" sz="3600">
                <a:solidFill>
                  <a:srgbClr val="800000"/>
                </a:solidFill>
              </a:rPr>
              <a:t>Runnable</a:t>
            </a:r>
            <a:r>
              <a:rPr lang="ru-RU" sz="3600"/>
              <a:t> определяет всего один абстрактный метод – </a:t>
            </a:r>
            <a:r>
              <a:rPr lang="ru-RU" sz="3600">
                <a:solidFill>
                  <a:srgbClr val="800000"/>
                </a:solidFill>
              </a:rPr>
              <a:t>run</a:t>
            </a:r>
            <a:r>
              <a:rPr lang="ru-RU" sz="3600"/>
              <a:t>().</a:t>
            </a:r>
          </a:p>
          <a:p>
            <a:pPr eaLnBrk="1" hangingPunct="1">
              <a:buSzPct val="100000"/>
            </a:pPr>
            <a:r>
              <a:rPr lang="ru-RU" sz="3600"/>
              <a:t>При выходе из метода </a:t>
            </a:r>
            <a:r>
              <a:rPr lang="ru-RU" sz="3600">
                <a:solidFill>
                  <a:srgbClr val="800000"/>
                </a:solidFill>
              </a:rPr>
              <a:t>run</a:t>
            </a:r>
            <a:r>
              <a:rPr lang="ru-RU" sz="3600"/>
              <a:t>() поток завершает свое действие.</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r>
              <a:rPr lang="ru-RU" smtClean="0"/>
              <a:t>Задача о землекопах</a:t>
            </a:r>
          </a:p>
        </p:txBody>
      </p:sp>
      <p:pic>
        <p:nvPicPr>
          <p:cNvPr id="6147"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600200"/>
            <a:ext cx="45085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p:cNvSpPr>
            <a:spLocks noGrp="1"/>
          </p:cNvSpPr>
          <p:nvPr>
            <p:ph type="title"/>
          </p:nvPr>
        </p:nvSpPr>
        <p:spPr/>
        <p:txBody>
          <a:bodyPr/>
          <a:lstStyle/>
          <a:p>
            <a:r>
              <a:rPr lang="ru-RU" smtClean="0"/>
              <a:t>Создание потока: </a:t>
            </a:r>
            <a:r>
              <a:rPr lang="en-US" smtClean="0"/>
              <a:t>Runnable</a:t>
            </a:r>
            <a:endParaRPr lang="ru-RU" smtClean="0"/>
          </a:p>
        </p:txBody>
      </p:sp>
      <p:sp>
        <p:nvSpPr>
          <p:cNvPr id="33795" name="Объект 2"/>
          <p:cNvSpPr>
            <a:spLocks noGrp="1"/>
          </p:cNvSpPr>
          <p:nvPr>
            <p:ph idx="1"/>
          </p:nvPr>
        </p:nvSpPr>
        <p:spPr>
          <a:xfrm>
            <a:off x="611188" y="1557338"/>
            <a:ext cx="7918450" cy="4413250"/>
          </a:xfrm>
        </p:spPr>
        <p:txBody>
          <a:bodyPr/>
          <a:lstStyle/>
          <a:p>
            <a:r>
              <a:rPr lang="en-US" smtClean="0">
                <a:solidFill>
                  <a:srgbClr val="990099"/>
                </a:solidFill>
              </a:rPr>
              <a:t>Runnable </a:t>
            </a:r>
            <a:r>
              <a:rPr lang="en-US" smtClean="0"/>
              <a:t>runnable = new </a:t>
            </a:r>
            <a:r>
              <a:rPr lang="en-US" smtClean="0">
                <a:solidFill>
                  <a:srgbClr val="990099"/>
                </a:solidFill>
              </a:rPr>
              <a:t>Runnable</a:t>
            </a:r>
            <a:r>
              <a:rPr lang="en-US" smtClean="0"/>
              <a:t>() {</a:t>
            </a:r>
          </a:p>
          <a:p>
            <a:r>
              <a:rPr lang="en-US" smtClean="0"/>
              <a:t>			@Override</a:t>
            </a:r>
          </a:p>
          <a:p>
            <a:r>
              <a:rPr lang="en-US" smtClean="0"/>
              <a:t>			</a:t>
            </a:r>
            <a:r>
              <a:rPr lang="en-US" smtClean="0">
                <a:solidFill>
                  <a:srgbClr val="990099"/>
                </a:solidFill>
              </a:rPr>
              <a:t>public</a:t>
            </a:r>
            <a:r>
              <a:rPr lang="en-US" smtClean="0">
                <a:solidFill>
                  <a:srgbClr val="864646"/>
                </a:solidFill>
              </a:rPr>
              <a:t> </a:t>
            </a:r>
            <a:r>
              <a:rPr lang="en-US" smtClean="0">
                <a:solidFill>
                  <a:srgbClr val="990099"/>
                </a:solidFill>
              </a:rPr>
              <a:t>void</a:t>
            </a:r>
            <a:r>
              <a:rPr lang="en-US" smtClean="0">
                <a:solidFill>
                  <a:srgbClr val="864646"/>
                </a:solidFill>
              </a:rPr>
              <a:t> </a:t>
            </a:r>
            <a:r>
              <a:rPr lang="en-US" smtClean="0"/>
              <a:t>run() {</a:t>
            </a:r>
          </a:p>
          <a:p>
            <a:r>
              <a:rPr lang="en-US" smtClean="0"/>
              <a:t>				// do some work</a:t>
            </a:r>
          </a:p>
          <a:p>
            <a:r>
              <a:rPr lang="en-US" smtClean="0"/>
              <a:t>			}</a:t>
            </a:r>
          </a:p>
          <a:p>
            <a:r>
              <a:rPr lang="en-US" smtClean="0"/>
              <a:t>};</a:t>
            </a:r>
          </a:p>
          <a:p>
            <a:r>
              <a:rPr lang="en-US" smtClean="0">
                <a:solidFill>
                  <a:srgbClr val="990099"/>
                </a:solidFill>
              </a:rPr>
              <a:t>Thread </a:t>
            </a:r>
            <a:r>
              <a:rPr lang="en-US" smtClean="0"/>
              <a:t>thread = new </a:t>
            </a:r>
            <a:r>
              <a:rPr lang="en-US" smtClean="0">
                <a:solidFill>
                  <a:srgbClr val="990099"/>
                </a:solidFill>
              </a:rPr>
              <a:t>Thread</a:t>
            </a:r>
            <a:r>
              <a:rPr lang="en-US" smtClean="0">
                <a:solidFill>
                  <a:schemeClr val="tx1"/>
                </a:solidFill>
              </a:rPr>
              <a:t>(runnable</a:t>
            </a:r>
            <a:r>
              <a:rPr lang="en-US" smtClean="0"/>
              <a:t>);</a:t>
            </a:r>
            <a:endParaRPr lang="ru-RU"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Наследование класса Thread</a:t>
            </a:r>
          </a:p>
        </p:txBody>
      </p:sp>
      <p:sp>
        <p:nvSpPr>
          <p:cNvPr id="34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4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Для создания потока необходимо расширить класс </a:t>
            </a:r>
            <a:r>
              <a:rPr lang="ru-RU" sz="3600">
                <a:solidFill>
                  <a:srgbClr val="800000"/>
                </a:solidFill>
              </a:rPr>
              <a:t>Thread</a:t>
            </a:r>
            <a:r>
              <a:rPr lang="ru-RU" sz="3600"/>
              <a:t> и переопределить метод </a:t>
            </a:r>
            <a:r>
              <a:rPr lang="ru-RU" sz="3600">
                <a:solidFill>
                  <a:srgbClr val="800000"/>
                </a:solidFill>
              </a:rPr>
              <a:t>run</a:t>
            </a:r>
            <a:r>
              <a:rPr lang="ru-RU" sz="3600"/>
              <a:t>(). Как и в случае с реализацией интерфейса в теле метода </a:t>
            </a:r>
            <a:r>
              <a:rPr lang="ru-RU" sz="3600">
                <a:solidFill>
                  <a:srgbClr val="800000"/>
                </a:solidFill>
              </a:rPr>
              <a:t>run</a:t>
            </a:r>
            <a:r>
              <a:rPr lang="ru-RU" sz="3600"/>
              <a:t>() реализуется работа потока, и при выходе из метода поток прекращает свою работу.</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p:txBody>
          <a:bodyPr/>
          <a:lstStyle/>
          <a:p>
            <a:r>
              <a:rPr lang="ru-RU" smtClean="0"/>
              <a:t>Создание потока: подкласс </a:t>
            </a:r>
            <a:r>
              <a:rPr lang="en-US" smtClean="0"/>
              <a:t>Thread</a:t>
            </a:r>
            <a:endParaRPr lang="ru-RU" smtClean="0"/>
          </a:p>
        </p:txBody>
      </p:sp>
      <p:sp>
        <p:nvSpPr>
          <p:cNvPr id="36867" name="Объект 2"/>
          <p:cNvSpPr>
            <a:spLocks noGrp="1"/>
          </p:cNvSpPr>
          <p:nvPr>
            <p:ph idx="1"/>
          </p:nvPr>
        </p:nvSpPr>
        <p:spPr/>
        <p:txBody>
          <a:bodyPr/>
          <a:lstStyle/>
          <a:p>
            <a:r>
              <a:rPr lang="en-US" smtClean="0">
                <a:solidFill>
                  <a:srgbClr val="990099"/>
                </a:solidFill>
              </a:rPr>
              <a:t>Thread </a:t>
            </a:r>
            <a:r>
              <a:rPr lang="en-US" smtClean="0"/>
              <a:t>thread = new </a:t>
            </a:r>
            <a:r>
              <a:rPr lang="en-US" smtClean="0">
                <a:solidFill>
                  <a:srgbClr val="990099"/>
                </a:solidFill>
              </a:rPr>
              <a:t>Thread</a:t>
            </a:r>
            <a:r>
              <a:rPr lang="en-US" smtClean="0"/>
              <a:t>() {</a:t>
            </a:r>
          </a:p>
          <a:p>
            <a:r>
              <a:rPr lang="en-US" smtClean="0"/>
              <a:t>			@Override</a:t>
            </a:r>
          </a:p>
          <a:p>
            <a:r>
              <a:rPr lang="en-US" smtClean="0"/>
              <a:t>			</a:t>
            </a:r>
            <a:r>
              <a:rPr lang="en-US" smtClean="0">
                <a:solidFill>
                  <a:srgbClr val="990099"/>
                </a:solidFill>
              </a:rPr>
              <a:t>public void </a:t>
            </a:r>
            <a:r>
              <a:rPr lang="en-US" smtClean="0"/>
              <a:t>run() {</a:t>
            </a:r>
          </a:p>
          <a:p>
            <a:r>
              <a:rPr lang="en-US" smtClean="0"/>
              <a:t>					// do some work</a:t>
            </a:r>
          </a:p>
          <a:p>
            <a:r>
              <a:rPr lang="en-US" smtClean="0"/>
              <a:t>			}</a:t>
            </a:r>
          </a:p>
          <a:p>
            <a:r>
              <a:rPr lang="en-US" smtClean="0"/>
              <a:t>}</a:t>
            </a:r>
            <a:endParaRPr lang="ru-RU"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Какую реализацию выбрать?</a:t>
            </a:r>
          </a:p>
        </p:txBody>
      </p:sp>
      <p:sp>
        <p:nvSpPr>
          <p:cNvPr id="3789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789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Реализация интерфейса </a:t>
            </a:r>
            <a:r>
              <a:rPr lang="ru-RU" sz="3600">
                <a:solidFill>
                  <a:srgbClr val="800000"/>
                </a:solidFill>
              </a:rPr>
              <a:t>Runnable</a:t>
            </a:r>
            <a:r>
              <a:rPr lang="ru-RU" sz="3600"/>
              <a:t> используется в случаях, когда класс уже наследует какой-либо родительский класс, и тем самым не позволяет расширить класс </a:t>
            </a:r>
            <a:r>
              <a:rPr lang="ru-RU" sz="3600">
                <a:solidFill>
                  <a:srgbClr val="800000"/>
                </a:solidFill>
              </a:rPr>
              <a:t>Thread</a:t>
            </a:r>
            <a:r>
              <a:rPr lang="ru-RU" sz="3600"/>
              <a:t>. Да и вообще реализация интерфейсов считается хорошим тоном программирования в java.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p:cNvSpPr>
            <a:spLocks noGrp="1"/>
          </p:cNvSpPr>
          <p:nvPr>
            <p:ph type="title"/>
          </p:nvPr>
        </p:nvSpPr>
        <p:spPr/>
        <p:txBody>
          <a:bodyPr/>
          <a:lstStyle/>
          <a:p>
            <a:r>
              <a:rPr lang="ru-RU" smtClean="0"/>
              <a:t>Жизненный цикл потока</a:t>
            </a:r>
          </a:p>
        </p:txBody>
      </p:sp>
      <p:sp>
        <p:nvSpPr>
          <p:cNvPr id="39939" name="Объект 2"/>
          <p:cNvSpPr>
            <a:spLocks noGrp="1"/>
          </p:cNvSpPr>
          <p:nvPr>
            <p:ph idx="1"/>
          </p:nvPr>
        </p:nvSpPr>
        <p:spPr/>
        <p:txBody>
          <a:bodyPr/>
          <a:lstStyle/>
          <a:p>
            <a:pPr marL="457200" indent="-457200">
              <a:buFont typeface="Arial" charset="0"/>
              <a:buChar char="•"/>
            </a:pPr>
            <a:r>
              <a:rPr lang="ru-RU" smtClean="0"/>
              <a:t>Создание объекта </a:t>
            </a:r>
            <a:r>
              <a:rPr lang="en-US" smtClean="0"/>
              <a:t>Thread</a:t>
            </a:r>
          </a:p>
          <a:p>
            <a:pPr marL="457200" indent="-457200">
              <a:buFont typeface="Arial" charset="0"/>
              <a:buChar char="•"/>
            </a:pPr>
            <a:r>
              <a:rPr lang="ru-RU" smtClean="0"/>
              <a:t>Запуск. </a:t>
            </a:r>
            <a:r>
              <a:rPr lang="en-US" smtClean="0"/>
              <a:t>thread.start()</a:t>
            </a:r>
          </a:p>
          <a:p>
            <a:pPr marL="457200" indent="-457200">
              <a:buFont typeface="Arial" charset="0"/>
              <a:buChar char="•"/>
            </a:pPr>
            <a:r>
              <a:rPr lang="ru-RU" smtClean="0"/>
              <a:t>Работа. Выполняется метод </a:t>
            </a:r>
            <a:r>
              <a:rPr lang="en-US" smtClean="0"/>
              <a:t>run(), thread.isAlive() == true</a:t>
            </a:r>
          </a:p>
          <a:p>
            <a:pPr marL="457200" indent="-457200">
              <a:buFont typeface="Arial" charset="0"/>
              <a:buChar char="•"/>
            </a:pPr>
            <a:r>
              <a:rPr lang="ru-RU" smtClean="0"/>
              <a:t>Завершение. Метод </a:t>
            </a:r>
            <a:r>
              <a:rPr lang="en-US" smtClean="0"/>
              <a:t>run() </a:t>
            </a:r>
            <a:r>
              <a:rPr lang="ru-RU" smtClean="0"/>
              <a:t>закончился или бросил исключение</a:t>
            </a:r>
          </a:p>
          <a:p>
            <a:pPr marL="457200" indent="-457200">
              <a:buFont typeface="Arial" charset="0"/>
              <a:buChar char="•"/>
            </a:pPr>
            <a:r>
              <a:rPr lang="ru-RU" smtClean="0"/>
              <a:t>Завершенный поток нельзя запустить</a:t>
            </a:r>
            <a:endParaRPr lang="en-US" smtClean="0"/>
          </a:p>
          <a:p>
            <a:pPr marL="457200" indent="-457200">
              <a:buFont typeface="Arial" charset="0"/>
              <a:buChar char="•"/>
            </a:pPr>
            <a:endParaRPr lang="ru-RU"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4"/>
          <p:cNvSpPr>
            <a:spLocks noGrp="1"/>
          </p:cNvSpPr>
          <p:nvPr>
            <p:ph type="title"/>
          </p:nvPr>
        </p:nvSpPr>
        <p:spPr>
          <a:xfrm>
            <a:off x="250825" y="19161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Заголовок 1"/>
          <p:cNvSpPr>
            <a:spLocks noGrp="1"/>
          </p:cNvSpPr>
          <p:nvPr>
            <p:ph type="title"/>
          </p:nvPr>
        </p:nvSpPr>
        <p:spPr/>
        <p:txBody>
          <a:bodyPr/>
          <a:lstStyle/>
          <a:p>
            <a:r>
              <a:rPr lang="ru-RU" smtClean="0"/>
              <a:t>Диаграмма состояния</a:t>
            </a:r>
          </a:p>
        </p:txBody>
      </p:sp>
      <p:sp>
        <p:nvSpPr>
          <p:cNvPr id="41987" name="Объект 2"/>
          <p:cNvSpPr>
            <a:spLocks noGrp="1"/>
          </p:cNvSpPr>
          <p:nvPr>
            <p:ph idx="1"/>
          </p:nvPr>
        </p:nvSpPr>
        <p:spPr/>
        <p:txBody>
          <a:bodyPr/>
          <a:lstStyle/>
          <a:p>
            <a:endParaRPr lang="ru-RU" smtClean="0"/>
          </a:p>
        </p:txBody>
      </p:sp>
      <p:pic>
        <p:nvPicPr>
          <p:cNvPr id="41988"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73238"/>
            <a:ext cx="6470650"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join()</a:t>
            </a:r>
          </a:p>
        </p:txBody>
      </p:sp>
      <p:sp>
        <p:nvSpPr>
          <p:cNvPr id="604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1" name="Text Box 4"/>
          <p:cNvSpPr txBox="1">
            <a:spLocks noChangeArrowheads="1"/>
          </p:cNvSpPr>
          <p:nvPr/>
        </p:nvSpPr>
        <p:spPr bwMode="auto">
          <a:xfrm>
            <a:off x="503238" y="1368425"/>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В Java предусмотрен механизм, позволяющий одному потоку ждать завершения выполнения другого. </a:t>
            </a:r>
            <a:endParaRPr lang="en-US" sz="2800"/>
          </a:p>
          <a:p>
            <a:pPr eaLnBrk="1" hangingPunct="1">
              <a:buSzPct val="100000"/>
            </a:pPr>
            <a:r>
              <a:rPr lang="ru-RU" sz="2800"/>
              <a:t>Для этого используется метод </a:t>
            </a:r>
            <a:r>
              <a:rPr lang="ru-RU" sz="2800">
                <a:solidFill>
                  <a:srgbClr val="864646"/>
                </a:solidFill>
              </a:rPr>
              <a:t>join</a:t>
            </a:r>
            <a:r>
              <a:rPr lang="ru-RU" sz="2800"/>
              <a:t>(). Например, чтобы главный поток подождал завершения побочного потока </a:t>
            </a:r>
            <a:r>
              <a:rPr lang="ru-RU" sz="2800">
                <a:solidFill>
                  <a:srgbClr val="864646"/>
                </a:solidFill>
              </a:rPr>
              <a:t>myThready</a:t>
            </a:r>
            <a:r>
              <a:rPr lang="ru-RU" sz="2800"/>
              <a:t>, необходимо выполнить инструкцию </a:t>
            </a:r>
            <a:r>
              <a:rPr lang="ru-RU" sz="2800">
                <a:solidFill>
                  <a:srgbClr val="864646"/>
                </a:solidFill>
              </a:rPr>
              <a:t>myThready.join</a:t>
            </a:r>
            <a:r>
              <a:rPr lang="ru-RU" sz="2800"/>
              <a:t>() в главном потоке. </a:t>
            </a:r>
            <a:endParaRPr lang="en-US" sz="2800"/>
          </a:p>
          <a:p>
            <a:pPr eaLnBrk="1" hangingPunct="1">
              <a:buSzPct val="100000"/>
            </a:pPr>
            <a:r>
              <a:rPr lang="ru-RU" sz="2800"/>
              <a:t>Как только поток myThready завершится, метод </a:t>
            </a:r>
            <a:r>
              <a:rPr lang="ru-RU" sz="2800">
                <a:solidFill>
                  <a:srgbClr val="864646"/>
                </a:solidFill>
              </a:rPr>
              <a:t>join</a:t>
            </a:r>
            <a:r>
              <a:rPr lang="ru-RU" sz="2800"/>
              <a:t>() вернет управление, и главный поток сможет продолжить выполнение.</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42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42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64646"/>
                </a:solidFill>
              </a:rPr>
              <a:t>Thread.sleep() </a:t>
            </a:r>
            <a:r>
              <a:rPr lang="ru-RU"/>
              <a:t>— статический метод, который приостанавливает выполнение потока, в котором он был вызван. </a:t>
            </a:r>
            <a:endParaRPr lang="en-US"/>
          </a:p>
          <a:p>
            <a:pPr eaLnBrk="1" hangingPunct="1">
              <a:buSzPct val="100000"/>
            </a:pPr>
            <a:endParaRPr lang="en-US"/>
          </a:p>
          <a:p>
            <a:pPr eaLnBrk="1" hangingPunct="1">
              <a:buSzPct val="100000"/>
            </a:pPr>
            <a:r>
              <a:rPr lang="ru-RU"/>
              <a:t>Во время выполнения метода </a:t>
            </a:r>
            <a:r>
              <a:rPr lang="ru-RU">
                <a:solidFill>
                  <a:srgbClr val="800000"/>
                </a:solidFill>
              </a:rPr>
              <a:t>sleep</a:t>
            </a:r>
            <a:r>
              <a:rPr lang="ru-RU"/>
              <a:t>() система перестает выделять потоку процессорное время, распределяя его между другими потоками.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63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63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Метод </a:t>
            </a:r>
            <a:r>
              <a:rPr lang="ru-RU">
                <a:solidFill>
                  <a:srgbClr val="864646"/>
                </a:solidFill>
              </a:rPr>
              <a:t>sleep</a:t>
            </a:r>
            <a:r>
              <a:rPr lang="ru-RU"/>
              <a:t>() может выполняться либо заданное кол-во времени (миллисекунды или наносекунды) либо до тех пор пока он не будет остановлен прерыванием (в этом случае он сгенерирует исключение InterruptedException).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7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72" name="Text Box 3"/>
          <p:cNvSpPr txBox="1">
            <a:spLocks noChangeArrowheads="1"/>
          </p:cNvSpPr>
          <p:nvPr/>
        </p:nvSpPr>
        <p:spPr bwMode="auto">
          <a:xfrm>
            <a:off x="503238" y="1306513"/>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 — это совокупность кода и данных, разделяющих общее виртуальное адресное пространство. Чаще всего одна программа состоит из одного процесса, но бывают и исключения (например, браузер Chrome создает отдельный процесс для каждой вкладки, что дает ему некоторые преимущества, вроде независимости вкладок друг от друга).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Демоны</a:t>
            </a:r>
          </a:p>
        </p:txBody>
      </p:sp>
      <p:sp>
        <p:nvSpPr>
          <p:cNvPr id="583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83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Если завершился последний обычный поток процесса, и остались только потоки-демоны, то они будут принудительно завершены и выполнение процесса закончится. Чаще всего потоки-демоны используются для выполнения фоновых задач, обслуживающих процесс в течение его жизни.</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Завершение процесса</a:t>
            </a:r>
          </a:p>
        </p:txBody>
      </p:sp>
      <p:sp>
        <p:nvSpPr>
          <p:cNvPr id="43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3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В Java процесс завершается тогда, когда завершается последний его поток. Даже если метод main() уже завершился, но еще выполняются порожденные им потоки, система будет ждать их завершения.</a:t>
            </a:r>
          </a:p>
          <a:p>
            <a:pPr eaLnBrk="1" hangingPunct="1">
              <a:buSzPct val="100000"/>
            </a:pPr>
            <a:endParaRPr lang="ru-RU" sz="36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5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1"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Java существуют (</a:t>
            </a:r>
            <a:r>
              <a:rPr lang="ru-RU">
                <a:solidFill>
                  <a:srgbClr val="FF6600"/>
                </a:solidFill>
              </a:rPr>
              <a:t>существовали</a:t>
            </a:r>
            <a:r>
              <a:rPr lang="ru-RU"/>
              <a:t>) средства для принудительного завершения потока. В частности метод </a:t>
            </a:r>
            <a:r>
              <a:rPr lang="ru-RU">
                <a:solidFill>
                  <a:srgbClr val="990066"/>
                </a:solidFill>
              </a:rPr>
              <a:t>Thread.stop</a:t>
            </a:r>
            <a:r>
              <a:rPr lang="ru-RU"/>
              <a:t>() завершает поток незамедлительно после своего выполнения.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7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9"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Однако этот метод, а также </a:t>
            </a:r>
            <a:r>
              <a:rPr lang="ru-RU">
                <a:solidFill>
                  <a:srgbClr val="990066"/>
                </a:solidFill>
              </a:rPr>
              <a:t>Thread.suspend(),</a:t>
            </a:r>
            <a:r>
              <a:rPr lang="ru-RU"/>
              <a:t> приостанавливающий поток, и</a:t>
            </a:r>
            <a:r>
              <a:rPr lang="ru-RU">
                <a:solidFill>
                  <a:srgbClr val="990066"/>
                </a:solidFill>
              </a:rPr>
              <a:t> Thread.resume()</a:t>
            </a:r>
            <a:r>
              <a:rPr lang="ru-RU"/>
              <a:t>, продолжающий выполнение потока, были объявлены устаревшими и их использование отныне </a:t>
            </a:r>
            <a:r>
              <a:rPr lang="ru-RU">
                <a:solidFill>
                  <a:srgbClr val="FF6600"/>
                </a:solidFill>
              </a:rPr>
              <a:t>крайне нежелательно.</a:t>
            </a:r>
            <a:r>
              <a:rPr lang="ru-RU" sz="2800">
                <a:solidFill>
                  <a:srgbClr val="FF66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9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7" name="Text Box 4"/>
          <p:cNvSpPr txBox="1">
            <a:spLocks noChangeArrowheads="1"/>
          </p:cNvSpPr>
          <p:nvPr/>
        </p:nvSpPr>
        <p:spPr bwMode="auto">
          <a:xfrm>
            <a:off x="503238" y="1431925"/>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Вместо принудительного завершения потока применяется схема, в которой каждый поток сам ответственен за своё завершение. Поток может остановиться либо тогда, когда он закончит выполнение метода run(), (main() — для главного потока) либо по сигналу из другого потока.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Заголовок 1"/>
          <p:cNvSpPr>
            <a:spLocks noGrp="1"/>
          </p:cNvSpPr>
          <p:nvPr>
            <p:ph type="title"/>
          </p:nvPr>
        </p:nvSpPr>
        <p:spPr/>
        <p:txBody>
          <a:bodyPr/>
          <a:lstStyle/>
          <a:p>
            <a:r>
              <a:rPr lang="ru-RU" smtClean="0"/>
              <a:t>Прерывание</a:t>
            </a:r>
            <a:r>
              <a:rPr lang="en-US" smtClean="0"/>
              <a:t> </a:t>
            </a:r>
            <a:r>
              <a:rPr lang="ru-RU" smtClean="0"/>
              <a:t>работы потока</a:t>
            </a:r>
          </a:p>
        </p:txBody>
      </p:sp>
      <p:sp>
        <p:nvSpPr>
          <p:cNvPr id="51203" name="Объект 2"/>
          <p:cNvSpPr>
            <a:spLocks noGrp="1"/>
          </p:cNvSpPr>
          <p:nvPr>
            <p:ph idx="1"/>
          </p:nvPr>
        </p:nvSpPr>
        <p:spPr>
          <a:xfrm>
            <a:off x="539750" y="1268413"/>
            <a:ext cx="7918450" cy="4413250"/>
          </a:xfrm>
        </p:spPr>
        <p:txBody>
          <a:bodyPr/>
          <a:lstStyle/>
          <a:p>
            <a:pPr marL="457200" indent="-457200">
              <a:buFont typeface="Arial" charset="0"/>
              <a:buChar char="•"/>
            </a:pPr>
            <a:r>
              <a:rPr lang="en-US" sz="2800" dirty="0" err="1" smtClean="0">
                <a:solidFill>
                  <a:srgbClr val="864646"/>
                </a:solidFill>
              </a:rPr>
              <a:t>thread.interrupt</a:t>
            </a:r>
            <a:r>
              <a:rPr lang="en-US" sz="2800" dirty="0" smtClean="0"/>
              <a:t>()</a:t>
            </a:r>
          </a:p>
          <a:p>
            <a:pPr marL="457200" indent="-457200">
              <a:buFont typeface="Arial" charset="0"/>
              <a:buChar char="•"/>
            </a:pPr>
            <a:r>
              <a:rPr lang="ru-RU" sz="2800" dirty="0" smtClean="0"/>
              <a:t>Если поток находится в ожидании (</a:t>
            </a:r>
            <a:r>
              <a:rPr lang="en-US" sz="2800" dirty="0" smtClean="0"/>
              <a:t>sleep, join, wait)</a:t>
            </a:r>
            <a:r>
              <a:rPr lang="ru-RU" sz="2800" dirty="0" smtClean="0"/>
              <a:t>, то ожидание прерывается исключением </a:t>
            </a:r>
            <a:r>
              <a:rPr lang="en-US" sz="2800" dirty="0" err="1" smtClean="0">
                <a:solidFill>
                  <a:srgbClr val="864646"/>
                </a:solidFill>
              </a:rPr>
              <a:t>InterruptedException</a:t>
            </a:r>
            <a:endParaRPr lang="en-US" sz="2800" dirty="0" smtClean="0">
              <a:solidFill>
                <a:srgbClr val="864646"/>
              </a:solidFill>
            </a:endParaRPr>
          </a:p>
          <a:p>
            <a:pPr marL="457200" indent="-457200">
              <a:buFont typeface="Arial" charset="0"/>
              <a:buChar char="•"/>
            </a:pPr>
            <a:r>
              <a:rPr lang="ru-RU" sz="2800" dirty="0" smtClean="0"/>
              <a:t>Иначе у потока устанавливается флаг </a:t>
            </a:r>
            <a:r>
              <a:rPr lang="en-US" sz="2800" dirty="0" smtClean="0"/>
              <a:t>interrupted</a:t>
            </a:r>
          </a:p>
          <a:p>
            <a:pPr marL="857250" lvl="1" indent="-457200">
              <a:buFont typeface="Arial" charset="0"/>
              <a:buChar char="•"/>
            </a:pPr>
            <a:r>
              <a:rPr lang="ru-RU" sz="2400" dirty="0" smtClean="0"/>
              <a:t>Флаг можно проверить методами </a:t>
            </a:r>
            <a:r>
              <a:rPr lang="en-US" sz="2400" dirty="0" smtClean="0"/>
              <a:t>interrupted() </a:t>
            </a:r>
            <a:r>
              <a:rPr lang="ru-RU" sz="2400" dirty="0" smtClean="0"/>
              <a:t>и </a:t>
            </a:r>
            <a:r>
              <a:rPr lang="en-US" sz="2400" dirty="0" err="1" smtClean="0">
                <a:solidFill>
                  <a:srgbClr val="864646"/>
                </a:solidFill>
              </a:rPr>
              <a:t>isInterrupted</a:t>
            </a:r>
            <a:r>
              <a:rPr lang="en-US" sz="2400" dirty="0" smtClean="0"/>
              <a:t>()</a:t>
            </a:r>
          </a:p>
          <a:p>
            <a:pPr marL="857250" lvl="1" indent="-457200">
              <a:buFont typeface="Arial" charset="0"/>
              <a:buChar char="•"/>
            </a:pPr>
            <a:r>
              <a:rPr lang="ru-RU" sz="2400" dirty="0" smtClean="0"/>
              <a:t>Проверять флаг и завершать поток надо самостоятельно</a:t>
            </a:r>
          </a:p>
          <a:p>
            <a:pPr marL="457200" indent="-457200">
              <a:buFont typeface="Arial" charset="0"/>
              <a:buChar char="•"/>
            </a:pPr>
            <a:r>
              <a:rPr lang="en-US" sz="2800" dirty="0" err="1" smtClean="0">
                <a:solidFill>
                  <a:srgbClr val="864646"/>
                </a:solidFill>
              </a:rPr>
              <a:t>thread.join</a:t>
            </a:r>
            <a:r>
              <a:rPr lang="en-US" sz="2800" dirty="0" smtClean="0"/>
              <a:t>()</a:t>
            </a:r>
            <a:endParaRPr lang="ru-RU" sz="2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522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9" name="Text Box 4"/>
          <p:cNvSpPr txBox="1">
            <a:spLocks noChangeArrowheads="1"/>
          </p:cNvSpPr>
          <p:nvPr/>
        </p:nvSpPr>
        <p:spPr bwMode="auto">
          <a:xfrm>
            <a:off x="503238" y="1431925"/>
            <a:ext cx="8461375" cy="444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Класс </a:t>
            </a:r>
            <a:r>
              <a:rPr lang="ru-RU" sz="2800">
                <a:solidFill>
                  <a:srgbClr val="864646"/>
                </a:solidFill>
              </a:rPr>
              <a:t>Thread </a:t>
            </a:r>
            <a:r>
              <a:rPr lang="ru-RU" sz="2800"/>
              <a:t>содержит в себе скрытое булево поле, которое называется флагом прерывания. </a:t>
            </a:r>
          </a:p>
          <a:p>
            <a:pPr eaLnBrk="1" hangingPunct="1">
              <a:buSzPct val="100000"/>
            </a:pPr>
            <a:endParaRPr lang="ru-RU" sz="2800"/>
          </a:p>
          <a:p>
            <a:pPr eaLnBrk="1" hangingPunct="1">
              <a:buSzPct val="100000"/>
            </a:pPr>
            <a:r>
              <a:rPr lang="ru-RU" sz="2800"/>
              <a:t>Установить этот флаг можно вызвав метод </a:t>
            </a:r>
            <a:r>
              <a:rPr lang="ru-RU" sz="2800">
                <a:solidFill>
                  <a:srgbClr val="864646"/>
                </a:solidFill>
              </a:rPr>
              <a:t>interrupt</a:t>
            </a:r>
            <a:r>
              <a:rPr lang="ru-RU" sz="2800"/>
              <a:t>() потока. </a:t>
            </a:r>
          </a:p>
          <a:p>
            <a:pPr eaLnBrk="1" hangingPunct="1">
              <a:buSzPct val="100000"/>
            </a:pPr>
            <a:endParaRPr lang="ru-RU" sz="2800"/>
          </a:p>
          <a:p>
            <a:pPr eaLnBrk="1" hangingPunct="1">
              <a:buSzPct val="100000"/>
            </a:pPr>
            <a:r>
              <a:rPr lang="ru-RU" sz="2800"/>
              <a:t>Проверить же, установлен ли этот флаг, можно:</a:t>
            </a:r>
          </a:p>
          <a:p>
            <a:pPr eaLnBrk="1" hangingPunct="1">
              <a:buSzPct val="100000"/>
            </a:pPr>
            <a:endParaRPr lang="ru-RU" sz="2800"/>
          </a:p>
          <a:p>
            <a:pPr eaLnBrk="1" hangingPunct="1">
              <a:buSzPct val="100000"/>
            </a:pPr>
            <a:r>
              <a:rPr lang="ru-RU" sz="2800"/>
              <a:t>		методом bool </a:t>
            </a:r>
            <a:r>
              <a:rPr lang="ru-RU" sz="2800">
                <a:solidFill>
                  <a:srgbClr val="864646"/>
                </a:solidFill>
              </a:rPr>
              <a:t>isInterrupted</a:t>
            </a:r>
            <a:r>
              <a:rPr lang="ru-RU" sz="2800"/>
              <a:t>(), </a:t>
            </a:r>
          </a:p>
          <a:p>
            <a:pPr eaLnBrk="1" hangingPunct="1">
              <a:buSzPct val="100000"/>
            </a:pPr>
            <a:r>
              <a:rPr lang="ru-RU" sz="2800"/>
              <a:t>		статическим методом bool </a:t>
            </a:r>
            <a:r>
              <a:rPr lang="ru-RU" sz="2800">
                <a:solidFill>
                  <a:srgbClr val="864646"/>
                </a:solidFill>
              </a:rPr>
              <a:t>Thread.interrupted</a:t>
            </a:r>
            <a:r>
              <a:rPr lang="ru-RU" sz="28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Определение состояния потока</a:t>
            </a:r>
          </a:p>
        </p:txBody>
      </p:sp>
      <p:sp>
        <p:nvSpPr>
          <p:cNvPr id="624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24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Чтобы определить состояние потока используется метод </a:t>
            </a:r>
            <a:r>
              <a:rPr lang="ru-RU">
                <a:solidFill>
                  <a:srgbClr val="864646"/>
                </a:solidFill>
              </a:rPr>
              <a:t>isAlive</a:t>
            </a:r>
            <a:r>
              <a:rPr lang="ru-RU"/>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Заголовок 4"/>
          <p:cNvSpPr>
            <a:spLocks noGrp="1"/>
          </p:cNvSpPr>
          <p:nvPr>
            <p:ph type="title"/>
          </p:nvPr>
        </p:nvSpPr>
        <p:spPr>
          <a:xfrm>
            <a:off x="323850" y="17002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553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1"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Одной из проблем при работе с данными из разных потоков является их синхронизация. И даже не столько в случае одновременного изменения. Чтение данных в одном потоке после изменения их другим потоком тоже может давать неверный результат.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9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20" name="Text Box 3"/>
          <p:cNvSpPr txBox="1">
            <a:spLocks noChangeArrowheads="1"/>
          </p:cNvSpPr>
          <p:nvPr/>
        </p:nvSpPr>
        <p:spPr bwMode="auto">
          <a:xfrm>
            <a:off x="503238" y="1511300"/>
            <a:ext cx="3600450"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Процессы изолированы друг от друга, поэтому прямой доступ к памяти чужого процесса невозможен. </a:t>
            </a:r>
          </a:p>
          <a:p>
            <a:pPr eaLnBrk="1" hangingPunct="1">
              <a:buSzPct val="100000"/>
            </a:pPr>
            <a:endParaRPr lang="ru-RU" sz="2800"/>
          </a:p>
        </p:txBody>
      </p:sp>
      <p:pic>
        <p:nvPicPr>
          <p:cNvPr id="92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1439863"/>
            <a:ext cx="4581525" cy="4286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758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9"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Происходит это  потому, что поток держит у себя локальные копии данных, которые использует для чтения. И обновление их происходит в тот момент времени, который сочтет для этого удобным виртуальная машина.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96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7"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теории поле объекта можно объявить с модификатором </a:t>
            </a:r>
            <a:r>
              <a:rPr lang="ru-RU">
                <a:solidFill>
                  <a:srgbClr val="800000"/>
                </a:solidFill>
              </a:rPr>
              <a:t>volatile</a:t>
            </a:r>
            <a:r>
              <a:rPr lang="ru-RU"/>
              <a:t>. </a:t>
            </a:r>
            <a:endParaRPr lang="en-US"/>
          </a:p>
          <a:p>
            <a:pPr eaLnBrk="1" hangingPunct="1">
              <a:buSzPct val="100000"/>
            </a:pPr>
            <a:r>
              <a:rPr lang="ru-RU"/>
              <a:t>Этот модификатор вынуждает потоки отключить оптимизацию доступа и использовать единственный экземпляр переменной.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716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5"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 сожалению, спасает это не всегда. Если переменная примитивного типа – этого будет достаточно. </a:t>
            </a:r>
            <a:endParaRPr lang="en-US"/>
          </a:p>
          <a:p>
            <a:pPr eaLnBrk="1" hangingPunct="1">
              <a:buSzPct val="100000"/>
            </a:pPr>
            <a:r>
              <a:rPr lang="ru-RU"/>
              <a:t>Если же переменная является ссылкой на объект – синхронизировано будет исключительно значение этой ссылки.</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Заголовок 1"/>
          <p:cNvSpPr>
            <a:spLocks noGrp="1"/>
          </p:cNvSpPr>
          <p:nvPr>
            <p:ph type="title"/>
          </p:nvPr>
        </p:nvSpPr>
        <p:spPr/>
        <p:txBody>
          <a:bodyPr/>
          <a:lstStyle/>
          <a:p>
            <a:r>
              <a:rPr lang="ru-RU" smtClean="0"/>
              <a:t>Возможности встроенной синхронизации</a:t>
            </a:r>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ru-RU" dirty="0" smtClean="0"/>
              <a:t>Взаимное исключение (пока один поток что-то делает, другие не могут ему помешать)</a:t>
            </a:r>
          </a:p>
          <a:p>
            <a:pPr>
              <a:buFont typeface="Times New Roman" panose="02020603050405020304" pitchFamily="18" charset="0"/>
              <a:buNone/>
              <a:defRPr/>
            </a:pPr>
            <a:endParaRPr lang="ru-RU" dirty="0"/>
          </a:p>
          <a:p>
            <a:pPr marL="457200" indent="-457200">
              <a:buFont typeface="Arial" panose="020B0604020202020204" pitchFamily="34" charset="0"/>
              <a:buChar char="•"/>
              <a:defRPr/>
            </a:pPr>
            <a:r>
              <a:rPr lang="ru-RU" dirty="0" smtClean="0"/>
              <a:t>Ожидание </a:t>
            </a:r>
            <a:r>
              <a:rPr lang="ru-RU" smtClean="0"/>
              <a:t>и уведомление (поток </a:t>
            </a:r>
            <a:r>
              <a:rPr lang="ru-RU" dirty="0" smtClean="0"/>
              <a:t>ожидает уведомлений от других потоков)</a:t>
            </a:r>
            <a:endParaRPr lang="ru-RU"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47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47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Монитор – это средство обеспечения контроля за доступом к ресурсу. </a:t>
            </a:r>
          </a:p>
          <a:p>
            <a:pPr eaLnBrk="1" hangingPunct="1">
              <a:buSzPct val="100000"/>
            </a:pPr>
            <a:endParaRPr lang="ru-RU"/>
          </a:p>
          <a:p>
            <a:pPr eaLnBrk="1" hangingPunct="1">
              <a:buSzPct val="100000"/>
            </a:pPr>
            <a:r>
              <a:rPr lang="ru-RU"/>
              <a:t>У монитора может быть максимум один владелец в каждый текущий момент времени.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68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68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Следовательно, если кто-то использует ресурс и захватил монитор для обеспечения единоличного доступа, то другой, желающий использовать тот же ресурс, должен подождать освобождения монитора, захватить его и только потом начать использовать ресурс.</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Заголовок 1"/>
          <p:cNvSpPr>
            <a:spLocks noGrp="1"/>
          </p:cNvSpPr>
          <p:nvPr>
            <p:ph type="title"/>
          </p:nvPr>
        </p:nvSpPr>
        <p:spPr/>
        <p:txBody>
          <a:bodyPr/>
          <a:lstStyle/>
          <a:p>
            <a:r>
              <a:rPr lang="ru-RU" smtClean="0"/>
              <a:t>Ключевое слово </a:t>
            </a:r>
            <a:r>
              <a:rPr lang="en-US" smtClean="0"/>
              <a:t>synchronized</a:t>
            </a:r>
            <a:endParaRPr lang="ru-RU" smtClean="0"/>
          </a:p>
        </p:txBody>
      </p:sp>
      <p:sp>
        <p:nvSpPr>
          <p:cNvPr id="78851" name="Объект 2"/>
          <p:cNvSpPr>
            <a:spLocks noGrp="1"/>
          </p:cNvSpPr>
          <p:nvPr>
            <p:ph idx="1"/>
          </p:nvPr>
        </p:nvSpPr>
        <p:spPr/>
        <p:txBody>
          <a:bodyPr/>
          <a:lstStyle/>
          <a:p>
            <a:pPr marL="457200" indent="-457200">
              <a:buFont typeface="Arial" charset="0"/>
              <a:buChar char="•"/>
            </a:pPr>
            <a:r>
              <a:rPr lang="ru-RU" smtClean="0"/>
              <a:t>Синхронизация блоков – по монитору указанного объекта</a:t>
            </a:r>
          </a:p>
          <a:p>
            <a:pPr marL="457200" indent="-457200">
              <a:buFont typeface="Arial" charset="0"/>
              <a:buChar char="•"/>
            </a:pPr>
            <a:r>
              <a:rPr lang="ru-RU" smtClean="0"/>
              <a:t>Синхронизация методов – по монитору текущего объекта</a:t>
            </a:r>
          </a:p>
          <a:p>
            <a:pPr marL="457200" indent="-457200">
              <a:buFont typeface="Arial" charset="0"/>
              <a:buChar char="•"/>
            </a:pPr>
            <a:r>
              <a:rPr lang="ru-RU" smtClean="0"/>
              <a:t>Синхронизация статических методов – по монитору класса</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 Синхронизация методов</a:t>
            </a:r>
          </a:p>
        </p:txBody>
      </p:sp>
      <p:sp>
        <p:nvSpPr>
          <p:cNvPr id="798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7"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dirty="0" err="1">
                <a:solidFill>
                  <a:srgbClr val="990099"/>
                </a:solidFill>
              </a:rPr>
              <a:t>public</a:t>
            </a:r>
            <a:r>
              <a:rPr lang="ru-RU" sz="2900" dirty="0">
                <a:solidFill>
                  <a:srgbClr val="990099"/>
                </a:solidFill>
              </a:rPr>
              <a:t> </a:t>
            </a:r>
            <a:r>
              <a:rPr lang="ru-RU" sz="2900" b="1" dirty="0" err="1">
                <a:solidFill>
                  <a:srgbClr val="990099"/>
                </a:solidFill>
              </a:rPr>
              <a:t>synchronized</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 </a:t>
            </a:r>
            <a:r>
              <a:rPr lang="ru-RU" sz="2900" dirty="0" err="1"/>
              <a:t>code</a:t>
            </a:r>
            <a:endParaRPr lang="ru-RU" sz="2900" dirty="0"/>
          </a:p>
          <a:p>
            <a:pPr eaLnBrk="1" hangingPunct="1">
              <a:buSzPct val="100000"/>
            </a:pPr>
            <a:r>
              <a:rPr lang="ru-RU" sz="2900" dirty="0"/>
              <a:t>}</a:t>
            </a:r>
          </a:p>
          <a:p>
            <a:pPr eaLnBrk="1" hangingPunct="1">
              <a:buSzPct val="100000"/>
            </a:pPr>
            <a:endParaRPr lang="ru-RU" sz="2900" dirty="0"/>
          </a:p>
          <a:p>
            <a:pPr eaLnBrk="1" hangingPunct="1">
              <a:buSzPct val="100000"/>
            </a:pPr>
            <a:r>
              <a:rPr lang="ru-RU" sz="2900" dirty="0"/>
              <a:t>эквивалентно</a:t>
            </a:r>
          </a:p>
          <a:p>
            <a:pPr eaLnBrk="1" hangingPunct="1">
              <a:buSzPct val="100000"/>
            </a:pPr>
            <a:r>
              <a:rPr lang="ru-RU" sz="2900" dirty="0" err="1">
                <a:solidFill>
                  <a:srgbClr val="990099"/>
                </a:solidFill>
              </a:rPr>
              <a:t>public</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a:t>
            </a:r>
            <a:r>
              <a:rPr lang="ru-RU" sz="2900" b="1" dirty="0" err="1">
                <a:solidFill>
                  <a:srgbClr val="990099"/>
                </a:solidFill>
              </a:rPr>
              <a:t>synchronized</a:t>
            </a:r>
            <a:r>
              <a:rPr lang="ru-RU" sz="2900" dirty="0"/>
              <a:t>(</a:t>
            </a:r>
            <a:r>
              <a:rPr lang="ru-RU" sz="2900" dirty="0" err="1">
                <a:solidFill>
                  <a:srgbClr val="800000"/>
                </a:solidFill>
              </a:rPr>
              <a:t>this</a:t>
            </a:r>
            <a:r>
              <a:rPr lang="ru-RU" sz="2900" dirty="0"/>
              <a:t>){</a:t>
            </a:r>
          </a:p>
          <a:p>
            <a:pPr eaLnBrk="1" hangingPunct="1">
              <a:buSzPct val="100000"/>
            </a:pPr>
            <a:r>
              <a:rPr lang="ru-RU" sz="2900" dirty="0"/>
              <a:t>        // </a:t>
            </a:r>
            <a:r>
              <a:rPr lang="ru-RU" sz="2900" dirty="0" err="1"/>
              <a:t>code</a:t>
            </a:r>
            <a:endParaRPr lang="ru-RU" sz="2900" dirty="0"/>
          </a:p>
          <a:p>
            <a:pPr eaLnBrk="1" hangingPunct="1">
              <a:buSzPct val="100000"/>
            </a:pPr>
            <a:r>
              <a:rPr lang="ru-RU" sz="2900" dirty="0"/>
              <a:t>    }</a:t>
            </a:r>
          </a:p>
          <a:p>
            <a:pPr eaLnBrk="1" hangingPunct="1">
              <a:buSzPct val="100000"/>
            </a:pPr>
            <a:r>
              <a:rPr lang="ru-RU" sz="2900"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19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5" name="Text Box 4"/>
          <p:cNvSpPr txBox="1">
            <a:spLocks noChangeArrowheads="1"/>
          </p:cNvSpPr>
          <p:nvPr/>
        </p:nvSpPr>
        <p:spPr bwMode="auto">
          <a:xfrm>
            <a:off x="503238" y="1403350"/>
            <a:ext cx="7920037" cy="404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Если два </a:t>
            </a:r>
            <a:r>
              <a:rPr lang="ru-RU" sz="2900" b="1"/>
              <a:t>не</a:t>
            </a:r>
            <a:r>
              <a:rPr lang="ru-RU" sz="2900"/>
              <a:t> статических метода объявлены как </a:t>
            </a:r>
            <a:r>
              <a:rPr lang="ru-RU" sz="2900">
                <a:solidFill>
                  <a:srgbClr val="800000"/>
                </a:solidFill>
              </a:rPr>
              <a:t>synchronized</a:t>
            </a:r>
            <a:r>
              <a:rPr lang="ru-RU" sz="2900"/>
              <a:t>, то в каждый момент времени из разных потоков на одном объекте может быть вызван только один из них. </a:t>
            </a:r>
            <a:endParaRPr lang="en-US" sz="2900"/>
          </a:p>
          <a:p>
            <a:pPr eaLnBrk="1" hangingPunct="1">
              <a:buSzPct val="100000"/>
            </a:pPr>
            <a:r>
              <a:rPr lang="ru-RU" sz="2900"/>
              <a:t>Поток, который вызывает метод первым, </a:t>
            </a:r>
            <a:r>
              <a:rPr lang="ru-RU" sz="2900" u="sng"/>
              <a:t>захватит монитор, и второму потоку придется ждать.</a:t>
            </a:r>
            <a:r>
              <a:rPr lang="ru-RU" sz="29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39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3" name="Text Box 4"/>
          <p:cNvSpPr txBox="1">
            <a:spLocks noChangeArrowheads="1"/>
          </p:cNvSpPr>
          <p:nvPr/>
        </p:nvSpPr>
        <p:spPr bwMode="auto">
          <a:xfrm>
            <a:off x="503238" y="1403350"/>
            <a:ext cx="7920037" cy="406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Синхронизация на уровне метода имеет очевидный недостаток – метод может быть долгим. Если, скажем, нужно менять данные в некой реализации </a:t>
            </a:r>
            <a:r>
              <a:rPr lang="ru-RU" sz="2900">
                <a:solidFill>
                  <a:srgbClr val="800000"/>
                </a:solidFill>
              </a:rPr>
              <a:t>Runnable</a:t>
            </a:r>
            <a:r>
              <a:rPr lang="ru-RU" sz="2900"/>
              <a:t> и при этом синхронизировать метод </a:t>
            </a:r>
            <a:r>
              <a:rPr lang="ru-RU" sz="2900">
                <a:solidFill>
                  <a:srgbClr val="800000"/>
                </a:solidFill>
              </a:rPr>
              <a:t>run</a:t>
            </a:r>
            <a:r>
              <a:rPr lang="ru-RU" sz="2900"/>
              <a:t> – ничего хорошего не получится. Ибо run захватит монитор при старте и любой вызов любого синхронизированного метода из любого другого потока будет блокирован.</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12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268"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Один поток – это одна единица исполнения кода. Каждый поток последовательно выполняет инструкции процесса, которому он принадлежит, параллельно с другими потоками этого процесса.</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статических методов</a:t>
            </a:r>
          </a:p>
        </p:txBody>
      </p:sp>
      <p:sp>
        <p:nvSpPr>
          <p:cNvPr id="860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1" name="Text Box 4"/>
          <p:cNvSpPr txBox="1">
            <a:spLocks noChangeArrowheads="1"/>
          </p:cNvSpPr>
          <p:nvPr/>
        </p:nvSpPr>
        <p:spPr bwMode="auto">
          <a:xfrm>
            <a:off x="503238" y="1403350"/>
            <a:ext cx="7920037" cy="627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dirty="0" err="1">
                <a:solidFill>
                  <a:srgbClr val="990099"/>
                </a:solidFill>
              </a:rPr>
              <a:t>public</a:t>
            </a:r>
            <a:r>
              <a:rPr lang="ru-RU" sz="2900" dirty="0">
                <a:solidFill>
                  <a:srgbClr val="990099"/>
                </a:solidFill>
              </a:rPr>
              <a:t> </a:t>
            </a:r>
            <a:r>
              <a:rPr lang="ru-RU" sz="2900" dirty="0" err="1">
                <a:solidFill>
                  <a:srgbClr val="990099"/>
                </a:solidFill>
              </a:rPr>
              <a:t>class</a:t>
            </a:r>
            <a:r>
              <a:rPr lang="ru-RU" sz="2900" dirty="0"/>
              <a:t> </a:t>
            </a:r>
            <a:r>
              <a:rPr lang="ru-RU" sz="2900" dirty="0" err="1"/>
              <a:t>SomeClass</a:t>
            </a:r>
            <a:r>
              <a:rPr lang="ru-RU" sz="2900" dirty="0"/>
              <a:t>{</a:t>
            </a:r>
          </a:p>
          <a:p>
            <a:pPr eaLnBrk="1" hangingPunct="1">
              <a:buSzPct val="100000"/>
            </a:pPr>
            <a:r>
              <a:rPr lang="ru-RU" sz="2900" dirty="0"/>
              <a:t>   </a:t>
            </a:r>
            <a:r>
              <a:rPr lang="ru-RU" sz="2900" dirty="0">
                <a:solidFill>
                  <a:srgbClr val="990099"/>
                </a:solidFill>
              </a:rPr>
              <a:t> </a:t>
            </a:r>
            <a:r>
              <a:rPr lang="ru-RU" sz="2900" dirty="0" err="1">
                <a:solidFill>
                  <a:srgbClr val="990099"/>
                </a:solidFill>
              </a:rPr>
              <a:t>public</a:t>
            </a:r>
            <a:r>
              <a:rPr lang="ru-RU" sz="2900" dirty="0">
                <a:solidFill>
                  <a:srgbClr val="990099"/>
                </a:solidFill>
              </a:rPr>
              <a:t> </a:t>
            </a:r>
            <a:r>
              <a:rPr lang="ru-RU" sz="2900" dirty="0" err="1">
                <a:solidFill>
                  <a:srgbClr val="990099"/>
                </a:solidFill>
              </a:rPr>
              <a:t>static</a:t>
            </a:r>
            <a:r>
              <a:rPr lang="ru-RU" sz="2900" dirty="0">
                <a:solidFill>
                  <a:srgbClr val="990099"/>
                </a:solidFill>
              </a:rPr>
              <a:t> </a:t>
            </a:r>
            <a:r>
              <a:rPr lang="ru-RU" sz="2900" dirty="0" err="1">
                <a:solidFill>
                  <a:srgbClr val="990099"/>
                </a:solidFill>
              </a:rPr>
              <a:t>synchronized</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a:t>
            </a:r>
            <a:r>
              <a:rPr lang="ru-RU" sz="2900" dirty="0" err="1"/>
              <a:t>code</a:t>
            </a:r>
            <a:endParaRPr lang="ru-RU" sz="2900" dirty="0"/>
          </a:p>
          <a:p>
            <a:pPr eaLnBrk="1" hangingPunct="1">
              <a:buSzPct val="100000"/>
            </a:pPr>
            <a:r>
              <a:rPr lang="ru-RU" sz="2900" dirty="0"/>
              <a:t>    }</a:t>
            </a:r>
          </a:p>
          <a:p>
            <a:pPr eaLnBrk="1" hangingPunct="1">
              <a:buSzPct val="100000"/>
            </a:pPr>
            <a:r>
              <a:rPr lang="ru-RU" sz="2900" dirty="0"/>
              <a:t>}</a:t>
            </a:r>
          </a:p>
          <a:p>
            <a:pPr eaLnBrk="1" hangingPunct="1">
              <a:buSzPct val="100000"/>
            </a:pPr>
            <a:r>
              <a:rPr lang="ru-RU" sz="2900" dirty="0" err="1">
                <a:solidFill>
                  <a:srgbClr val="990099"/>
                </a:solidFill>
              </a:rPr>
              <a:t>public</a:t>
            </a:r>
            <a:r>
              <a:rPr lang="ru-RU" sz="2900" dirty="0">
                <a:solidFill>
                  <a:srgbClr val="990099"/>
                </a:solidFill>
              </a:rPr>
              <a:t> </a:t>
            </a:r>
            <a:r>
              <a:rPr lang="ru-RU" sz="2900" dirty="0" err="1">
                <a:solidFill>
                  <a:srgbClr val="990099"/>
                </a:solidFill>
              </a:rPr>
              <a:t>class</a:t>
            </a:r>
            <a:r>
              <a:rPr lang="ru-RU" sz="2900" dirty="0"/>
              <a:t> </a:t>
            </a:r>
            <a:r>
              <a:rPr lang="ru-RU" sz="2900" dirty="0" err="1"/>
              <a:t>SomeClass</a:t>
            </a:r>
            <a:r>
              <a:rPr lang="ru-RU" sz="2900" dirty="0"/>
              <a:t>{</a:t>
            </a:r>
          </a:p>
          <a:p>
            <a:pPr eaLnBrk="1" hangingPunct="1">
              <a:buSzPct val="100000"/>
            </a:pPr>
            <a:r>
              <a:rPr lang="ru-RU" sz="2900" dirty="0"/>
              <a:t>    </a:t>
            </a:r>
            <a:r>
              <a:rPr lang="ru-RU" sz="2900" dirty="0" err="1">
                <a:solidFill>
                  <a:srgbClr val="990099"/>
                </a:solidFill>
              </a:rPr>
              <a:t>public</a:t>
            </a:r>
            <a:r>
              <a:rPr lang="ru-RU" sz="2900" dirty="0">
                <a:solidFill>
                  <a:srgbClr val="990099"/>
                </a:solidFill>
              </a:rPr>
              <a:t> </a:t>
            </a:r>
            <a:r>
              <a:rPr lang="ru-RU" sz="2900" dirty="0" err="1">
                <a:solidFill>
                  <a:srgbClr val="990099"/>
                </a:solidFill>
              </a:rPr>
              <a:t>static</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a:t>
            </a:r>
            <a:r>
              <a:rPr lang="ru-RU" sz="2900" dirty="0" err="1">
                <a:solidFill>
                  <a:srgbClr val="990099"/>
                </a:solidFill>
              </a:rPr>
              <a:t>synchronized</a:t>
            </a:r>
            <a:r>
              <a:rPr lang="ru-RU" sz="2900" dirty="0"/>
              <a:t>(</a:t>
            </a:r>
            <a:r>
              <a:rPr lang="ru-RU" sz="2900" dirty="0" err="1"/>
              <a:t>SomeClass.class</a:t>
            </a:r>
            <a:r>
              <a:rPr lang="ru-RU" sz="2900" dirty="0"/>
              <a:t>){</a:t>
            </a:r>
          </a:p>
          <a:p>
            <a:pPr eaLnBrk="1" hangingPunct="1">
              <a:buSzPct val="100000"/>
            </a:pPr>
            <a:r>
              <a:rPr lang="ru-RU" sz="2900" dirty="0"/>
              <a:t>            //</a:t>
            </a:r>
            <a:r>
              <a:rPr lang="ru-RU" sz="2900" dirty="0" err="1"/>
              <a:t>code</a:t>
            </a:r>
            <a:endParaRPr lang="ru-RU" sz="2900" dirty="0"/>
          </a:p>
          <a:p>
            <a:pPr eaLnBrk="1" hangingPunct="1">
              <a:buSzPct val="100000"/>
            </a:pPr>
            <a:r>
              <a:rPr lang="ru-RU" sz="2900" dirty="0"/>
              <a:t>        }</a:t>
            </a:r>
          </a:p>
          <a:p>
            <a:pPr eaLnBrk="1" hangingPunct="1">
              <a:buSzPct val="100000"/>
            </a:pPr>
            <a:r>
              <a:rPr lang="ru-RU" sz="2900" dirty="0"/>
              <a:t>    }</a:t>
            </a:r>
          </a:p>
          <a:p>
            <a:pPr eaLnBrk="1" hangingPunct="1">
              <a:buSzPct val="100000"/>
            </a:pPr>
            <a:endParaRPr lang="ru-RU" sz="2900" dirty="0"/>
          </a:p>
          <a:p>
            <a:pPr eaLnBrk="1" hangingPunct="1">
              <a:buSzPct val="100000"/>
            </a:pPr>
            <a:r>
              <a:rPr lang="ru-RU" sz="2900"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блоков</a:t>
            </a:r>
          </a:p>
        </p:txBody>
      </p:sp>
      <p:sp>
        <p:nvSpPr>
          <p:cNvPr id="880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9" name="Text Box 4"/>
          <p:cNvSpPr txBox="1">
            <a:spLocks noChangeArrowheads="1"/>
          </p:cNvSpPr>
          <p:nvPr/>
        </p:nvSpPr>
        <p:spPr bwMode="auto">
          <a:xfrm>
            <a:off x="503238" y="1368425"/>
            <a:ext cx="7920037" cy="229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Object sync = new Object();</a:t>
            </a:r>
          </a:p>
          <a:p>
            <a:pPr eaLnBrk="1" hangingPunct="1">
              <a:buSzPct val="100000"/>
            </a:pPr>
            <a:r>
              <a:rPr lang="ru-RU" sz="2900"/>
              <a:t>...</a:t>
            </a:r>
          </a:p>
          <a:p>
            <a:pPr eaLnBrk="1" hangingPunct="1">
              <a:buSzPct val="100000"/>
            </a:pPr>
            <a:r>
              <a:rPr lang="ru-RU" sz="2900">
                <a:solidFill>
                  <a:srgbClr val="990099"/>
                </a:solidFill>
              </a:rPr>
              <a:t>synchronized</a:t>
            </a:r>
            <a:r>
              <a:rPr lang="ru-RU" sz="2900"/>
              <a:t>(sync){</a:t>
            </a:r>
          </a:p>
          <a:p>
            <a:pPr eaLnBrk="1" hangingPunct="1">
              <a:buSzPct val="100000"/>
            </a:pPr>
            <a:r>
              <a:rPr lang="ru-RU" sz="2900"/>
              <a:t>   ...</a:t>
            </a:r>
          </a:p>
          <a:p>
            <a:pPr eaLnBrk="1" hangingPunct="1">
              <a:buSzPct val="100000"/>
            </a:pPr>
            <a:r>
              <a:rPr lang="ru-RU" sz="29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901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7" name="Text Box 4"/>
          <p:cNvSpPr txBox="1">
            <a:spLocks noChangeArrowheads="1"/>
          </p:cNvSpPr>
          <p:nvPr/>
        </p:nvSpPr>
        <p:spPr bwMode="auto">
          <a:xfrm>
            <a:off x="503238" y="1403350"/>
            <a:ext cx="7920037" cy="362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 У синхронизированного метода ключевое слово </a:t>
            </a:r>
            <a:r>
              <a:rPr lang="ru-RU" sz="2900">
                <a:solidFill>
                  <a:srgbClr val="800000"/>
                </a:solidFill>
              </a:rPr>
              <a:t>synchronized</a:t>
            </a:r>
            <a:r>
              <a:rPr lang="ru-RU" sz="2900"/>
              <a:t> фигурирует в сигнатуре, что сразу дает разработчику много информации о поведении данного метода. Если же синхронизация будет внутри, блоком от начала до конца метода – о том, что она есть, нужно будет упоминать в комментариях к методу.</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Приемы синхронизации</a:t>
            </a:r>
          </a:p>
        </p:txBody>
      </p:sp>
      <p:sp>
        <p:nvSpPr>
          <p:cNvPr id="921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5"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По уровню, на котором производится синхронизация потоков, ее можно разделить на две области – </a:t>
            </a:r>
            <a:r>
              <a:rPr lang="ru-RU">
                <a:solidFill>
                  <a:srgbClr val="800000"/>
                </a:solidFill>
              </a:rPr>
              <a:t>системная</a:t>
            </a:r>
            <a:r>
              <a:rPr lang="ru-RU"/>
              <a:t> и </a:t>
            </a:r>
            <a:r>
              <a:rPr lang="ru-RU">
                <a:solidFill>
                  <a:srgbClr val="800000"/>
                </a:solidFill>
              </a:rPr>
              <a:t>программная</a:t>
            </a:r>
            <a:r>
              <a:rPr lang="ru-RU"/>
              <a:t>. </a:t>
            </a:r>
            <a:r>
              <a:rPr lang="ru-RU">
                <a:solidFill>
                  <a:srgbClr val="800000"/>
                </a:solidFill>
              </a:rPr>
              <a:t>Системная</a:t>
            </a:r>
            <a:r>
              <a:rPr lang="ru-RU"/>
              <a:t> осуществляется с использованием средств (мониторов и пр.) виртуальной машины, в то время как в </a:t>
            </a:r>
            <a:r>
              <a:rPr lang="ru-RU">
                <a:solidFill>
                  <a:srgbClr val="800000"/>
                </a:solidFill>
              </a:rPr>
              <a:t>программной</a:t>
            </a:r>
            <a:r>
              <a:rPr lang="ru-RU"/>
              <a:t> роль объектов, на которых происходит синхронизация, играют Java-объекты.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Заголовок 1"/>
          <p:cNvSpPr>
            <a:spLocks noGrp="1"/>
          </p:cNvSpPr>
          <p:nvPr>
            <p:ph type="title"/>
          </p:nvPr>
        </p:nvSpPr>
        <p:spPr/>
        <p:txBody>
          <a:bodyPr/>
          <a:lstStyle/>
          <a:p>
            <a:r>
              <a:rPr lang="ru-RU" smtClean="0"/>
              <a:t>Ожидания и уведомления</a:t>
            </a:r>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Допустимо только внутри </a:t>
            </a:r>
            <a:r>
              <a:rPr lang="en-US" dirty="0" smtClean="0">
                <a:solidFill>
                  <a:srgbClr val="864646"/>
                </a:solidFill>
              </a:rPr>
              <a:t>synchronized</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Приостанавливает текущий поток</a:t>
            </a:r>
          </a:p>
          <a:p>
            <a:pPr marL="0" indent="0">
              <a:buFont typeface="Times New Roman" panose="02020603050405020304" pitchFamily="18" charset="0"/>
              <a:buNone/>
              <a:defRPr/>
            </a:pPr>
            <a:r>
              <a:rPr lang="ru-RU" sz="2800" dirty="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int</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nanos</a:t>
            </a:r>
            <a:r>
              <a:rPr lang="en-US" sz="2800" dirty="0" smtClean="0">
                <a:solidFill>
                  <a:srgbClr val="864646"/>
                </a:solidFill>
                <a:cs typeface="Courier New" panose="02070309020205020404" pitchFamily="49" charset="0"/>
              </a:rPr>
              <a:t>)</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Уведомление о продолжении потока</a:t>
            </a:r>
          </a:p>
          <a:p>
            <a:pPr marL="0" indent="0">
              <a:buFont typeface="Times New Roman" panose="02020603050405020304" pitchFamily="18" charset="0"/>
              <a:buNone/>
              <a:defRPr/>
            </a:pPr>
            <a:r>
              <a:rPr lang="ru-RU" sz="2800" dirty="0" smtClean="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notify</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chemeClr val="tx1"/>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err="1" smtClean="0">
                <a:solidFill>
                  <a:srgbClr val="990099"/>
                </a:solidFill>
                <a:cs typeface="Courier New" panose="02070309020205020404" pitchFamily="49" charset="0"/>
              </a:rPr>
              <a:t>notifyAll</a:t>
            </a:r>
            <a:r>
              <a:rPr lang="en-US" sz="2800" dirty="0" smtClean="0">
                <a:solidFill>
                  <a:srgbClr val="864646"/>
                </a:solidFill>
                <a:cs typeface="Courier New" panose="02070309020205020404" pitchFamily="49" charset="0"/>
              </a:rPr>
              <a:t>()</a:t>
            </a:r>
            <a:endParaRPr lang="ru-RU" sz="2800" dirty="0">
              <a:solidFill>
                <a:srgbClr val="864646"/>
              </a:solidFill>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FFFFFF"/>
                </a:solidFill>
              </a:rPr>
              <a:t>Системная синхронизация с использованием wait/notify</a:t>
            </a:r>
          </a:p>
        </p:txBody>
      </p:sp>
      <p:sp>
        <p:nvSpPr>
          <p:cNvPr id="952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7" name="Text Box 4"/>
          <p:cNvSpPr txBox="1">
            <a:spLocks noChangeArrowheads="1"/>
          </p:cNvSpPr>
          <p:nvPr/>
        </p:nvSpPr>
        <p:spPr bwMode="auto">
          <a:xfrm>
            <a:off x="50323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Берется некий объект. Поток, который ждет выполнения каких-либо условий, вызывает у этого объекта метод </a:t>
            </a:r>
            <a:r>
              <a:rPr lang="ru-RU" sz="2800">
                <a:solidFill>
                  <a:srgbClr val="800000"/>
                </a:solidFill>
              </a:rPr>
              <a:t>wait</a:t>
            </a:r>
            <a:r>
              <a:rPr lang="ru-RU" sz="2800"/>
              <a:t>, предварительно захватив его монитор. На этом его работа приостанавливается. Другой поток может вызвать на этом же самом объекте метод </a:t>
            </a:r>
            <a:r>
              <a:rPr lang="ru-RU" sz="2800">
                <a:solidFill>
                  <a:srgbClr val="800000"/>
                </a:solidFill>
              </a:rPr>
              <a:t>notify</a:t>
            </a:r>
            <a:r>
              <a:rPr lang="ru-RU" sz="2800"/>
              <a:t> (опять же, предварительно захватив монитор объекта), в результате чего, ждущий на объекте поток "просыпается" и продолжает свое выполнение.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notifyAll </a:t>
            </a:r>
          </a:p>
        </p:txBody>
      </p:sp>
      <p:sp>
        <p:nvSpPr>
          <p:cNvPr id="972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5" name="Text Box 4"/>
          <p:cNvSpPr txBox="1">
            <a:spLocks noChangeArrowheads="1"/>
          </p:cNvSpPr>
          <p:nvPr/>
        </p:nvSpPr>
        <p:spPr bwMode="auto">
          <a:xfrm>
            <a:off x="503238" y="1403350"/>
            <a:ext cx="7920037"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notifyAll</a:t>
            </a:r>
            <a:r>
              <a:rPr lang="ru-RU" sz="2800"/>
              <a:t> служит для одной цели – отправить в «плаванье» </a:t>
            </a:r>
            <a:r>
              <a:rPr lang="ru-RU" sz="2800" b="1">
                <a:solidFill>
                  <a:srgbClr val="FF6600"/>
                </a:solidFill>
              </a:rPr>
              <a:t>ВСЕ</a:t>
            </a:r>
            <a:r>
              <a:rPr lang="ru-RU" sz="2800"/>
              <a:t> ждущие потоки. В то время как вызов </a:t>
            </a:r>
            <a:r>
              <a:rPr lang="ru-RU" sz="2800">
                <a:solidFill>
                  <a:srgbClr val="800000"/>
                </a:solidFill>
              </a:rPr>
              <a:t>notify</a:t>
            </a:r>
            <a:r>
              <a:rPr lang="ru-RU" sz="2800"/>
              <a:t> подействует только на один.</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Заголовок 4"/>
          <p:cNvSpPr>
            <a:spLocks noGrp="1"/>
          </p:cNvSpPr>
          <p:nvPr>
            <p:ph type="title"/>
          </p:nvPr>
        </p:nvSpPr>
        <p:spPr>
          <a:xfrm>
            <a:off x="623888" y="1412875"/>
            <a:ext cx="7886700" cy="1484313"/>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1003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Синхронизация – это некоторые дополнительные издержки. При большой интенсивности использования синхронизированных методов исключительно для доступа к данным эти издержки могут дать отрицательный эффект и вызвать желание избавиться от синхронизации.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Заголовок 7"/>
          <p:cNvSpPr>
            <a:spLocks noGrp="1"/>
          </p:cNvSpPr>
          <p:nvPr>
            <p:ph type="title"/>
          </p:nvPr>
        </p:nvSpPr>
        <p:spPr/>
        <p:txBody>
          <a:bodyPr/>
          <a:lstStyle/>
          <a:p>
            <a:r>
              <a:rPr lang="ru-RU" smtClean="0"/>
              <a:t>Атомарность</a:t>
            </a:r>
          </a:p>
        </p:txBody>
      </p:sp>
      <p:sp>
        <p:nvSpPr>
          <p:cNvPr id="102403" name="Объект 8"/>
          <p:cNvSpPr>
            <a:spLocks noGrp="1"/>
          </p:cNvSpPr>
          <p:nvPr>
            <p:ph idx="1"/>
          </p:nvPr>
        </p:nvSpPr>
        <p:spPr/>
        <p:txBody>
          <a:bodyPr/>
          <a:lstStyle/>
          <a:p>
            <a:pPr marL="457200" indent="-457200">
              <a:buFont typeface="Arial" charset="0"/>
              <a:buChar char="•"/>
            </a:pPr>
            <a:r>
              <a:rPr lang="ru-RU" smtClean="0"/>
              <a:t>Чтение и запись всех типов, кроме </a:t>
            </a:r>
            <a:r>
              <a:rPr lang="en-US" smtClean="0"/>
              <a:t>long </a:t>
            </a:r>
            <a:r>
              <a:rPr lang="ru-RU" smtClean="0"/>
              <a:t>и </a:t>
            </a:r>
            <a:r>
              <a:rPr lang="en-US" smtClean="0"/>
              <a:t>double, </a:t>
            </a:r>
            <a:r>
              <a:rPr lang="ru-RU" smtClean="0"/>
              <a:t>происходить атомарно</a:t>
            </a:r>
          </a:p>
          <a:p>
            <a:pPr marL="457200" indent="-457200">
              <a:buFont typeface="Arial" charset="0"/>
              <a:buChar char="•"/>
            </a:pPr>
            <a:endParaRPr lang="ru-RU" smtClean="0"/>
          </a:p>
          <a:p>
            <a:pPr marL="457200" indent="-457200">
              <a:buFont typeface="Arial" charset="0"/>
              <a:buChar char="•"/>
            </a:pPr>
            <a:r>
              <a:rPr lang="ru-RU" smtClean="0"/>
              <a:t>Если поле объявлено с модификатором </a:t>
            </a:r>
            <a:r>
              <a:rPr lang="en-US" smtClean="0">
                <a:solidFill>
                  <a:srgbClr val="990099"/>
                </a:solidFill>
              </a:rPr>
              <a:t>volatile</a:t>
            </a:r>
            <a:r>
              <a:rPr lang="en-US" smtClean="0"/>
              <a:t>, </a:t>
            </a:r>
            <a:r>
              <a:rPr lang="ru-RU" smtClean="0"/>
              <a:t>то атомарно читаются и пишутся </a:t>
            </a:r>
            <a:r>
              <a:rPr lang="en-US" smtClean="0">
                <a:solidFill>
                  <a:srgbClr val="864646"/>
                </a:solidFill>
              </a:rPr>
              <a:t>long</a:t>
            </a:r>
            <a:r>
              <a:rPr lang="en-US" smtClean="0"/>
              <a:t> </a:t>
            </a:r>
            <a:r>
              <a:rPr lang="ru-RU" smtClean="0"/>
              <a:t>и </a:t>
            </a:r>
            <a:r>
              <a:rPr lang="en-US" smtClean="0">
                <a:solidFill>
                  <a:srgbClr val="864646"/>
                </a:solidFill>
              </a:rPr>
              <a:t>double</a:t>
            </a:r>
            <a:endParaRPr lang="ru-RU" smtClean="0">
              <a:solidFill>
                <a:srgbClr val="864646"/>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3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6"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511300"/>
            <a:ext cx="7035800" cy="431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Заголовок 1"/>
          <p:cNvSpPr>
            <a:spLocks noGrp="1"/>
          </p:cNvSpPr>
          <p:nvPr>
            <p:ph type="title"/>
          </p:nvPr>
        </p:nvSpPr>
        <p:spPr/>
        <p:txBody>
          <a:bodyPr/>
          <a:lstStyle/>
          <a:p>
            <a:r>
              <a:rPr lang="ru-RU" smtClean="0"/>
              <a:t>Видимость</a:t>
            </a:r>
          </a:p>
        </p:txBody>
      </p:sp>
      <p:sp>
        <p:nvSpPr>
          <p:cNvPr id="103427" name="Объект 2"/>
          <p:cNvSpPr>
            <a:spLocks noGrp="1"/>
          </p:cNvSpPr>
          <p:nvPr>
            <p:ph idx="1"/>
          </p:nvPr>
        </p:nvSpPr>
        <p:spPr>
          <a:xfrm>
            <a:off x="539750" y="1484313"/>
            <a:ext cx="7918450" cy="4413250"/>
          </a:xfrm>
        </p:spPr>
        <p:txBody>
          <a:bodyPr/>
          <a:lstStyle/>
          <a:p>
            <a:pPr marL="457200" indent="-457200">
              <a:buFont typeface="Arial" charset="0"/>
              <a:buChar char="•"/>
            </a:pPr>
            <a:r>
              <a:rPr lang="ru-RU" smtClean="0"/>
              <a:t>Изменения значения полей, сделанные одним потоком, могут быть не видны в другом потоке</a:t>
            </a:r>
          </a:p>
          <a:p>
            <a:pPr marL="457200" indent="-457200">
              <a:buFont typeface="Arial" charset="0"/>
              <a:buChar char="•"/>
            </a:pPr>
            <a:r>
              <a:rPr lang="ru-RU" smtClean="0"/>
              <a:t>Изменения, сделанные одним потоком, могут быть видны в другом потоке в ином порядке</a:t>
            </a:r>
          </a:p>
          <a:p>
            <a:pPr marL="457200" indent="-457200">
              <a:buFont typeface="Arial" charset="0"/>
              <a:buChar char="•"/>
            </a:pPr>
            <a:r>
              <a:rPr lang="ru-RU" smtClean="0"/>
              <a:t>Правила форматизированы при помощи отношения </a:t>
            </a:r>
            <a:r>
              <a:rPr lang="en-US" smtClean="0"/>
              <a:t>happens-before</a:t>
            </a:r>
          </a:p>
          <a:p>
            <a:pPr marL="457200" indent="-457200">
              <a:buFont typeface="Arial" charset="0"/>
              <a:buChar char="•"/>
            </a:pPr>
            <a:r>
              <a:rPr lang="ru-RU" smtClean="0"/>
              <a:t>Семантика </a:t>
            </a:r>
            <a:r>
              <a:rPr lang="en-US" smtClean="0"/>
              <a:t>final</a:t>
            </a:r>
            <a:endParaRPr lang="ru-RU"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Заголовок 1"/>
          <p:cNvSpPr>
            <a:spLocks noGrp="1"/>
          </p:cNvSpPr>
          <p:nvPr>
            <p:ph type="title"/>
          </p:nvPr>
        </p:nvSpPr>
        <p:spPr/>
        <p:txBody>
          <a:bodyPr/>
          <a:lstStyle/>
          <a:p>
            <a:r>
              <a:rPr lang="en-US" smtClean="0"/>
              <a:t>happens-before</a:t>
            </a:r>
            <a:endParaRPr lang="ru-RU" smtClean="0"/>
          </a:p>
        </p:txBody>
      </p:sp>
      <p:sp>
        <p:nvSpPr>
          <p:cNvPr id="104451" name="Объект 2"/>
          <p:cNvSpPr>
            <a:spLocks noGrp="1"/>
          </p:cNvSpPr>
          <p:nvPr>
            <p:ph idx="1"/>
          </p:nvPr>
        </p:nvSpPr>
        <p:spPr/>
        <p:txBody>
          <a:bodyPr/>
          <a:lstStyle/>
          <a:p>
            <a:pPr marL="457200" indent="-457200">
              <a:buFont typeface="Arial" charset="0"/>
              <a:buChar char="•"/>
            </a:pPr>
            <a:r>
              <a:rPr lang="ru-RU" smtClean="0"/>
              <a:t>Запись </a:t>
            </a:r>
            <a:r>
              <a:rPr lang="en-US" smtClean="0"/>
              <a:t>volatile-</a:t>
            </a:r>
            <a:r>
              <a:rPr lang="ru-RU" smtClean="0"/>
              <a:t>поля </a:t>
            </a:r>
            <a:r>
              <a:rPr lang="en-US" smtClean="0"/>
              <a:t>happens-before </a:t>
            </a:r>
            <a:r>
              <a:rPr lang="ru-RU" smtClean="0"/>
              <a:t>ия этого поля</a:t>
            </a:r>
          </a:p>
          <a:p>
            <a:pPr marL="457200" indent="-457200">
              <a:buFont typeface="Arial" charset="0"/>
              <a:buChar char="•"/>
            </a:pPr>
            <a:r>
              <a:rPr lang="ru-RU" smtClean="0"/>
              <a:t>Освобождение монитора </a:t>
            </a:r>
            <a:r>
              <a:rPr lang="en-US" smtClean="0"/>
              <a:t>happens-before </a:t>
            </a:r>
            <a:r>
              <a:rPr lang="ru-RU" smtClean="0"/>
              <a:t>захват того же монитора</a:t>
            </a:r>
          </a:p>
          <a:p>
            <a:pPr marL="457200" indent="-457200">
              <a:buFont typeface="Arial" charset="0"/>
              <a:buChar char="•"/>
            </a:pPr>
            <a:r>
              <a:rPr lang="en-US" smtClean="0"/>
              <a:t>thread.start() happens-before thread.run()</a:t>
            </a:r>
          </a:p>
          <a:p>
            <a:pPr marL="457200" indent="-457200">
              <a:buFont typeface="Arial" charset="0"/>
              <a:buChar char="•"/>
            </a:pPr>
            <a:r>
              <a:rPr lang="ru-RU" smtClean="0"/>
              <a:t>Завершение </a:t>
            </a:r>
            <a:r>
              <a:rPr lang="en-US" smtClean="0"/>
              <a:t>thread.run() happens-before </a:t>
            </a:r>
            <a:r>
              <a:rPr lang="ru-RU" smtClean="0"/>
              <a:t>выход из </a:t>
            </a:r>
            <a:r>
              <a:rPr lang="en-US" smtClean="0"/>
              <a:t>thread.join()</a:t>
            </a:r>
            <a:endParaRPr lang="ru-RU"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054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yield()</a:t>
            </a:r>
          </a:p>
        </p:txBody>
      </p:sp>
      <p:sp>
        <p:nvSpPr>
          <p:cNvPr id="1054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7" name="Text Box 4"/>
          <p:cNvSpPr txBox="1">
            <a:spLocks noChangeArrowheads="1"/>
          </p:cNvSpPr>
          <p:nvPr/>
        </p:nvSpPr>
        <p:spPr bwMode="auto">
          <a:xfrm>
            <a:off x="503238" y="1431925"/>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Статический метод </a:t>
            </a:r>
            <a:r>
              <a:rPr lang="ru-RU">
                <a:solidFill>
                  <a:srgbClr val="864646"/>
                </a:solidFill>
              </a:rPr>
              <a:t>Thread.yield</a:t>
            </a:r>
            <a:r>
              <a:rPr lang="ru-RU">
                <a:solidFill>
                  <a:srgbClr val="800000"/>
                </a:solidFill>
              </a:rPr>
              <a:t>()</a:t>
            </a:r>
            <a:r>
              <a:rPr lang="ru-RU"/>
              <a:t> заставляет процессор переключиться на обработку других потоков системы. Метод может быть полезным, например, когда поток ожидает наступления какого-либо события и необходимо чтобы проверка его наступления происходила как можно чаще.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Приоритеты потоков</a:t>
            </a:r>
          </a:p>
        </p:txBody>
      </p:sp>
      <p:sp>
        <p:nvSpPr>
          <p:cNvPr id="1075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5"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Каждый поток в системе имеет свой приоритет. </a:t>
            </a:r>
            <a:r>
              <a:rPr lang="ru-RU" sz="2900">
                <a:solidFill>
                  <a:srgbClr val="800000"/>
                </a:solidFill>
              </a:rPr>
              <a:t>Приоритет</a:t>
            </a:r>
            <a:r>
              <a:rPr lang="ru-RU" sz="2900"/>
              <a:t> – это некоторое число в объекте потока, более высокое значение которого означает больший приоритет. Система в первую очередь выполняет потоки с большим приоритетом, а потоки с меньшим приоритетом получают процессорное время только тогда, когда их более привилегированные собратья простаивают.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095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Предположим, что один поток уже захватил монитор на некотором объекте </a:t>
            </a:r>
            <a:r>
              <a:rPr lang="ru-RU">
                <a:solidFill>
                  <a:srgbClr val="0000FF"/>
                </a:solidFill>
              </a:rPr>
              <a:t>x</a:t>
            </a:r>
            <a:r>
              <a:rPr lang="ru-RU"/>
              <a:t> и для продолжения работы ему нужно захватить монитор на объекте </a:t>
            </a:r>
            <a:r>
              <a:rPr lang="ru-RU">
                <a:solidFill>
                  <a:srgbClr val="0000FF"/>
                </a:solidFill>
              </a:rPr>
              <a:t>y</a:t>
            </a:r>
            <a:r>
              <a:rPr lang="ru-RU"/>
              <a:t>. В другом же потоке ситуация ровно обратная – он уже захватил монитор на объекте </a:t>
            </a:r>
            <a:r>
              <a:rPr lang="ru-RU">
                <a:solidFill>
                  <a:srgbClr val="0000FF"/>
                </a:solidFill>
              </a:rPr>
              <a:t>y</a:t>
            </a:r>
            <a:r>
              <a:rPr lang="ru-RU"/>
              <a:t> и ему нужен монитор объекта </a:t>
            </a:r>
            <a:r>
              <a:rPr lang="ru-RU">
                <a:solidFill>
                  <a:srgbClr val="0000FF"/>
                </a:solidFill>
              </a:rPr>
              <a:t>x</a:t>
            </a:r>
            <a:r>
              <a:rPr lang="ru-RU"/>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116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1"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результате оба потока будут ждать, пока нужный монитор освободится. Как вы сами прекрасно понимаете, ждать они будут до бесконечности. Эта ситуация и называется </a:t>
            </a:r>
            <a:r>
              <a:rPr lang="ru-RU">
                <a:solidFill>
                  <a:srgbClr val="800000"/>
                </a:solidFill>
              </a:rPr>
              <a:t>взаимной блокировкой</a:t>
            </a:r>
            <a:r>
              <a:rPr lang="ru-RU"/>
              <a:t> – </a:t>
            </a:r>
            <a:r>
              <a:rPr lang="ru-RU">
                <a:solidFill>
                  <a:srgbClr val="800000"/>
                </a:solidFill>
              </a:rPr>
              <a:t>deadlock</a:t>
            </a:r>
            <a:r>
              <a:rPr lang="ru-RU"/>
              <a:t>.</a:t>
            </a:r>
          </a:p>
          <a:p>
            <a:pPr eaLnBrk="1" hangingPunct="1">
              <a:buSzPct val="100000"/>
            </a:pPr>
            <a:endParaRPr lang="ru-RU"/>
          </a:p>
          <a:p>
            <a:pPr eaLnBrk="1" hangingPunct="1">
              <a:buSzPct val="100000"/>
            </a:pPr>
            <a:r>
              <a:rPr lang="ru-RU" sz="2800"/>
              <a:t>Способов определить случившуюся взаимную блокировку в Java нет. Виртуальная машина никак не отслеживает подобных ситуаций.</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44824"/>
            <a:ext cx="7886700" cy="989459"/>
          </a:xfrm>
        </p:spPr>
        <p:txBody>
          <a:bodyPr/>
          <a:lstStyle/>
          <a:p>
            <a:r>
              <a:rPr lang="ru-RU" dirty="0" smtClean="0"/>
              <a:t>Пример</a:t>
            </a:r>
            <a:endParaRPr lang="ru-RU" dirty="0"/>
          </a:p>
        </p:txBody>
      </p:sp>
    </p:spTree>
    <p:extLst>
      <p:ext uri="{BB962C8B-B14F-4D97-AF65-F5344CB8AC3E}">
        <p14:creationId xmlns:p14="http://schemas.microsoft.com/office/powerpoint/2010/main" val="15928473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Livelock</a:t>
            </a:r>
          </a:p>
        </p:txBody>
      </p:sp>
      <p:sp>
        <p:nvSpPr>
          <p:cNvPr id="1136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9"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a:t>Система не «застревает» (как в обычной взаимной блокировке), а занимается бесполезной работой, её состояние постоянно меняется — но, тем не менее, она «зациклилась», не производит никакой полезной работы.</a:t>
            </a:r>
          </a:p>
          <a:p>
            <a:pPr eaLnBrk="1" hangingPunct="1">
              <a:buClr>
                <a:srgbClr val="000000"/>
              </a:buClr>
              <a:buSzPct val="100000"/>
              <a:buFont typeface="Times New Roman" pitchFamily="16" charset="0"/>
              <a:buNone/>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Starvation</a:t>
            </a:r>
          </a:p>
        </p:txBody>
      </p:sp>
      <p:sp>
        <p:nvSpPr>
          <p:cNvPr id="1157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7"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3000"/>
              <a:t>Множество потоков постоянно находятся в борьбе за один критический ресурс, все ждут, пока кто-то один освободит этот ресурс. Потом из ждущих по какому-либо алгоритму выбирается только кто-то один, кто следующим захватит ресурс. Таким образом, может найтись один такой поток, который никогда не получит доступ к ресурсу, потому что другие потоки постоянно захватывают ресурс раньше него.</a:t>
            </a:r>
          </a:p>
          <a:p>
            <a:pPr eaLnBrk="1" hangingPunct="1">
              <a:buClr>
                <a:srgbClr val="000000"/>
              </a:buClr>
              <a:buSzPct val="100000"/>
              <a:buFont typeface="Times New Roman" pitchFamily="16" charset="0"/>
              <a:buNone/>
            </a:pPr>
            <a:endParaRPr lang="ru-RU" sz="3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thread-safe</a:t>
            </a:r>
          </a:p>
        </p:txBody>
      </p:sp>
      <p:sp>
        <p:nvSpPr>
          <p:cNvPr id="1177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5"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Объект является потоко-безопасным (</a:t>
            </a:r>
            <a:r>
              <a:rPr lang="ru-RU">
                <a:solidFill>
                  <a:srgbClr val="800000"/>
                </a:solidFill>
              </a:rPr>
              <a:t>thread-safe</a:t>
            </a:r>
            <a:r>
              <a:rPr lang="ru-RU"/>
              <a:t>), если его методы могут вызываться из различных потоков без ущерба для его состояния. Никаких усилий по синхронизации при этом прилагать не требуется, об этом заботится сам объект.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400" dirty="0">
                <a:solidFill>
                  <a:srgbClr val="996666"/>
                </a:solidFill>
              </a:rPr>
              <a:t>Многозадачность</a:t>
            </a:r>
            <a:endParaRPr lang="ru-RU" sz="4200" dirty="0">
              <a:solidFill>
                <a:srgbClr val="FFFFFF"/>
              </a:solidFill>
            </a:endParaRPr>
          </a:p>
        </p:txBody>
      </p:sp>
      <p:sp>
        <p:nvSpPr>
          <p:cNvPr id="15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364"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dirty="0">
                <a:solidFill>
                  <a:srgbClr val="996666"/>
                </a:solidFill>
              </a:rPr>
              <a:t>Многозадачность </a:t>
            </a:r>
            <a:r>
              <a:rPr lang="ru-RU" dirty="0" smtClean="0"/>
              <a:t>операционной </a:t>
            </a:r>
            <a:r>
              <a:rPr lang="ru-RU" dirty="0"/>
              <a:t>системы – возможность одновременного выполнения более чем одной программы.</a:t>
            </a:r>
          </a:p>
          <a:p>
            <a:pPr eaLnBrk="1" hangingPunct="1">
              <a:buSzPct val="100000"/>
            </a:pPr>
            <a:r>
              <a:rPr lang="ru-RU" dirty="0"/>
              <a:t>Число одновременно выполняющихся процессов не ограничено количеством процессоров.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Заголовок 1"/>
          <p:cNvSpPr>
            <a:spLocks noGrp="1"/>
          </p:cNvSpPr>
          <p:nvPr>
            <p:ph type="title"/>
          </p:nvPr>
        </p:nvSpPr>
        <p:spPr/>
        <p:txBody>
          <a:bodyPr/>
          <a:lstStyle/>
          <a:p>
            <a:r>
              <a:rPr lang="ru-RU" b="1" smtClean="0"/>
              <a:t>Работа с приоритетами</a:t>
            </a:r>
            <a:endParaRPr lang="ru-RU" smtClean="0"/>
          </a:p>
        </p:txBody>
      </p:sp>
      <p:sp>
        <p:nvSpPr>
          <p:cNvPr id="157699" name="Объект 2"/>
          <p:cNvSpPr>
            <a:spLocks noGrp="1"/>
          </p:cNvSpPr>
          <p:nvPr>
            <p:ph idx="1"/>
          </p:nvPr>
        </p:nvSpPr>
        <p:spPr/>
        <p:txBody>
          <a:bodyPr/>
          <a:lstStyle/>
          <a:p>
            <a:r>
              <a:rPr lang="ru-RU" smtClean="0"/>
              <a:t>Для работы с приоритетами в Java, у класса Thread существуют два метода:</a:t>
            </a:r>
          </a:p>
          <a:p>
            <a:r>
              <a:rPr lang="ru-RU" smtClean="0"/>
              <a:t>    </a:t>
            </a:r>
            <a:r>
              <a:rPr lang="ru-RU" smtClean="0">
                <a:solidFill>
                  <a:srgbClr val="990099"/>
                </a:solidFill>
              </a:rPr>
              <a:t>getPriority</a:t>
            </a:r>
            <a:r>
              <a:rPr lang="ru-RU" smtClean="0"/>
              <a:t>() - возвращает приоритет потока</a:t>
            </a:r>
          </a:p>
          <a:p>
            <a:r>
              <a:rPr lang="ru-RU" smtClean="0"/>
              <a:t>    </a:t>
            </a:r>
            <a:r>
              <a:rPr lang="ru-RU" smtClean="0">
                <a:solidFill>
                  <a:srgbClr val="990099"/>
                </a:solidFill>
              </a:rPr>
              <a:t>setPriority</a:t>
            </a:r>
            <a:r>
              <a:rPr lang="ru-RU" smtClean="0"/>
              <a:t>(int priority) - устанавливает приоритет потока</a:t>
            </a:r>
          </a:p>
        </p:txBody>
      </p:sp>
    </p:spTree>
    <p:extLst>
      <p:ext uri="{BB962C8B-B14F-4D97-AF65-F5344CB8AC3E}">
        <p14:creationId xmlns:p14="http://schemas.microsoft.com/office/powerpoint/2010/main" val="15827139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Заголовок 1"/>
          <p:cNvSpPr>
            <a:spLocks noGrp="1"/>
          </p:cNvSpPr>
          <p:nvPr>
            <p:ph type="title"/>
          </p:nvPr>
        </p:nvSpPr>
        <p:spPr/>
        <p:txBody>
          <a:bodyPr/>
          <a:lstStyle/>
          <a:p>
            <a:r>
              <a:rPr lang="ru-RU" smtClean="0"/>
              <a:t>Группы потоков</a:t>
            </a:r>
          </a:p>
        </p:txBody>
      </p:sp>
      <p:sp>
        <p:nvSpPr>
          <p:cNvPr id="158723" name="Объект 2"/>
          <p:cNvSpPr>
            <a:spLocks noGrp="1"/>
          </p:cNvSpPr>
          <p:nvPr>
            <p:ph idx="1"/>
          </p:nvPr>
        </p:nvSpPr>
        <p:spPr/>
        <p:txBody>
          <a:bodyPr/>
          <a:lstStyle/>
          <a:p>
            <a:r>
              <a:rPr lang="ru-RU" sz="2400" smtClean="0"/>
              <a:t>В языке Java предусмотрен механизм создания так называемой группы потоков (threadgroup) для одновременной работы с несколькими потоками.</a:t>
            </a:r>
          </a:p>
          <a:p>
            <a:r>
              <a:rPr lang="en-US" sz="2400" smtClean="0"/>
              <a:t> ThreadGroup myGroup = new ThreadGroup("DownloadsThread");</a:t>
            </a:r>
          </a:p>
          <a:p>
            <a:r>
              <a:rPr lang="ru-RU" sz="2400" smtClean="0"/>
              <a:t>Строковый аргумент конструктора </a:t>
            </a:r>
            <a:r>
              <a:rPr lang="en-US" sz="2400" smtClean="0"/>
              <a:t>ThreadGroup </a:t>
            </a:r>
            <a:r>
              <a:rPr lang="ru-RU" sz="2400" smtClean="0"/>
              <a:t>идентифицирует группу и поэтому должен быть уникальным.</a:t>
            </a:r>
          </a:p>
        </p:txBody>
      </p:sp>
    </p:spTree>
    <p:extLst>
      <p:ext uri="{BB962C8B-B14F-4D97-AF65-F5344CB8AC3E}">
        <p14:creationId xmlns:p14="http://schemas.microsoft.com/office/powerpoint/2010/main" val="26588000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Заголовок 1"/>
          <p:cNvSpPr>
            <a:spLocks noGrp="1"/>
          </p:cNvSpPr>
          <p:nvPr>
            <p:ph type="title"/>
          </p:nvPr>
        </p:nvSpPr>
        <p:spPr/>
        <p:txBody>
          <a:bodyPr/>
          <a:lstStyle/>
          <a:p>
            <a:r>
              <a:rPr lang="ru-RU" smtClean="0"/>
              <a:t>Группы потоков</a:t>
            </a:r>
          </a:p>
        </p:txBody>
      </p:sp>
      <p:sp>
        <p:nvSpPr>
          <p:cNvPr id="159747" name="Объект 2"/>
          <p:cNvSpPr>
            <a:spLocks noGrp="1"/>
          </p:cNvSpPr>
          <p:nvPr>
            <p:ph idx="1"/>
          </p:nvPr>
        </p:nvSpPr>
        <p:spPr/>
        <p:txBody>
          <a:bodyPr/>
          <a:lstStyle/>
          <a:p>
            <a:r>
              <a:rPr lang="ru-RU" sz="2400" dirty="0" smtClean="0"/>
              <a:t>Для проверки наличия выполняемых потоков в группе запущенных потоков применяется метод </a:t>
            </a:r>
            <a:r>
              <a:rPr lang="ru-RU" sz="2400" dirty="0" err="1" smtClean="0"/>
              <a:t>activeCount</a:t>
            </a:r>
            <a:r>
              <a:rPr lang="ru-RU" sz="2400" dirty="0" smtClean="0"/>
              <a:t>.</a:t>
            </a:r>
          </a:p>
          <a:p>
            <a:r>
              <a:rPr lang="ru-RU" sz="2400" dirty="0" err="1" smtClean="0"/>
              <a:t>if</a:t>
            </a:r>
            <a:r>
              <a:rPr lang="ru-RU" sz="2400" dirty="0" smtClean="0"/>
              <a:t> (</a:t>
            </a:r>
            <a:r>
              <a:rPr lang="ru-RU" sz="2400" dirty="0" err="1" smtClean="0"/>
              <a:t>myGroup.activeCount</a:t>
            </a:r>
            <a:r>
              <a:rPr lang="ru-RU" sz="2400" dirty="0" smtClean="0"/>
              <a:t>() == 0){</a:t>
            </a:r>
          </a:p>
          <a:p>
            <a:r>
              <a:rPr lang="ru-RU" sz="2400" dirty="0" smtClean="0"/>
              <a:t>		// все потоки в группе остановлены</a:t>
            </a:r>
          </a:p>
          <a:p>
            <a:r>
              <a:rPr lang="ru-RU" sz="2400" dirty="0" smtClean="0"/>
              <a:t>}</a:t>
            </a:r>
          </a:p>
          <a:p>
            <a:r>
              <a:rPr lang="ru-RU" sz="2400" dirty="0" smtClean="0"/>
              <a:t>Для прерывания всех потоков в группе достаточно вызвать метод </a:t>
            </a:r>
            <a:r>
              <a:rPr lang="ru-RU" sz="2400" dirty="0" err="1" smtClean="0"/>
              <a:t>interrupt</a:t>
            </a:r>
            <a:r>
              <a:rPr lang="ru-RU" sz="2400" dirty="0" smtClean="0"/>
              <a:t> для объекта-группы.</a:t>
            </a:r>
          </a:p>
          <a:p>
            <a:r>
              <a:rPr lang="ru-RU" sz="2400" dirty="0" err="1" smtClean="0"/>
              <a:t>myGroup.interrupt</a:t>
            </a:r>
            <a:r>
              <a:rPr lang="ru-RU" sz="2400" dirty="0" smtClean="0"/>
              <a:t>(); // прерывает все потоки в группе </a:t>
            </a:r>
            <a:r>
              <a:rPr lang="ru-RU" sz="2400" dirty="0" err="1" smtClean="0"/>
              <a:t>myGroup</a:t>
            </a:r>
            <a:r>
              <a:rPr lang="ru-RU" sz="2400" dirty="0" smtClean="0"/>
              <a:t> </a:t>
            </a:r>
          </a:p>
        </p:txBody>
      </p:sp>
    </p:spTree>
    <p:extLst>
      <p:ext uri="{BB962C8B-B14F-4D97-AF65-F5344CB8AC3E}">
        <p14:creationId xmlns:p14="http://schemas.microsoft.com/office/powerpoint/2010/main" val="2697704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198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Вся программная синхронизация неразрывно связана с одним единственным именем – </a:t>
            </a:r>
            <a:r>
              <a:rPr lang="ru-RU">
                <a:solidFill>
                  <a:srgbClr val="00CCCC"/>
                </a:solidFill>
              </a:rPr>
              <a:t>Doug Lea (Дуг Ли).</a:t>
            </a:r>
            <a:r>
              <a:rPr lang="ru-RU">
                <a:solidFill>
                  <a:srgbClr val="00FF66"/>
                </a:solidFill>
              </a:rPr>
              <a:t> </a:t>
            </a:r>
            <a:r>
              <a:rPr lang="ru-RU"/>
              <a:t>В 1999 году вышла его книга Concurrent Programming in Java™: Design Principles and Pattern, в которой собрано множество различных шаблонов программной синхронизации.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Text Box 1"/>
          <p:cNvSpPr txBox="1">
            <a:spLocks noChangeArrowheads="1"/>
          </p:cNvSpPr>
          <p:nvPr/>
        </p:nvSpPr>
        <p:spPr bwMode="auto">
          <a:xfrm>
            <a:off x="144463" y="238125"/>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218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1" name="Text Box 4"/>
          <p:cNvSpPr txBox="1">
            <a:spLocks noChangeArrowheads="1"/>
          </p:cNvSpPr>
          <p:nvPr/>
        </p:nvSpPr>
        <p:spPr bwMode="auto">
          <a:xfrm>
            <a:off x="495300" y="1403350"/>
            <a:ext cx="5408613"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 домашнем сайте Дуг Ли (</a:t>
            </a:r>
            <a:r>
              <a:rPr lang="ru-RU" sz="2800">
                <a:solidFill>
                  <a:srgbClr val="CCCCFF"/>
                </a:solidFill>
                <a:hlinkClick r:id="rId3"/>
              </a:rPr>
              <a:t>http://g.oswego.edu/</a:t>
            </a:r>
            <a:r>
              <a:rPr lang="ru-RU" sz="2800"/>
              <a:t>) есть полная реализация этих шаблонов – библиотека util.concurrent  Эта реализация оказалась настолько удачной, что с версии Java 1.5 она включена в ядро в виде пакетов </a:t>
            </a:r>
            <a:r>
              <a:rPr lang="ru-RU" sz="2800">
                <a:solidFill>
                  <a:srgbClr val="800000"/>
                </a:solidFill>
              </a:rPr>
              <a:t>java.util.concurrent,</a:t>
            </a:r>
            <a:r>
              <a:rPr lang="ru-RU" sz="2800"/>
              <a:t> </a:t>
            </a:r>
            <a:r>
              <a:rPr lang="ru-RU" sz="2800">
                <a:solidFill>
                  <a:srgbClr val="800000"/>
                </a:solidFill>
              </a:rPr>
              <a:t>java.util.concurrent.atomic</a:t>
            </a:r>
            <a:r>
              <a:rPr lang="ru-RU" sz="2800"/>
              <a:t> и </a:t>
            </a:r>
            <a:r>
              <a:rPr lang="ru-RU" sz="2800">
                <a:solidFill>
                  <a:srgbClr val="800000"/>
                </a:solidFill>
              </a:rPr>
              <a:t>java.util.concurrent.locks</a:t>
            </a:r>
            <a:r>
              <a:rPr lang="ru-RU" sz="2800"/>
              <a:t>.</a:t>
            </a:r>
          </a:p>
        </p:txBody>
      </p:sp>
      <p:pic>
        <p:nvPicPr>
          <p:cNvPr id="12186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450" y="1635125"/>
            <a:ext cx="2868613" cy="3044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39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797050"/>
            <a:ext cx="9072563" cy="3171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907" name="Text Box 2"/>
          <p:cNvSpPr txBox="1">
            <a:spLocks noChangeArrowheads="1"/>
          </p:cNvSpPr>
          <p:nvPr/>
        </p:nvSpPr>
        <p:spPr bwMode="auto">
          <a:xfrm>
            <a:off x="115888" y="328613"/>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java.util.concurent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en-US">
                <a:solidFill>
                  <a:srgbClr val="FFFFFF"/>
                </a:solidFill>
              </a:rPr>
              <a:t>java.utils.concurrent.atomic</a:t>
            </a:r>
            <a:endParaRPr lang="ru-RU">
              <a:solidFill>
                <a:srgbClr val="FFFFFF"/>
              </a:solidFill>
            </a:endParaRPr>
          </a:p>
        </p:txBody>
      </p:sp>
      <p:sp>
        <p:nvSpPr>
          <p:cNvPr id="1259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7" name="Text Box 4"/>
          <p:cNvSpPr txBox="1">
            <a:spLocks noChangeArrowheads="1"/>
          </p:cNvSpPr>
          <p:nvPr/>
        </p:nvSpPr>
        <p:spPr bwMode="auto">
          <a:xfrm>
            <a:off x="503238" y="1403350"/>
            <a:ext cx="7920037" cy="526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dirty="0" err="1"/>
              <a:t>Atomics</a:t>
            </a:r>
            <a:r>
              <a:rPr lang="ru-RU" dirty="0"/>
              <a:t> — классы с поддержкой атомарных операций над примитивами и ссылками. </a:t>
            </a:r>
          </a:p>
          <a:p>
            <a:pPr lvl="1" eaLnBrk="1" hangingPunct="1">
              <a:buSzPct val="100000"/>
            </a:pPr>
            <a:r>
              <a:rPr lang="ru-RU" dirty="0" err="1">
                <a:solidFill>
                  <a:srgbClr val="864646"/>
                </a:solidFill>
              </a:rPr>
              <a:t>AtomicBoolean</a:t>
            </a:r>
            <a:r>
              <a:rPr lang="ru-RU" dirty="0">
                <a:solidFill>
                  <a:srgbClr val="864646"/>
                </a:solidFill>
              </a:rPr>
              <a:t>, </a:t>
            </a:r>
            <a:r>
              <a:rPr lang="ru-RU" dirty="0" err="1">
                <a:solidFill>
                  <a:srgbClr val="864646"/>
                </a:solidFill>
              </a:rPr>
              <a:t>AtomicInteger</a:t>
            </a:r>
            <a:r>
              <a:rPr lang="ru-RU" dirty="0">
                <a:solidFill>
                  <a:srgbClr val="864646"/>
                </a:solidFill>
              </a:rPr>
              <a:t>, </a:t>
            </a:r>
            <a:r>
              <a:rPr lang="ru-RU" dirty="0" err="1">
                <a:solidFill>
                  <a:srgbClr val="864646"/>
                </a:solidFill>
              </a:rPr>
              <a:t>AtomicLong</a:t>
            </a:r>
            <a:r>
              <a:rPr lang="ru-RU" dirty="0">
                <a:solidFill>
                  <a:srgbClr val="864646"/>
                </a:solidFill>
              </a:rPr>
              <a:t>, </a:t>
            </a:r>
            <a:r>
              <a:rPr lang="ru-RU" dirty="0" err="1">
                <a:solidFill>
                  <a:srgbClr val="864646"/>
                </a:solidFill>
              </a:rPr>
              <a:t>AtomicReference</a:t>
            </a:r>
            <a:r>
              <a:rPr lang="en-US" dirty="0"/>
              <a:t>&lt;V&gt;</a:t>
            </a:r>
            <a:endParaRPr lang="ru-RU" dirty="0"/>
          </a:p>
          <a:p>
            <a:pPr eaLnBrk="1" hangingPunct="1">
              <a:buSzPct val="100000"/>
            </a:pPr>
            <a:r>
              <a:rPr lang="ru-RU" dirty="0"/>
              <a:t>Операции</a:t>
            </a:r>
          </a:p>
          <a:p>
            <a:pPr lvl="1" eaLnBrk="1" hangingPunct="1">
              <a:buSzPct val="100000"/>
            </a:pPr>
            <a:r>
              <a:rPr lang="en-US" dirty="0">
                <a:solidFill>
                  <a:srgbClr val="864646"/>
                </a:solidFill>
              </a:rPr>
              <a:t>V get()</a:t>
            </a:r>
          </a:p>
          <a:p>
            <a:pPr lvl="1" eaLnBrk="1" hangingPunct="1">
              <a:buSzPct val="100000"/>
            </a:pPr>
            <a:r>
              <a:rPr lang="en-US" dirty="0">
                <a:solidFill>
                  <a:srgbClr val="864646"/>
                </a:solidFill>
              </a:rPr>
              <a:t>void set(V </a:t>
            </a:r>
            <a:r>
              <a:rPr lang="en-US" dirty="0" err="1">
                <a:solidFill>
                  <a:srgbClr val="864646"/>
                </a:solidFill>
              </a:rPr>
              <a:t>newValue</a:t>
            </a:r>
            <a:r>
              <a:rPr lang="en-US" dirty="0">
                <a:solidFill>
                  <a:srgbClr val="864646"/>
                </a:solidFill>
              </a:rPr>
              <a:t>)</a:t>
            </a:r>
          </a:p>
          <a:p>
            <a:pPr lvl="1" eaLnBrk="1" hangingPunct="1">
              <a:buSzPct val="100000"/>
            </a:pPr>
            <a:r>
              <a:rPr lang="en-US" dirty="0">
                <a:solidFill>
                  <a:srgbClr val="864646"/>
                </a:solidFill>
              </a:rPr>
              <a:t>Boolean </a:t>
            </a:r>
            <a:r>
              <a:rPr lang="en-US" dirty="0" err="1">
                <a:solidFill>
                  <a:srgbClr val="864646"/>
                </a:solidFill>
              </a:rPr>
              <a:t>compareAndSet</a:t>
            </a:r>
            <a:r>
              <a:rPr lang="en-US" dirty="0">
                <a:solidFill>
                  <a:srgbClr val="864646"/>
                </a:solidFill>
              </a:rPr>
              <a:t>(V expect, V update)</a:t>
            </a:r>
            <a:endParaRPr lang="ru-RU" dirty="0">
              <a:solidFill>
                <a:srgbClr val="864646"/>
              </a:solidFill>
            </a:endParaRPr>
          </a:p>
          <a:p>
            <a:pPr eaLnBrk="1" hangingPunct="1">
              <a:buSzPct val="100000"/>
            </a:pPr>
            <a:endParaRPr lang="ru-RU" dirty="0"/>
          </a:p>
          <a:p>
            <a:pPr eaLnBrk="1" hangingPunct="1">
              <a:buSzPct val="100000"/>
            </a:pP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Заголовок 3"/>
          <p:cNvSpPr>
            <a:spLocks noGrp="1"/>
          </p:cNvSpPr>
          <p:nvPr>
            <p:ph type="title"/>
          </p:nvPr>
        </p:nvSpPr>
        <p:spPr>
          <a:xfrm>
            <a:off x="539750" y="188913"/>
            <a:ext cx="7886700" cy="2852737"/>
          </a:xfrm>
        </p:spPr>
        <p:txBody>
          <a:bodyPr/>
          <a:lstStyle/>
          <a:p>
            <a:r>
              <a:rPr lang="ru-RU" smtClean="0"/>
              <a:t>Пример</a:t>
            </a:r>
          </a:p>
        </p:txBody>
      </p:sp>
      <p:sp>
        <p:nvSpPr>
          <p:cNvPr id="128003" name="Текст 1"/>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290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290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9" name="Text Box 4"/>
          <p:cNvSpPr txBox="1">
            <a:spLocks noChangeArrowheads="1"/>
          </p:cNvSpPr>
          <p:nvPr/>
        </p:nvSpPr>
        <p:spPr bwMode="auto">
          <a:xfrm>
            <a:off x="503238" y="1403350"/>
            <a:ext cx="7920037" cy="837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AtomicReference</a:t>
            </a:r>
            <a:r>
              <a:rPr lang="ru-RU"/>
              <a:t>   — Класс для атомарных операцией с ссылкой на объект.</a:t>
            </a:r>
          </a:p>
          <a:p>
            <a:pPr eaLnBrk="1" hangingPunct="1">
              <a:buSzPct val="100000"/>
            </a:pPr>
            <a:endParaRPr lang="ru-RU"/>
          </a:p>
          <a:p>
            <a:pPr eaLnBrk="1" hangingPunct="1">
              <a:buSzPct val="100000"/>
            </a:pPr>
            <a:r>
              <a:rPr lang="ru-RU">
                <a:solidFill>
                  <a:srgbClr val="800000"/>
                </a:solidFill>
              </a:rPr>
              <a:t>AtomicMarkableReference</a:t>
            </a:r>
            <a:r>
              <a:rPr lang="ru-RU"/>
              <a:t>   — Класс для атомарных операцией со следующей парой полей: ссылка на объект и битовый флаг (true/false).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10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10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AtomicStampedReference</a:t>
            </a:r>
            <a:r>
              <a:rPr lang="ru-RU"/>
              <a:t>   — Класс для атомарных операцией со следующей парой полей: ссылка на объект и int значение.</a:t>
            </a:r>
          </a:p>
          <a:p>
            <a:pPr eaLnBrk="1" hangingPunct="1">
              <a:buSzPct val="100000"/>
            </a:pPr>
            <a:endParaRPr lang="ru-RU"/>
          </a:p>
          <a:p>
            <a:pPr eaLnBrk="1" hangingPunct="1">
              <a:buSzPct val="100000"/>
            </a:pPr>
            <a:r>
              <a:rPr lang="ru-RU">
                <a:solidFill>
                  <a:srgbClr val="800000"/>
                </a:solidFill>
              </a:rPr>
              <a:t>AtomicReferenceArray</a:t>
            </a:r>
            <a:r>
              <a:rPr lang="ru-RU"/>
              <a:t>   — Массив ссылок на объекты, который может атомарно обновляться.</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7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412"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Многопоточные программы расширяют идею </a:t>
            </a:r>
            <a:r>
              <a:rPr lang="ru-RU">
                <a:solidFill>
                  <a:srgbClr val="996666"/>
                </a:solidFill>
              </a:rPr>
              <a:t>многозадачности</a:t>
            </a:r>
            <a:r>
              <a:rPr lang="ru-RU"/>
              <a:t>. Индивидуальные приложения могут выполнять множество задач в одно и то же время.</a:t>
            </a:r>
          </a:p>
          <a:p>
            <a:pPr eaLnBrk="1" hangingPunct="1">
              <a:buSzPct val="100000"/>
            </a:pPr>
            <a:r>
              <a:rPr lang="ru-RU"/>
              <a:t>Каждая задача называется </a:t>
            </a:r>
            <a:r>
              <a:rPr lang="ru-RU" b="1">
                <a:solidFill>
                  <a:srgbClr val="0000CC"/>
                </a:solidFill>
              </a:rPr>
              <a:t>потоком </a:t>
            </a:r>
            <a:r>
              <a:rPr lang="ru-RU">
                <a:solidFill>
                  <a:srgbClr val="0000CC"/>
                </a:solidFill>
              </a:rPr>
              <a:t> – </a:t>
            </a:r>
            <a:r>
              <a:rPr lang="en-US" b="1">
                <a:solidFill>
                  <a:srgbClr val="0000CC"/>
                </a:solidFill>
              </a:rPr>
              <a:t>thread (нить)</a:t>
            </a:r>
            <a:r>
              <a:rPr lang="ru-RU">
                <a:solidFill>
                  <a:srgbClr val="0000CC"/>
                </a:solidFill>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31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31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5" name="Text Box 4"/>
          <p:cNvSpPr txBox="1">
            <a:spLocks noChangeArrowheads="1"/>
          </p:cNvSpPr>
          <p:nvPr/>
        </p:nvSpPr>
        <p:spPr bwMode="auto">
          <a:xfrm>
            <a:off x="503238" y="1403350"/>
            <a:ext cx="7920037" cy="496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AtomicIntegerFieldUpdater</a:t>
            </a:r>
            <a:r>
              <a:rPr lang="ru-RU"/>
              <a:t>, </a:t>
            </a:r>
            <a:r>
              <a:rPr lang="ru-RU">
                <a:solidFill>
                  <a:srgbClr val="800000"/>
                </a:solidFill>
              </a:rPr>
              <a:t>AtomicLongFieldUpdater</a:t>
            </a:r>
            <a:r>
              <a:rPr lang="ru-RU"/>
              <a:t>,</a:t>
            </a:r>
            <a:r>
              <a:rPr lang="ru-RU">
                <a:solidFill>
                  <a:srgbClr val="800000"/>
                </a:solidFill>
              </a:rPr>
              <a:t>AtomicReferenceFieldUpdater</a:t>
            </a:r>
            <a:r>
              <a:rPr lang="ru-RU"/>
              <a:t>   — Классы для атомарного обновления полей по их именам через reflection. Смещение полей для CAS определяется в конструкторе и кешируются, т.ч. тут нет сильного падения производительности из за reflection.</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Синхронизаторы</a:t>
            </a:r>
            <a:endParaRPr lang="ru-RU" dirty="0"/>
          </a:p>
        </p:txBody>
      </p:sp>
      <p:sp>
        <p:nvSpPr>
          <p:cNvPr id="3" name="Объект 2"/>
          <p:cNvSpPr>
            <a:spLocks noGrp="1"/>
          </p:cNvSpPr>
          <p:nvPr>
            <p:ph idx="1"/>
          </p:nvPr>
        </p:nvSpPr>
        <p:spPr/>
        <p:txBody>
          <a:bodyPr/>
          <a:lstStyle/>
          <a:p>
            <a:r>
              <a:rPr lang="ru-RU" dirty="0" smtClean="0"/>
              <a:t>Синхронизаторы – вспомогательные утилиты для синхронизации потоков, которые дают возможность разработчику регулировать и/или ограничивать работу потоков и предоставляют более высокий уровень абстракции, чем основные примитивы языка (мониторы)</a:t>
            </a:r>
            <a:endParaRPr lang="ru-RU" dirty="0"/>
          </a:p>
        </p:txBody>
      </p:sp>
    </p:spTree>
    <p:extLst>
      <p:ext uri="{BB962C8B-B14F-4D97-AF65-F5344CB8AC3E}">
        <p14:creationId xmlns:p14="http://schemas.microsoft.com/office/powerpoint/2010/main" val="7258378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Синхронизаторы</a:t>
            </a:r>
            <a:endParaRPr lang="ru-RU" dirty="0"/>
          </a:p>
        </p:txBody>
      </p:sp>
      <p:sp>
        <p:nvSpPr>
          <p:cNvPr id="3" name="Объект 2"/>
          <p:cNvSpPr>
            <a:spLocks noGrp="1"/>
          </p:cNvSpPr>
          <p:nvPr>
            <p:ph idx="1"/>
          </p:nvPr>
        </p:nvSpPr>
        <p:spPr/>
        <p:txBody>
          <a:bodyPr/>
          <a:lstStyle/>
          <a:p>
            <a:endParaRPr lang="ru-RU" dirty="0"/>
          </a:p>
        </p:txBody>
      </p:sp>
      <p:pic>
        <p:nvPicPr>
          <p:cNvPr id="217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72816"/>
            <a:ext cx="8929130" cy="424847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89917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5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3" name="Text Box 4"/>
          <p:cNvSpPr txBox="1">
            <a:spLocks noChangeArrowheads="1"/>
          </p:cNvSpPr>
          <p:nvPr/>
        </p:nvSpPr>
        <p:spPr bwMode="auto">
          <a:xfrm>
            <a:off x="503238" y="1233488"/>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chemeClr val="tx1"/>
                </a:solidFill>
              </a:rPr>
              <a:t>Класс </a:t>
            </a:r>
            <a:r>
              <a:rPr lang="en-US">
                <a:solidFill>
                  <a:schemeClr val="tx1"/>
                </a:solidFill>
              </a:rPr>
              <a:t>java.util.concurrent.Semaphore</a:t>
            </a:r>
          </a:p>
          <a:p>
            <a:pPr eaLnBrk="1" hangingPunct="1">
              <a:buSzPct val="100000"/>
            </a:pPr>
            <a:r>
              <a:rPr lang="ru-RU">
                <a:solidFill>
                  <a:srgbClr val="800000"/>
                </a:solidFill>
              </a:rPr>
              <a:t>Семафоры</a:t>
            </a:r>
            <a:r>
              <a:rPr lang="ru-RU"/>
              <a:t> чаще всего используются для ограничения одновременного доступа к ресурсу. </a:t>
            </a:r>
          </a:p>
          <a:p>
            <a:pPr eaLnBrk="1" hangingPunct="1">
              <a:buSzPct val="100000"/>
            </a:pPr>
            <a:r>
              <a:rPr lang="ru-RU"/>
              <a:t>В отличии от </a:t>
            </a:r>
            <a:r>
              <a:rPr lang="en-US"/>
              <a:t>synchronized </a:t>
            </a:r>
            <a:r>
              <a:rPr lang="ru-RU"/>
              <a:t>блока, одновременно могут работать несколько потоков</a:t>
            </a:r>
            <a:r>
              <a:rPr lang="en-US"/>
              <a:t> (</a:t>
            </a:r>
            <a:r>
              <a:rPr lang="ru-RU"/>
              <a:t>но не более заданного </a:t>
            </a:r>
            <a:r>
              <a:rPr lang="en-US"/>
              <a:t>N)</a:t>
            </a:r>
          </a:p>
          <a:p>
            <a:pPr eaLnBrk="1" hangingPunct="1">
              <a:buSzPct val="100000"/>
            </a:pPr>
            <a:r>
              <a:rPr lang="ru-RU"/>
              <a:t>Операции</a:t>
            </a:r>
          </a:p>
          <a:p>
            <a:pPr eaLnBrk="1" hangingPunct="1">
              <a:buSzPct val="100000"/>
            </a:pPr>
            <a:r>
              <a:rPr lang="ru-RU"/>
              <a:t>	</a:t>
            </a:r>
            <a:r>
              <a:rPr lang="en-US"/>
              <a:t>       </a:t>
            </a:r>
            <a:r>
              <a:rPr lang="en-US">
                <a:solidFill>
                  <a:srgbClr val="864646"/>
                </a:solidFill>
              </a:rPr>
              <a:t>void </a:t>
            </a:r>
            <a:r>
              <a:rPr lang="en-US">
                <a:solidFill>
                  <a:schemeClr val="accent2"/>
                </a:solidFill>
              </a:rPr>
              <a:t>acquire</a:t>
            </a:r>
            <a:r>
              <a:rPr lang="en-US"/>
              <a:t>()</a:t>
            </a:r>
          </a:p>
          <a:p>
            <a:pPr eaLnBrk="1" hangingPunct="1">
              <a:buSzPct val="100000"/>
            </a:pPr>
            <a:r>
              <a:rPr lang="en-US"/>
              <a:t>	       </a:t>
            </a:r>
            <a:r>
              <a:rPr lang="en-US">
                <a:solidFill>
                  <a:srgbClr val="864646"/>
                </a:solidFill>
              </a:rPr>
              <a:t>void </a:t>
            </a:r>
            <a:r>
              <a:rPr lang="en-US">
                <a:solidFill>
                  <a:schemeClr val="accent2"/>
                </a:solidFill>
              </a:rPr>
              <a:t>release</a:t>
            </a:r>
            <a:r>
              <a:rPr lang="en-US"/>
              <a:t>()</a:t>
            </a: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7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1" name="Text Box 4"/>
          <p:cNvSpPr txBox="1">
            <a:spLocks noChangeArrowheads="1"/>
          </p:cNvSpPr>
          <p:nvPr/>
        </p:nvSpPr>
        <p:spPr bwMode="auto">
          <a:xfrm>
            <a:off x="522288" y="1403350"/>
            <a:ext cx="7920037" cy="520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Если счетчик больше нуля, то доступ разрешается, а значение счетчика уменьшается. Если счетчик равен нулю, то текущий поток блокируется, пока другой поток не освободит ресурс. Количество разрешений и «честность» освобождения потоков задается через конструктор. Узким местом при использовании семафоров является задание количества разрешений, т.к. зачастую это число приходится подбирать в зависимости от мощности «железа».</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Заголовок 1"/>
          <p:cNvSpPr>
            <a:spLocks noGrp="1"/>
          </p:cNvSpPr>
          <p:nvPr>
            <p:ph type="title"/>
          </p:nvPr>
        </p:nvSpPr>
        <p:spPr/>
        <p:txBody>
          <a:bodyPr/>
          <a:lstStyle/>
          <a:p>
            <a:r>
              <a:rPr lang="ru-RU" smtClean="0"/>
              <a:t>Пример</a:t>
            </a:r>
          </a:p>
        </p:txBody>
      </p:sp>
      <p:sp>
        <p:nvSpPr>
          <p:cNvPr id="139267" name="Объект 2"/>
          <p:cNvSpPr>
            <a:spLocks noGrp="1"/>
          </p:cNvSpPr>
          <p:nvPr>
            <p:ph idx="1"/>
          </p:nvPr>
        </p:nvSpPr>
        <p:spPr>
          <a:xfrm>
            <a:off x="611188" y="1247775"/>
            <a:ext cx="7918450" cy="4413250"/>
          </a:xfrm>
        </p:spPr>
        <p:txBody>
          <a:bodyPr/>
          <a:lstStyle/>
          <a:p>
            <a:r>
              <a:rPr lang="en-US" dirty="0" smtClean="0"/>
              <a:t>Semaphore </a:t>
            </a:r>
            <a:r>
              <a:rPr lang="en-US" dirty="0" err="1" smtClean="0"/>
              <a:t>semaphore</a:t>
            </a:r>
            <a:r>
              <a:rPr lang="en-US" dirty="0" smtClean="0"/>
              <a:t> = new Semaphore(10);</a:t>
            </a:r>
          </a:p>
          <a:p>
            <a:r>
              <a:rPr lang="en-US" dirty="0" err="1" smtClean="0"/>
              <a:t>semaphore.acquire</a:t>
            </a:r>
            <a:r>
              <a:rPr lang="en-US" dirty="0" smtClean="0"/>
              <a:t>();</a:t>
            </a:r>
          </a:p>
          <a:p>
            <a:r>
              <a:rPr lang="en-US" dirty="0" smtClean="0"/>
              <a:t>try {</a:t>
            </a:r>
          </a:p>
          <a:p>
            <a:r>
              <a:rPr lang="en-US" dirty="0" smtClean="0"/>
              <a:t>	// up to 10 threads may execute this </a:t>
            </a:r>
          </a:p>
          <a:p>
            <a:r>
              <a:rPr lang="en-US" dirty="0" smtClean="0"/>
              <a:t>   // code concurrently</a:t>
            </a:r>
          </a:p>
          <a:p>
            <a:r>
              <a:rPr lang="en-US" dirty="0" smtClean="0"/>
              <a:t>} finally {</a:t>
            </a:r>
          </a:p>
          <a:p>
            <a:r>
              <a:rPr lang="en-US" dirty="0" smtClean="0"/>
              <a:t>	</a:t>
            </a:r>
            <a:r>
              <a:rPr lang="en-US" dirty="0" err="1" smtClean="0"/>
              <a:t>semaphore.release</a:t>
            </a:r>
            <a:r>
              <a:rPr lang="en-US" dirty="0" smtClean="0"/>
              <a:t>();</a:t>
            </a:r>
          </a:p>
          <a:p>
            <a:r>
              <a:rPr lang="en-US" dirty="0" smtClean="0"/>
              <a:t>}</a:t>
            </a:r>
            <a:endParaRPr lang="ru-RU"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Заголовок 3"/>
          <p:cNvSpPr>
            <a:spLocks noGrp="1"/>
          </p:cNvSpPr>
          <p:nvPr>
            <p:ph type="title"/>
          </p:nvPr>
        </p:nvSpPr>
        <p:spPr>
          <a:xfrm>
            <a:off x="539750" y="1844675"/>
            <a:ext cx="7886700" cy="989013"/>
          </a:xfrm>
        </p:spPr>
        <p:txBody>
          <a:bodyPr/>
          <a:lstStyle/>
          <a:p>
            <a:r>
              <a:rPr lang="ru-RU" smtClean="0"/>
              <a:t>Пример</a:t>
            </a:r>
          </a:p>
        </p:txBody>
      </p:sp>
      <p:sp>
        <p:nvSpPr>
          <p:cNvPr id="140291"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1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7" name="Text Box 4"/>
          <p:cNvSpPr txBox="1">
            <a:spLocks noChangeArrowheads="1"/>
          </p:cNvSpPr>
          <p:nvPr/>
        </p:nvSpPr>
        <p:spPr bwMode="auto">
          <a:xfrm>
            <a:off x="503238" y="1296988"/>
            <a:ext cx="7920037" cy="252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Класс </a:t>
            </a:r>
            <a:r>
              <a:rPr lang="en-US"/>
              <a:t>java.util.concurrent.CutDownLatch</a:t>
            </a:r>
            <a:endParaRPr lang="ru-RU"/>
          </a:p>
          <a:p>
            <a:pPr eaLnBrk="1" hangingPunct="1">
              <a:buSzPct val="100000"/>
            </a:pPr>
            <a:endParaRPr lang="en-US"/>
          </a:p>
          <a:p>
            <a:pPr eaLnBrk="1" hangingPunct="1">
              <a:buSzPct val="100000"/>
            </a:pPr>
            <a:r>
              <a:rPr lang="ru-RU"/>
              <a:t>Обеспечивает точку синхронизации между </a:t>
            </a:r>
            <a:r>
              <a:rPr lang="en-US"/>
              <a:t>N </a:t>
            </a:r>
            <a:r>
              <a:rPr lang="ru-RU"/>
              <a:t>потоками (несколько потоков могут дожидаться друг друга и потом стартовать одновременно)</a:t>
            </a:r>
          </a:p>
          <a:p>
            <a:pPr eaLnBrk="1" hangingPunct="1">
              <a:buSzPct val="100000"/>
            </a:pPr>
            <a:endParaRPr lang="ru-RU"/>
          </a:p>
          <a:p>
            <a:pPr eaLnBrk="1" hangingPunct="1">
              <a:buSzPct val="100000"/>
            </a:pPr>
            <a:r>
              <a:rPr lang="ru-RU"/>
              <a:t>Операции:</a:t>
            </a:r>
          </a:p>
          <a:p>
            <a:pPr eaLnBrk="1" hangingPunct="1">
              <a:buSzPct val="100000"/>
            </a:pPr>
            <a:r>
              <a:rPr lang="en-US"/>
              <a:t>      </a:t>
            </a:r>
            <a:r>
              <a:rPr lang="ru-RU"/>
              <a:t>	</a:t>
            </a:r>
            <a:r>
              <a:rPr lang="en-US"/>
              <a:t> </a:t>
            </a:r>
            <a:r>
              <a:rPr lang="en-US">
                <a:solidFill>
                  <a:srgbClr val="864646"/>
                </a:solidFill>
              </a:rPr>
              <a:t>void </a:t>
            </a:r>
            <a:r>
              <a:rPr lang="en-US">
                <a:solidFill>
                  <a:srgbClr val="990099"/>
                </a:solidFill>
              </a:rPr>
              <a:t>await</a:t>
            </a:r>
            <a:r>
              <a:rPr lang="en-US">
                <a:solidFill>
                  <a:srgbClr val="864646"/>
                </a:solidFill>
              </a:rPr>
              <a:t>()</a:t>
            </a:r>
          </a:p>
          <a:p>
            <a:pPr eaLnBrk="1" hangingPunct="1">
              <a:buSzPct val="100000"/>
            </a:pPr>
            <a:r>
              <a:rPr lang="en-US">
                <a:solidFill>
                  <a:srgbClr val="864646"/>
                </a:solidFill>
              </a:rPr>
              <a:t>         void </a:t>
            </a:r>
            <a:r>
              <a:rPr lang="en-US">
                <a:solidFill>
                  <a:srgbClr val="990099"/>
                </a:solidFill>
              </a:rPr>
              <a:t>countDown</a:t>
            </a:r>
            <a:r>
              <a:rPr lang="en-US">
                <a:solidFill>
                  <a:srgbClr val="864646"/>
                </a:solidFill>
              </a:rPr>
              <a:t>()</a:t>
            </a:r>
            <a:r>
              <a:rPr lang="ru-RU">
                <a:solidFill>
                  <a:srgbClr val="864646"/>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3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5"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Классический пример с драйвером довольно неплохо описывает логику класса: Потоки, вызывающие драйвер, будут висеть в методе await (с таймаутом или без), пока поток с драйвером не выполнит инициализацию с последующим вызовом метода countDown. Этот метод уменьшает счетчик count down на единицу. </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5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3"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Как только счетчик становится равным нулю, все ожидающие потоки в await продолжат свою работу, а все последующие вызовы await будут проходить без ожиданий. Счетчик count down одноразовый и не может быть сброшен в первоначальное состояние.</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94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94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Существенная </a:t>
            </a:r>
            <a:r>
              <a:rPr lang="ru-RU" sz="3600" i="1">
                <a:solidFill>
                  <a:srgbClr val="996666"/>
                </a:solidFill>
              </a:rPr>
              <a:t>разница</a:t>
            </a:r>
            <a:r>
              <a:rPr lang="ru-RU" sz="3600"/>
              <a:t> между </a:t>
            </a:r>
            <a:r>
              <a:rPr lang="ru-RU" sz="3600" i="1">
                <a:solidFill>
                  <a:srgbClr val="996666"/>
                </a:solidFill>
              </a:rPr>
              <a:t>многими процессами</a:t>
            </a:r>
            <a:r>
              <a:rPr lang="ru-RU" sz="3600"/>
              <a:t> и </a:t>
            </a:r>
            <a:r>
              <a:rPr lang="ru-RU" sz="3600" i="1">
                <a:solidFill>
                  <a:srgbClr val="996666"/>
                </a:solidFill>
              </a:rPr>
              <a:t>многими потоками</a:t>
            </a:r>
            <a:r>
              <a:rPr lang="ru-RU" sz="3600"/>
              <a:t> заключается в следующем</a:t>
            </a:r>
            <a:r>
              <a:rPr lang="en-US" sz="3600"/>
              <a:t>:</a:t>
            </a:r>
          </a:p>
          <a:p>
            <a:pPr eaLnBrk="1" hangingPunct="1">
              <a:buSzPct val="100000"/>
            </a:pPr>
            <a:r>
              <a:rPr lang="ru-RU"/>
              <a:t>Каждый процесс имеет собственный набор переменных, потоки могут разделят одни и те же данные.</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Заголовок 5"/>
          <p:cNvSpPr>
            <a:spLocks noGrp="1"/>
          </p:cNvSpPr>
          <p:nvPr>
            <p:ph type="title"/>
          </p:nvPr>
        </p:nvSpPr>
        <p:spPr>
          <a:xfrm>
            <a:off x="323850" y="1844675"/>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484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5" name="Text Box 4"/>
          <p:cNvSpPr txBox="1">
            <a:spLocks noChangeArrowheads="1"/>
          </p:cNvSpPr>
          <p:nvPr/>
        </p:nvSpPr>
        <p:spPr bwMode="auto">
          <a:xfrm>
            <a:off x="827088" y="12509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Допускающий повторное ожидание вариант </a:t>
            </a:r>
            <a:r>
              <a:rPr lang="en-US"/>
              <a:t>CountDownLatch</a:t>
            </a:r>
          </a:p>
          <a:p>
            <a:pPr eaLnBrk="1" hangingPunct="1">
              <a:buSzPct val="100000"/>
            </a:pPr>
            <a:r>
              <a:rPr lang="ru-RU"/>
              <a:t>Циклический барьер  — может использоваться для синхронизации заданного количества потоков в одной точке. Барьер достигается когда N-потоков вызовут метод await(...) и заблокируются. После чего счетчик сбрасывается в исходное значение, а ожидающие потоки освобождаются.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5053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3" name="Text Box 4"/>
          <p:cNvSpPr txBox="1">
            <a:spLocks noChangeArrowheads="1"/>
          </p:cNvSpPr>
          <p:nvPr/>
        </p:nvSpPr>
        <p:spPr bwMode="auto">
          <a:xfrm>
            <a:off x="503238" y="142240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dirty="0"/>
              <a:t> </a:t>
            </a:r>
            <a:r>
              <a:rPr lang="ru-RU" dirty="0"/>
              <a:t>Дополнительно, если нужно, существует возможность запуска специального кода до разблокировки потоков и сброса счетчика. Для этого через конструктор передается объект с реализацией </a:t>
            </a:r>
            <a:r>
              <a:rPr lang="ru-RU" dirty="0" err="1"/>
              <a:t>Runnable</a:t>
            </a:r>
            <a:r>
              <a:rPr lang="ru-RU" dirty="0"/>
              <a:t> интерфейса</a:t>
            </a:r>
            <a:r>
              <a:rPr lang="ru-RU" dirty="0" smtClean="0"/>
              <a:t>.</a:t>
            </a:r>
            <a:endParaRPr lang="en-US" dirty="0" smtClean="0"/>
          </a:p>
          <a:p>
            <a:pPr eaLnBrk="1" hangingPunct="1">
              <a:buSzPct val="100000"/>
            </a:pPr>
            <a:endParaRPr lang="en-US" dirty="0"/>
          </a:p>
          <a:p>
            <a:pPr eaLnBrk="1" hangingPunct="1">
              <a:buSzPct val="100000"/>
            </a:pPr>
            <a:r>
              <a:rPr lang="en-US" dirty="0" smtClean="0">
                <a:hlinkClick r:id="rId3"/>
              </a:rPr>
              <a:t>https://habrahabr.ru/post/277669</a:t>
            </a:r>
            <a:r>
              <a:rPr lang="en-US" dirty="0" smtClean="0"/>
              <a:t> </a:t>
            </a: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Заголовок 1"/>
          <p:cNvSpPr>
            <a:spLocks noGrp="1"/>
          </p:cNvSpPr>
          <p:nvPr>
            <p:ph type="title"/>
          </p:nvPr>
        </p:nvSpPr>
        <p:spPr/>
        <p:txBody>
          <a:bodyPr/>
          <a:lstStyle/>
          <a:p>
            <a:r>
              <a:rPr lang="en-US" dirty="0" err="1" smtClean="0"/>
              <a:t>ReentrantLock</a:t>
            </a:r>
            <a:endParaRPr lang="ru-RU" dirty="0" smtClean="0"/>
          </a:p>
        </p:txBody>
      </p:sp>
      <p:sp>
        <p:nvSpPr>
          <p:cNvPr id="152579" name="Объект 2"/>
          <p:cNvSpPr>
            <a:spLocks noGrp="1"/>
          </p:cNvSpPr>
          <p:nvPr>
            <p:ph idx="1"/>
          </p:nvPr>
        </p:nvSpPr>
        <p:spPr/>
        <p:txBody>
          <a:bodyPr/>
          <a:lstStyle/>
          <a:p>
            <a:r>
              <a:rPr lang="ru-RU" smtClean="0"/>
              <a:t>Обеспечивает взаимное исключение потоков, аналогично </a:t>
            </a:r>
            <a:r>
              <a:rPr lang="en-US" smtClean="0">
                <a:solidFill>
                  <a:srgbClr val="990099"/>
                </a:solidFill>
              </a:rPr>
              <a:t>synchronized-</a:t>
            </a:r>
            <a:r>
              <a:rPr lang="ru-RU" smtClean="0"/>
              <a:t>блокам</a:t>
            </a:r>
          </a:p>
          <a:p>
            <a:endParaRPr lang="ru-RU" smtClean="0"/>
          </a:p>
          <a:p>
            <a:r>
              <a:rPr lang="ru-RU" smtClean="0"/>
              <a:t>Операции:</a:t>
            </a:r>
          </a:p>
          <a:p>
            <a:r>
              <a:rPr lang="ru-RU" smtClean="0"/>
              <a:t>	</a:t>
            </a:r>
            <a:r>
              <a:rPr lang="en-US" smtClean="0"/>
              <a:t>lock()</a:t>
            </a:r>
          </a:p>
          <a:p>
            <a:r>
              <a:rPr lang="en-US" smtClean="0"/>
              <a:t>	unlock()</a:t>
            </a:r>
            <a:endParaRPr lang="ru-RU"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Заголовок 1"/>
          <p:cNvSpPr>
            <a:spLocks noGrp="1"/>
          </p:cNvSpPr>
          <p:nvPr>
            <p:ph type="title"/>
          </p:nvPr>
        </p:nvSpPr>
        <p:spPr/>
        <p:txBody>
          <a:bodyPr/>
          <a:lstStyle/>
          <a:p>
            <a:r>
              <a:rPr lang="ru-RU" smtClean="0"/>
              <a:t>Пример</a:t>
            </a:r>
          </a:p>
        </p:txBody>
      </p:sp>
      <p:sp>
        <p:nvSpPr>
          <p:cNvPr id="153603" name="Объект 2"/>
          <p:cNvSpPr>
            <a:spLocks noGrp="1"/>
          </p:cNvSpPr>
          <p:nvPr>
            <p:ph idx="1"/>
          </p:nvPr>
        </p:nvSpPr>
        <p:spPr/>
        <p:txBody>
          <a:bodyPr/>
          <a:lstStyle/>
          <a:p>
            <a:r>
              <a:rPr lang="en-US" dirty="0" smtClean="0"/>
              <a:t>Lock </a:t>
            </a:r>
            <a:r>
              <a:rPr lang="en-US" dirty="0" err="1" smtClean="0"/>
              <a:t>lock</a:t>
            </a:r>
            <a:r>
              <a:rPr lang="en-US" dirty="0" smtClean="0"/>
              <a:t> = new </a:t>
            </a:r>
            <a:r>
              <a:rPr lang="en-US" dirty="0" err="1" smtClean="0"/>
              <a:t>ReentrantLock</a:t>
            </a:r>
            <a:r>
              <a:rPr lang="en-US" dirty="0" smtClean="0"/>
              <a:t>();</a:t>
            </a:r>
          </a:p>
          <a:p>
            <a:r>
              <a:rPr lang="en-US" dirty="0" err="1" smtClean="0"/>
              <a:t>lock.lock</a:t>
            </a:r>
            <a:r>
              <a:rPr lang="en-US" dirty="0" smtClean="0"/>
              <a:t>();</a:t>
            </a:r>
          </a:p>
          <a:p>
            <a:r>
              <a:rPr lang="en-US" dirty="0" smtClean="0"/>
              <a:t>try {</a:t>
            </a:r>
          </a:p>
          <a:p>
            <a:r>
              <a:rPr lang="en-US" dirty="0" smtClean="0"/>
              <a:t>		</a:t>
            </a:r>
            <a:r>
              <a:rPr lang="en-US" dirty="0" err="1" smtClean="0"/>
              <a:t>doSomething</a:t>
            </a:r>
            <a:r>
              <a:rPr lang="en-US" dirty="0" smtClean="0"/>
              <a:t>();</a:t>
            </a:r>
          </a:p>
          <a:p>
            <a:r>
              <a:rPr lang="en-US" dirty="0" smtClean="0"/>
              <a:t>} finally {</a:t>
            </a:r>
          </a:p>
          <a:p>
            <a:r>
              <a:rPr lang="en-US" dirty="0" smtClean="0"/>
              <a:t>	</a:t>
            </a:r>
            <a:r>
              <a:rPr lang="en-US" dirty="0" err="1" smtClean="0"/>
              <a:t>lock.unlock</a:t>
            </a:r>
            <a:r>
              <a:rPr lang="en-US" dirty="0" smtClean="0"/>
              <a:t>();</a:t>
            </a:r>
          </a:p>
          <a:p>
            <a:r>
              <a:rPr lang="en-US" dirty="0" smtClean="0"/>
              <a:t>}	</a:t>
            </a:r>
            <a:endParaRPr lang="ru-RU"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Заголовок 1"/>
          <p:cNvSpPr>
            <a:spLocks noGrp="1"/>
          </p:cNvSpPr>
          <p:nvPr>
            <p:ph type="title"/>
          </p:nvPr>
        </p:nvSpPr>
        <p:spPr/>
        <p:txBody>
          <a:bodyPr/>
          <a:lstStyle/>
          <a:p>
            <a:r>
              <a:rPr lang="en-US" smtClean="0"/>
              <a:t>Condition</a:t>
            </a:r>
            <a:endParaRPr lang="ru-RU" smtClean="0"/>
          </a:p>
        </p:txBody>
      </p:sp>
      <p:sp>
        <p:nvSpPr>
          <p:cNvPr id="154627" name="Объект 2"/>
          <p:cNvSpPr>
            <a:spLocks noGrp="1"/>
          </p:cNvSpPr>
          <p:nvPr>
            <p:ph idx="1"/>
          </p:nvPr>
        </p:nvSpPr>
        <p:spPr/>
        <p:txBody>
          <a:bodyPr/>
          <a:lstStyle/>
          <a:p>
            <a:r>
              <a:rPr lang="ru-RU" smtClean="0"/>
              <a:t>Класс </a:t>
            </a:r>
            <a:r>
              <a:rPr lang="en-US" smtClean="0"/>
              <a:t>java.util.concurrent.locks.Condition</a:t>
            </a:r>
          </a:p>
          <a:p>
            <a:endParaRPr lang="en-US" smtClean="0"/>
          </a:p>
          <a:p>
            <a:r>
              <a:rPr lang="ru-RU" smtClean="0"/>
              <a:t>Аналог </a:t>
            </a:r>
            <a:r>
              <a:rPr lang="en-US" smtClean="0"/>
              <a:t>wait/notify</a:t>
            </a:r>
          </a:p>
          <a:p>
            <a:r>
              <a:rPr lang="ru-RU" smtClean="0"/>
              <a:t>Привязан к </a:t>
            </a:r>
            <a:r>
              <a:rPr lang="en-US" smtClean="0"/>
              <a:t>Lock’</a:t>
            </a:r>
            <a:r>
              <a:rPr lang="ru-RU" smtClean="0"/>
              <a:t>у</a:t>
            </a:r>
          </a:p>
          <a:p>
            <a:r>
              <a:rPr lang="ru-RU" smtClean="0"/>
              <a:t>У одного </a:t>
            </a:r>
            <a:r>
              <a:rPr lang="en-US" smtClean="0"/>
              <a:t>Lock’</a:t>
            </a:r>
            <a:r>
              <a:rPr lang="ru-RU" smtClean="0"/>
              <a:t>а может быть много </a:t>
            </a:r>
            <a:r>
              <a:rPr lang="en-US" smtClean="0"/>
              <a:t>Condition’</a:t>
            </a:r>
            <a:r>
              <a:rPr lang="ru-RU" smtClean="0"/>
              <a:t>ов</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Заголовок 1"/>
          <p:cNvSpPr>
            <a:spLocks noGrp="1"/>
          </p:cNvSpPr>
          <p:nvPr>
            <p:ph type="title"/>
          </p:nvPr>
        </p:nvSpPr>
        <p:spPr/>
        <p:txBody>
          <a:bodyPr/>
          <a:lstStyle/>
          <a:p>
            <a:r>
              <a:rPr lang="ru-RU" dirty="0" smtClean="0"/>
              <a:t>Пример</a:t>
            </a:r>
          </a:p>
        </p:txBody>
      </p:sp>
      <p:sp>
        <p:nvSpPr>
          <p:cNvPr id="155651" name="Объект 2"/>
          <p:cNvSpPr>
            <a:spLocks noGrp="1"/>
          </p:cNvSpPr>
          <p:nvPr>
            <p:ph idx="1"/>
          </p:nvPr>
        </p:nvSpPr>
        <p:spPr>
          <a:xfrm>
            <a:off x="827088" y="1341438"/>
            <a:ext cx="7918450" cy="4413250"/>
          </a:xfrm>
        </p:spPr>
        <p:txBody>
          <a:bodyPr/>
          <a:lstStyle/>
          <a:p>
            <a:pPr>
              <a:spcBef>
                <a:spcPct val="0"/>
              </a:spcBef>
            </a:pPr>
            <a:r>
              <a:rPr lang="en-US" sz="2400" b="1" dirty="0" smtClean="0">
                <a:latin typeface="Courier New" pitchFamily="49" charset="0"/>
                <a:cs typeface="Courier New" pitchFamily="49" charset="0"/>
              </a:rPr>
              <a:t>Lock </a:t>
            </a:r>
            <a:r>
              <a:rPr lang="en-US" sz="2400" b="1" dirty="0" err="1" smtClean="0">
                <a:latin typeface="Courier New" pitchFamily="49" charset="0"/>
                <a:cs typeface="Courier New" pitchFamily="49" charset="0"/>
              </a:rPr>
              <a:t>lock</a:t>
            </a: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ReentrantLock</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Condition </a:t>
            </a:r>
            <a:r>
              <a:rPr lang="en-US" sz="2400" b="1" dirty="0" err="1" smtClean="0">
                <a:latin typeface="Courier New" pitchFamily="49" charset="0"/>
                <a:cs typeface="Courier New" pitchFamily="49" charset="0"/>
              </a:rPr>
              <a:t>condition</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lock.newCondition</a:t>
            </a:r>
            <a:r>
              <a:rPr lang="en-US" sz="2400" b="1" dirty="0" smtClean="0">
                <a:latin typeface="Courier New" pitchFamily="49" charset="0"/>
                <a:cs typeface="Courier New" pitchFamily="49" charset="0"/>
              </a:rPr>
              <a:t>();</a:t>
            </a:r>
          </a:p>
          <a:p>
            <a:pPr>
              <a:spcBef>
                <a:spcPct val="0"/>
              </a:spcBef>
            </a:pPr>
            <a:r>
              <a:rPr lang="en-US" sz="2400" b="1" dirty="0" err="1" smtClean="0">
                <a:latin typeface="Courier New" pitchFamily="49" charset="0"/>
                <a:cs typeface="Courier New" pitchFamily="49" charset="0"/>
              </a:rPr>
              <a:t>lock.lock</a:t>
            </a:r>
            <a:r>
              <a:rPr lang="en-US" sz="2400" b="1" dirty="0" smtClean="0">
                <a:latin typeface="Courier New" pitchFamily="49" charset="0"/>
                <a:cs typeface="Courier New" pitchFamily="49" charset="0"/>
              </a:rPr>
              <a:t>();</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while</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conditionSatisfied</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condition.await</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lock.unlock</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somewhere else in our program</a:t>
            </a:r>
          </a:p>
          <a:p>
            <a:pPr>
              <a:spcBef>
                <a:spcPct val="0"/>
              </a:spcBef>
            </a:pPr>
            <a:r>
              <a:rPr lang="en-US" sz="2400" b="1" dirty="0" err="1" smtClean="0">
                <a:latin typeface="Courier New" pitchFamily="49" charset="0"/>
                <a:cs typeface="Courier New" pitchFamily="49" charset="0"/>
              </a:rPr>
              <a:t>lock.lock</a:t>
            </a:r>
            <a:r>
              <a:rPr lang="en-US" sz="2400" b="1" dirty="0" smtClean="0">
                <a:latin typeface="Courier New" pitchFamily="49" charset="0"/>
                <a:cs typeface="Courier New" pitchFamily="49" charset="0"/>
              </a:rPr>
              <a:t>();</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condition.signalAll</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lock.unlock</a:t>
            </a:r>
            <a:r>
              <a:rPr lang="en-US" sz="2400" b="1" dirty="0" smtClean="0">
                <a:latin typeface="Courier New" pitchFamily="49" charset="0"/>
                <a:cs typeface="Courier New" pitchFamily="49" charset="0"/>
              </a:rPr>
              <a:t>(); }	</a:t>
            </a:r>
            <a:endParaRPr lang="ru-RU" sz="24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Заголовок 3"/>
          <p:cNvSpPr>
            <a:spLocks noGrp="1"/>
          </p:cNvSpPr>
          <p:nvPr>
            <p:ph type="title"/>
          </p:nvPr>
        </p:nvSpPr>
        <p:spPr>
          <a:xfrm>
            <a:off x="623888" y="1709738"/>
            <a:ext cx="7886700" cy="1287462"/>
          </a:xfrm>
        </p:spPr>
        <p:txBody>
          <a:bodyPr/>
          <a:lstStyle/>
          <a:p>
            <a:r>
              <a:rPr lang="ru-RU" smtClean="0"/>
              <a:t>Пример</a:t>
            </a:r>
          </a:p>
        </p:txBody>
      </p:sp>
      <p:sp>
        <p:nvSpPr>
          <p:cNvPr id="156675"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ReentrantReadWriteLock</a:t>
            </a:r>
            <a:endParaRPr lang="ru-RU" dirty="0"/>
          </a:p>
        </p:txBody>
      </p:sp>
      <p:sp>
        <p:nvSpPr>
          <p:cNvPr id="3" name="Объект 2"/>
          <p:cNvSpPr>
            <a:spLocks noGrp="1"/>
          </p:cNvSpPr>
          <p:nvPr>
            <p:ph idx="1"/>
          </p:nvPr>
        </p:nvSpPr>
        <p:spPr/>
        <p:txBody>
          <a:bodyPr/>
          <a:lstStyle/>
          <a:p>
            <a:r>
              <a:rPr lang="ru-RU" dirty="0" smtClean="0"/>
              <a:t>Класс </a:t>
            </a:r>
            <a:r>
              <a:rPr lang="en-US" dirty="0" err="1" smtClean="0"/>
              <a:t>java.util.concurrency.locks.ReentrantReadWriteLock</a:t>
            </a:r>
            <a:endParaRPr lang="ru-RU" dirty="0" smtClean="0"/>
          </a:p>
          <a:p>
            <a:r>
              <a:rPr lang="ru-RU" dirty="0" smtClean="0"/>
              <a:t>Поддерживает разделение доступа на чтение и запись</a:t>
            </a:r>
          </a:p>
          <a:p>
            <a:r>
              <a:rPr lang="ru-RU" dirty="0" smtClean="0"/>
              <a:t>Применяется если данные часто читаются, но редко обновляют</a:t>
            </a:r>
            <a:endParaRPr lang="ru-RU" dirty="0"/>
          </a:p>
        </p:txBody>
      </p:sp>
    </p:spTree>
    <p:extLst>
      <p:ext uri="{BB962C8B-B14F-4D97-AF65-F5344CB8AC3E}">
        <p14:creationId xmlns:p14="http://schemas.microsoft.com/office/powerpoint/2010/main" val="426095737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Заголовок 1"/>
          <p:cNvSpPr>
            <a:spLocks noGrp="1"/>
          </p:cNvSpPr>
          <p:nvPr>
            <p:ph type="title"/>
          </p:nvPr>
        </p:nvSpPr>
        <p:spPr/>
        <p:txBody>
          <a:bodyPr/>
          <a:lstStyle/>
          <a:p>
            <a:r>
              <a:rPr lang="ru-RU" smtClean="0"/>
              <a:t>Пример</a:t>
            </a:r>
          </a:p>
        </p:txBody>
      </p:sp>
      <p:sp>
        <p:nvSpPr>
          <p:cNvPr id="155651" name="Объект 2"/>
          <p:cNvSpPr>
            <a:spLocks noGrp="1"/>
          </p:cNvSpPr>
          <p:nvPr>
            <p:ph idx="1"/>
          </p:nvPr>
        </p:nvSpPr>
        <p:spPr>
          <a:xfrm>
            <a:off x="467544" y="1484784"/>
            <a:ext cx="8568952" cy="4413250"/>
          </a:xfrm>
        </p:spPr>
        <p:txBody>
          <a:bodyPr/>
          <a:lstStyle/>
          <a:p>
            <a:pPr>
              <a:spcBef>
                <a:spcPct val="0"/>
              </a:spcBef>
            </a:pPr>
            <a:r>
              <a:rPr lang="en-US" sz="2400" b="1" dirty="0" err="1" smtClean="0">
                <a:latin typeface="Courier New" pitchFamily="49" charset="0"/>
                <a:cs typeface="Courier New" pitchFamily="49" charset="0"/>
              </a:rPr>
              <a:t>ReadWriteLock</a:t>
            </a:r>
            <a:r>
              <a:rPr lang="en-US" sz="2400" b="1" dirty="0" smtClean="0">
                <a:latin typeface="Courier New" pitchFamily="49" charset="0"/>
                <a:cs typeface="Courier New" pitchFamily="49" charset="0"/>
              </a:rPr>
              <a:t> lock = </a:t>
            </a:r>
            <a:r>
              <a:rPr lang="en-US" sz="2400" b="1" dirty="0" smtClean="0">
                <a:solidFill>
                  <a:schemeClr val="accent2"/>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ReentrantReadWriteLock</a:t>
            </a:r>
            <a:r>
              <a:rPr lang="en-US" sz="2400" b="1" dirty="0" smtClean="0">
                <a:latin typeface="Courier New" pitchFamily="49" charset="0"/>
                <a:cs typeface="Courier New" pitchFamily="49" charset="0"/>
              </a:rPr>
              <a:t>();</a:t>
            </a:r>
          </a:p>
          <a:p>
            <a:pPr>
              <a:spcBef>
                <a:spcPct val="0"/>
              </a:spcBef>
            </a:pPr>
            <a:r>
              <a:rPr lang="en-US" sz="2400" b="1" dirty="0" err="1" smtClean="0">
                <a:latin typeface="Courier New" pitchFamily="49" charset="0"/>
                <a:cs typeface="Courier New" pitchFamily="49" charset="0"/>
              </a:rPr>
              <a:t>lock.readLock</a:t>
            </a:r>
            <a:r>
              <a:rPr lang="en-US" sz="2400" b="1" dirty="0" smtClean="0">
                <a:latin typeface="Courier New" pitchFamily="49" charset="0"/>
                <a:cs typeface="Courier New" pitchFamily="49" charset="0"/>
              </a:rPr>
              <a:t>().lock();</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readOnlyOperation</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lock.readLock</a:t>
            </a:r>
            <a:r>
              <a:rPr lang="en-US" sz="2400" b="1" dirty="0" smtClean="0">
                <a:latin typeface="Courier New" pitchFamily="49" charset="0"/>
                <a:cs typeface="Courier New" pitchFamily="49" charset="0"/>
              </a:rPr>
              <a:t>().lock(); }</a:t>
            </a:r>
          </a:p>
          <a:p>
            <a:pPr>
              <a:spcBef>
                <a:spcPct val="0"/>
              </a:spcBef>
            </a:pPr>
            <a:endParaRPr lang="en-US" sz="2400" b="1" dirty="0" smtClean="0">
              <a:latin typeface="Courier New" pitchFamily="49" charset="0"/>
              <a:cs typeface="Courier New" pitchFamily="49" charset="0"/>
            </a:endParaRPr>
          </a:p>
          <a:p>
            <a:pPr>
              <a:spcBef>
                <a:spcPct val="0"/>
              </a:spcBef>
            </a:pPr>
            <a:r>
              <a:rPr lang="en-US" sz="2400" b="1" dirty="0" smtClean="0">
                <a:latin typeface="Courier New" pitchFamily="49" charset="0"/>
                <a:cs typeface="Courier New" pitchFamily="49" charset="0"/>
              </a:rPr>
              <a:t>// somewhere else in our program</a:t>
            </a:r>
          </a:p>
          <a:p>
            <a:pPr>
              <a:spcBef>
                <a:spcPct val="0"/>
              </a:spcBef>
            </a:pPr>
            <a:r>
              <a:rPr lang="en-US" sz="2400" b="1" dirty="0" err="1" smtClean="0">
                <a:latin typeface="Courier New" pitchFamily="49" charset="0"/>
                <a:cs typeface="Courier New" pitchFamily="49" charset="0"/>
              </a:rPr>
              <a:t>lock.writeLock</a:t>
            </a:r>
            <a:r>
              <a:rPr lang="en-US" sz="2400" b="1" dirty="0" smtClean="0">
                <a:latin typeface="Courier New" pitchFamily="49" charset="0"/>
                <a:cs typeface="Courier New" pitchFamily="49" charset="0"/>
              </a:rPr>
              <a:t>().lock();</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modifyingOperation</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lock.writeLock</a:t>
            </a:r>
            <a:r>
              <a:rPr lang="en-US" sz="2400" b="1" dirty="0" smtClean="0">
                <a:latin typeface="Courier New" pitchFamily="49" charset="0"/>
                <a:cs typeface="Courier New" pitchFamily="49" charset="0"/>
              </a:rPr>
              <a:t>().unlock(); }</a:t>
            </a:r>
            <a:endParaRPr lang="ru-RU" sz="2400" b="1" dirty="0" smtClean="0">
              <a:latin typeface="Courier New" pitchFamily="49" charset="0"/>
              <a:cs typeface="Courier New" pitchFamily="49" charset="0"/>
            </a:endParaRPr>
          </a:p>
        </p:txBody>
      </p:sp>
    </p:spTree>
    <p:extLst>
      <p:ext uri="{BB962C8B-B14F-4D97-AF65-F5344CB8AC3E}">
        <p14:creationId xmlns:p14="http://schemas.microsoft.com/office/powerpoint/2010/main" val="2488656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9801</TotalTime>
  <Words>3789</Words>
  <Application>Microsoft Office PowerPoint</Application>
  <PresentationFormat>Экран (4:3)</PresentationFormat>
  <Paragraphs>504</Paragraphs>
  <Slides>120</Slides>
  <Notes>74</Notes>
  <HiddenSlides>8</HiddenSlides>
  <MMClips>0</MMClips>
  <ScaleCrop>false</ScaleCrop>
  <HeadingPairs>
    <vt:vector size="4" baseType="variant">
      <vt:variant>
        <vt:lpstr>Тема</vt:lpstr>
      </vt:variant>
      <vt:variant>
        <vt:i4>2</vt:i4>
      </vt:variant>
      <vt:variant>
        <vt:lpstr>Заголовки слайдов</vt:lpstr>
      </vt:variant>
      <vt:variant>
        <vt:i4>120</vt:i4>
      </vt:variant>
    </vt:vector>
  </HeadingPairs>
  <TitlesOfParts>
    <vt:vector size="122" baseType="lpstr">
      <vt:lpstr>Тема Office</vt:lpstr>
      <vt:lpstr>Тема Office</vt:lpstr>
      <vt:lpstr>Презентация PowerPoint</vt:lpstr>
      <vt:lpstr>Задача о землекопах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Для чего?</vt:lpstr>
      <vt:lpstr>Закон Амдала</vt:lpstr>
      <vt:lpstr>Ускорение вычислений</vt:lpstr>
      <vt:lpstr>Параллелизм в Java</vt:lpstr>
      <vt:lpstr>Проблемы параллельных программ</vt:lpstr>
      <vt:lpstr>Проблема?</vt:lpstr>
      <vt:lpstr>Java.lang.Thread</vt:lpstr>
      <vt:lpstr>Thread dump</vt:lpstr>
      <vt:lpstr>Презентация PowerPoint</vt:lpstr>
      <vt:lpstr>Создание потока: Runnable</vt:lpstr>
      <vt:lpstr>Презентация PowerPoint</vt:lpstr>
      <vt:lpstr>Создание потока: подкласс Thread</vt:lpstr>
      <vt:lpstr>Презентация PowerPoint</vt:lpstr>
      <vt:lpstr>Жизненный цикл потока</vt:lpstr>
      <vt:lpstr>Пример</vt:lpstr>
      <vt:lpstr>Диаграмма состояния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Прерывание работы потока</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Презентация PowerPoint</vt:lpstr>
      <vt:lpstr>Возможности встроенной синхронизации</vt:lpstr>
      <vt:lpstr>Презентация PowerPoint</vt:lpstr>
      <vt:lpstr>Презентация PowerPoint</vt:lpstr>
      <vt:lpstr>Ключевое слово synchronized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Ожидания и уведомления</vt:lpstr>
      <vt:lpstr>Презентация PowerPoint</vt:lpstr>
      <vt:lpstr>Презентация PowerPoint</vt:lpstr>
      <vt:lpstr>Пример</vt:lpstr>
      <vt:lpstr>Презентация PowerPoint</vt:lpstr>
      <vt:lpstr>Атомарность</vt:lpstr>
      <vt:lpstr>Видимость</vt:lpstr>
      <vt:lpstr>happens-before</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Работа с приоритетами</vt:lpstr>
      <vt:lpstr>Группы потоков</vt:lpstr>
      <vt:lpstr>Группы потоков</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Синхронизаторы</vt:lpstr>
      <vt:lpstr>Синхронизаторы</vt:lpstr>
      <vt:lpstr>Презентация PowerPoint</vt:lpstr>
      <vt:lpstr>Презентация PowerPoint</vt:lpstr>
      <vt:lpstr>Пример</vt:lpstr>
      <vt:lpstr>Пример</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ReentrantLock</vt:lpstr>
      <vt:lpstr>Пример</vt:lpstr>
      <vt:lpstr>Condition</vt:lpstr>
      <vt:lpstr>Пример</vt:lpstr>
      <vt:lpstr>Пример</vt:lpstr>
      <vt:lpstr>ReentrantReadWriteLock</vt:lpstr>
      <vt:lpstr>Пример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Методы</vt:lpstr>
      <vt:lpstr>Executors</vt:lpstr>
      <vt:lpstr>ForkJoinPool</vt:lpstr>
      <vt:lpstr>Parallel stream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Объектная модель в Java</dc:title>
  <dc:creator>Карабцев</dc:creator>
  <cp:lastModifiedBy>Максим Шаптала</cp:lastModifiedBy>
  <cp:revision>1318</cp:revision>
  <cp:lastPrinted>1601-01-01T00:00:00Z</cp:lastPrinted>
  <dcterms:created xsi:type="dcterms:W3CDTF">2005-09-22T16:26:09Z</dcterms:created>
  <dcterms:modified xsi:type="dcterms:W3CDTF">2016-08-29T07:47:04Z</dcterms:modified>
</cp:coreProperties>
</file>