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79" r:id="rId2"/>
    <p:sldId id="282" r:id="rId3"/>
    <p:sldId id="283" r:id="rId4"/>
    <p:sldId id="284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301" r:id="rId17"/>
    <p:sldId id="302" r:id="rId18"/>
    <p:sldId id="343" r:id="rId19"/>
    <p:sldId id="303" r:id="rId20"/>
    <p:sldId id="304" r:id="rId21"/>
    <p:sldId id="305" r:id="rId22"/>
    <p:sldId id="306" r:id="rId23"/>
    <p:sldId id="311" r:id="rId24"/>
    <p:sldId id="312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8" r:id="rId38"/>
    <p:sldId id="329" r:id="rId39"/>
    <p:sldId id="346" r:id="rId40"/>
    <p:sldId id="330" r:id="rId41"/>
    <p:sldId id="331" r:id="rId42"/>
    <p:sldId id="332" r:id="rId43"/>
    <p:sldId id="333" r:id="rId44"/>
    <p:sldId id="326" r:id="rId45"/>
    <p:sldId id="327" r:id="rId46"/>
    <p:sldId id="344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2228E46-AF13-4DF2-A52D-A45F59E5DAAE}">
          <p14:sldIdLst>
            <p14:sldId id="279"/>
            <p14:sldId id="282"/>
            <p14:sldId id="283"/>
            <p14:sldId id="284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Java Bean" id="{C80776C5-AAD3-4667-BBC2-AADDEE809EC8}">
          <p14:sldIdLst>
            <p14:sldId id="300"/>
            <p14:sldId id="301"/>
            <p14:sldId id="302"/>
            <p14:sldId id="343"/>
            <p14:sldId id="303"/>
            <p14:sldId id="304"/>
            <p14:sldId id="305"/>
            <p14:sldId id="306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8"/>
            <p14:sldId id="329"/>
            <p14:sldId id="346"/>
            <p14:sldId id="330"/>
            <p14:sldId id="331"/>
            <p14:sldId id="332"/>
            <p14:sldId id="333"/>
            <p14:sldId id="326"/>
            <p14:sldId id="327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99"/>
    <a:srgbClr val="0066CC"/>
    <a:srgbClr val="008080"/>
    <a:srgbClr val="3333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B5D4B2-75B4-48AF-8002-22486053E30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522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2CB2F2-215C-4E7B-B8ED-671DDB9346D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560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EB7575-ED8A-446B-937B-9CA6F8F200C7}" type="slidenum">
              <a:rPr lang="ru-RU" sz="1200"/>
              <a:pPr/>
              <a:t>2</a:t>
            </a:fld>
            <a:endParaRPr lang="ru-RU" sz="1200"/>
          </a:p>
        </p:txBody>
      </p:sp>
      <p:sp>
        <p:nvSpPr>
          <p:cNvPr id="71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71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64883282-BDE4-4739-B55B-59ACA974EB1B}" type="slidenum">
              <a:rPr lang="ru-RU" sz="1200">
                <a:latin typeface="Arial" pitchFamily="34" charset="0"/>
              </a:rPr>
              <a:pPr algn="r" eaLnBrk="1" hangingPunct="1"/>
              <a:t>2</a:t>
            </a:fld>
            <a:endParaRPr lang="ru-RU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94BA2B-C943-4953-9B64-E99A7CA668BA}" type="slidenum">
              <a:rPr lang="ru-RU" sz="1200"/>
              <a:pPr/>
              <a:t>3</a:t>
            </a:fld>
            <a:endParaRPr lang="ru-RU" sz="1200"/>
          </a:p>
        </p:txBody>
      </p:sp>
      <p:sp>
        <p:nvSpPr>
          <p:cNvPr id="92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922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487F429-DD8E-4D00-86BF-C08FFDF734EA}" type="slidenum">
              <a:rPr lang="ru-RU" sz="1200">
                <a:latin typeface="Arial" pitchFamily="34" charset="0"/>
              </a:rPr>
              <a:pPr algn="r" eaLnBrk="1" hangingPunct="1"/>
              <a:t>3</a:t>
            </a:fld>
            <a:endParaRPr lang="ru-RU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92C03B-5CA0-4C40-806E-935711C3A5F2}" type="slidenum">
              <a:rPr lang="ru-RU" sz="1200"/>
              <a:pPr/>
              <a:t>4</a:t>
            </a:fld>
            <a:endParaRPr lang="ru-RU" sz="1200"/>
          </a:p>
        </p:txBody>
      </p:sp>
      <p:sp>
        <p:nvSpPr>
          <p:cNvPr id="112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12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E5CFBD60-7CF3-4D66-B389-E364C773A5A7}" type="slidenum">
              <a:rPr lang="ru-RU" sz="1200">
                <a:latin typeface="Arial" pitchFamily="34" charset="0"/>
              </a:rPr>
              <a:pPr algn="r" eaLnBrk="1" hangingPunct="1"/>
              <a:t>4</a:t>
            </a:fld>
            <a:endParaRPr lang="ru-RU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B02256-642E-41EC-9A0F-FA2AFF34EAE5}" type="slidenum">
              <a:rPr lang="ru-RU" sz="1200"/>
              <a:pPr/>
              <a:t>5</a:t>
            </a:fld>
            <a:endParaRPr lang="ru-RU" sz="1200"/>
          </a:p>
        </p:txBody>
      </p:sp>
      <p:sp>
        <p:nvSpPr>
          <p:cNvPr id="133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331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3E2FB992-2B79-475C-BD52-FCDDE64CA053}" type="slidenum">
              <a:rPr lang="ru-RU" sz="1200">
                <a:latin typeface="Arial" pitchFamily="34" charset="0"/>
              </a:rPr>
              <a:pPr algn="r" eaLnBrk="1" hangingPunct="1"/>
              <a:t>5</a:t>
            </a:fld>
            <a:endParaRPr lang="ru-RU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209800"/>
            <a:ext cx="6019800" cy="1470025"/>
          </a:xfrm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 anchor="t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fld id="{6B33AFD7-7CC3-47F2-9CBC-D0AC68DF13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D490C507-7196-441D-9361-EE2211B5ED0D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6888" y="66675"/>
            <a:ext cx="2286000" cy="6029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-11113" y="66675"/>
            <a:ext cx="6705601" cy="6029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DB961E67-1EDD-4248-8DC6-288A3D34D25D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1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113" y="66675"/>
            <a:ext cx="9144001" cy="533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305800" cy="48006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6C1C597F-DB0A-4226-AEBE-C5665B3C8280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1A1191A8-D714-4DCF-9F8F-C7845A3FE1A5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5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0F13666C-C671-4AB6-BB82-6F26B88E99E0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5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859E0458-0EE1-45D5-BA62-39379B158EDC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B4E3656C-0746-4685-B5DD-A323A5E11749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86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0C82636A-6FC2-48A2-BFAE-9DC1E70EC294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1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3454785F-032D-49D4-A40A-09BEB6F1987B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39B2B9B4-8D78-4742-8CC4-C0CB85DC0AAA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9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BDC14519-AF57-4E6B-9A82-715D1C2C3C6B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6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1113" y="66675"/>
            <a:ext cx="9144001" cy="533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05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66950" y="6305550"/>
            <a:ext cx="2209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336699"/>
                </a:solidFill>
                <a:latin typeface="Arial" pitchFamily="34" charset="0"/>
              </a:defRPr>
            </a:lvl1pPr>
          </a:lstStyle>
          <a:p>
            <a:r>
              <a:rPr lang="ru-RU"/>
              <a:t>Страница </a:t>
            </a:r>
            <a:fld id="{ADF069CF-D81E-45CD-85D8-344384ED9F75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09800"/>
            <a:ext cx="6019800" cy="1470025"/>
          </a:xfrm>
        </p:spPr>
        <p:txBody>
          <a:bodyPr/>
          <a:lstStyle/>
          <a:p>
            <a:r>
              <a:rPr lang="ru-RU" smtClean="0"/>
              <a:t>Уровень представления</a:t>
            </a:r>
          </a:p>
        </p:txBody>
      </p:sp>
      <p:sp>
        <p:nvSpPr>
          <p:cNvPr id="5123" name="Rectangle 3"/>
          <p:cNvSpPr>
            <a:spLocks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mtClean="0"/>
              <a:t>JSP, EL-expressions, JSTL</a:t>
            </a:r>
            <a:endParaRPr lang="ru-RU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1DDA6392-D824-4D30-BB35-6BD6D78893E1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10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396875"/>
          </a:xfrm>
        </p:spPr>
        <p:txBody>
          <a:bodyPr/>
          <a:lstStyle/>
          <a:p>
            <a:r>
              <a:rPr lang="ru-RU" sz="2400" smtClean="0"/>
              <a:t>Директивы JSP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095750"/>
          </a:xfrm>
        </p:spPr>
        <p:txBody>
          <a:bodyPr/>
          <a:lstStyle/>
          <a:p>
            <a:r>
              <a:rPr lang="ru-RU" i="1" smtClean="0"/>
              <a:t>Директивы</a:t>
            </a:r>
            <a:r>
              <a:rPr lang="ru-RU" smtClean="0"/>
              <a:t> JSP воздействуют на всю структуру класса сервлета. Обычно они имеют следующую форму:</a:t>
            </a:r>
          </a:p>
          <a:p>
            <a:pPr>
              <a:buFontTx/>
              <a:buNone/>
            </a:pPr>
            <a:r>
              <a:rPr lang="ru-RU" sz="2000" b="1" smtClean="0">
                <a:solidFill>
                  <a:srgbClr val="008000"/>
                </a:solidFill>
              </a:rPr>
              <a:t>    &lt;%@</a:t>
            </a:r>
            <a:r>
              <a:rPr lang="ru-RU" sz="2000" smtClean="0">
                <a:solidFill>
                  <a:srgbClr val="008000"/>
                </a:solidFill>
              </a:rPr>
              <a:t> директива атрибут="значение" </a:t>
            </a:r>
            <a:r>
              <a:rPr lang="ru-RU" sz="2000" b="1" smtClean="0">
                <a:solidFill>
                  <a:srgbClr val="008000"/>
                </a:solidFill>
              </a:rPr>
              <a:t>%&gt;</a:t>
            </a:r>
            <a:r>
              <a:rPr lang="ru-RU" smtClean="0"/>
              <a:t> </a:t>
            </a:r>
          </a:p>
          <a:p>
            <a:r>
              <a:rPr lang="ru-RU" smtClean="0"/>
              <a:t>Вы также можете объединить установку нескольких атрибутов для одной директивы:</a:t>
            </a:r>
          </a:p>
          <a:p>
            <a:pPr>
              <a:buFontTx/>
              <a:buNone/>
            </a:pPr>
            <a:r>
              <a:rPr lang="ru-RU" sz="2000" b="1" smtClean="0">
                <a:solidFill>
                  <a:srgbClr val="008000"/>
                </a:solidFill>
              </a:rPr>
              <a:t>    &lt;%@</a:t>
            </a:r>
            <a:r>
              <a:rPr lang="ru-RU" sz="2000" smtClean="0">
                <a:solidFill>
                  <a:srgbClr val="008000"/>
                </a:solidFill>
              </a:rPr>
              <a:t> директива атрибут1="значение1" атрибут2="значение2" ... атрибутN="значениеN" </a:t>
            </a:r>
            <a:r>
              <a:rPr lang="ru-RU" sz="2000" b="1" smtClean="0">
                <a:solidFill>
                  <a:srgbClr val="008000"/>
                </a:solidFill>
              </a:rPr>
              <a:t>%&gt;</a:t>
            </a:r>
            <a:r>
              <a:rPr lang="ru-RU" sz="2000" smtClean="0">
                <a:solidFill>
                  <a:srgbClr val="008000"/>
                </a:solidFill>
              </a:rPr>
              <a:t> </a:t>
            </a:r>
            <a:endParaRPr lang="en-US" sz="200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06FFBFF8-90D9-484B-8C23-639643245C12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11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195263"/>
          </a:xfrm>
        </p:spPr>
        <p:txBody>
          <a:bodyPr/>
          <a:lstStyle/>
          <a:p>
            <a:r>
              <a:rPr lang="ru-RU" sz="2400" smtClean="0"/>
              <a:t>Директивы JSP</a:t>
            </a:r>
            <a:r>
              <a:rPr lang="en-US" sz="2400" smtClean="0"/>
              <a:t>: page</a:t>
            </a:r>
            <a:endParaRPr lang="ru-RU" sz="240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6295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import="</a:t>
            </a:r>
            <a:r>
              <a:rPr lang="ru-RU" sz="2000" i="1" smtClean="0">
                <a:solidFill>
                  <a:srgbClr val="008000"/>
                </a:solidFill>
              </a:rPr>
              <a:t>пакет.class1</a:t>
            </a:r>
            <a:r>
              <a:rPr lang="en-US" sz="2000" smtClean="0">
                <a:solidFill>
                  <a:srgbClr val="008000"/>
                </a:solidFill>
              </a:rPr>
              <a:t>[</a:t>
            </a:r>
            <a:r>
              <a:rPr lang="ru-RU" sz="2000" i="1" smtClean="0">
                <a:solidFill>
                  <a:srgbClr val="008000"/>
                </a:solidFill>
              </a:rPr>
              <a:t>,...,пакет.classN</a:t>
            </a:r>
            <a:r>
              <a:rPr lang="en-US" sz="2000" smtClean="0">
                <a:solidFill>
                  <a:srgbClr val="008000"/>
                </a:solidFill>
              </a:rPr>
              <a:t>]</a:t>
            </a:r>
            <a:r>
              <a:rPr lang="ru-RU" sz="2000" smtClean="0">
                <a:solidFill>
                  <a:srgbClr val="008000"/>
                </a:solidFill>
              </a:rPr>
              <a:t>"</a:t>
            </a:r>
            <a:r>
              <a:rPr lang="ru-RU" sz="2000" smtClean="0"/>
              <a:t>.</a:t>
            </a:r>
            <a:r>
              <a:rPr lang="ru-RU" sz="2100" smtClean="0"/>
              <a:t> </a:t>
            </a:r>
            <a:endParaRPr lang="en-US" sz="21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smtClean="0"/>
              <a:t>    </a:t>
            </a:r>
            <a:r>
              <a:rPr lang="ru-RU" sz="2100" smtClean="0"/>
              <a:t>Позволяет вам задать пакеты, которые должны быть </a:t>
            </a:r>
            <a:r>
              <a:rPr lang="en-US" sz="2100" smtClean="0"/>
              <a:t> </a:t>
            </a:r>
            <a:r>
              <a:rPr lang="ru-RU" sz="2100" smtClean="0"/>
              <a:t>импортированы. Например:</a:t>
            </a:r>
            <a:br>
              <a:rPr lang="ru-RU" sz="2100" smtClean="0"/>
            </a:br>
            <a:r>
              <a:rPr lang="ru-RU" sz="2100" smtClean="0">
                <a:solidFill>
                  <a:srgbClr val="008000"/>
                </a:solidFill>
              </a:rPr>
              <a:t>&lt;%@ page import="java.util.*" %&gt;</a:t>
            </a:r>
            <a:br>
              <a:rPr lang="ru-RU" sz="2100" smtClean="0">
                <a:solidFill>
                  <a:srgbClr val="008000"/>
                </a:solidFill>
              </a:rPr>
            </a:br>
            <a:r>
              <a:rPr lang="ru-RU" sz="2100" smtClean="0"/>
              <a:t>Атрибут import - единственный атрибут, допускающий многократное применение. </a:t>
            </a:r>
            <a:endParaRPr lang="en-US" sz="21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contentType="</a:t>
            </a:r>
            <a:r>
              <a:rPr lang="ru-RU" sz="2000" i="1" smtClean="0">
                <a:solidFill>
                  <a:srgbClr val="008000"/>
                </a:solidFill>
              </a:rPr>
              <a:t>MIME-Тип</a:t>
            </a:r>
            <a:r>
              <a:rPr lang="ru-RU" sz="2000" smtClean="0">
                <a:solidFill>
                  <a:srgbClr val="008000"/>
                </a:solidFill>
              </a:rPr>
              <a:t>; </a:t>
            </a:r>
            <a:r>
              <a:rPr lang="en-US" sz="2000" smtClean="0">
                <a:solidFill>
                  <a:srgbClr val="008000"/>
                </a:solidFill>
              </a:rPr>
              <a:t>[</a:t>
            </a:r>
            <a:r>
              <a:rPr lang="ru-RU" sz="2000" smtClean="0">
                <a:solidFill>
                  <a:srgbClr val="008000"/>
                </a:solidFill>
              </a:rPr>
              <a:t>charset=Кодировка</a:t>
            </a:r>
            <a:r>
              <a:rPr lang="ru-RU" sz="2000" i="1" smtClean="0">
                <a:solidFill>
                  <a:srgbClr val="008000"/>
                </a:solidFill>
              </a:rPr>
              <a:t>-Символов</a:t>
            </a:r>
            <a:r>
              <a:rPr lang="en-US" sz="2000" smtClean="0">
                <a:solidFill>
                  <a:srgbClr val="008000"/>
                </a:solidFill>
              </a:rPr>
              <a:t>]</a:t>
            </a:r>
            <a:r>
              <a:rPr lang="ru-RU" sz="2000" smtClean="0">
                <a:solidFill>
                  <a:srgbClr val="008000"/>
                </a:solidFill>
              </a:rPr>
              <a:t>"</a:t>
            </a:r>
            <a:br>
              <a:rPr lang="ru-RU" sz="2000" smtClean="0">
                <a:solidFill>
                  <a:srgbClr val="008000"/>
                </a:solidFill>
              </a:rPr>
            </a:br>
            <a:r>
              <a:rPr lang="ru-RU" sz="2100" smtClean="0"/>
              <a:t>Задает тип MIME для вывода. По умолчанию используется text/html. К примеру, директива </a:t>
            </a:r>
            <a:br>
              <a:rPr lang="ru-RU" sz="2100" smtClean="0"/>
            </a:br>
            <a:r>
              <a:rPr lang="ru-RU" sz="2100" smtClean="0">
                <a:solidFill>
                  <a:srgbClr val="008000"/>
                </a:solidFill>
              </a:rPr>
              <a:t>&lt;%@ page contentType="text/plain" %&gt;</a:t>
            </a:r>
            <a:br>
              <a:rPr lang="ru-RU" sz="2100" smtClean="0">
                <a:solidFill>
                  <a:srgbClr val="008000"/>
                </a:solidFill>
              </a:rPr>
            </a:br>
            <a:r>
              <a:rPr lang="ru-RU" sz="2100" smtClean="0"/>
              <a:t>приводит к тому же результату, что и использование скриплета </a:t>
            </a:r>
            <a:r>
              <a:rPr lang="ru-RU" sz="2100" smtClean="0">
                <a:solidFill>
                  <a:srgbClr val="008000"/>
                </a:solidFill>
              </a:rPr>
              <a:t>&lt;% response.setContentType("text/plain"); %&gt; </a:t>
            </a:r>
            <a:endParaRPr lang="en-US" sz="21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errorPage="</a:t>
            </a:r>
            <a:r>
              <a:rPr lang="ru-RU" sz="2000" i="1" smtClean="0">
                <a:solidFill>
                  <a:srgbClr val="008000"/>
                </a:solidFill>
              </a:rPr>
              <a:t>url</a:t>
            </a:r>
            <a:r>
              <a:rPr lang="ru-RU" sz="2000" smtClean="0">
                <a:solidFill>
                  <a:srgbClr val="008000"/>
                </a:solidFill>
              </a:rPr>
              <a:t>".</a:t>
            </a:r>
            <a:r>
              <a:rPr lang="ru-RU" sz="2000" b="1" smtClean="0"/>
              <a:t> </a:t>
            </a:r>
            <a:endParaRPr lang="en-US" sz="2000" b="1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smtClean="0"/>
              <a:t>	</a:t>
            </a:r>
            <a:r>
              <a:rPr lang="ru-RU" sz="2100" smtClean="0"/>
              <a:t>Задает JSP страницу, которая вызывается в случае возникновения каких-либо событий Throwables, которые не обрабатываются на данной странице. </a:t>
            </a:r>
            <a:endParaRPr 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E0A64100-EC8F-43CB-8442-6FFD4F658C7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195263"/>
          </a:xfrm>
        </p:spPr>
        <p:txBody>
          <a:bodyPr/>
          <a:lstStyle/>
          <a:p>
            <a:r>
              <a:rPr lang="ru-RU" sz="2400" smtClean="0"/>
              <a:t>Директивы JSP</a:t>
            </a:r>
            <a:r>
              <a:rPr lang="en-US" sz="2400" smtClean="0"/>
              <a:t>: </a:t>
            </a:r>
            <a:r>
              <a:rPr lang="ru-RU" sz="2400" b="1" smtClean="0"/>
              <a:t>include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6295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smtClean="0"/>
              <a:t>Эта директива позволяет вам включать файлы в процессе трансляции JSP страницы в сервлет. Использование директивы выглядит следующим образом:</a:t>
            </a:r>
            <a:endParaRPr lang="en-US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8000"/>
                </a:solidFill>
              </a:rPr>
              <a:t>	</a:t>
            </a:r>
            <a:r>
              <a:rPr lang="ru-RU" sz="1800" smtClean="0">
                <a:solidFill>
                  <a:srgbClr val="008000"/>
                </a:solidFill>
              </a:rPr>
              <a:t>&lt;%@ include file="относительный url" %&gt; </a:t>
            </a:r>
            <a:endParaRPr lang="en-US" sz="18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smtClean="0"/>
              <a:t>Пример</a:t>
            </a:r>
            <a:r>
              <a:rPr lang="en-US" sz="2000" smtClean="0"/>
              <a:t>:</a:t>
            </a:r>
            <a:endParaRPr lang="ru-RU" sz="200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&lt;!DOCTYPE HTML PUBLIC "-//W3C//DTD HTML 4.0 Transitional//EN"&gt;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&lt;HTML&gt;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&lt;HEAD&gt;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&lt;TITLE&gt;Руководство по сервлетам: JavaServer Pages (JSP) 1.0&lt;/TITLE&gt;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&lt;LINK REL=STYLESHEET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      HREF="Site-Styles.css"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      TYPE="text/css"&gt;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&lt;/HEAD&gt;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&lt;BODY&gt;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&lt;%@ include file="/navbar.html" %&gt;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&lt;!-- Специфический фрагмент этой страницы ... --&gt;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&lt;/BODY&gt;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&lt;/HTML&gt;</a:t>
            </a:r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36641088-DA1A-4D8C-AE3F-E3E19728D5E6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32888" cy="314325"/>
          </a:xfrm>
        </p:spPr>
        <p:txBody>
          <a:bodyPr/>
          <a:lstStyle/>
          <a:p>
            <a:r>
              <a:rPr lang="ru-RU" sz="2400" smtClean="0"/>
              <a:t>Заранее определенные переменные</a:t>
            </a:r>
            <a:r>
              <a:rPr lang="en-US" sz="2400" smtClean="0"/>
              <a:t>[1]</a:t>
            </a:r>
            <a:endParaRPr lang="ru-RU" sz="24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3200" b="1" smtClean="0"/>
              <a:t>request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ru-RU" sz="2400" smtClean="0"/>
              <a:t>Это объект HttpServletRequest, связанный с запросом, который позволяет вам обращаться к параметрам запроса (через метод getParameter), типу запроса (GET, POST, HEAD, и т.д..), и входящим HTTP заголовкам (cookies, Referer, и т.д..).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3200" b="1" smtClean="0"/>
              <a:t>response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/>
              <a:t>Это объект типа HttpServletResponse, связанный с ответом на запрос клиента. 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3200" b="1" smtClean="0"/>
              <a:t>out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/>
              <a:t>то объект типа PrintWriter, используемый для отправки вывода клиенту. 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66A4EBAE-7199-42E5-A573-469D3A8AE20D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6295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3200" b="1" smtClean="0"/>
              <a:t>session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ru-RU" sz="2400" smtClean="0"/>
              <a:t>Это объект типа HttpSession, связанный с запросом. Сессии создаются автоматически, и эта переменная существует даже если нет ссылок на входящие сессии 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3200" b="1" smtClean="0"/>
              <a:t>application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/>
              <a:t>Это объект типа ServletContext полученный через использование метода getServletConfig().getContext(). 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3200" b="1" smtClean="0"/>
              <a:t>config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/>
              <a:t>Это объект типа ServletConfig для текущей страницы. </a:t>
            </a:r>
            <a:endParaRPr lang="en-US" sz="240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algn="r">
              <a:defRPr/>
            </a:pPr>
            <a:r>
              <a:rPr lang="ru-RU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Заранее определенные переменные</a:t>
            </a:r>
            <a:r>
              <a:rPr lang="en-US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[2]</a:t>
            </a:r>
            <a:endParaRPr lang="ru-RU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B944127B-9A4C-4126-9817-BDBF99A42F8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Java Bean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05800" cy="3276600"/>
          </a:xfrm>
        </p:spPr>
        <p:txBody>
          <a:bodyPr/>
          <a:lstStyle/>
          <a:p>
            <a:r>
              <a:rPr lang="ru-RU" smtClean="0"/>
              <a:t>Java класс, созданный по определённым правилам</a:t>
            </a:r>
          </a:p>
          <a:p>
            <a:r>
              <a:rPr lang="ru-RU" smtClean="0"/>
              <a:t>Используется для объединения нескольких объектов в один для удобной передачи данных</a:t>
            </a:r>
          </a:p>
          <a:p>
            <a:endParaRPr lang="ru-RU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32ADF4A9-D3BE-4E94-9D25-586CCFBDFD08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Правила описания JavaBean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mtClean="0"/>
              <a:t>Класс должен иметь public конструктор без параметров. </a:t>
            </a:r>
          </a:p>
          <a:p>
            <a:pPr>
              <a:lnSpc>
                <a:spcPct val="80000"/>
              </a:lnSpc>
            </a:pPr>
            <a:r>
              <a:rPr lang="ru-RU" smtClean="0"/>
              <a:t>Свойства класса должны быть доступны через get, set и другие методы (так называемые методы доступа), которые подчинятся стандартному соглашению об именах. </a:t>
            </a:r>
          </a:p>
          <a:p>
            <a:pPr>
              <a:lnSpc>
                <a:spcPct val="80000"/>
              </a:lnSpc>
            </a:pPr>
            <a:r>
              <a:rPr lang="ru-RU" smtClean="0"/>
              <a:t>Класс должен быть сереализуем </a:t>
            </a:r>
          </a:p>
          <a:p>
            <a:pPr>
              <a:lnSpc>
                <a:spcPct val="80000"/>
              </a:lnSpc>
            </a:pPr>
            <a:r>
              <a:rPr lang="ru-RU" smtClean="0"/>
              <a:t>Он не должен содержать никаких методов обработки событий.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0158EEF6-DFA5-43C5-A24D-6091014F358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17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smtClean="0"/>
              <a:t>Правила именования </a:t>
            </a:r>
            <a:r>
              <a:rPr lang="en-US" sz="2400" smtClean="0"/>
              <a:t>JavaBeans</a:t>
            </a:r>
            <a:endParaRPr lang="ru-RU" sz="240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05800" cy="3886200"/>
          </a:xfrm>
        </p:spPr>
        <p:txBody>
          <a:bodyPr/>
          <a:lstStyle/>
          <a:p>
            <a:pPr>
              <a:buFontTx/>
              <a:buNone/>
            </a:pPr>
            <a:r>
              <a:rPr lang="ru-RU" smtClean="0"/>
              <a:t>Необходимо объявлять публичные нестатические методы </a:t>
            </a:r>
            <a:r>
              <a:rPr lang="ru-RU" b="1" smtClean="0"/>
              <a:t>set</a:t>
            </a:r>
            <a:r>
              <a:rPr lang="ru-RU" smtClean="0"/>
              <a:t> и </a:t>
            </a:r>
            <a:r>
              <a:rPr lang="ru-RU" b="1" smtClean="0"/>
              <a:t>get</a:t>
            </a:r>
            <a:r>
              <a:rPr lang="ru-RU" smtClean="0"/>
              <a:t> для свойств </a:t>
            </a:r>
            <a:r>
              <a:rPr lang="en-US" smtClean="0"/>
              <a:t>JavaBean</a:t>
            </a:r>
            <a:r>
              <a:rPr lang="ru-RU" smtClean="0"/>
              <a:t>.</a:t>
            </a:r>
            <a:endParaRPr lang="en-US" smtClean="0"/>
          </a:p>
          <a:p>
            <a:pPr>
              <a:buFontTx/>
              <a:buNone/>
            </a:pPr>
            <a:r>
              <a:rPr lang="ru-RU" smtClean="0"/>
              <a:t>Атрибуту типа boolean в классе Bean должны соответствовать методы </a:t>
            </a:r>
            <a:r>
              <a:rPr lang="ru-RU" b="1" smtClean="0"/>
              <a:t>is</a:t>
            </a:r>
            <a:r>
              <a:rPr lang="ru-RU" smtClean="0"/>
              <a:t> и </a:t>
            </a:r>
            <a:r>
              <a:rPr lang="ru-RU" b="1" smtClean="0"/>
              <a:t>set</a:t>
            </a:r>
            <a:r>
              <a:rPr lang="ru-RU" smtClean="0"/>
              <a:t>.</a:t>
            </a:r>
            <a:br>
              <a:rPr lang="ru-RU" smtClean="0"/>
            </a:br>
            <a:r>
              <a:rPr lang="ru-RU" smtClean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B3945BC4-13FA-4307-8DD1-AF9CA6643D96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18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JavaBeans </a:t>
            </a:r>
            <a:r>
              <a:rPr lang="ru-RU" smtClean="0"/>
              <a:t>и </a:t>
            </a:r>
            <a:r>
              <a:rPr lang="en-US" smtClean="0"/>
              <a:t>POJO</a:t>
            </a:r>
            <a:endParaRPr lang="ru-RU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Т.к. требования в основном изложены в виде соглашения, а не интерфейса, разработчики рассматривают JavaBeans, как </a:t>
            </a:r>
            <a:r>
              <a:rPr lang="en-US" smtClean="0"/>
              <a:t>Plain Old Java Object</a:t>
            </a:r>
            <a:r>
              <a:rPr lang="ru-RU" smtClean="0"/>
              <a:t>, которые следуют определённым правилам именования</a:t>
            </a:r>
          </a:p>
          <a:p>
            <a:r>
              <a:rPr lang="en-US" smtClean="0"/>
              <a:t>POJO</a:t>
            </a:r>
            <a:r>
              <a:rPr lang="ru-RU" smtClean="0"/>
              <a:t> могут содержать любые методы</a:t>
            </a:r>
          </a:p>
          <a:p>
            <a:r>
              <a:rPr lang="ru-RU" smtClean="0"/>
              <a:t>Требования сериализации может быть игнорировано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B5C3D702-F753-45D3-A8C9-DAD11CB4BE8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19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195263"/>
          </a:xfrm>
        </p:spPr>
        <p:txBody>
          <a:bodyPr/>
          <a:lstStyle/>
          <a:p>
            <a:r>
              <a:rPr lang="ru-RU" sz="2400" smtClean="0"/>
              <a:t>Пример </a:t>
            </a:r>
            <a:r>
              <a:rPr lang="en-US" sz="2400" smtClean="0"/>
              <a:t>POJO</a:t>
            </a:r>
            <a:endParaRPr lang="ru-RU" sz="2400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64343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611BA1A4-A30E-4C1E-8C46-2588FEE40494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Что такое </a:t>
            </a:r>
            <a:r>
              <a:rPr lang="en-US" smtClean="0"/>
              <a:t>JSP</a:t>
            </a:r>
            <a:endParaRPr lang="ru-RU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81200"/>
            <a:ext cx="8305800" cy="3581400"/>
          </a:xfrm>
        </p:spPr>
        <p:txBody>
          <a:bodyPr/>
          <a:lstStyle/>
          <a:p>
            <a:pPr eaLnBrk="1" hangingPunct="1"/>
            <a:r>
              <a:rPr lang="ru-RU" sz="2000" smtClean="0"/>
              <a:t>JavaServer Pages (JSP) позволяют вам отделить динамическую часть ваших страниц от статического HTML. </a:t>
            </a:r>
            <a:endParaRPr lang="en-US" sz="2000" smtClean="0"/>
          </a:p>
          <a:p>
            <a:pPr eaLnBrk="1" hangingPunct="1"/>
            <a:r>
              <a:rPr lang="ru-RU" sz="2000" smtClean="0"/>
              <a:t>Вы, как обычно, пишете обычный код в HTML, используя для этого любую программу для создания Web страниц. </a:t>
            </a:r>
          </a:p>
          <a:p>
            <a:pPr eaLnBrk="1" hangingPunct="1"/>
            <a:r>
              <a:rPr lang="ru-RU" sz="2000" smtClean="0"/>
              <a:t>Пример секции JSP страницы, результатом которой будет что-то вроде </a:t>
            </a:r>
            <a:r>
              <a:rPr lang="ru-RU" sz="2000" smtClean="0">
                <a:solidFill>
                  <a:srgbClr val="0070C0"/>
                </a:solidFill>
              </a:rPr>
              <a:t>"Спасибо за покупку </a:t>
            </a:r>
            <a:r>
              <a:rPr lang="ru-RU" sz="2000" i="1" smtClean="0">
                <a:solidFill>
                  <a:srgbClr val="0070C0"/>
                </a:solidFill>
              </a:rPr>
              <a:t>Core Web Programming</a:t>
            </a:r>
            <a:r>
              <a:rPr lang="ru-RU" sz="2000" smtClean="0">
                <a:solidFill>
                  <a:srgbClr val="0070C0"/>
                </a:solidFill>
              </a:rPr>
              <a:t>" </a:t>
            </a:r>
            <a:r>
              <a:rPr lang="ru-RU" sz="2000" smtClean="0"/>
              <a:t>по запросу с URL: </a:t>
            </a:r>
            <a:r>
              <a:rPr lang="ru-RU" sz="1800" smtClean="0">
                <a:solidFill>
                  <a:srgbClr val="FF0000"/>
                </a:solidFill>
              </a:rPr>
              <a:t>http://host/OrderConfirmation.jsp?title=Core+Web+Programming</a:t>
            </a:r>
            <a:r>
              <a:rPr lang="ru-RU" sz="1800" smtClean="0"/>
              <a:t>:</a:t>
            </a:r>
          </a:p>
          <a:p>
            <a:pPr eaLnBrk="1" hangingPunct="1">
              <a:buFontTx/>
              <a:buNone/>
            </a:pPr>
            <a:endParaRPr lang="ru-RU" sz="2000" smtClean="0">
              <a:solidFill>
                <a:srgbClr val="00B050"/>
              </a:solidFill>
            </a:endParaRPr>
          </a:p>
          <a:p>
            <a:pPr lvl="1" eaLnBrk="1" hangingPunct="1">
              <a:buFontTx/>
              <a:buNone/>
            </a:pPr>
            <a:r>
              <a:rPr lang="ru-RU" sz="1800" smtClean="0">
                <a:solidFill>
                  <a:srgbClr val="00B050"/>
                </a:solidFill>
              </a:rPr>
              <a:t>Спасибо за покупку &lt;</a:t>
            </a:r>
            <a:r>
              <a:rPr lang="en-US" sz="1800" smtClean="0">
                <a:solidFill>
                  <a:srgbClr val="00B050"/>
                </a:solidFill>
              </a:rPr>
              <a:t>i</a:t>
            </a:r>
            <a:r>
              <a:rPr lang="ru-RU" sz="1800" smtClean="0">
                <a:solidFill>
                  <a:srgbClr val="00B050"/>
                </a:solidFill>
              </a:rPr>
              <a:t>&gt;</a:t>
            </a:r>
          </a:p>
          <a:p>
            <a:pPr lvl="1" eaLnBrk="1" hangingPunct="1">
              <a:buFontTx/>
              <a:buNone/>
            </a:pPr>
            <a:r>
              <a:rPr lang="ru-RU" sz="1800" smtClean="0">
                <a:solidFill>
                  <a:srgbClr val="00B050"/>
                </a:solidFill>
              </a:rPr>
              <a:t>&lt;%= request.getParameter("title") %&gt;&lt;/</a:t>
            </a:r>
            <a:r>
              <a:rPr lang="en-US" sz="1800" smtClean="0">
                <a:solidFill>
                  <a:srgbClr val="00B050"/>
                </a:solidFill>
              </a:rPr>
              <a:t>i</a:t>
            </a:r>
            <a:r>
              <a:rPr lang="ru-RU" sz="1800" smtClean="0">
                <a:solidFill>
                  <a:srgbClr val="00B050"/>
                </a:solidFill>
              </a:rPr>
              <a:t>&gt;</a:t>
            </a:r>
            <a:endParaRPr lang="ru-RU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FDF5247-40DF-4602-80F8-B845BE3B8A9A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20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Вернемся а </a:t>
            </a:r>
            <a:r>
              <a:rPr lang="en-US" smtClean="0"/>
              <a:t>JSP: </a:t>
            </a:r>
            <a:r>
              <a:rPr lang="ru-RU" smtClean="0"/>
              <a:t>Действия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ru-RU" i="1" smtClean="0"/>
              <a:t>Действия</a:t>
            </a:r>
            <a:r>
              <a:rPr lang="ru-RU" smtClean="0"/>
              <a:t> JSP используют конструкции с синтаксисом XML для управления работой ядра сервлета. </a:t>
            </a:r>
          </a:p>
          <a:p>
            <a:r>
              <a:rPr lang="ru-RU" smtClean="0"/>
              <a:t>Вы можете динамически подключать файл, многократно использовать компоненты </a:t>
            </a:r>
            <a:r>
              <a:rPr lang="ru-RU" b="1" smtClean="0"/>
              <a:t>JavaBeans</a:t>
            </a:r>
            <a:r>
              <a:rPr lang="ru-RU" smtClean="0"/>
              <a:t>, направить пользователя на другую страницу или сгенерировать HTML для Java plugin.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A4E8117C-1FF5-4672-8A83-D8D2B4DDFA2C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21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jsp:include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Это действие позволяет вам вставлять файлы в генерируемую страницу. Синтаксис действия: </a:t>
            </a:r>
          </a:p>
          <a:p>
            <a:pPr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	&lt;jsp:include page="относительный URL" flush="true" /&gt;</a:t>
            </a:r>
          </a:p>
          <a:p>
            <a:r>
              <a:rPr lang="ru-RU" smtClean="0"/>
              <a:t>В отличие от директивы include, которая вставляет файл на этапе трансляции JSP страницы, это действие вставляет файл в процессе запроса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E3DF5A4C-2B0A-4392-A631-0DEAF3CEFB2D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jsp:useBean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Это действие позволяет вам загружать JavaBean для последующего использования на JSP странице. 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Синтаксис для указания используемого bean: </a:t>
            </a:r>
          </a:p>
          <a:p>
            <a:pPr>
              <a:lnSpc>
                <a:spcPct val="90000"/>
              </a:lnSpc>
            </a:pPr>
            <a:r>
              <a:rPr lang="ru-RU" sz="2400" smtClean="0">
                <a:solidFill>
                  <a:srgbClr val="008000"/>
                </a:solidFill>
              </a:rPr>
              <a:t>&lt;jsp:useBean id="</a:t>
            </a:r>
            <a:r>
              <a:rPr lang="ru-RU" sz="2400" i="1" smtClean="0">
                <a:solidFill>
                  <a:srgbClr val="008000"/>
                </a:solidFill>
              </a:rPr>
              <a:t>имя</a:t>
            </a:r>
            <a:r>
              <a:rPr lang="ru-RU" sz="2400" smtClean="0">
                <a:solidFill>
                  <a:srgbClr val="008000"/>
                </a:solidFill>
              </a:rPr>
              <a:t>" class="</a:t>
            </a:r>
            <a:r>
              <a:rPr lang="ru-RU" sz="2400" i="1" smtClean="0">
                <a:solidFill>
                  <a:srgbClr val="008000"/>
                </a:solidFill>
              </a:rPr>
              <a:t>пакет.class</a:t>
            </a:r>
            <a:r>
              <a:rPr lang="ru-RU" sz="2400" smtClean="0">
                <a:solidFill>
                  <a:srgbClr val="008000"/>
                </a:solidFill>
              </a:rPr>
              <a:t>" </a:t>
            </a:r>
            <a:r>
              <a:rPr lang="en-US" sz="2400" smtClean="0">
                <a:solidFill>
                  <a:srgbClr val="008000"/>
                </a:solidFill>
              </a:rPr>
              <a:t>type</a:t>
            </a:r>
            <a:r>
              <a:rPr lang="ru-RU" sz="2400" smtClean="0">
                <a:solidFill>
                  <a:srgbClr val="008000"/>
                </a:solidFill>
              </a:rPr>
              <a:t>="</a:t>
            </a:r>
            <a:r>
              <a:rPr lang="ru-RU" sz="2400" i="1" smtClean="0">
                <a:solidFill>
                  <a:srgbClr val="008000"/>
                </a:solidFill>
              </a:rPr>
              <a:t>пакет.class</a:t>
            </a:r>
            <a:r>
              <a:rPr lang="ru-RU" sz="2400" smtClean="0">
                <a:solidFill>
                  <a:srgbClr val="008000"/>
                </a:solidFill>
              </a:rPr>
              <a:t>" </a:t>
            </a:r>
            <a:r>
              <a:rPr lang="en-US" sz="2400" smtClean="0">
                <a:solidFill>
                  <a:srgbClr val="008000"/>
                </a:solidFill>
              </a:rPr>
              <a:t>scope=“</a:t>
            </a:r>
            <a:r>
              <a:rPr lang="ru-RU" sz="2400" smtClean="0">
                <a:solidFill>
                  <a:srgbClr val="008000"/>
                </a:solidFill>
              </a:rPr>
              <a:t>область_видимости</a:t>
            </a:r>
            <a:r>
              <a:rPr lang="en-US" sz="2400" smtClean="0">
                <a:solidFill>
                  <a:srgbClr val="008000"/>
                </a:solidFill>
              </a:rPr>
              <a:t>”</a:t>
            </a:r>
            <a:r>
              <a:rPr lang="ru-RU" sz="2400" smtClean="0">
                <a:solidFill>
                  <a:srgbClr val="008000"/>
                </a:solidFill>
              </a:rPr>
              <a:t>/&gt;</a:t>
            </a:r>
            <a:r>
              <a:rPr lang="ru-RU" sz="240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    </a:t>
            </a:r>
            <a:r>
              <a:rPr lang="en-US" sz="2400" b="1" smtClean="0"/>
              <a:t>id</a:t>
            </a:r>
            <a:r>
              <a:rPr lang="en-US" sz="2400" smtClean="0"/>
              <a:t> - </a:t>
            </a:r>
            <a:r>
              <a:rPr lang="ru-RU" sz="2400" smtClean="0"/>
              <a:t>это идентификатор, используемый для ссылки на bean-компонент в других элементах JSP и скриптлетах</a:t>
            </a:r>
          </a:p>
          <a:p>
            <a:pPr>
              <a:lnSpc>
                <a:spcPct val="90000"/>
              </a:lnSpc>
            </a:pPr>
            <a:endParaRPr lang="ru-RU" sz="2400" smtClean="0"/>
          </a:p>
          <a:p>
            <a:pPr>
              <a:lnSpc>
                <a:spcPct val="90000"/>
              </a:lnSpc>
            </a:pPr>
            <a:endParaRPr lang="ru-RU" sz="24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A77D214A-9BED-455C-9B6A-CA855DAE2771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smtClean="0"/>
              <a:t>Действие jsp:useBean - Пример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Рассмотрим данный bean-компонент, объявленный в области действия request: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8000"/>
                </a:solidFill>
              </a:rPr>
              <a:t>&lt;</a:t>
            </a:r>
            <a:r>
              <a:rPr lang="ru-RU" sz="2400" smtClean="0">
                <a:solidFill>
                  <a:srgbClr val="008000"/>
                </a:solidFill>
              </a:rPr>
              <a:t>jsp:useBean id="user" class="UserBean" </a:t>
            </a:r>
            <a:r>
              <a:rPr lang="en-US" sz="2400" smtClean="0">
                <a:solidFill>
                  <a:srgbClr val="008000"/>
                </a:solidFill>
              </a:rPr>
              <a:t>type=“</a:t>
            </a:r>
            <a:r>
              <a:rPr lang="ru-RU" sz="2400" smtClean="0">
                <a:solidFill>
                  <a:srgbClr val="008000"/>
                </a:solidFill>
              </a:rPr>
              <a:t>PersonBean</a:t>
            </a:r>
            <a:r>
              <a:rPr lang="en-US" sz="2400" smtClean="0">
                <a:solidFill>
                  <a:srgbClr val="008000"/>
                </a:solidFill>
              </a:rPr>
              <a:t>“ </a:t>
            </a:r>
            <a:r>
              <a:rPr lang="ru-RU" sz="2400" smtClean="0">
                <a:solidFill>
                  <a:srgbClr val="008000"/>
                </a:solidFill>
              </a:rPr>
              <a:t>scope="request"/&gt;</a:t>
            </a:r>
            <a:r>
              <a:rPr lang="ru-RU" sz="2400" smtClean="0"/>
              <a:t> 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ru-RU" sz="2400" smtClean="0"/>
              <a:t>В service() методе эквивалентный код сервлета будет выглядеть следующим образом: </a:t>
            </a:r>
            <a:endParaRPr lang="en-US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 </a:t>
            </a:r>
            <a:r>
              <a:rPr lang="ru-RU" sz="2400" b="1" smtClean="0">
                <a:solidFill>
                  <a:srgbClr val="008000"/>
                </a:solidFill>
              </a:rPr>
              <a:t>PersonBean</a:t>
            </a:r>
            <a:r>
              <a:rPr lang="en-US" sz="2400" smtClean="0">
                <a:solidFill>
                  <a:srgbClr val="008000"/>
                </a:solidFill>
              </a:rPr>
              <a:t> </a:t>
            </a:r>
            <a:r>
              <a:rPr lang="ru-RU" sz="2400" smtClean="0">
                <a:solidFill>
                  <a:srgbClr val="008000"/>
                </a:solidFill>
              </a:rPr>
              <a:t>user</a:t>
            </a:r>
            <a:r>
              <a:rPr lang="en-US" sz="2400" smtClean="0">
                <a:solidFill>
                  <a:srgbClr val="008000"/>
                </a:solidFill>
              </a:rPr>
              <a:t> </a:t>
            </a:r>
            <a:r>
              <a:rPr lang="ru-RU" sz="2400" smtClean="0">
                <a:solidFill>
                  <a:srgbClr val="008000"/>
                </a:solidFill>
              </a:rPr>
              <a:t>=</a:t>
            </a:r>
            <a:r>
              <a:rPr lang="en-US" sz="2400" smtClean="0">
                <a:solidFill>
                  <a:srgbClr val="008000"/>
                </a:solidFill>
              </a:rPr>
              <a:t> </a:t>
            </a:r>
            <a:r>
              <a:rPr lang="ru-RU" sz="2400" smtClean="0">
                <a:solidFill>
                  <a:srgbClr val="008000"/>
                </a:solidFill>
              </a:rPr>
              <a:t>(</a:t>
            </a:r>
            <a:r>
              <a:rPr lang="ru-RU" sz="2400" b="1" smtClean="0">
                <a:solidFill>
                  <a:srgbClr val="008000"/>
                </a:solidFill>
              </a:rPr>
              <a:t>PersonBean</a:t>
            </a:r>
            <a:r>
              <a:rPr lang="ru-RU" sz="2400" smtClean="0">
                <a:solidFill>
                  <a:srgbClr val="008000"/>
                </a:solidFill>
              </a:rPr>
              <a:t>)request.getAttribute("user"); If(user==null) {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		</a:t>
            </a:r>
            <a:r>
              <a:rPr lang="ru-RU" sz="2400" smtClean="0">
                <a:solidFill>
                  <a:srgbClr val="008000"/>
                </a:solidFill>
              </a:rPr>
              <a:t>user=new </a:t>
            </a:r>
            <a:r>
              <a:rPr lang="ru-RU" sz="2400" b="1" smtClean="0">
                <a:solidFill>
                  <a:srgbClr val="008000"/>
                </a:solidFill>
              </a:rPr>
              <a:t>UserBean</a:t>
            </a:r>
            <a:r>
              <a:rPr lang="ru-RU" sz="2400" smtClean="0">
                <a:solidFill>
                  <a:srgbClr val="008000"/>
                </a:solidFill>
              </a:rPr>
              <a:t>(); </a:t>
            </a:r>
            <a:r>
              <a:rPr lang="en-US" sz="2400" smtClean="0">
                <a:solidFill>
                  <a:srgbClr val="008000"/>
                </a:solidFill>
              </a:rPr>
              <a:t>		</a:t>
            </a:r>
            <a:r>
              <a:rPr lang="ru-RU" sz="2400" smtClean="0">
                <a:solidFill>
                  <a:srgbClr val="008000"/>
                </a:solidFill>
              </a:rPr>
              <a:t>request.setAttribute("user",user);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	</a:t>
            </a:r>
            <a:r>
              <a:rPr lang="ru-RU" sz="2400" smtClean="0">
                <a:solidFill>
                  <a:srgbClr val="008000"/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3FDEBED-AE71-45DB-B507-D2851E260E3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jsp:setProperty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Используется для присвоения значений свойствам ранее описанных beans. 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Использование: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/>
              <a:t>	</a:t>
            </a:r>
            <a:r>
              <a:rPr lang="ru-RU" sz="2400" smtClean="0">
                <a:solidFill>
                  <a:srgbClr val="008000"/>
                </a:solidFill>
              </a:rPr>
              <a:t>&lt;jsp:useBean id="myName" ... /&gt; 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 &lt;jsp:setProperty name="myName"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              property="someProperty" ... /&gt;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/>
              <a:t>  или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&lt;jsp:useBean id="myName" ... &gt;   ... 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     &lt;jsp:setProperty name="myName"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              property="someProperty" ... /&gt;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&lt;/jsp:useBean&gt;</a:t>
            </a:r>
            <a:r>
              <a:rPr lang="ru-RU" sz="2400" smtClean="0"/>
              <a:t> </a:t>
            </a:r>
          </a:p>
          <a:p>
            <a:pPr>
              <a:lnSpc>
                <a:spcPct val="90000"/>
              </a:lnSpc>
            </a:pPr>
            <a:endParaRPr lang="ru-RU" sz="24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975BDD45-7DC8-449E-B598-7C736EE0B653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jsp:setProperty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038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2400" smtClean="0"/>
              <a:t>Параметры</a:t>
            </a:r>
            <a:r>
              <a:rPr lang="en-US" sz="2400" smtClean="0"/>
              <a:t>: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name </a:t>
            </a:r>
            <a:r>
              <a:rPr lang="en-US" sz="2400" smtClean="0"/>
              <a:t>–</a:t>
            </a:r>
            <a:r>
              <a:rPr lang="ru-RU" sz="2400" smtClean="0"/>
              <a:t> обязательный атрибут служит для задания bean, свойства которого будут устанавливаться 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property - обязательный атрибут устанавливает свойство, которое вы хотите установить 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value - необязательный атрибут устанавливает значение свойств (если не указан = </a:t>
            </a:r>
            <a:r>
              <a:rPr lang="en-US" sz="2400" smtClean="0"/>
              <a:t>NULL</a:t>
            </a:r>
            <a:r>
              <a:rPr lang="ru-RU" sz="2400" smtClean="0"/>
              <a:t>)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ru-RU" sz="2400" smtClean="0"/>
              <a:t>param </a:t>
            </a:r>
            <a:r>
              <a:rPr lang="en-US" sz="2400" smtClean="0"/>
              <a:t> - </a:t>
            </a:r>
            <a:r>
              <a:rPr lang="ru-RU" sz="2400" smtClean="0"/>
              <a:t>Этот необязательный атрибут устанавливает параметр запроса, используемый для получения свойства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11B6EDBA-8D02-4B6D-949A-875C3BFB8592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jsp:getProperty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smtClean="0"/>
              <a:t>Определяет значение свойства bean, конвертирует его в строку и направляет в поток вывода</a:t>
            </a:r>
          </a:p>
          <a:p>
            <a:pPr>
              <a:lnSpc>
                <a:spcPct val="80000"/>
              </a:lnSpc>
            </a:pPr>
            <a:r>
              <a:rPr lang="ru-RU" sz="2400" smtClean="0"/>
              <a:t>Пример</a:t>
            </a:r>
            <a:r>
              <a:rPr lang="en-US" sz="240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>
                <a:solidFill>
                  <a:srgbClr val="008000"/>
                </a:solidFill>
              </a:rPr>
              <a:t>&lt;jsp:useBean id="itemBean" ... /&gt; ...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    	</a:t>
            </a:r>
            <a:r>
              <a:rPr lang="ru-RU" sz="2400" smtClean="0">
                <a:solidFill>
                  <a:srgbClr val="008000"/>
                </a:solidFill>
              </a:rPr>
              <a:t>&lt;UL&gt;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		</a:t>
            </a:r>
            <a:r>
              <a:rPr lang="ru-RU" sz="2400" smtClean="0">
                <a:solidFill>
                  <a:srgbClr val="008000"/>
                </a:solidFill>
              </a:rPr>
              <a:t>&lt;LI&gt;Количество предметов: </a:t>
            </a:r>
            <a:r>
              <a:rPr lang="en-US" sz="2400" smtClean="0">
                <a:solidFill>
                  <a:srgbClr val="008000"/>
                </a:solidFill>
              </a:rPr>
              <a:t>					</a:t>
            </a:r>
            <a:r>
              <a:rPr lang="ru-RU" sz="2400" b="1" smtClean="0">
                <a:solidFill>
                  <a:srgbClr val="008000"/>
                </a:solidFill>
              </a:rPr>
              <a:t>&lt;jsp:getProperty name="itemBean" </a:t>
            </a:r>
            <a:r>
              <a:rPr lang="en-US" sz="2400" b="1" smtClean="0">
                <a:solidFill>
                  <a:srgbClr val="008000"/>
                </a:solidFill>
              </a:rPr>
              <a:t>			</a:t>
            </a:r>
            <a:r>
              <a:rPr lang="ru-RU" sz="2400" b="1" smtClean="0">
                <a:solidFill>
                  <a:srgbClr val="008000"/>
                </a:solidFill>
              </a:rPr>
              <a:t>property="numItems" /&gt;</a:t>
            </a:r>
            <a:r>
              <a:rPr lang="ru-RU" sz="2400" smtClean="0">
                <a:solidFill>
                  <a:srgbClr val="008000"/>
                </a:solidFill>
              </a:rPr>
              <a:t>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		</a:t>
            </a:r>
            <a:r>
              <a:rPr lang="ru-RU" sz="2400" smtClean="0">
                <a:solidFill>
                  <a:srgbClr val="008000"/>
                </a:solidFill>
              </a:rPr>
              <a:t>&lt;LI&gt;Цена за штуку: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8000"/>
                </a:solidFill>
              </a:rPr>
              <a:t>			</a:t>
            </a:r>
            <a:r>
              <a:rPr lang="ru-RU" sz="2400" b="1" smtClean="0">
                <a:solidFill>
                  <a:srgbClr val="008000"/>
                </a:solidFill>
              </a:rPr>
              <a:t>&lt;jsp:getProperty name="itemBean" </a:t>
            </a:r>
            <a:r>
              <a:rPr lang="en-US" sz="2400" b="1" smtClean="0">
                <a:solidFill>
                  <a:srgbClr val="008000"/>
                </a:solidFill>
              </a:rPr>
              <a:t>			</a:t>
            </a:r>
            <a:r>
              <a:rPr lang="ru-RU" sz="2400" b="1" smtClean="0">
                <a:solidFill>
                  <a:srgbClr val="008000"/>
                </a:solidFill>
              </a:rPr>
              <a:t>property="unitCost" /&gt;</a:t>
            </a:r>
            <a:r>
              <a:rPr lang="ru-RU" sz="2400" smtClean="0">
                <a:solidFill>
                  <a:srgbClr val="008000"/>
                </a:solidFill>
              </a:rPr>
              <a:t>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	</a:t>
            </a:r>
            <a:r>
              <a:rPr lang="ru-RU" sz="2400" smtClean="0">
                <a:solidFill>
                  <a:srgbClr val="008000"/>
                </a:solidFill>
              </a:rPr>
              <a:t>&lt;/UL&gt;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3E251C3E-1CC2-4432-B58F-965CDED50E5C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27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jsp:forward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267200"/>
          </a:xfrm>
        </p:spPr>
        <p:txBody>
          <a:bodyPr/>
          <a:lstStyle/>
          <a:p>
            <a:r>
              <a:rPr lang="ru-RU" smtClean="0"/>
              <a:t>Позволяет вам передать запрос другой странице.</a:t>
            </a:r>
          </a:p>
          <a:p>
            <a:r>
              <a:rPr lang="ru-RU" smtClean="0"/>
              <a:t>Пример</a:t>
            </a:r>
            <a:r>
              <a:rPr lang="en-US" smtClean="0"/>
              <a:t>: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ru-RU" smtClean="0">
                <a:solidFill>
                  <a:srgbClr val="008000"/>
                </a:solidFill>
              </a:rPr>
              <a:t>&lt;jsp:forward page="/utils/errorReporter.jsp" /&gt; </a:t>
            </a:r>
            <a:endParaRPr lang="en-US" smtClean="0">
              <a:solidFill>
                <a:srgbClr val="008000"/>
              </a:solidFill>
            </a:endParaRPr>
          </a:p>
          <a:p>
            <a:pPr>
              <a:buFontTx/>
              <a:buNone/>
            </a:pPr>
            <a:endParaRPr lang="en-US" smtClean="0">
              <a:solidFill>
                <a:srgbClr val="008000"/>
              </a:solidFill>
            </a:endParaRPr>
          </a:p>
          <a:p>
            <a:pPr>
              <a:buFontTx/>
              <a:buNone/>
            </a:pPr>
            <a:r>
              <a:rPr lang="en-US" smtClean="0">
                <a:solidFill>
                  <a:srgbClr val="008000"/>
                </a:solidFill>
              </a:rPr>
              <a:t>	</a:t>
            </a:r>
            <a:r>
              <a:rPr lang="ru-RU" smtClean="0">
                <a:solidFill>
                  <a:srgbClr val="008000"/>
                </a:solidFill>
              </a:rPr>
              <a:t>&lt;jsp:forward page=</a:t>
            </a:r>
            <a:endParaRPr lang="en-US" smtClean="0">
              <a:solidFill>
                <a:srgbClr val="008000"/>
              </a:solidFill>
            </a:endParaRPr>
          </a:p>
          <a:p>
            <a:pPr>
              <a:buFontTx/>
              <a:buNone/>
            </a:pPr>
            <a:r>
              <a:rPr lang="en-US" smtClean="0">
                <a:solidFill>
                  <a:srgbClr val="008000"/>
                </a:solidFill>
              </a:rPr>
              <a:t>		</a:t>
            </a:r>
            <a:r>
              <a:rPr lang="ru-RU" smtClean="0">
                <a:solidFill>
                  <a:srgbClr val="008000"/>
                </a:solidFill>
              </a:rPr>
              <a:t>"&lt;%= какое-нибудьВыражениеНаJava %&gt;" /&gt;</a:t>
            </a:r>
            <a:r>
              <a:rPr lang="ru-RU" smtClean="0"/>
              <a:t>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A85E892E-D1C4-4C11-AC16-E4E57CD7320B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28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Язык выражений </a:t>
            </a:r>
            <a:r>
              <a:rPr lang="en-US" smtClean="0"/>
              <a:t>JSP (EL)</a:t>
            </a:r>
            <a:endParaRPr lang="ru-RU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ru-RU" sz="3200" smtClean="0"/>
              <a:t> Язык EL (Expression Language) был сделан для того, чтобы упростить манипулирование данными в JSP странице. </a:t>
            </a:r>
            <a:endParaRPr lang="en-US" sz="3200" smtClean="0"/>
          </a:p>
          <a:p>
            <a:r>
              <a:rPr lang="ru-RU" sz="3200" smtClean="0"/>
              <a:t>EL появился в спецификации JSP начиная с версии JSP 2.0.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0CF0CD1-94DC-4BC3-82CE-86DF2B45840E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29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smtClean="0"/>
              <a:t>Директивы включения и выключения интерпретации EL выражений</a:t>
            </a:r>
            <a:r>
              <a:rPr lang="ru-RU" sz="2400" smtClean="0"/>
              <a:t>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4163"/>
            <a:ext cx="8294687" cy="4541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Уровень</a:t>
            </a:r>
            <a:r>
              <a:rPr lang="ru-RU" smtClean="0"/>
              <a:t> </a:t>
            </a:r>
            <a:r>
              <a:rPr lang="en-US" smtClean="0"/>
              <a:t>JSP</a:t>
            </a:r>
            <a:r>
              <a:rPr lang="ru-RU" smtClean="0"/>
              <a:t> страницы</a:t>
            </a: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ru-RU" smtClean="0"/>
              <a:t>	</a:t>
            </a:r>
            <a:r>
              <a:rPr lang="ru-RU" smtClean="0">
                <a:solidFill>
                  <a:srgbClr val="008000"/>
                </a:solidFill>
              </a:rPr>
              <a:t>&lt;%@ page isELIgnored="false" %&gt;</a:t>
            </a:r>
            <a:r>
              <a:rPr lang="ru-RU" smtClean="0"/>
              <a:t> 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ru-RU" smtClean="0"/>
              <a:t>Уровень ДР приложения (</a:t>
            </a:r>
            <a:r>
              <a:rPr lang="en-US" smtClean="0"/>
              <a:t>web.xml</a:t>
            </a:r>
            <a:r>
              <a:rPr lang="ru-RU" smtClean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8000"/>
                </a:solidFill>
              </a:rPr>
              <a:t>	</a:t>
            </a:r>
            <a:r>
              <a:rPr lang="ru-RU" smtClean="0">
                <a:solidFill>
                  <a:srgbClr val="008000"/>
                </a:solidFill>
              </a:rPr>
              <a:t>&lt;jsp-config&gt;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&lt;jsp-property-group&gt;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  &lt;url-pattern&gt;*.jsp&lt;/url-pattern&gt;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  &lt;el-ignored&gt;true&lt;/el-ignored&gt;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&lt;/jsp-property-group&gt;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&lt;!-- ... --&gt;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&lt;/jsp-config&gt; </a:t>
            </a:r>
            <a:endParaRPr lang="en-US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7E9824F-FA69-444C-9C58-AAA717146F7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Как получить содержимое </a:t>
            </a:r>
            <a:r>
              <a:rPr lang="en-US" smtClean="0"/>
              <a:t>JSP</a:t>
            </a:r>
            <a:endParaRPr lang="ru-RU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305800" cy="1828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Нужно просто отправить серверу запрос на получение ресурса с именем </a:t>
            </a:r>
            <a:r>
              <a:rPr lang="en-US" sz="2000" smtClean="0"/>
              <a:t>JSP </a:t>
            </a:r>
            <a:r>
              <a:rPr lang="ru-RU" sz="2000" smtClean="0"/>
              <a:t>страницы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ru-RU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000" b="1" smtClean="0"/>
              <a:t>Пример</a:t>
            </a:r>
            <a:r>
              <a:rPr lang="en-US" sz="2000" b="1" smtClean="0"/>
              <a:t>:</a:t>
            </a:r>
            <a:endParaRPr lang="ru-RU" sz="2000" b="1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Пользователь отправляет запрос на получение содержимого </a:t>
            </a:r>
            <a:r>
              <a:rPr lang="en-US" sz="2000" smtClean="0"/>
              <a:t>JSP </a:t>
            </a:r>
            <a:r>
              <a:rPr lang="ru-RU" sz="2000" smtClean="0"/>
              <a:t>страницы</a:t>
            </a:r>
            <a:r>
              <a:rPr lang="en-US" sz="2000" smtClean="0"/>
              <a:t>:</a:t>
            </a:r>
          </a:p>
        </p:txBody>
      </p:sp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16313"/>
            <a:ext cx="5903913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9D4964B8-F6C8-47E3-8CFC-6DA54AE94B4A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30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Формат</a:t>
            </a:r>
            <a:r>
              <a:rPr lang="en-US" b="1" smtClean="0"/>
              <a:t> EL</a:t>
            </a:r>
            <a:r>
              <a:rPr lang="ru-RU" b="1" smtClean="0"/>
              <a:t> выражений</a:t>
            </a:r>
            <a:r>
              <a:rPr lang="ru-RU" smtClean="0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3200" smtClean="0"/>
              <a:t>EL выражение записывается в формате </a:t>
            </a:r>
            <a:r>
              <a:rPr lang="ru-RU" sz="3200" i="1" smtClean="0"/>
              <a:t>${выражение}</a:t>
            </a:r>
            <a:r>
              <a:rPr lang="ru-RU" sz="3200" smtClean="0"/>
              <a:t>. </a:t>
            </a:r>
          </a:p>
          <a:p>
            <a:pPr>
              <a:lnSpc>
                <a:spcPct val="90000"/>
              </a:lnSpc>
            </a:pPr>
            <a:r>
              <a:rPr lang="ru-RU" sz="3200" smtClean="0"/>
              <a:t>В следующем примере пользователю выводится сообщение </a:t>
            </a:r>
            <a:r>
              <a:rPr lang="en-US" sz="3200" smtClean="0">
                <a:solidFill>
                  <a:schemeClr val="accent2"/>
                </a:solidFill>
              </a:rPr>
              <a:t>“</a:t>
            </a:r>
            <a:r>
              <a:rPr lang="ru-RU" sz="3200" smtClean="0">
                <a:solidFill>
                  <a:schemeClr val="accent2"/>
                </a:solidFill>
              </a:rPr>
              <a:t>У вас достаточно денег</a:t>
            </a:r>
            <a:r>
              <a:rPr lang="en-US" sz="3200" smtClean="0">
                <a:solidFill>
                  <a:schemeClr val="accent2"/>
                </a:solidFill>
              </a:rPr>
              <a:t>: true”</a:t>
            </a:r>
            <a:r>
              <a:rPr lang="en-US" sz="3200" smtClean="0"/>
              <a:t>, </a:t>
            </a:r>
            <a:r>
              <a:rPr lang="ru-RU" sz="3200" smtClean="0"/>
              <a:t>если цена товара меньше либо равна количеству денег пользователя. </a:t>
            </a:r>
            <a:endParaRPr lang="en-US" sz="3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smtClean="0"/>
              <a:t>	</a:t>
            </a:r>
            <a:r>
              <a:rPr lang="ru-RU" sz="3200" smtClean="0">
                <a:solidFill>
                  <a:srgbClr val="008000"/>
                </a:solidFill>
              </a:rPr>
              <a:t>У вас достаточно денег</a:t>
            </a:r>
            <a:r>
              <a:rPr lang="en-US" sz="3200" smtClean="0">
                <a:solidFill>
                  <a:srgbClr val="008000"/>
                </a:solidFill>
              </a:rPr>
              <a:t>: </a:t>
            </a:r>
            <a:r>
              <a:rPr lang="ru-RU" sz="3200" smtClean="0">
                <a:solidFill>
                  <a:srgbClr val="008000"/>
                </a:solidFill>
              </a:rPr>
              <a:t>${commodity.price &lt;= user.</a:t>
            </a:r>
            <a:r>
              <a:rPr lang="en-US" sz="3200" smtClean="0">
                <a:solidFill>
                  <a:srgbClr val="008000"/>
                </a:solidFill>
              </a:rPr>
              <a:t>money</a:t>
            </a:r>
            <a:r>
              <a:rPr lang="ru-RU" sz="3200" smtClean="0">
                <a:solidFill>
                  <a:srgbClr val="008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E095DAF7-50AB-4D48-BD22-42B6D8CCC40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31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Еще пример </a:t>
            </a:r>
            <a:r>
              <a:rPr lang="en-US" smtClean="0"/>
              <a:t>EL</a:t>
            </a:r>
            <a:endParaRPr lang="ru-RU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smtClean="0">
                <a:solidFill>
                  <a:srgbClr val="008000"/>
                </a:solidFill>
              </a:rPr>
              <a:t>Поприветствуем товарища ${user.name}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из солнечного ${</a:t>
            </a:r>
            <a:r>
              <a:rPr lang="ru-RU" b="1" smtClean="0">
                <a:solidFill>
                  <a:srgbClr val="FF0000"/>
                </a:solidFill>
              </a:rPr>
              <a:t>user</a:t>
            </a:r>
            <a:r>
              <a:rPr lang="ru-RU" smtClean="0">
                <a:solidFill>
                  <a:srgbClr val="008000"/>
                </a:solidFill>
              </a:rPr>
              <a:t>.</a:t>
            </a:r>
            <a:r>
              <a:rPr lang="ru-RU" b="1" smtClean="0"/>
              <a:t>country</a:t>
            </a:r>
            <a:r>
              <a:rPr lang="ru-RU" smtClean="0">
                <a:solidFill>
                  <a:srgbClr val="008000"/>
                </a:solidFill>
              </a:rPr>
              <a:t>}! </a:t>
            </a:r>
            <a:endParaRPr lang="en-US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ru-RU" smtClean="0"/>
              <a:t>Здесь user – объект JavaBeans, его можно создать на JSP странице, используя тег </a:t>
            </a:r>
            <a:r>
              <a:rPr lang="ru-RU" i="1" smtClean="0"/>
              <a:t>jsp:useBean</a:t>
            </a:r>
            <a:r>
              <a:rPr lang="ru-RU" smtClean="0"/>
              <a:t>:</a:t>
            </a:r>
            <a:br>
              <a:rPr lang="ru-RU" smtClean="0"/>
            </a:br>
            <a:r>
              <a:rPr lang="ru-RU" smtClean="0">
                <a:solidFill>
                  <a:srgbClr val="008000"/>
                </a:solidFill>
              </a:rPr>
              <a:t>&lt;jsp:useBean id="</a:t>
            </a:r>
            <a:r>
              <a:rPr lang="ru-RU" smtClean="0">
                <a:solidFill>
                  <a:srgbClr val="FF0000"/>
                </a:solidFill>
              </a:rPr>
              <a:t>user</a:t>
            </a:r>
            <a:r>
              <a:rPr lang="ru-RU" smtClean="0">
                <a:solidFill>
                  <a:srgbClr val="008000"/>
                </a:solidFill>
              </a:rPr>
              <a:t>" class="ru.zahodi-ka.examples.user"/&gt;</a:t>
            </a:r>
            <a:r>
              <a:rPr lang="ru-RU" smtClean="0"/>
              <a:t> </a:t>
            </a: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/>
              <a:t>country</a:t>
            </a:r>
            <a:r>
              <a:rPr lang="en-US" smtClean="0"/>
              <a:t> – </a:t>
            </a:r>
            <a:r>
              <a:rPr lang="ru-RU" smtClean="0"/>
              <a:t>свойство объекта </a:t>
            </a:r>
            <a:r>
              <a:rPr lang="ru-RU" smtClean="0">
                <a:solidFill>
                  <a:srgbClr val="008000"/>
                </a:solidFill>
              </a:rPr>
              <a:t>ru.zahodi-ka.examples.user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677156D1-2BA3-460B-AEA8-38D5146FE6E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EL: </a:t>
            </a:r>
            <a:r>
              <a:rPr lang="ru-RU" smtClean="0"/>
              <a:t>доступ через </a:t>
            </a:r>
            <a:r>
              <a:rPr lang="en-US" smtClean="0"/>
              <a:t>[]</a:t>
            </a:r>
            <a:endParaRPr lang="ru-RU" smtClean="0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19275"/>
            <a:ext cx="8424862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0327D954-216D-4E09-A165-06E5AB2B66F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Расширенные объекты </a:t>
            </a:r>
            <a:r>
              <a:rPr lang="en-US" smtClean="0"/>
              <a:t>EL</a:t>
            </a:r>
            <a:endParaRPr lang="ru-RU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Map</a:t>
            </a:r>
            <a:r>
              <a:rPr lang="ru-RU" sz="2000" smtClean="0"/>
              <a:t> атрибутов различных областей видимости</a:t>
            </a:r>
            <a:endParaRPr lang="en-US" sz="2000" smtClean="0"/>
          </a:p>
          <a:p>
            <a:pPr lvl="1">
              <a:lnSpc>
                <a:spcPct val="80000"/>
              </a:lnSpc>
            </a:pPr>
            <a:r>
              <a:rPr lang="en-US" sz="2000" smtClean="0"/>
              <a:t>pageScope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requestScope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sessionScope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applicationScope</a:t>
            </a:r>
            <a:endParaRPr lang="ru-RU" sz="2000" smtClean="0"/>
          </a:p>
          <a:p>
            <a:pPr>
              <a:lnSpc>
                <a:spcPct val="80000"/>
              </a:lnSpc>
            </a:pPr>
            <a:r>
              <a:rPr lang="en-US" sz="2000" smtClean="0"/>
              <a:t>Map request </a:t>
            </a:r>
            <a:r>
              <a:rPr lang="ru-RU" sz="2000" smtClean="0"/>
              <a:t>параметров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param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paramValues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Map request header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header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headerValues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Map init </a:t>
            </a:r>
            <a:r>
              <a:rPr lang="ru-RU" sz="2000" smtClean="0"/>
              <a:t>параметров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initParam</a:t>
            </a:r>
          </a:p>
          <a:p>
            <a:pPr>
              <a:lnSpc>
                <a:spcPct val="80000"/>
              </a:lnSpc>
            </a:pPr>
            <a:r>
              <a:rPr lang="ru-RU" sz="2000" smtClean="0"/>
              <a:t>pageContext – ссылка на объект </a:t>
            </a:r>
            <a:r>
              <a:rPr lang="en-US" sz="2000" smtClean="0"/>
              <a:t>pageContext</a:t>
            </a:r>
            <a:endParaRPr lang="ru-RU" sz="20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93DEDA57-2EC6-4CC6-BEB6-AE94000C52DE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smtClean="0"/>
              <a:t>Расширенные объекты </a:t>
            </a:r>
            <a:r>
              <a:rPr lang="en-US" sz="2400" smtClean="0"/>
              <a:t>EL: </a:t>
            </a:r>
            <a:r>
              <a:rPr lang="ru-RU" sz="2400" smtClean="0"/>
              <a:t>примеры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endParaRPr lang="en-US" sz="2400" smtClean="0">
              <a:solidFill>
                <a:srgbClr val="008000"/>
              </a:solidFill>
            </a:endParaRPr>
          </a:p>
          <a:p>
            <a:r>
              <a:rPr lang="ru-RU" sz="2400" smtClean="0">
                <a:solidFill>
                  <a:srgbClr val="008000"/>
                </a:solidFill>
              </a:rPr>
              <a:t>Request param name is: ${param.name} &lt;br&gt;</a:t>
            </a:r>
            <a:endParaRPr lang="en-US" sz="2400" smtClean="0">
              <a:solidFill>
                <a:srgbClr val="008000"/>
              </a:solidFill>
            </a:endParaRPr>
          </a:p>
          <a:p>
            <a:endParaRPr lang="ru-RU" sz="2400" smtClean="0">
              <a:solidFill>
                <a:srgbClr val="008000"/>
              </a:solidFill>
            </a:endParaRPr>
          </a:p>
          <a:p>
            <a:r>
              <a:rPr lang="ru-RU" sz="2400" smtClean="0">
                <a:solidFill>
                  <a:srgbClr val="008000"/>
                </a:solidFill>
              </a:rPr>
              <a:t>Request param empID is: ${param</a:t>
            </a:r>
            <a:r>
              <a:rPr lang="en-US" sz="2400" smtClean="0">
                <a:solidFill>
                  <a:srgbClr val="008000"/>
                </a:solidFill>
              </a:rPr>
              <a:t>[“</a:t>
            </a:r>
            <a:r>
              <a:rPr lang="ru-RU" sz="2400" smtClean="0">
                <a:solidFill>
                  <a:srgbClr val="008000"/>
                </a:solidFill>
              </a:rPr>
              <a:t>empID</a:t>
            </a:r>
            <a:r>
              <a:rPr lang="en-US" sz="2400" smtClean="0">
                <a:solidFill>
                  <a:srgbClr val="008000"/>
                </a:solidFill>
              </a:rPr>
              <a:t>”]</a:t>
            </a:r>
            <a:r>
              <a:rPr lang="ru-RU" sz="2400" smtClean="0">
                <a:solidFill>
                  <a:srgbClr val="008000"/>
                </a:solidFill>
              </a:rPr>
              <a:t>}</a:t>
            </a:r>
            <a:endParaRPr lang="en-US" sz="2400" smtClean="0">
              <a:solidFill>
                <a:srgbClr val="008000"/>
              </a:solidFill>
            </a:endParaRPr>
          </a:p>
          <a:p>
            <a:endParaRPr lang="ru-RU" sz="2400" smtClean="0">
              <a:solidFill>
                <a:srgbClr val="008000"/>
              </a:solidFill>
            </a:endParaRPr>
          </a:p>
          <a:p>
            <a:r>
              <a:rPr lang="ru-RU" sz="2400" smtClean="0">
                <a:solidFill>
                  <a:srgbClr val="008000"/>
                </a:solidFill>
              </a:rPr>
              <a:t>Host is: ${header[“host”]} </a:t>
            </a:r>
            <a:endParaRPr lang="en-US" sz="2400" smtClean="0">
              <a:solidFill>
                <a:srgbClr val="008000"/>
              </a:solidFill>
            </a:endParaRPr>
          </a:p>
          <a:p>
            <a:endParaRPr lang="ru-RU" sz="2400" smtClean="0">
              <a:solidFill>
                <a:srgbClr val="008000"/>
              </a:solidFill>
            </a:endParaRPr>
          </a:p>
          <a:p>
            <a:r>
              <a:rPr lang="ru-RU" sz="2400" smtClean="0">
                <a:solidFill>
                  <a:srgbClr val="008000"/>
                </a:solidFill>
              </a:rPr>
              <a:t>Host is: ${header.host}</a:t>
            </a:r>
          </a:p>
          <a:p>
            <a:endParaRPr lang="ru-RU" sz="240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4592085D-491B-4F5A-BF15-EA7755DB03E8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Операторы </a:t>
            </a:r>
            <a:r>
              <a:rPr lang="en-US" b="1" smtClean="0"/>
              <a:t>EL</a:t>
            </a:r>
            <a:endParaRPr lang="ru-RU" b="1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Арифметические: 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mtClean="0"/>
              <a:t> </a:t>
            </a:r>
            <a:r>
              <a:rPr lang="ru-RU" smtClean="0"/>
              <a:t>сложение (+), вычитание (-), умножение (*), деление (/ или div), остаток от деления (% или mod). 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ru-RU" sz="2400" smtClean="0"/>
              <a:t>Логические операторы: 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ru-RU" smtClean="0"/>
              <a:t>И (&amp;&amp; или and), ИЛИ (|| или or), НЕТ (! или not). Операторы сравнения: == (или eq), != (или ne), &lt; (или lt), &gt; (или gt), &lt;= (или le), &gt;= (или ge).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ru-RU" sz="2400" smtClean="0"/>
              <a:t>Оператор </a:t>
            </a:r>
            <a:r>
              <a:rPr lang="ru-RU" sz="2400" b="1" smtClean="0"/>
              <a:t>empty</a:t>
            </a:r>
            <a:r>
              <a:rPr lang="ru-RU" sz="2400" smtClean="0"/>
              <a:t> можно использовать для того, чтобы проверить, определено ли значение или нет (равно null).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52E72F40-F0E0-41F0-ADFE-6A5B8C86C03B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>
                <a:solidFill>
                  <a:srgbClr val="FF0000"/>
                </a:solidFill>
              </a:rPr>
              <a:t>Скажем скриплетам НЕТ!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Исходный текст </a:t>
            </a:r>
            <a:r>
              <a:rPr lang="en-US" smtClean="0"/>
              <a:t>JSP </a:t>
            </a:r>
            <a:r>
              <a:rPr lang="ru-RU" smtClean="0"/>
              <a:t>содержащий скриплеты труден для понимания!</a:t>
            </a:r>
            <a:endParaRPr lang="en-US" smtClean="0"/>
          </a:p>
          <a:p>
            <a:r>
              <a:rPr lang="ru-RU" smtClean="0"/>
              <a:t>Поддерживать скриплеты в </a:t>
            </a:r>
            <a:r>
              <a:rPr lang="en-US" smtClean="0"/>
              <a:t>JSP </a:t>
            </a:r>
            <a:r>
              <a:rPr lang="ru-RU" smtClean="0"/>
              <a:t>неудобно и не эффективно!</a:t>
            </a:r>
          </a:p>
          <a:p>
            <a:r>
              <a:rPr lang="ru-RU" smtClean="0"/>
              <a:t>Команда дизайнеров не знает </a:t>
            </a:r>
            <a:r>
              <a:rPr lang="en-US" smtClean="0"/>
              <a:t>JAVA!</a:t>
            </a:r>
            <a:r>
              <a:rPr lang="ru-RU" smtClean="0"/>
              <a:t> </a:t>
            </a:r>
          </a:p>
          <a:p>
            <a:pPr>
              <a:buFontTx/>
              <a:buNone/>
            </a:pPr>
            <a:r>
              <a:rPr lang="ru-RU" b="1" smtClean="0"/>
              <a:t>	Проблема решается использованием </a:t>
            </a:r>
          </a:p>
          <a:p>
            <a:pPr>
              <a:buFontTx/>
              <a:buNone/>
            </a:pPr>
            <a:r>
              <a:rPr lang="ru-RU" b="1" smtClean="0"/>
              <a:t>	</a:t>
            </a:r>
            <a:r>
              <a:rPr lang="en-US" b="1" smtClean="0"/>
              <a:t>JSTL</a:t>
            </a:r>
            <a:r>
              <a:rPr lang="ru-RU" b="1" smtClean="0"/>
              <a:t> и пользовательских (</a:t>
            </a:r>
            <a:r>
              <a:rPr lang="en-US" b="1" smtClean="0"/>
              <a:t>Custom</a:t>
            </a:r>
            <a:r>
              <a:rPr lang="ru-RU" b="1" smtClean="0"/>
              <a:t>)</a:t>
            </a:r>
            <a:r>
              <a:rPr lang="en-US" b="1" smtClean="0"/>
              <a:t> </a:t>
            </a:r>
            <a:r>
              <a:rPr lang="ru-RU" b="1" smtClean="0"/>
              <a:t>тэгов. </a:t>
            </a:r>
            <a:endParaRPr lang="en-US" b="1" smtClean="0"/>
          </a:p>
          <a:p>
            <a:pPr>
              <a:buFontTx/>
              <a:buNone/>
            </a:pPr>
            <a:endParaRPr lang="ru-RU" b="1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CA119237-01AC-4201-8841-7AA61FF1AF82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37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 </a:t>
            </a:r>
            <a:r>
              <a:rPr lang="ru-RU" smtClean="0"/>
              <a:t>начало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Скачать и скопировать два файла “jstl.jar” и “standard.jar” в каталог WEB-INF/lib  </a:t>
            </a:r>
          </a:p>
          <a:p>
            <a:r>
              <a:rPr lang="ru-RU" smtClean="0"/>
              <a:t>Чтобы использовать </a:t>
            </a:r>
            <a:r>
              <a:rPr lang="en-US" smtClean="0"/>
              <a:t>JSTL </a:t>
            </a:r>
            <a:r>
              <a:rPr lang="ru-RU" smtClean="0"/>
              <a:t>на странице используйте следующее объявление</a:t>
            </a:r>
            <a:r>
              <a:rPr lang="en-US" smtClean="0"/>
              <a:t>: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8000"/>
                </a:solidFill>
              </a:rPr>
              <a:t>	</a:t>
            </a:r>
            <a:r>
              <a:rPr lang="ru-RU" smtClean="0">
                <a:solidFill>
                  <a:srgbClr val="008000"/>
                </a:solidFill>
              </a:rPr>
              <a:t>&lt;%@ taglib prefix=”c” uri=”http://java.sun.com/jsp/jstl/core” %&gt;</a:t>
            </a:r>
            <a:endParaRPr lang="ru-RU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13CA6737-3711-4337-BF7C-9312280C309C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38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JSTL: </a:t>
            </a:r>
            <a:r>
              <a:rPr lang="ru-RU" smtClean="0"/>
              <a:t>&lt;c:forEach&gt;</a:t>
            </a:r>
            <a:r>
              <a:rPr lang="en-US" smtClean="0"/>
              <a:t> </a:t>
            </a:r>
            <a:r>
              <a:rPr lang="ru-RU" smtClean="0"/>
              <a:t>цикл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58888"/>
            <a:ext cx="64008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FCF0D6C1-0DC1-42A7-B91B-B26DF2738AB9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39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8131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Цикл </a:t>
            </a:r>
            <a:r>
              <a:rPr lang="en-US" smtClean="0"/>
              <a:t>&lt;forEach&gt; </a:t>
            </a:r>
            <a:r>
              <a:rPr lang="ru-RU" smtClean="0"/>
              <a:t> - свойства атрибута </a:t>
            </a:r>
            <a:r>
              <a:rPr lang="en-US" smtClean="0"/>
              <a:t>varStatus</a:t>
            </a:r>
            <a:endParaRPr lang="ru-RU" smtClean="0"/>
          </a:p>
        </p:txBody>
      </p:sp>
      <p:graphicFrame>
        <p:nvGraphicFramePr>
          <p:cNvPr id="256210" name="Group 210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305800" cy="4343400"/>
        </p:xfrm>
        <a:graphic>
          <a:graphicData uri="http://schemas.openxmlformats.org/drawingml/2006/table">
            <a:tbl>
              <a:tblPr/>
              <a:tblGrid>
                <a:gridCol w="1143000"/>
                <a:gridCol w="1600200"/>
                <a:gridCol w="55626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Свойство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Getter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Описание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getCurrent()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Элемент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(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коллекции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 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для текущей итерации цикла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getIndex()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Индекс итерации (начинается с 0)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getCount()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Индекс итерации (начинается с 1)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isFirst()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Индикатор что текущая итерация является первой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isLast()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Индикатор что текущая итерация является последней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begin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getBegin()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Значение первого элемента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getEnd()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Значение последнего элемента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getStep()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Значение атрибута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0DC329EF-2062-40BD-BBA6-16E54BC8321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JSP = Servlet</a:t>
            </a:r>
            <a:endParaRPr lang="ru-RU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00200"/>
            <a:ext cx="8291512" cy="29083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sz="2400" smtClean="0"/>
              <a:t>Контейнер транслирует </a:t>
            </a:r>
            <a:r>
              <a:rPr lang="en-US" sz="2400" smtClean="0"/>
              <a:t>JSP </a:t>
            </a:r>
            <a:r>
              <a:rPr lang="ru-RU" sz="2400" smtClean="0"/>
              <a:t>в исходный текст класса сервлета (</a:t>
            </a:r>
            <a:r>
              <a:rPr lang="en-US" sz="2400" smtClean="0"/>
              <a:t>.java</a:t>
            </a:r>
            <a:r>
              <a:rPr lang="ru-RU" sz="2400" smtClean="0"/>
              <a:t>)</a:t>
            </a: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sz="2400" smtClean="0"/>
              <a:t>Контейнер компилирует созданный код в класс сервлета.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sz="2400" smtClean="0"/>
              <a:t>Контейнер загружает созданный класс и направляет запрос для обработки созданному сервлету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ru-RU" sz="2000" smtClean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3657600"/>
            <a:ext cx="8297862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A5AF2A05-09AE-4FDC-BCDC-4CCC8F9D22C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40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JSTL: </a:t>
            </a:r>
            <a:r>
              <a:rPr lang="ru-RU" smtClean="0"/>
              <a:t>&lt;c:forEach&gt;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16113"/>
            <a:ext cx="8748712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9F6AF734-9AF5-45FC-A184-C7EB88D0A900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41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JSTL: </a:t>
            </a:r>
            <a:r>
              <a:rPr lang="ru-RU" b="1" smtClean="0"/>
              <a:t>&lt;c:if</a:t>
            </a:r>
            <a:r>
              <a:rPr lang="en-US" b="1" smtClean="0"/>
              <a:t>&gt;</a:t>
            </a:r>
            <a:r>
              <a:rPr lang="ru-RU" b="1" smtClean="0"/>
              <a:t> условие</a:t>
            </a:r>
            <a:endParaRPr lang="ru-RU" smtClean="0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813752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5AFE6EBD-60F3-4CD7-98F2-A0D385B6298B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 &lt;c:chose&gt; </a:t>
            </a:r>
            <a:r>
              <a:rPr lang="ru-RU" smtClean="0"/>
              <a:t>преключатель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1000"/>
            <a:ext cx="7924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E32EEAE-B0B1-4001-B1CF-037D3B92499C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JSTL </a:t>
            </a:r>
            <a:r>
              <a:rPr lang="ru-RU" sz="2400" smtClean="0"/>
              <a:t>– работа с переменными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72000"/>
          </a:xfrm>
        </p:spPr>
        <p:txBody>
          <a:bodyPr/>
          <a:lstStyle/>
          <a:p>
            <a:r>
              <a:rPr lang="ru-RU" smtClean="0"/>
              <a:t>Установка без использования тела тэга</a:t>
            </a:r>
          </a:p>
          <a:p>
            <a:pPr>
              <a:buFontTx/>
              <a:buNone/>
            </a:pPr>
            <a:r>
              <a:rPr lang="ru-RU" b="1" smtClean="0">
                <a:solidFill>
                  <a:srgbClr val="008000"/>
                </a:solidFill>
              </a:rPr>
              <a:t>&lt;c:set var</a:t>
            </a:r>
            <a:r>
              <a:rPr lang="ru-RU" smtClean="0">
                <a:solidFill>
                  <a:srgbClr val="008000"/>
                </a:solidFill>
              </a:rPr>
              <a:t>=”userLevel” </a:t>
            </a:r>
            <a:r>
              <a:rPr lang="ru-RU" b="1" i="1" smtClean="0">
                <a:solidFill>
                  <a:srgbClr val="008000"/>
                </a:solidFill>
              </a:rPr>
              <a:t>scope</a:t>
            </a:r>
            <a:r>
              <a:rPr lang="ru-RU" i="1" smtClean="0">
                <a:solidFill>
                  <a:srgbClr val="008000"/>
                </a:solidFill>
              </a:rPr>
              <a:t>=”session” </a:t>
            </a:r>
            <a:r>
              <a:rPr lang="ru-RU" b="1" smtClean="0">
                <a:solidFill>
                  <a:srgbClr val="008000"/>
                </a:solidFill>
              </a:rPr>
              <a:t>value</a:t>
            </a:r>
            <a:r>
              <a:rPr lang="ru-RU" smtClean="0">
                <a:solidFill>
                  <a:srgbClr val="008000"/>
                </a:solidFill>
              </a:rPr>
              <a:t>=”Cowboy” </a:t>
            </a:r>
            <a:r>
              <a:rPr lang="ru-RU" b="1" smtClean="0">
                <a:solidFill>
                  <a:srgbClr val="008000"/>
                </a:solidFill>
              </a:rPr>
              <a:t>/&gt;</a:t>
            </a:r>
            <a:endParaRPr lang="ru-RU" smtClean="0">
              <a:solidFill>
                <a:srgbClr val="008000"/>
              </a:solidFill>
            </a:endParaRPr>
          </a:p>
          <a:p>
            <a:r>
              <a:rPr lang="ru-RU" smtClean="0"/>
              <a:t>Установка с использованием тела тэга</a:t>
            </a:r>
          </a:p>
          <a:p>
            <a:pPr>
              <a:buFontTx/>
              <a:buNone/>
            </a:pPr>
            <a:r>
              <a:rPr lang="ru-RU" b="1" smtClean="0">
                <a:solidFill>
                  <a:srgbClr val="008000"/>
                </a:solidFill>
              </a:rPr>
              <a:t>&lt;c:set var=</a:t>
            </a:r>
            <a:r>
              <a:rPr lang="ru-RU" smtClean="0">
                <a:solidFill>
                  <a:srgbClr val="008000"/>
                </a:solidFill>
              </a:rPr>
              <a:t>”userLevel” </a:t>
            </a:r>
            <a:r>
              <a:rPr lang="ru-RU" b="1" i="1" smtClean="0">
                <a:solidFill>
                  <a:srgbClr val="008000"/>
                </a:solidFill>
              </a:rPr>
              <a:t>scope</a:t>
            </a:r>
            <a:r>
              <a:rPr lang="ru-RU" i="1" smtClean="0">
                <a:solidFill>
                  <a:srgbClr val="008000"/>
                </a:solidFill>
              </a:rPr>
              <a:t>=”session” </a:t>
            </a:r>
            <a:r>
              <a:rPr lang="ru-RU" b="1" smtClean="0">
                <a:solidFill>
                  <a:srgbClr val="008000"/>
                </a:solidFill>
              </a:rPr>
              <a:t>&gt; </a:t>
            </a:r>
            <a:r>
              <a:rPr lang="ru-RU" smtClean="0">
                <a:solidFill>
                  <a:srgbClr val="008000"/>
                </a:solidFill>
              </a:rPr>
              <a:t>Sheriff, Bartender, Cowgirl </a:t>
            </a:r>
          </a:p>
          <a:p>
            <a:pPr>
              <a:buFontTx/>
              <a:buNone/>
            </a:pPr>
            <a:r>
              <a:rPr lang="ru-RU" b="1" smtClean="0">
                <a:solidFill>
                  <a:srgbClr val="008000"/>
                </a:solidFill>
              </a:rPr>
              <a:t>&lt;/c:set&gt;</a:t>
            </a:r>
            <a:endParaRPr lang="ru-RU" smtClean="0">
              <a:solidFill>
                <a:srgbClr val="008000"/>
              </a:solidFill>
            </a:endParaRPr>
          </a:p>
          <a:p>
            <a:r>
              <a:rPr lang="ru-RU" smtClean="0"/>
              <a:t>Получение</a:t>
            </a:r>
          </a:p>
          <a:p>
            <a:pPr>
              <a:buFontTx/>
              <a:buNone/>
            </a:pPr>
            <a:r>
              <a:rPr lang="ru-RU" b="1" smtClean="0">
                <a:solidFill>
                  <a:srgbClr val="008000"/>
                </a:solidFill>
              </a:rPr>
              <a:t>&lt;c:</a:t>
            </a:r>
            <a:r>
              <a:rPr lang="en-US" b="1" smtClean="0">
                <a:solidFill>
                  <a:srgbClr val="008000"/>
                </a:solidFill>
              </a:rPr>
              <a:t>g</a:t>
            </a:r>
            <a:r>
              <a:rPr lang="ru-RU" b="1" smtClean="0">
                <a:solidFill>
                  <a:srgbClr val="008000"/>
                </a:solidFill>
              </a:rPr>
              <a:t>et var</a:t>
            </a:r>
            <a:r>
              <a:rPr lang="ru-RU" smtClean="0">
                <a:solidFill>
                  <a:srgbClr val="008000"/>
                </a:solidFill>
              </a:rPr>
              <a:t>=”userLevel” </a:t>
            </a:r>
            <a:r>
              <a:rPr lang="ru-RU" b="1" i="1" smtClean="0">
                <a:solidFill>
                  <a:srgbClr val="008000"/>
                </a:solidFill>
              </a:rPr>
              <a:t>scope</a:t>
            </a:r>
            <a:r>
              <a:rPr lang="ru-RU" i="1" smtClean="0">
                <a:solidFill>
                  <a:srgbClr val="008000"/>
                </a:solidFill>
              </a:rPr>
              <a:t>=”session” </a:t>
            </a:r>
            <a:r>
              <a:rPr lang="ru-RU" b="1" smtClean="0">
                <a:solidFill>
                  <a:srgbClr val="008000"/>
                </a:solidFill>
              </a:rPr>
              <a:t>/&gt; </a:t>
            </a:r>
            <a:endParaRPr lang="ru-RU" smtClean="0">
              <a:solidFill>
                <a:srgbClr val="008000"/>
              </a:solidFill>
            </a:endParaRPr>
          </a:p>
          <a:p>
            <a:endParaRPr lang="ru-RU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2599CAA4-0E58-461E-8FC1-B05C4346D44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</a:t>
            </a:r>
            <a:r>
              <a:rPr lang="ru-RU" smtClean="0"/>
              <a:t>тэги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4191000"/>
          </a:xfrm>
        </p:spPr>
        <p:txBody>
          <a:bodyPr/>
          <a:lstStyle/>
          <a:p>
            <a:r>
              <a:rPr lang="ru-RU" sz="3200" smtClean="0"/>
              <a:t>Построение custom тэгов связано с написанием определенного программного кода. </a:t>
            </a:r>
          </a:p>
          <a:p>
            <a:r>
              <a:rPr lang="ru-RU" sz="3200" smtClean="0"/>
              <a:t>Технология JSP предусматривает размещение этого кода в отдельном программном модуле - библиотеке custom тэгов.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F5FC7E35-D188-4263-9FD3-8FB42FE041E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smtClean="0"/>
              <a:t>Подключение библиотеки тэгов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ru-RU" sz="2400" smtClean="0"/>
              <a:t>Осуществляется с помощью директивы taglib. </a:t>
            </a:r>
          </a:p>
          <a:p>
            <a:r>
              <a:rPr lang="ru-RU" sz="2400" smtClean="0"/>
              <a:t>Пример</a:t>
            </a:r>
            <a:r>
              <a:rPr lang="en-US" sz="2400" smtClean="0"/>
              <a:t>:</a:t>
            </a:r>
          </a:p>
          <a:p>
            <a:r>
              <a:rPr lang="ru-RU" sz="2000" smtClean="0">
                <a:solidFill>
                  <a:srgbClr val="008000"/>
                </a:solidFill>
              </a:rPr>
              <a:t>&lt;%@ taglib uri="/exttags.tld" prefix="dscat" %&gt;</a:t>
            </a:r>
            <a:endParaRPr lang="en-US" sz="2000" smtClean="0">
              <a:solidFill>
                <a:srgbClr val="008000"/>
              </a:solidFill>
            </a:endParaRPr>
          </a:p>
          <a:p>
            <a:pPr>
              <a:buFontTx/>
              <a:buNone/>
            </a:pPr>
            <a:r>
              <a:rPr lang="ru-RU" sz="2400" smtClean="0"/>
              <a:t>	объявляет, что в JSP странице используется библиотека дополнительных тэгов, название каждого из которых начинается с префикса dscat. </a:t>
            </a:r>
          </a:p>
          <a:p>
            <a:pPr>
              <a:buFontTx/>
              <a:buNone/>
            </a:pPr>
            <a:r>
              <a:rPr lang="ru-RU" sz="2400" smtClean="0"/>
              <a:t>Например: </a:t>
            </a:r>
          </a:p>
          <a:p>
            <a:pPr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	&lt;dscat:pageheader&gt;All Customers&lt;/dscat:pageheader&gt;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13A1CC71-511C-47A3-A5AB-4C61C4508738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Вопросы?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F86AA99C-9442-4B4D-B3C6-AC2217DC149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 </a:t>
            </a:r>
            <a:r>
              <a:rPr lang="en-US" smtClean="0"/>
              <a:t>JSP </a:t>
            </a:r>
            <a:endParaRPr lang="ru-RU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"/>
          <a:stretch>
            <a:fillRect/>
          </a:stretch>
        </p:blipFill>
        <p:spPr bwMode="auto">
          <a:xfrm>
            <a:off x="685800" y="1828800"/>
            <a:ext cx="7696200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5FCF83A8-136C-4CF7-81B4-37EEDD76B96E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smtClean="0"/>
              <a:t>Текст шаблона: Статический HTML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Как правило большую часть вашей JSP страницы составляет статический HTML, называемый </a:t>
            </a:r>
            <a:r>
              <a:rPr lang="ru-RU" i="1" smtClean="0"/>
              <a:t>текстом шаблона</a:t>
            </a:r>
            <a:r>
              <a:rPr lang="ru-RU" smtClean="0"/>
              <a:t>.</a:t>
            </a:r>
            <a:endParaRPr lang="en-US" smtClean="0"/>
          </a:p>
          <a:p>
            <a:r>
              <a:rPr lang="ru-RU" smtClean="0"/>
              <a:t>Чтобы отобразить последовательность символов "&lt;%", для этого в тексте шаблона надо использовать сочетание символов "&lt;\%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26240F5D-EB85-43CE-88A4-56F1EFD31814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7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396875"/>
          </a:xfrm>
        </p:spPr>
        <p:txBody>
          <a:bodyPr/>
          <a:lstStyle/>
          <a:p>
            <a:r>
              <a:rPr lang="ru-RU" sz="2400" smtClean="0"/>
              <a:t>Элементы скриптов JSP</a:t>
            </a:r>
            <a:r>
              <a:rPr lang="en-US" sz="2400" smtClean="0"/>
              <a:t>:</a:t>
            </a:r>
            <a:r>
              <a:rPr lang="ru-RU" sz="2400" smtClean="0"/>
              <a:t> Выражения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71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i="1" smtClean="0"/>
              <a:t>Выражения</a:t>
            </a:r>
            <a:r>
              <a:rPr lang="ru-RU" sz="2400" smtClean="0"/>
              <a:t> JSP применяются для того чтобы вставить значения Java непосредственно в вывод. Для этого используется следующая форма: </a:t>
            </a: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b="1" smtClean="0">
                <a:solidFill>
                  <a:srgbClr val="008000"/>
                </a:solidFill>
              </a:rPr>
              <a:t>     &lt;%=</a:t>
            </a:r>
            <a:r>
              <a:rPr lang="ru-RU" sz="2000" smtClean="0">
                <a:solidFill>
                  <a:srgbClr val="008000"/>
                </a:solidFill>
              </a:rPr>
              <a:t> Выражение на Java </a:t>
            </a:r>
            <a:r>
              <a:rPr lang="ru-RU" sz="2000" b="1" smtClean="0">
                <a:solidFill>
                  <a:srgbClr val="008000"/>
                </a:solidFill>
              </a:rPr>
              <a:t>%&gt;</a:t>
            </a:r>
            <a:r>
              <a:rPr lang="ru-RU" sz="2000" smtClean="0">
                <a:solidFill>
                  <a:srgbClr val="008000"/>
                </a:solidFill>
              </a:rPr>
              <a:t> </a:t>
            </a:r>
            <a:endParaRPr lang="en-US" sz="20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smtClean="0"/>
              <a:t>Выражения Java вычисляются, конвертируются в строку и вставляются в страницу. Эти вычисления происходит во время выполнения (то есть при при запросе страницы), а потому существует полный доступ к информации о самом запросе </a:t>
            </a:r>
            <a:endParaRPr lang="en-US" sz="18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smtClean="0"/>
              <a:t>Пример</a:t>
            </a:r>
            <a:r>
              <a:rPr lang="en-US" sz="240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     Текущее время: &lt;%= new java.util.Date() %&gt; </a:t>
            </a:r>
            <a:endParaRPr lang="en-US" sz="20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     Имя вашего хоста: &lt;%= request.getRemoteHost() %&gt;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5EF6ADB3-9ED6-4949-A149-11ED66C5498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8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396875"/>
          </a:xfrm>
        </p:spPr>
        <p:txBody>
          <a:bodyPr/>
          <a:lstStyle/>
          <a:p>
            <a:r>
              <a:rPr lang="ru-RU" sz="2400" smtClean="0"/>
              <a:t>Элементы</a:t>
            </a:r>
            <a:r>
              <a:rPr lang="ru-RU" sz="2400" b="1" smtClean="0"/>
              <a:t> скриптов JSP</a:t>
            </a:r>
            <a:r>
              <a:rPr lang="en-US" sz="2400" b="1" smtClean="0"/>
              <a:t>: </a:t>
            </a:r>
            <a:r>
              <a:rPr lang="ru-RU" sz="2400" b="1" smtClean="0"/>
              <a:t>код </a:t>
            </a:r>
            <a:r>
              <a:rPr lang="en-US" sz="2400" b="1" smtClean="0"/>
              <a:t>java</a:t>
            </a:r>
            <a:endParaRPr lang="ru-RU" sz="2400" b="1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smtClean="0"/>
              <a:t>Если вы хотите сделать что-то большее чем вставка простых выражений, </a:t>
            </a:r>
            <a:r>
              <a:rPr lang="ru-RU" sz="2400" i="1" smtClean="0"/>
              <a:t>скриплеты</a:t>
            </a:r>
            <a:r>
              <a:rPr lang="ru-RU" sz="2400" smtClean="0"/>
              <a:t> JSP дадут вам возможность вставить любой код в метод сервлета, который будет создан при обработке данной страницы. </a:t>
            </a:r>
          </a:p>
          <a:p>
            <a:pPr>
              <a:lnSpc>
                <a:spcPct val="80000"/>
              </a:lnSpc>
            </a:pPr>
            <a:r>
              <a:rPr lang="ru-RU" sz="2400" smtClean="0"/>
              <a:t>Скриплеты имеют следующий вид:</a:t>
            </a:r>
            <a:r>
              <a:rPr lang="ru-RU" sz="200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600" smtClean="0">
                <a:solidFill>
                  <a:srgbClr val="008000"/>
                </a:solidFill>
              </a:rPr>
              <a:t>       &lt;% Код на Java %&gt;</a:t>
            </a:r>
            <a:r>
              <a:rPr lang="ru-RU" sz="1600" smtClean="0"/>
              <a:t> </a:t>
            </a:r>
          </a:p>
          <a:p>
            <a:pPr>
              <a:lnSpc>
                <a:spcPct val="80000"/>
              </a:lnSpc>
            </a:pPr>
            <a:r>
              <a:rPr lang="ru-RU" sz="1800" b="1" smtClean="0"/>
              <a:t>Пример</a:t>
            </a:r>
            <a:r>
              <a:rPr lang="en-US" sz="1800" b="1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200" smtClean="0">
                <a:solidFill>
                  <a:srgbClr val="008000"/>
                </a:solidFill>
              </a:rPr>
              <a:t>      </a:t>
            </a:r>
            <a:r>
              <a:rPr lang="ru-RU" sz="1600" smtClean="0">
                <a:solidFill>
                  <a:srgbClr val="008000"/>
                </a:solidFill>
              </a:rPr>
              <a:t>&lt;% String queryData = request.getQueryString();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600" smtClean="0">
                <a:solidFill>
                  <a:srgbClr val="008000"/>
                </a:solidFill>
              </a:rPr>
              <a:t>            out.println("Дополнительные данные запроса: " + queryData); %&gt;</a:t>
            </a:r>
            <a:endParaRPr lang="en-US" sz="16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1800" b="1" smtClean="0"/>
              <a:t>или </a:t>
            </a:r>
            <a:endParaRPr lang="en-US" sz="1800" b="1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1200" smtClean="0">
                <a:solidFill>
                  <a:srgbClr val="008000"/>
                </a:solidFill>
              </a:rPr>
              <a:t>       </a:t>
            </a:r>
            <a:r>
              <a:rPr lang="ru-RU" sz="1800" smtClean="0">
                <a:solidFill>
                  <a:srgbClr val="008000"/>
                </a:solidFill>
              </a:rPr>
              <a:t>&lt;% if (Math.random() &lt; 0.5) { %&gt;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smtClean="0">
                <a:solidFill>
                  <a:srgbClr val="008000"/>
                </a:solidFill>
              </a:rPr>
              <a:t>               </a:t>
            </a:r>
            <a:r>
              <a:rPr lang="ru-RU" sz="1800" smtClean="0">
                <a:solidFill>
                  <a:schemeClr val="accent2"/>
                </a:solidFill>
              </a:rPr>
              <a:t>&lt;B&gt;Удачного&lt;/B&gt; Вам дня!</a:t>
            </a:r>
            <a:r>
              <a:rPr lang="ru-RU" sz="1800" smtClean="0">
                <a:solidFill>
                  <a:srgbClr val="008000"/>
                </a:solidFill>
              </a:rPr>
              <a:t> &lt;%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smtClean="0">
                <a:solidFill>
                  <a:srgbClr val="008000"/>
                </a:solidFill>
              </a:rPr>
              <a:t>       else { %&gt;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smtClean="0">
                <a:solidFill>
                  <a:srgbClr val="008000"/>
                </a:solidFill>
              </a:rPr>
              <a:t>               </a:t>
            </a:r>
            <a:r>
              <a:rPr lang="ru-RU" sz="1800" smtClean="0">
                <a:solidFill>
                  <a:schemeClr val="accent2"/>
                </a:solidFill>
              </a:rPr>
              <a:t>&lt;B&gt;Не удачного&lt;/B&gt; Вам дня!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smtClean="0">
                <a:solidFill>
                  <a:srgbClr val="008000"/>
                </a:solidFill>
              </a:rPr>
              <a:t>       &lt;% } %&gt;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67470ADA-4ECF-4E03-88B8-14170BA753B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9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330200"/>
          </a:xfrm>
        </p:spPr>
        <p:txBody>
          <a:bodyPr/>
          <a:lstStyle/>
          <a:p>
            <a:r>
              <a:rPr lang="ru-RU" sz="2400" smtClean="0"/>
              <a:t>Элементы скриптов JSP</a:t>
            </a:r>
            <a:r>
              <a:rPr lang="en-US" sz="2400" smtClean="0"/>
              <a:t>:</a:t>
            </a:r>
            <a:r>
              <a:rPr lang="ru-RU" sz="2400" smtClean="0"/>
              <a:t> Объявления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52950"/>
          </a:xfrm>
        </p:spPr>
        <p:txBody>
          <a:bodyPr/>
          <a:lstStyle/>
          <a:p>
            <a:r>
              <a:rPr lang="ru-RU" i="1" smtClean="0"/>
              <a:t>Объявления</a:t>
            </a:r>
            <a:r>
              <a:rPr lang="ru-RU" smtClean="0"/>
              <a:t> JSP позволят вам задать методы или поля, для вставки в тело класса сервлета (вне метода service, обрабатывающего запрос). Они имеют следующую форму: </a:t>
            </a:r>
            <a:endParaRPr lang="ru-RU" sz="4000" smtClean="0"/>
          </a:p>
          <a:p>
            <a:pPr>
              <a:buFontTx/>
              <a:buNone/>
            </a:pPr>
            <a:r>
              <a:rPr lang="ru-RU" sz="2000" b="1" smtClean="0">
                <a:solidFill>
                  <a:srgbClr val="008000"/>
                </a:solidFill>
              </a:rPr>
              <a:t>    &lt;%!</a:t>
            </a:r>
            <a:r>
              <a:rPr lang="ru-RU" sz="2000" smtClean="0">
                <a:solidFill>
                  <a:srgbClr val="008000"/>
                </a:solidFill>
              </a:rPr>
              <a:t> Код на Java </a:t>
            </a:r>
            <a:r>
              <a:rPr lang="ru-RU" sz="2000" b="1" smtClean="0">
                <a:solidFill>
                  <a:srgbClr val="008000"/>
                </a:solidFill>
              </a:rPr>
              <a:t>%&gt;</a:t>
            </a:r>
            <a:r>
              <a:rPr lang="ru-RU" sz="2000" smtClean="0"/>
              <a:t> </a:t>
            </a:r>
          </a:p>
          <a:p>
            <a:r>
              <a:rPr lang="ru-RU" sz="4000" smtClean="0"/>
              <a:t>Пример</a:t>
            </a:r>
            <a:r>
              <a:rPr lang="en-US" sz="4000" smtClean="0"/>
              <a:t>:</a:t>
            </a:r>
          </a:p>
          <a:p>
            <a:pPr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    &lt;%! private int accessCount = 0; %&gt; </a:t>
            </a:r>
          </a:p>
          <a:p>
            <a:pPr>
              <a:buFontTx/>
              <a:buNone/>
            </a:pPr>
            <a:r>
              <a:rPr lang="ru-RU" sz="2000" smtClean="0">
                <a:solidFill>
                  <a:schemeClr val="accent2"/>
                </a:solidFill>
              </a:rPr>
              <a:t>    Количество обращений к странице с момента загрузки сервера:</a:t>
            </a:r>
            <a:r>
              <a:rPr lang="ru-RU" sz="2000" smtClean="0">
                <a:solidFill>
                  <a:srgbClr val="008000"/>
                </a:solidFill>
              </a:rPr>
              <a:t> &lt;%= ++accessCount %&gt; </a:t>
            </a:r>
            <a:endParaRPr lang="en-US" sz="200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1551</Words>
  <Application>Microsoft Office PowerPoint</Application>
  <PresentationFormat>Экран (4:3)</PresentationFormat>
  <Paragraphs>319</Paragraphs>
  <Slides>46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1" baseType="lpstr">
      <vt:lpstr>Times New Roman</vt:lpstr>
      <vt:lpstr>Arial</vt:lpstr>
      <vt:lpstr>Verdana</vt:lpstr>
      <vt:lpstr>Comic Sans MS</vt:lpstr>
      <vt:lpstr>Default Design</vt:lpstr>
      <vt:lpstr>Уровень представления</vt:lpstr>
      <vt:lpstr>Что такое JSP</vt:lpstr>
      <vt:lpstr>Как получить содержимое JSP</vt:lpstr>
      <vt:lpstr>JSP = Servlet</vt:lpstr>
      <vt:lpstr>Пример JSP </vt:lpstr>
      <vt:lpstr>Текст шаблона: Статический HTML</vt:lpstr>
      <vt:lpstr>Элементы скриптов JSP: Выражения</vt:lpstr>
      <vt:lpstr>Элементы скриптов JSP: код java</vt:lpstr>
      <vt:lpstr>Элементы скриптов JSP: Объявления</vt:lpstr>
      <vt:lpstr>Директивы JSP</vt:lpstr>
      <vt:lpstr>Директивы JSP: page</vt:lpstr>
      <vt:lpstr>Директивы JSP: include</vt:lpstr>
      <vt:lpstr>Заранее определенные переменные[1]</vt:lpstr>
      <vt:lpstr>Презентация PowerPoint</vt:lpstr>
      <vt:lpstr>Java Bean</vt:lpstr>
      <vt:lpstr>Правила описания JavaBean</vt:lpstr>
      <vt:lpstr>Правила именования JavaBeans</vt:lpstr>
      <vt:lpstr>JavaBeans и POJO</vt:lpstr>
      <vt:lpstr>Пример POJO</vt:lpstr>
      <vt:lpstr>Вернемся а JSP: Действия</vt:lpstr>
      <vt:lpstr>Действие jsp:include</vt:lpstr>
      <vt:lpstr>Действие jsp:useBean</vt:lpstr>
      <vt:lpstr>Действие jsp:useBean - Пример</vt:lpstr>
      <vt:lpstr>Действие jsp:setProperty</vt:lpstr>
      <vt:lpstr>Действие jsp:setProperty</vt:lpstr>
      <vt:lpstr>Действие jsp:getProperty</vt:lpstr>
      <vt:lpstr>Действие jsp:forward</vt:lpstr>
      <vt:lpstr>Язык выражений JSP (EL)</vt:lpstr>
      <vt:lpstr>Директивы включения и выключения интерпретации EL выражений </vt:lpstr>
      <vt:lpstr>Формат EL выражений </vt:lpstr>
      <vt:lpstr>Еще пример EL</vt:lpstr>
      <vt:lpstr>EL: доступ через []</vt:lpstr>
      <vt:lpstr>Расширенные объекты EL</vt:lpstr>
      <vt:lpstr>Расширенные объекты EL: примеры</vt:lpstr>
      <vt:lpstr>Операторы EL</vt:lpstr>
      <vt:lpstr>Скажем скриплетам НЕТ!</vt:lpstr>
      <vt:lpstr>JSTL начало</vt:lpstr>
      <vt:lpstr>JSTL: &lt;c:forEach&gt; цикл</vt:lpstr>
      <vt:lpstr>Цикл &lt;forEach&gt;  - свойства атрибута varStatus</vt:lpstr>
      <vt:lpstr>JSTL: &lt;c:forEach&gt;</vt:lpstr>
      <vt:lpstr>JSTL: &lt;c:if&gt; условие</vt:lpstr>
      <vt:lpstr>JSTL &lt;c:chose&gt; преключатель</vt:lpstr>
      <vt:lpstr>JSTL – работа с переменными</vt:lpstr>
      <vt:lpstr>Custom тэги</vt:lpstr>
      <vt:lpstr>Подключение библиотеки тэгов</vt:lpstr>
      <vt:lpstr>Презентация PowerPoint</vt:lpstr>
    </vt:vector>
  </TitlesOfParts>
  <Company>KMZ Marketing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cp:lastModifiedBy>shaptala</cp:lastModifiedBy>
  <cp:revision>141</cp:revision>
  <dcterms:created xsi:type="dcterms:W3CDTF">2008-03-08T20:43:44Z</dcterms:created>
  <dcterms:modified xsi:type="dcterms:W3CDTF">2016-04-14T14:55:24Z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2.6</vt:lpwstr>
  </property>
</Properties>
</file>