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38"/>
  </p:notesMasterIdLst>
  <p:sldIdLst>
    <p:sldId id="256" r:id="rId2"/>
    <p:sldId id="353" r:id="rId3"/>
    <p:sldId id="354" r:id="rId4"/>
    <p:sldId id="355" r:id="rId5"/>
    <p:sldId id="356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72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3" r:id="rId33"/>
    <p:sldId id="374" r:id="rId34"/>
    <p:sldId id="375" r:id="rId35"/>
    <p:sldId id="376" r:id="rId36"/>
    <p:sldId id="377" r:id="rId3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705" autoAdjust="0"/>
  </p:normalViewPr>
  <p:slideViewPr>
    <p:cSldViewPr>
      <p:cViewPr varScale="1">
        <p:scale>
          <a:sx n="103" d="100"/>
          <a:sy n="103" d="100"/>
        </p:scale>
        <p:origin x="2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9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749412-A735-4350-AA58-4E11FB06539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097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354093 w 4917"/>
                <a:gd name="T3" fmla="*/ 0 h 1000"/>
                <a:gd name="T4" fmla="*/ 394250 w 4917"/>
                <a:gd name="T5" fmla="*/ 40226 h 1000"/>
                <a:gd name="T6" fmla="*/ 354172 w 4917"/>
                <a:gd name="T7" fmla="*/ 80317 h 1000"/>
                <a:gd name="T8" fmla="*/ 0 w 4917"/>
                <a:gd name="T9" fmla="*/ 8031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8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287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8BD7CE34-6498-4EFA-BF8E-BD588886CA6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34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E8AE1-DE94-4E27-8526-120BAC46510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33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7AE4C-BBD8-4F48-9DAB-3E04E4E9302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76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AC046-1212-424C-84CC-992D0667D6A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1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D8025-69B1-4CC6-8967-2FA05C1E778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9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EA6FF-B8A2-4A86-8C7D-6DA524ED2B6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22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B90FE-E680-48ED-A846-EDBD7EAD075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96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D633C-2431-4A61-B9AD-E665CF85C0D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8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F276F-314C-416B-A1AB-AD56DC5BFA9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6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3E6F67-3998-4664-BA6B-E8ADF9182E4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9A0DB8-FE28-448C-9E53-37FD2D3B0BC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71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 w 7000"/>
                <a:gd name="T3" fmla="*/ 0 h 1000"/>
                <a:gd name="T4" fmla="*/ 2 w 7000"/>
                <a:gd name="T5" fmla="*/ 2 h 1000"/>
                <a:gd name="T6" fmla="*/ 2 w 7000"/>
                <a:gd name="T7" fmla="*/ 2 h 1000"/>
                <a:gd name="T8" fmla="*/ 0 w 7000"/>
                <a:gd name="T9" fmla="*/ 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76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76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B8B5710D-4CC3-4E41-9F1B-6B9CAD1B4BE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2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tools.ietf.org/html/rfc173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716338"/>
            <a:ext cx="1657350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1484313"/>
            <a:ext cx="8077200" cy="1609725"/>
          </a:xfrm>
        </p:spPr>
        <p:txBody>
          <a:bodyPr/>
          <a:lstStyle/>
          <a:p>
            <a:pPr eaLnBrk="1" hangingPunct="1"/>
            <a:r>
              <a:rPr lang="ru-RU" altLang="ru-RU" dirty="0"/>
              <a:t>Работа с сетью</a:t>
            </a:r>
            <a:endParaRPr lang="ru-RU" alt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Resource Locator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Указывает местоположение ресурса</a:t>
            </a:r>
          </a:p>
          <a:p>
            <a:r>
              <a:rPr lang="ru-RU" dirty="0" smtClean="0"/>
              <a:t>Подмножество иерархических URI</a:t>
            </a:r>
          </a:p>
          <a:p>
            <a:r>
              <a:rPr lang="ru-RU" dirty="0" smtClean="0"/>
              <a:t>Класс URL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7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URL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340768"/>
            <a:ext cx="7924800" cy="4419600"/>
          </a:xfrm>
        </p:spPr>
        <p:txBody>
          <a:bodyPr/>
          <a:lstStyle/>
          <a:p>
            <a:r>
              <a:rPr lang="ru-RU" sz="2400" dirty="0" smtClean="0"/>
              <a:t>Конструкторы класса </a:t>
            </a:r>
            <a:r>
              <a:rPr lang="en-US" sz="2400" dirty="0" smtClean="0"/>
              <a:t>URL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URL(String) </a:t>
            </a:r>
            <a:r>
              <a:rPr lang="en-US" sz="2400" dirty="0" smtClean="0"/>
              <a:t>– </a:t>
            </a:r>
            <a:r>
              <a:rPr lang="ru-RU" sz="2400" dirty="0" smtClean="0"/>
              <a:t>по строке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URL(protocol, host, file) </a:t>
            </a:r>
            <a:r>
              <a:rPr lang="en-US" sz="2400" dirty="0" smtClean="0"/>
              <a:t>– </a:t>
            </a:r>
            <a:r>
              <a:rPr lang="ru-RU" sz="2400" dirty="0" smtClean="0"/>
              <a:t>из крупных частей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URL(protocol, host, port, file, path, query, fragment) </a:t>
            </a:r>
            <a:r>
              <a:rPr lang="en-US" sz="2400" dirty="0" smtClean="0"/>
              <a:t>– </a:t>
            </a:r>
            <a:r>
              <a:rPr lang="ru-RU" sz="2400" dirty="0" smtClean="0"/>
              <a:t>из мелких частей</a:t>
            </a:r>
          </a:p>
          <a:p>
            <a:pPr marL="0" indent="0">
              <a:buNone/>
            </a:pPr>
            <a:r>
              <a:rPr lang="ru-RU" sz="2400" dirty="0" smtClean="0"/>
              <a:t>Из других объектов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file.toURL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из дескриптора файла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uri.toURL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из </a:t>
            </a:r>
            <a:r>
              <a:rPr lang="en-US" sz="2400" dirty="0" smtClean="0"/>
              <a:t>URI</a:t>
            </a:r>
          </a:p>
          <a:p>
            <a:pPr marL="0" indent="0">
              <a:buNone/>
            </a:pPr>
            <a:r>
              <a:rPr lang="ru-RU" sz="2400" dirty="0" smtClean="0"/>
              <a:t>Исключение </a:t>
            </a:r>
            <a:r>
              <a:rPr lang="en-US" sz="2400" dirty="0" err="1" smtClean="0"/>
              <a:t>MalformedURLException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8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Позволяют оперировать с ресурсами, заданными URL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717032"/>
            <a:ext cx="4242175" cy="9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8640"/>
            <a:ext cx="6667500" cy="83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 smtClean="0"/>
              <a:t>Открытие соединения</a:t>
            </a:r>
          </a:p>
          <a:p>
            <a:r>
              <a:rPr lang="ru-RU" sz="2000" dirty="0" smtClean="0">
                <a:solidFill>
                  <a:srgbClr val="0070C0"/>
                </a:solidFill>
              </a:rPr>
              <a:t>    </a:t>
            </a:r>
            <a:r>
              <a:rPr lang="ru-RU" sz="2000" dirty="0" err="1" smtClean="0">
                <a:solidFill>
                  <a:srgbClr val="0070C0"/>
                </a:solidFill>
              </a:rPr>
              <a:t>url.openConnection</a:t>
            </a:r>
            <a:r>
              <a:rPr lang="ru-RU" sz="2000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ru-RU" sz="2000" dirty="0" smtClean="0"/>
              <a:t>Установка свойств соединения</a:t>
            </a:r>
          </a:p>
          <a:p>
            <a:pPr marL="0" indent="0">
              <a:buNone/>
            </a:pPr>
            <a:r>
              <a:rPr lang="ru-RU" sz="2000" dirty="0" smtClean="0"/>
              <a:t>Установка соединения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>
                <a:solidFill>
                  <a:srgbClr val="0070C0"/>
                </a:solidFill>
              </a:rPr>
              <a:t>connect</a:t>
            </a:r>
            <a:r>
              <a:rPr lang="ru-RU" sz="2000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ru-RU" sz="2000" dirty="0" smtClean="0"/>
              <a:t>Оперирование с соединением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>
                <a:solidFill>
                  <a:srgbClr val="0070C0"/>
                </a:solidFill>
              </a:rPr>
              <a:t>getInputStream</a:t>
            </a:r>
            <a:r>
              <a:rPr lang="ru-RU" sz="2000" dirty="0" smtClean="0">
                <a:solidFill>
                  <a:srgbClr val="0070C0"/>
                </a:solidFill>
              </a:rPr>
              <a:t>()/</a:t>
            </a:r>
            <a:r>
              <a:rPr lang="ru-RU" sz="2000" dirty="0" err="1" smtClean="0">
                <a:solidFill>
                  <a:srgbClr val="0070C0"/>
                </a:solidFill>
              </a:rPr>
              <a:t>getOutputStream</a:t>
            </a:r>
            <a:r>
              <a:rPr lang="ru-RU" sz="2000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ru-RU" sz="2000" dirty="0" smtClean="0"/>
              <a:t>Закрытие соединения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>
                <a:solidFill>
                  <a:srgbClr val="0070C0"/>
                </a:solidFill>
              </a:rPr>
              <a:t>close</a:t>
            </a:r>
            <a:r>
              <a:rPr lang="ru-RU" sz="2000" dirty="0" smtClean="0">
                <a:solidFill>
                  <a:srgbClr val="0070C0"/>
                </a:solidFill>
              </a:rPr>
              <a:t>()</a:t>
            </a:r>
            <a:endParaRPr lang="ru-RU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Поддерживаемые протоколы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– HTTP-</a:t>
            </a:r>
            <a:r>
              <a:rPr lang="ru-RU" dirty="0" smtClean="0"/>
              <a:t>ресурс</a:t>
            </a:r>
          </a:p>
          <a:p>
            <a:r>
              <a:rPr lang="en-US" dirty="0" smtClean="0"/>
              <a:t>https – HTTPS-</a:t>
            </a:r>
            <a:r>
              <a:rPr lang="ru-RU" dirty="0" smtClean="0"/>
              <a:t>ресурс</a:t>
            </a:r>
          </a:p>
          <a:p>
            <a:r>
              <a:rPr lang="en-US" dirty="0" smtClean="0"/>
              <a:t>ftp – FTP-</a:t>
            </a:r>
            <a:r>
              <a:rPr lang="ru-RU" dirty="0" smtClean="0"/>
              <a:t>файл</a:t>
            </a:r>
          </a:p>
          <a:p>
            <a:r>
              <a:rPr lang="en-US" dirty="0" smtClean="0"/>
              <a:t>file – </a:t>
            </a:r>
            <a:r>
              <a:rPr lang="ru-RU" dirty="0" smtClean="0"/>
              <a:t>локальный файл</a:t>
            </a:r>
          </a:p>
          <a:p>
            <a:r>
              <a:rPr lang="en-US" dirty="0" smtClean="0"/>
              <a:t>jar – </a:t>
            </a:r>
            <a:r>
              <a:rPr lang="ru-RU" dirty="0" smtClean="0"/>
              <a:t>файл внутри </a:t>
            </a:r>
            <a:r>
              <a:rPr lang="en-US" dirty="0" smtClean="0"/>
              <a:t>Jar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Интернет-адрес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пару IP-адрес – доменное имя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36" y="2819425"/>
            <a:ext cx="5361384" cy="33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6222" t="3316" b="22633"/>
          <a:stretch/>
        </p:blipFill>
        <p:spPr>
          <a:xfrm>
            <a:off x="2483768" y="1397732"/>
            <a:ext cx="377004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интернет-адресов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Фабричные методы класса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getByName</a:t>
            </a:r>
            <a:r>
              <a:rPr lang="en-US" sz="2400" dirty="0" smtClean="0">
                <a:solidFill>
                  <a:srgbClr val="0070C0"/>
                </a:solidFill>
              </a:rPr>
              <a:t>(String) </a:t>
            </a:r>
            <a:r>
              <a:rPr lang="en-US" sz="2400" dirty="0" smtClean="0"/>
              <a:t>– </a:t>
            </a:r>
            <a:r>
              <a:rPr lang="ru-RU" sz="2400" dirty="0" smtClean="0"/>
              <a:t>любой по доменному имени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[] </a:t>
            </a:r>
            <a:r>
              <a:rPr lang="en-US" sz="2400" dirty="0" err="1" smtClean="0">
                <a:solidFill>
                  <a:srgbClr val="0070C0"/>
                </a:solidFill>
              </a:rPr>
              <a:t>getAllByName</a:t>
            </a:r>
            <a:r>
              <a:rPr lang="en-US" sz="2400" dirty="0" smtClean="0">
                <a:solidFill>
                  <a:srgbClr val="0070C0"/>
                </a:solidFill>
              </a:rPr>
              <a:t>(String) </a:t>
            </a:r>
            <a:r>
              <a:rPr lang="en-US" sz="2400" dirty="0" smtClean="0"/>
              <a:t>– </a:t>
            </a:r>
            <a:r>
              <a:rPr lang="ru-RU" sz="2400" dirty="0" smtClean="0"/>
              <a:t>все по доменному имени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getByAddress</a:t>
            </a:r>
            <a:r>
              <a:rPr lang="en-US" sz="2400" dirty="0" smtClean="0">
                <a:solidFill>
                  <a:srgbClr val="0070C0"/>
                </a:solidFill>
              </a:rPr>
              <a:t>(byte[]) </a:t>
            </a:r>
            <a:r>
              <a:rPr lang="en-US" sz="2400" dirty="0" smtClean="0"/>
              <a:t>– </a:t>
            </a:r>
            <a:r>
              <a:rPr lang="ru-RU" sz="2400" dirty="0" smtClean="0"/>
              <a:t>по </a:t>
            </a:r>
            <a:r>
              <a:rPr lang="en-US" sz="2400" dirty="0" smtClean="0"/>
              <a:t>IP-</a:t>
            </a:r>
            <a:r>
              <a:rPr lang="ru-RU" sz="2400" dirty="0" smtClean="0"/>
              <a:t>адресу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getByAddress</a:t>
            </a:r>
            <a:r>
              <a:rPr lang="en-US" sz="2400" dirty="0" smtClean="0">
                <a:solidFill>
                  <a:srgbClr val="0070C0"/>
                </a:solidFill>
              </a:rPr>
              <a:t>(String, byte[]) </a:t>
            </a:r>
            <a:r>
              <a:rPr lang="en-US" sz="2400" dirty="0" smtClean="0"/>
              <a:t>– </a:t>
            </a:r>
            <a:r>
              <a:rPr lang="ru-RU" sz="2400" dirty="0" smtClean="0"/>
              <a:t>по доменному имени и </a:t>
            </a:r>
            <a:r>
              <a:rPr lang="en-US" sz="2400" dirty="0" smtClean="0"/>
              <a:t>IP-</a:t>
            </a:r>
            <a:r>
              <a:rPr lang="ru-RU" sz="2400" dirty="0" smtClean="0"/>
              <a:t>адресу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getLocalHost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адрес текущего компьютера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52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интернет-адресов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400" u="sng" dirty="0" smtClean="0"/>
              <a:t>Работа с </a:t>
            </a:r>
            <a:r>
              <a:rPr lang="en-US" sz="2400" u="sng" dirty="0" smtClean="0"/>
              <a:t>DNS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String </a:t>
            </a:r>
            <a:r>
              <a:rPr lang="en-US" sz="2400" dirty="0" err="1" smtClean="0">
                <a:solidFill>
                  <a:srgbClr val="0070C0"/>
                </a:solidFill>
              </a:rPr>
              <a:t>getHostName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получение доменного имени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String </a:t>
            </a:r>
            <a:r>
              <a:rPr lang="en-US" sz="2400" dirty="0" err="1" smtClean="0">
                <a:solidFill>
                  <a:srgbClr val="0070C0"/>
                </a:solidFill>
              </a:rPr>
              <a:t>getCanonicalHostName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получение полного доменного имени</a:t>
            </a:r>
          </a:p>
          <a:p>
            <a:pPr marL="0" indent="0">
              <a:buNone/>
            </a:pPr>
            <a:r>
              <a:rPr lang="ru-RU" sz="2400" u="sng" dirty="0" smtClean="0"/>
              <a:t>Работа с </a:t>
            </a:r>
            <a:r>
              <a:rPr lang="en-US" sz="2400" u="sng" dirty="0" smtClean="0"/>
              <a:t>IP-</a:t>
            </a:r>
            <a:r>
              <a:rPr lang="ru-RU" sz="2400" u="sng" dirty="0" smtClean="0"/>
              <a:t>адресом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byte[] </a:t>
            </a:r>
            <a:r>
              <a:rPr lang="en-US" sz="2400" dirty="0" err="1" smtClean="0">
                <a:solidFill>
                  <a:srgbClr val="0070C0"/>
                </a:solidFill>
              </a:rPr>
              <a:t>getAddress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получение </a:t>
            </a:r>
            <a:r>
              <a:rPr lang="en-US" sz="2400" dirty="0" smtClean="0"/>
              <a:t>IP-</a:t>
            </a:r>
            <a:r>
              <a:rPr lang="ru-RU" sz="2400" dirty="0" smtClean="0"/>
              <a:t>адреса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String </a:t>
            </a:r>
            <a:r>
              <a:rPr lang="en-US" sz="2400" dirty="0" err="1" smtClean="0">
                <a:solidFill>
                  <a:srgbClr val="0070C0"/>
                </a:solidFill>
              </a:rPr>
              <a:t>getHostAddress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получение </a:t>
            </a:r>
            <a:r>
              <a:rPr lang="en-US" sz="2400" dirty="0" smtClean="0"/>
              <a:t>IP-</a:t>
            </a:r>
            <a:r>
              <a:rPr lang="ru-RU" sz="2400" dirty="0" smtClean="0"/>
              <a:t>адреса в текстовой форме</a:t>
            </a:r>
          </a:p>
          <a:p>
            <a:pPr marL="0" indent="0">
              <a:buNone/>
            </a:pPr>
            <a:r>
              <a:rPr lang="ru-RU" sz="2400" u="sng" dirty="0" smtClean="0"/>
              <a:t>Прочие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isReachable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>
                <a:solidFill>
                  <a:srgbClr val="0070C0"/>
                </a:solidFill>
              </a:rPr>
              <a:t> timeout)</a:t>
            </a:r>
            <a:r>
              <a:rPr lang="en-US" sz="2400" dirty="0" smtClean="0"/>
              <a:t> – </a:t>
            </a:r>
            <a:r>
              <a:rPr lang="ru-RU" sz="2400" dirty="0" smtClean="0"/>
              <a:t>проверка достижимости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613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Стек протоколов</a:t>
            </a:r>
            <a:endParaRPr lang="en-US" alt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6641916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 порта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пару интернет-адрес – порт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859" t="24579" r="60272" b="37843"/>
          <a:stretch/>
        </p:blipFill>
        <p:spPr>
          <a:xfrm>
            <a:off x="2843808" y="2390077"/>
            <a:ext cx="3384376" cy="35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адресов порта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 smtClean="0"/>
              <a:t>Конструкторы класса </a:t>
            </a:r>
            <a:r>
              <a:rPr lang="en-US" u="sng" dirty="0" err="1" smtClean="0"/>
              <a:t>InetSocketAddress</a:t>
            </a:r>
            <a:endParaRPr lang="en-US" u="sng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dirty="0" err="1" smtClean="0">
                <a:solidFill>
                  <a:srgbClr val="0070C0"/>
                </a:solidFill>
              </a:rPr>
              <a:t>InetSocketAddress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InetAddress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port) </a:t>
            </a:r>
            <a:r>
              <a:rPr lang="en-US" dirty="0" smtClean="0"/>
              <a:t>– </a:t>
            </a:r>
            <a:r>
              <a:rPr lang="ru-RU" dirty="0" smtClean="0"/>
              <a:t>по адресу и порту</a:t>
            </a:r>
          </a:p>
          <a:p>
            <a:r>
              <a:rPr lang="ru-RU" dirty="0" smtClean="0"/>
              <a:t>    </a:t>
            </a:r>
            <a:r>
              <a:rPr lang="en-US" dirty="0" err="1" smtClean="0">
                <a:solidFill>
                  <a:srgbClr val="0070C0"/>
                </a:solidFill>
              </a:rPr>
              <a:t>InetSocketAddress</a:t>
            </a:r>
            <a:r>
              <a:rPr lang="en-US" dirty="0" smtClean="0">
                <a:solidFill>
                  <a:srgbClr val="0070C0"/>
                </a:solidFill>
              </a:rPr>
              <a:t>(String,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port) </a:t>
            </a:r>
            <a:r>
              <a:rPr lang="en-US" dirty="0" smtClean="0"/>
              <a:t>– </a:t>
            </a:r>
            <a:r>
              <a:rPr lang="ru-RU" dirty="0" smtClean="0"/>
              <a:t>по доменному имени и порту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1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адресов портов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Информация об адресе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getAddress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получение интернет-адреса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getHostName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получение имени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getPort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получение порта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3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TCP-</a:t>
            </a:r>
            <a:r>
              <a:rPr lang="ru-RU" dirty="0" smtClean="0"/>
              <a:t>сокеты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 smtClean="0"/>
              <a:t>Применяются для связи по протоколу TCP</a:t>
            </a:r>
          </a:p>
          <a:p>
            <a:pPr marL="0" indent="0">
              <a:buNone/>
            </a:pPr>
            <a:r>
              <a:rPr lang="ru-RU" sz="2800" dirty="0" smtClean="0"/>
              <a:t>Образуют два независимых потока данных</a:t>
            </a:r>
          </a:p>
          <a:p>
            <a:pPr marL="0" indent="0">
              <a:buNone/>
            </a:pPr>
            <a:r>
              <a:rPr lang="ru-RU" sz="2800" dirty="0" smtClean="0"/>
              <a:t>Классы</a:t>
            </a:r>
          </a:p>
          <a:p>
            <a:r>
              <a:rPr lang="ru-RU" sz="2800" dirty="0" err="1" smtClean="0">
                <a:solidFill>
                  <a:srgbClr val="0070C0"/>
                </a:solidFill>
              </a:rPr>
              <a:t>Socket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/>
              <a:t>– представляет TCP-соединение, создает TCP-соединение на стороне пользователя</a:t>
            </a:r>
          </a:p>
          <a:p>
            <a:r>
              <a:rPr lang="ru-RU" sz="2800" dirty="0" err="1" smtClean="0">
                <a:solidFill>
                  <a:srgbClr val="0070C0"/>
                </a:solidFill>
              </a:rPr>
              <a:t>ServerSocket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/>
              <a:t>– создает TCP-соединения на стороне сервера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625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-2383" t="1341" r="51857" b="45043"/>
          <a:stretch/>
        </p:blipFill>
        <p:spPr>
          <a:xfrm>
            <a:off x="0" y="228600"/>
            <a:ext cx="8568952" cy="646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соединения на клиенте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smtClean="0"/>
              <a:t>Socket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Socket(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, 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интернет-адресу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Socket(String host, 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доменному имени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Socket(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, port,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, 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заданному локальному адресу и порту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Socket() </a:t>
            </a:r>
            <a:r>
              <a:rPr lang="en-US" sz="2400" dirty="0" smtClean="0"/>
              <a:t>– </a:t>
            </a:r>
            <a:r>
              <a:rPr lang="ru-RU" sz="2400" dirty="0" smtClean="0"/>
              <a:t>без установления соединения</a:t>
            </a:r>
          </a:p>
          <a:p>
            <a:pPr marL="0" indent="0">
              <a:buNone/>
            </a:pPr>
            <a:r>
              <a:rPr lang="ru-RU" sz="2400" dirty="0" smtClean="0"/>
              <a:t>Методы класса </a:t>
            </a:r>
            <a:r>
              <a:rPr lang="en-US" sz="2400" dirty="0" smtClean="0"/>
              <a:t>Socket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connect(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>
                <a:solidFill>
                  <a:srgbClr val="0070C0"/>
                </a:solidFill>
              </a:rPr>
              <a:t>, timeout?) </a:t>
            </a:r>
            <a:r>
              <a:rPr lang="en-US" sz="2400" dirty="0" smtClean="0"/>
              <a:t>– </a:t>
            </a:r>
            <a:r>
              <a:rPr lang="ru-RU" sz="2400" dirty="0" smtClean="0"/>
              <a:t>установить соединение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02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Ввод-вывод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Потоки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getInputStream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входящий поток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getOutputStream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исходящий поток</a:t>
            </a:r>
          </a:p>
          <a:p>
            <a:pPr marL="0" indent="0">
              <a:buNone/>
            </a:pPr>
            <a:r>
              <a:rPr lang="ru-RU" sz="2400" dirty="0" smtClean="0"/>
              <a:t>Закрытие потоков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shutdownInput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закрытие входящего потока и отбрасывание полученных данных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shutdownOutput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закрытие исходящего потока</a:t>
            </a:r>
          </a:p>
          <a:p>
            <a:pPr marL="0" indent="0">
              <a:buNone/>
            </a:pPr>
            <a:r>
              <a:rPr lang="ru-RU" sz="2400" dirty="0" smtClean="0"/>
              <a:t>Проверка потоков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isInputShutdown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входящего потока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isOutputShutdown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исходящего потока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33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Об удаленном конце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getInetAddress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интернет адрес</a:t>
            </a:r>
          </a:p>
          <a:p>
            <a:r>
              <a:rPr lang="ru-RU" sz="2800" dirty="0" smtClean="0">
                <a:solidFill>
                  <a:srgbClr val="0070C0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getPort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порт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getRemoteSocketAddreess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адрес порта</a:t>
            </a:r>
          </a:p>
          <a:p>
            <a:pPr marL="0" indent="0">
              <a:buNone/>
            </a:pPr>
            <a:r>
              <a:rPr lang="ru-RU" sz="2800" dirty="0" smtClean="0"/>
              <a:t>Об локальном конце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getLocalAddress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интернет адрес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getLocalPort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порт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getLocalSocketAddreess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адрес порта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761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Закрытие 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Соединение закрывается</a:t>
            </a:r>
          </a:p>
          <a:p>
            <a:r>
              <a:rPr lang="ru-RU" dirty="0" smtClean="0"/>
              <a:t>    Методом </a:t>
            </a:r>
            <a:r>
              <a:rPr lang="ru-RU" dirty="0" err="1" smtClean="0">
                <a:solidFill>
                  <a:srgbClr val="0070C0"/>
                </a:solidFill>
              </a:rPr>
              <a:t>close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сокета</a:t>
            </a:r>
          </a:p>
          <a:p>
            <a:r>
              <a:rPr lang="ru-RU" dirty="0" smtClean="0"/>
              <a:t>    Методом </a:t>
            </a:r>
            <a:r>
              <a:rPr lang="ru-RU" dirty="0" err="1" smtClean="0">
                <a:solidFill>
                  <a:srgbClr val="0070C0"/>
                </a:solidFill>
              </a:rPr>
              <a:t>close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потоков сокета</a:t>
            </a:r>
          </a:p>
          <a:p>
            <a:r>
              <a:rPr lang="ru-RU" dirty="0" smtClean="0"/>
              <a:t>    При закрытии с удаленной стороны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5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соединений на сервере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err="1" smtClean="0">
                <a:solidFill>
                  <a:srgbClr val="0070C0"/>
                </a:solidFill>
              </a:rPr>
              <a:t>ServerSocket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  </a:t>
            </a:r>
            <a:r>
              <a:rPr lang="en-US" sz="2400" dirty="0" err="1" smtClean="0">
                <a:solidFill>
                  <a:srgbClr val="0070C0"/>
                </a:solidFill>
              </a:rPr>
              <a:t>ServerSocket</a:t>
            </a:r>
            <a:r>
              <a:rPr lang="en-US" sz="2400" dirty="0" smtClean="0">
                <a:solidFill>
                  <a:srgbClr val="0070C0"/>
                </a:solidFill>
              </a:rPr>
              <a:t>(port)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порту</a:t>
            </a:r>
          </a:p>
          <a:p>
            <a:r>
              <a:rPr lang="ru-RU" sz="2400" dirty="0" smtClean="0"/>
              <a:t>  </a:t>
            </a:r>
            <a:r>
              <a:rPr lang="en-US" sz="2400" dirty="0" err="1" smtClean="0">
                <a:solidFill>
                  <a:srgbClr val="0070C0"/>
                </a:solidFill>
              </a:rPr>
              <a:t>ServerSocket</a:t>
            </a:r>
            <a:r>
              <a:rPr lang="en-US" sz="2400" dirty="0" smtClean="0">
                <a:solidFill>
                  <a:srgbClr val="0070C0"/>
                </a:solidFill>
              </a:rPr>
              <a:t>(port, backlog) </a:t>
            </a:r>
            <a:r>
              <a:rPr lang="en-US" sz="2400" dirty="0" smtClean="0"/>
              <a:t>– </a:t>
            </a:r>
            <a:r>
              <a:rPr lang="ru-RU" sz="2400" dirty="0" smtClean="0"/>
              <a:t>по порту, с указанием размера очереди</a:t>
            </a:r>
          </a:p>
          <a:p>
            <a:r>
              <a:rPr lang="ru-RU" sz="2400" dirty="0" smtClean="0"/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ServerSocket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без привязки</a:t>
            </a:r>
          </a:p>
          <a:p>
            <a:pPr marL="0" indent="0">
              <a:buNone/>
            </a:pPr>
            <a:r>
              <a:rPr lang="ru-RU" sz="2400" dirty="0" smtClean="0"/>
              <a:t>Методы класса </a:t>
            </a:r>
            <a:r>
              <a:rPr lang="en-US" sz="2400" dirty="0" err="1" smtClean="0"/>
              <a:t>ServerSocket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bind(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>
                <a:solidFill>
                  <a:srgbClr val="0070C0"/>
                </a:solidFill>
              </a:rPr>
              <a:t>) </a:t>
            </a:r>
            <a:r>
              <a:rPr lang="en-US" sz="2400" dirty="0" smtClean="0"/>
              <a:t>– </a:t>
            </a:r>
            <a:r>
              <a:rPr lang="ru-RU" sz="2400" dirty="0" smtClean="0"/>
              <a:t>по адресу порта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bind(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>
                <a:solidFill>
                  <a:srgbClr val="0070C0"/>
                </a:solidFill>
              </a:rPr>
              <a:t>, backlog) </a:t>
            </a:r>
            <a:r>
              <a:rPr lang="en-US" sz="2400" dirty="0" smtClean="0"/>
              <a:t>– </a:t>
            </a:r>
            <a:r>
              <a:rPr lang="ru-RU" sz="2400" dirty="0" smtClean="0"/>
              <a:t>по адресу порта, с указанием размера очереди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78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Protocol (IP)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0631"/>
            <a:ext cx="7924800" cy="4419600"/>
          </a:xfrm>
        </p:spPr>
        <p:txBody>
          <a:bodyPr/>
          <a:lstStyle/>
          <a:p>
            <a:r>
              <a:rPr lang="ru-RU" sz="2000" dirty="0" smtClean="0"/>
              <a:t>IP-адрес</a:t>
            </a:r>
          </a:p>
          <a:p>
            <a:r>
              <a:rPr lang="ru-RU" sz="2000" dirty="0" smtClean="0"/>
              <a:t>    IPv4 (32 бита)</a:t>
            </a:r>
          </a:p>
          <a:p>
            <a:r>
              <a:rPr lang="ru-RU" sz="2000" dirty="0" smtClean="0"/>
              <a:t>    IPv6 (128 бит)</a:t>
            </a:r>
          </a:p>
          <a:p>
            <a:r>
              <a:rPr lang="ru-RU" sz="2000" dirty="0" smtClean="0"/>
              <a:t>Порт (16 бит)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510859"/>
            <a:ext cx="4879551" cy="20874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943" y="1480631"/>
            <a:ext cx="392740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 соединений на сервере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Методы класса </a:t>
            </a:r>
            <a:r>
              <a:rPr lang="ru-RU" dirty="0" err="1" smtClean="0"/>
              <a:t>ServerSocket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Socket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accept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ждет следующего клиента и создает соединение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setSoTimeout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установка времени ожидания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getSoTimeout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получение времени ожидания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close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окончание ожидание клиентов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7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UDP-</a:t>
            </a:r>
            <a:r>
              <a:rPr lang="ru-RU" dirty="0" smtClean="0"/>
              <a:t>сокеты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Применяются для связи по протоколу UDP</a:t>
            </a:r>
          </a:p>
          <a:p>
            <a:pPr marL="0" indent="0">
              <a:buNone/>
            </a:pPr>
            <a:r>
              <a:rPr lang="ru-RU" dirty="0" smtClean="0"/>
              <a:t>Классы</a:t>
            </a:r>
          </a:p>
          <a:p>
            <a:r>
              <a:rPr lang="ru-RU" dirty="0" smtClean="0"/>
              <a:t>    </a:t>
            </a:r>
            <a:r>
              <a:rPr lang="ru-RU" dirty="0" err="1" smtClean="0"/>
              <a:t>DatagramPacket</a:t>
            </a:r>
            <a:r>
              <a:rPr lang="ru-RU" dirty="0" smtClean="0"/>
              <a:t> – UDP пакет</a:t>
            </a:r>
          </a:p>
          <a:p>
            <a:r>
              <a:rPr lang="ru-RU" dirty="0" smtClean="0"/>
              <a:t>    </a:t>
            </a:r>
            <a:r>
              <a:rPr lang="ru-RU" dirty="0" err="1" smtClean="0"/>
              <a:t>DatagramSocket</a:t>
            </a:r>
            <a:r>
              <a:rPr lang="ru-RU" dirty="0" smtClean="0"/>
              <a:t> – UDP-сокет для приема и отсылки пакетов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1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1480" b="38106"/>
          <a:stretch/>
        </p:blipFill>
        <p:spPr>
          <a:xfrm>
            <a:off x="827584" y="116632"/>
            <a:ext cx="7329786" cy="66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UDP-</a:t>
            </a:r>
            <a:r>
              <a:rPr lang="ru-RU" dirty="0" smtClean="0"/>
              <a:t>пакетов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Для приема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DatagramPacket</a:t>
            </a:r>
            <a:r>
              <a:rPr lang="en-US" sz="2800" dirty="0" smtClean="0">
                <a:solidFill>
                  <a:srgbClr val="0070C0"/>
                </a:solidFill>
              </a:rPr>
              <a:t>(byte[], offset?, length) </a:t>
            </a:r>
            <a:r>
              <a:rPr lang="en-US" sz="2800" dirty="0" smtClean="0"/>
              <a:t>– </a:t>
            </a:r>
            <a:r>
              <a:rPr lang="ru-RU" sz="2800" dirty="0" smtClean="0"/>
              <a:t>по буферу</a:t>
            </a:r>
          </a:p>
          <a:p>
            <a:pPr marL="0" indent="0">
              <a:buNone/>
            </a:pPr>
            <a:r>
              <a:rPr lang="ru-RU" sz="2800" dirty="0" smtClean="0"/>
              <a:t>Для отправки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DatagramPacket</a:t>
            </a:r>
            <a:r>
              <a:rPr lang="en-US" sz="2800" dirty="0" smtClean="0">
                <a:solidFill>
                  <a:srgbClr val="0070C0"/>
                </a:solidFill>
              </a:rPr>
              <a:t>(byte[], offset?, length, </a:t>
            </a:r>
            <a:r>
              <a:rPr lang="en-US" sz="2800" dirty="0" err="1" smtClean="0">
                <a:solidFill>
                  <a:srgbClr val="0070C0"/>
                </a:solidFill>
              </a:rPr>
              <a:t>InetAddress</a:t>
            </a:r>
            <a:r>
              <a:rPr lang="en-US" sz="2800" dirty="0" smtClean="0">
                <a:solidFill>
                  <a:srgbClr val="0070C0"/>
                </a:solidFill>
              </a:rPr>
              <a:t>, port) </a:t>
            </a:r>
            <a:r>
              <a:rPr lang="en-US" sz="2800" dirty="0" smtClean="0"/>
              <a:t>– </a:t>
            </a:r>
            <a:r>
              <a:rPr lang="ru-RU" sz="2800" dirty="0" smtClean="0"/>
              <a:t>по интернет-адресу и порту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DatagramPacket</a:t>
            </a:r>
            <a:r>
              <a:rPr lang="en-US" sz="2800" dirty="0" smtClean="0">
                <a:solidFill>
                  <a:srgbClr val="0070C0"/>
                </a:solidFill>
              </a:rPr>
              <a:t>(byte[], offset?, length, </a:t>
            </a:r>
            <a:r>
              <a:rPr lang="en-US" sz="2800" dirty="0" err="1" smtClean="0">
                <a:solidFill>
                  <a:srgbClr val="0070C0"/>
                </a:solidFill>
              </a:rPr>
              <a:t>SocketAddress</a:t>
            </a:r>
            <a:r>
              <a:rPr lang="en-US" sz="2800" dirty="0" smtClean="0">
                <a:solidFill>
                  <a:srgbClr val="0070C0"/>
                </a:solidFill>
              </a:rPr>
              <a:t>) </a:t>
            </a:r>
            <a:r>
              <a:rPr lang="en-US" sz="2800" dirty="0" smtClean="0"/>
              <a:t>– </a:t>
            </a:r>
            <a:r>
              <a:rPr lang="ru-RU" sz="2800" dirty="0" smtClean="0"/>
              <a:t>по адресу порта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278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с </a:t>
            </a:r>
            <a:r>
              <a:rPr lang="en-US" dirty="0" smtClean="0"/>
              <a:t>UDP-</a:t>
            </a:r>
            <a:r>
              <a:rPr lang="ru-RU" dirty="0" smtClean="0"/>
              <a:t>пакетами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Работа с данными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getData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setData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буфер данных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getOffset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setOffset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смещение данных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getLength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setLength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длина данных</a:t>
            </a:r>
          </a:p>
          <a:p>
            <a:pPr marL="0" indent="0">
              <a:buNone/>
            </a:pPr>
            <a:r>
              <a:rPr lang="ru-RU" sz="2400" dirty="0" smtClean="0"/>
              <a:t>Работа с адресами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getAddress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setAddress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интернет-адрес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getPort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setPort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порт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getSocketAddress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setSocketAddress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адрес порта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94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UDP-</a:t>
            </a:r>
            <a:r>
              <a:rPr lang="ru-RU" dirty="0" smtClean="0"/>
              <a:t>сокета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err="1" smtClean="0"/>
              <a:t>DatagramSocket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(port)</a:t>
            </a:r>
            <a:r>
              <a:rPr lang="en-US" sz="2400" dirty="0" smtClean="0"/>
              <a:t> – </a:t>
            </a:r>
            <a:r>
              <a:rPr lang="ru-RU" sz="2400" dirty="0" smtClean="0"/>
              <a:t>по порту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случайный порт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, 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порту и адресу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/>
              <a:t>) – </a:t>
            </a:r>
            <a:r>
              <a:rPr lang="ru-RU" sz="2400" dirty="0" smtClean="0"/>
              <a:t>по адресу порта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(null)</a:t>
            </a:r>
            <a:r>
              <a:rPr lang="en-US" sz="2400" dirty="0" smtClean="0"/>
              <a:t> – </a:t>
            </a:r>
            <a:r>
              <a:rPr lang="ru-RU" sz="2400" dirty="0" smtClean="0"/>
              <a:t>без привязки</a:t>
            </a:r>
          </a:p>
          <a:p>
            <a:pPr marL="0" indent="0">
              <a:buNone/>
            </a:pPr>
            <a:r>
              <a:rPr lang="ru-RU" sz="2400" dirty="0" smtClean="0"/>
              <a:t>Методы класса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    bind(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>
                <a:solidFill>
                  <a:srgbClr val="0070C0"/>
                </a:solidFill>
              </a:rPr>
              <a:t>) </a:t>
            </a:r>
            <a:r>
              <a:rPr lang="en-US" sz="2400" dirty="0" smtClean="0"/>
              <a:t>– </a:t>
            </a:r>
            <a:r>
              <a:rPr lang="ru-RU" sz="2400" dirty="0" smtClean="0"/>
              <a:t>привязывает к адресу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8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 и отсылка </a:t>
            </a:r>
            <a:r>
              <a:rPr lang="en-US" dirty="0" smtClean="0"/>
              <a:t>UDP-</a:t>
            </a:r>
            <a:r>
              <a:rPr lang="ru-RU" dirty="0" smtClean="0"/>
              <a:t>пакетов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Прием пакета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>
                <a:solidFill>
                  <a:srgbClr val="0070C0"/>
                </a:solidFill>
              </a:rPr>
              <a:t>receive</a:t>
            </a:r>
            <a:r>
              <a:rPr lang="ru-RU" sz="2400" dirty="0" smtClean="0">
                <a:solidFill>
                  <a:srgbClr val="0070C0"/>
                </a:solidFill>
              </a:rPr>
              <a:t>(</a:t>
            </a:r>
            <a:r>
              <a:rPr lang="ru-RU" sz="2400" dirty="0" err="1" smtClean="0">
                <a:solidFill>
                  <a:srgbClr val="0070C0"/>
                </a:solidFill>
              </a:rPr>
              <a:t>DatagramPacket</a:t>
            </a:r>
            <a:r>
              <a:rPr lang="ru-RU" sz="2400" dirty="0" smtClean="0">
                <a:solidFill>
                  <a:srgbClr val="0070C0"/>
                </a:solidFill>
              </a:rPr>
              <a:t>) </a:t>
            </a:r>
            <a:r>
              <a:rPr lang="ru-RU" sz="2400" dirty="0" smtClean="0"/>
              <a:t>– ожидает получения пакета</a:t>
            </a:r>
          </a:p>
          <a:p>
            <a:r>
              <a:rPr lang="ru-RU" sz="2400" dirty="0" smtClean="0"/>
              <a:t>    Блокируется до приема пакета</a:t>
            </a:r>
          </a:p>
          <a:p>
            <a:r>
              <a:rPr lang="ru-RU" sz="2400" dirty="0" smtClean="0"/>
              <a:t>    Возможно принимать пакеты параллельно</a:t>
            </a:r>
          </a:p>
          <a:p>
            <a:pPr marL="0" indent="0">
              <a:buNone/>
            </a:pPr>
            <a:r>
              <a:rPr lang="ru-RU" sz="2400" dirty="0" smtClean="0"/>
              <a:t>Отсылка пакета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>
                <a:solidFill>
                  <a:srgbClr val="0070C0"/>
                </a:solidFill>
              </a:rPr>
              <a:t>send</a:t>
            </a:r>
            <a:r>
              <a:rPr lang="ru-RU" sz="2400" dirty="0" smtClean="0">
                <a:solidFill>
                  <a:srgbClr val="0070C0"/>
                </a:solidFill>
              </a:rPr>
              <a:t>(</a:t>
            </a:r>
            <a:r>
              <a:rPr lang="ru-RU" sz="2400" dirty="0" err="1" smtClean="0">
                <a:solidFill>
                  <a:srgbClr val="0070C0"/>
                </a:solidFill>
              </a:rPr>
              <a:t>DatagramPacket</a:t>
            </a:r>
            <a:r>
              <a:rPr lang="ru-RU" sz="2400" dirty="0" smtClean="0">
                <a:solidFill>
                  <a:srgbClr val="0070C0"/>
                </a:solidFill>
              </a:rPr>
              <a:t>)</a:t>
            </a:r>
            <a:r>
              <a:rPr lang="ru-RU" sz="2400" dirty="0" smtClean="0"/>
              <a:t> – отсылает пакет</a:t>
            </a:r>
          </a:p>
          <a:p>
            <a:r>
              <a:rPr lang="ru-RU" sz="2400" dirty="0" smtClean="0"/>
              <a:t>    Возможно отсылать пакеты параллельно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608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41528"/>
            <a:ext cx="6120680" cy="445176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Control Protocol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7924800" cy="4419600"/>
          </a:xfrm>
        </p:spPr>
        <p:txBody>
          <a:bodyPr/>
          <a:lstStyle/>
          <a:p>
            <a:r>
              <a:rPr lang="ru-RU" dirty="0" smtClean="0"/>
              <a:t>Двусторонний канал с гарантией доставки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8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Datagram Protocol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Односторонний канал без гарантии доставки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642403"/>
            <a:ext cx="4655840" cy="338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Resource Identifier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64034"/>
            <a:ext cx="7924800" cy="5593357"/>
          </a:xfrm>
        </p:spPr>
        <p:txBody>
          <a:bodyPr/>
          <a:lstStyle/>
          <a:p>
            <a:r>
              <a:rPr lang="ru-RU" sz="2400" dirty="0" smtClean="0"/>
              <a:t>Идентифицирует ресурс</a:t>
            </a:r>
          </a:p>
          <a:p>
            <a:r>
              <a:rPr lang="ru-RU" sz="2400" dirty="0" smtClean="0"/>
              <a:t>Общий </a:t>
            </a:r>
            <a:r>
              <a:rPr lang="en-US" sz="2400" dirty="0" smtClean="0"/>
              <a:t>URI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[scheme:]scheme-specific-part[#fragment]</a:t>
            </a:r>
          </a:p>
          <a:p>
            <a:r>
              <a:rPr lang="ru-RU" sz="2400" dirty="0" smtClean="0"/>
              <a:t>Иерархический </a:t>
            </a:r>
            <a:r>
              <a:rPr lang="en-US" sz="2400" dirty="0" smtClean="0"/>
              <a:t>URI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[scheme:][//[user-info@]host[:port]][path][?query] [#fragment]</a:t>
            </a:r>
          </a:p>
          <a:p>
            <a:r>
              <a:rPr lang="ru-RU" sz="2400" dirty="0" smtClean="0"/>
              <a:t>Класс </a:t>
            </a:r>
            <a:r>
              <a:rPr lang="en-US" sz="2400" dirty="0" smtClean="0"/>
              <a:t>URI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http://tools.ietf.org/html/rfc1738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160712"/>
            <a:ext cx="4592743" cy="203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URI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smtClean="0"/>
              <a:t>URI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URI(String)</a:t>
            </a:r>
            <a:r>
              <a:rPr lang="en-US" sz="2400" dirty="0" smtClean="0"/>
              <a:t> – </a:t>
            </a:r>
            <a:r>
              <a:rPr lang="ru-RU" sz="2400" dirty="0" smtClean="0"/>
              <a:t>по строке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URI(scheme, </a:t>
            </a:r>
            <a:r>
              <a:rPr lang="en-US" sz="2400" dirty="0" err="1" smtClean="0">
                <a:solidFill>
                  <a:srgbClr val="0070C0"/>
                </a:solidFill>
              </a:rPr>
              <a:t>ssp</a:t>
            </a:r>
            <a:r>
              <a:rPr lang="en-US" sz="2400" dirty="0" smtClean="0">
                <a:solidFill>
                  <a:srgbClr val="0070C0"/>
                </a:solidFill>
              </a:rPr>
              <a:t>, fragment) </a:t>
            </a:r>
            <a:r>
              <a:rPr lang="en-US" sz="2400" dirty="0" smtClean="0"/>
              <a:t>– </a:t>
            </a:r>
            <a:r>
              <a:rPr lang="ru-RU" sz="2400" dirty="0" smtClean="0"/>
              <a:t>из крупных частей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URI(</a:t>
            </a:r>
            <a:r>
              <a:rPr lang="en-US" sz="2400" dirty="0" err="1" smtClean="0">
                <a:solidFill>
                  <a:srgbClr val="0070C0"/>
                </a:solidFill>
              </a:rPr>
              <a:t>sheme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userInfo</a:t>
            </a:r>
            <a:r>
              <a:rPr lang="en-US" sz="2400" dirty="0" smtClean="0">
                <a:solidFill>
                  <a:srgbClr val="0070C0"/>
                </a:solidFill>
              </a:rPr>
              <a:t>, host, port, path, query, fragment)</a:t>
            </a:r>
            <a:r>
              <a:rPr lang="en-US" sz="2400" dirty="0" smtClean="0"/>
              <a:t> – </a:t>
            </a:r>
            <a:r>
              <a:rPr lang="ru-RU" sz="2400" dirty="0" smtClean="0"/>
              <a:t>из мелких частей</a:t>
            </a:r>
          </a:p>
          <a:p>
            <a:pPr marL="0" indent="0">
              <a:buNone/>
            </a:pPr>
            <a:r>
              <a:rPr lang="ru-RU" sz="2400" dirty="0" smtClean="0"/>
              <a:t>Фабричные методы класса </a:t>
            </a:r>
            <a:r>
              <a:rPr lang="en-US" sz="2400" dirty="0" smtClean="0"/>
              <a:t>URI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create(String)</a:t>
            </a:r>
            <a:r>
              <a:rPr lang="en-US" sz="2400" dirty="0" smtClean="0"/>
              <a:t> – </a:t>
            </a:r>
            <a:r>
              <a:rPr lang="ru-RU" sz="2400" dirty="0" smtClean="0"/>
              <a:t>по строке</a:t>
            </a:r>
          </a:p>
          <a:p>
            <a:pPr marL="0" indent="0">
              <a:buNone/>
            </a:pPr>
            <a:r>
              <a:rPr lang="ru-RU" sz="2400" dirty="0" smtClean="0"/>
              <a:t>Из других объектов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file.toURI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из дескриптора файла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url.toURI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из </a:t>
            </a:r>
            <a:r>
              <a:rPr lang="en-US" sz="2400" dirty="0" smtClean="0"/>
              <a:t>URL</a:t>
            </a:r>
          </a:p>
          <a:p>
            <a:pPr marL="0" indent="0">
              <a:buNone/>
            </a:pPr>
            <a:r>
              <a:rPr lang="ru-RU" sz="2400" dirty="0" smtClean="0"/>
              <a:t>Исключение </a:t>
            </a:r>
            <a:r>
              <a:rPr lang="en-US" sz="2400" dirty="0" err="1" smtClean="0"/>
              <a:t>URISyntaxException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035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частей </a:t>
            </a:r>
            <a:r>
              <a:rPr lang="en-US" dirty="0" smtClean="0"/>
              <a:t>URI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getScheme</a:t>
            </a:r>
            <a:r>
              <a:rPr lang="en-US" sz="2400" dirty="0" smtClean="0">
                <a:solidFill>
                  <a:srgbClr val="0070C0"/>
                </a:solidFill>
              </a:rPr>
              <a:t>()	</a:t>
            </a:r>
            <a:r>
              <a:rPr lang="en-US" sz="2400" dirty="0" smtClean="0"/>
              <a:t>			scheme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getSchemeSpecificPart</a:t>
            </a:r>
            <a:r>
              <a:rPr lang="en-US" sz="2400" dirty="0" smtClean="0">
                <a:solidFill>
                  <a:srgbClr val="0070C0"/>
                </a:solidFill>
              </a:rPr>
              <a:t>()	</a:t>
            </a:r>
            <a:r>
              <a:rPr lang="en-US" sz="2400" dirty="0" smtClean="0"/>
              <a:t>	</a:t>
            </a:r>
            <a:r>
              <a:rPr lang="en-US" sz="2400" dirty="0" err="1" smtClean="0"/>
              <a:t>sheme</a:t>
            </a:r>
            <a:r>
              <a:rPr lang="en-US" sz="2400" dirty="0" smtClean="0"/>
              <a:t>-specific part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getAuthority</a:t>
            </a:r>
            <a:r>
              <a:rPr lang="en-US" sz="2400" dirty="0" smtClean="0">
                <a:solidFill>
                  <a:srgbClr val="0070C0"/>
                </a:solidFill>
              </a:rPr>
              <a:t>()	</a:t>
            </a:r>
            <a:r>
              <a:rPr lang="en-US" sz="2400" dirty="0" smtClean="0"/>
              <a:t>	[user-info@]host[:port]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70C0"/>
                </a:solidFill>
              </a:rPr>
              <a:t>getUserInfo</a:t>
            </a:r>
            <a:r>
              <a:rPr lang="en-US" sz="2400" dirty="0" smtClean="0">
                <a:solidFill>
                  <a:srgbClr val="0070C0"/>
                </a:solidFill>
              </a:rPr>
              <a:t>()	</a:t>
            </a:r>
            <a:r>
              <a:rPr lang="en-US" sz="2400" dirty="0" smtClean="0"/>
              <a:t>	user-info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70C0"/>
                </a:solidFill>
              </a:rPr>
              <a:t>getHost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port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70C0"/>
                </a:solidFill>
              </a:rPr>
              <a:t>getPort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host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getPath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	path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getQuery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	query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getFragment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	fragment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53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</a:t>
            </a:r>
            <a:r>
              <a:rPr lang="en-US" dirty="0" smtClean="0"/>
              <a:t>URI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Нормализация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 normalize() </a:t>
            </a:r>
            <a:r>
              <a:rPr lang="en-US" sz="2400" dirty="0" smtClean="0"/>
              <a:t>– </a:t>
            </a:r>
            <a:r>
              <a:rPr lang="ru-RU" sz="2400" dirty="0" err="1" smtClean="0"/>
              <a:t>нормалиовать</a:t>
            </a:r>
            <a:r>
              <a:rPr lang="ru-RU" sz="2400" dirty="0" smtClean="0"/>
              <a:t> </a:t>
            </a:r>
            <a:r>
              <a:rPr lang="en-US" sz="2400" dirty="0" smtClean="0"/>
              <a:t>URI</a:t>
            </a:r>
          </a:p>
          <a:p>
            <a:pPr marL="0" indent="0">
              <a:buNone/>
            </a:pPr>
            <a:r>
              <a:rPr lang="en-US" sz="2400" dirty="0" smtClean="0"/>
              <a:t>«</a:t>
            </a:r>
            <a:r>
              <a:rPr lang="ru-RU" sz="2400" dirty="0" smtClean="0"/>
              <a:t>Откладывание» от базового </a:t>
            </a:r>
            <a:r>
              <a:rPr lang="en-US" sz="2400" dirty="0" smtClean="0"/>
              <a:t>URI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 resolve(URI base)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  URI resolve(String base)</a:t>
            </a:r>
          </a:p>
          <a:p>
            <a:r>
              <a:rPr lang="ru-RU" sz="2400" dirty="0" smtClean="0"/>
              <a:t>Взятие относительного </a:t>
            </a:r>
            <a:r>
              <a:rPr lang="en-US" sz="2400" dirty="0" smtClean="0"/>
              <a:t>URI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 relativize(URI base)</a:t>
            </a:r>
          </a:p>
          <a:p>
            <a:r>
              <a:rPr lang="ru-RU" sz="2400" dirty="0" smtClean="0"/>
              <a:t>Сравнение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equals(Object)</a:t>
            </a:r>
            <a:endParaRPr lang="ru-R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кругленный">
  <a:themeElements>
    <a:clrScheme name="Скругленный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Скругленный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7924</TotalTime>
  <Words>1000</Words>
  <Application>Microsoft Office PowerPoint</Application>
  <PresentationFormat>Экран (4:3)</PresentationFormat>
  <Paragraphs>204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1" baseType="lpstr">
      <vt:lpstr>Arial</vt:lpstr>
      <vt:lpstr>Wingdings</vt:lpstr>
      <vt:lpstr>Times New Roman</vt:lpstr>
      <vt:lpstr>Arial Black</vt:lpstr>
      <vt:lpstr>Скругленный</vt:lpstr>
      <vt:lpstr>Работа с сетью</vt:lpstr>
      <vt:lpstr>Стек протоколов</vt:lpstr>
      <vt:lpstr>Internet Protocol (IP)</vt:lpstr>
      <vt:lpstr>Transmission Control Protocol</vt:lpstr>
      <vt:lpstr>User Datagram Protocol</vt:lpstr>
      <vt:lpstr>Uniform Resource Identifier</vt:lpstr>
      <vt:lpstr>Создание URI</vt:lpstr>
      <vt:lpstr>Получение частей URI </vt:lpstr>
      <vt:lpstr>Операции над URI</vt:lpstr>
      <vt:lpstr>Uniform Resource Locator</vt:lpstr>
      <vt:lpstr>Создание URL</vt:lpstr>
      <vt:lpstr>Соединения</vt:lpstr>
      <vt:lpstr>Презентация PowerPoint</vt:lpstr>
      <vt:lpstr>Жизненный цикл соединения</vt:lpstr>
      <vt:lpstr>Поддерживаемые протоколы</vt:lpstr>
      <vt:lpstr>Интернет-адрес</vt:lpstr>
      <vt:lpstr>InetAddress</vt:lpstr>
      <vt:lpstr>Получение интернет-адресов</vt:lpstr>
      <vt:lpstr>Методы интернет-адресов</vt:lpstr>
      <vt:lpstr>Адрес порта</vt:lpstr>
      <vt:lpstr>Создание адресов порта</vt:lpstr>
      <vt:lpstr>Методы адресов портов</vt:lpstr>
      <vt:lpstr>TCP-сокеты</vt:lpstr>
      <vt:lpstr>Презентация PowerPoint</vt:lpstr>
      <vt:lpstr>Создание соединения на клиенте</vt:lpstr>
      <vt:lpstr>Ввод-вывод</vt:lpstr>
      <vt:lpstr>Получение информации</vt:lpstr>
      <vt:lpstr>Закрытие соединения</vt:lpstr>
      <vt:lpstr>Создание соединений на сервере</vt:lpstr>
      <vt:lpstr>Прием соединений на сервере</vt:lpstr>
      <vt:lpstr>UDP-сокеты</vt:lpstr>
      <vt:lpstr>Презентация PowerPoint</vt:lpstr>
      <vt:lpstr>Создание UDP-пакетов</vt:lpstr>
      <vt:lpstr>Операции с UDP-пакетами</vt:lpstr>
      <vt:lpstr>Создание UDP-сокета</vt:lpstr>
      <vt:lpstr>Прием и отсылка UDP-пакетов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Объектная модель в Java</dc:title>
  <dc:creator>Карабцев</dc:creator>
  <cp:lastModifiedBy>itstep teacher</cp:lastModifiedBy>
  <cp:revision>1207</cp:revision>
  <dcterms:created xsi:type="dcterms:W3CDTF">2005-09-22T16:26:09Z</dcterms:created>
  <dcterms:modified xsi:type="dcterms:W3CDTF">2016-03-14T01:30:44Z</dcterms:modified>
</cp:coreProperties>
</file>