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270" r:id="rId4"/>
    <p:sldId id="271" r:id="rId5"/>
    <p:sldId id="273" r:id="rId6"/>
    <p:sldId id="272" r:id="rId7"/>
    <p:sldId id="275" r:id="rId8"/>
    <p:sldId id="274" r:id="rId9"/>
    <p:sldId id="276" r:id="rId10"/>
    <p:sldId id="277" r:id="rId11"/>
    <p:sldId id="278" r:id="rId12"/>
    <p:sldId id="281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9" r:id="rId23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317" autoAdjust="0"/>
  </p:normalViewPr>
  <p:slideViewPr>
    <p:cSldViewPr>
      <p:cViewPr varScale="1">
        <p:scale>
          <a:sx n="108" d="100"/>
          <a:sy n="108" d="100"/>
        </p:scale>
        <p:origin x="1716" y="114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16.08.2016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16.08.2016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16.08.2016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io/effective-java-reloaded" TargetMode="External"/><Relationship Id="rId2" Type="http://schemas.openxmlformats.org/officeDocument/2006/relationships/hyperlink" Target="http://www.angelikalanger.com/GenericsFAQ/JavaGenericsFAQ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Generics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Соответственно, использование изменится к лучшему: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sngStrike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</a:rPr>
              <a:t>”10”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/</a:t>
            </a:r>
            <a:r>
              <a:rPr lang="ru-RU" sz="1600" b="1" dirty="0" smtClean="0">
                <a:solidFill>
                  <a:srgbClr val="FF0000"/>
                </a:solidFill>
                <a:latin typeface="Courier New"/>
              </a:rPr>
              <a:t> Не компилируется</a:t>
            </a:r>
            <a:endParaRPr lang="en-US" sz="1600" b="1" dirty="0" smtClean="0">
              <a:solidFill>
                <a:srgbClr val="FF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ru-RU" sz="1600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600" strike="sngStrike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/>
              </a:rPr>
              <a:t> Не компилируется</a:t>
            </a:r>
            <a:endParaRPr lang="en-US" sz="1600" b="1" dirty="0" smtClean="0">
              <a:solidFill>
                <a:srgbClr val="FF0000"/>
              </a:solidFill>
              <a:latin typeface="Courier New"/>
            </a:endParaRP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объявлять </a:t>
            </a:r>
            <a:r>
              <a:rPr lang="en-US" dirty="0" smtClean="0"/>
              <a:t>generic </a:t>
            </a:r>
            <a:r>
              <a:rPr lang="ru-RU" dirty="0" smtClean="0"/>
              <a:t>методы: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Box&lt;T&gt;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add(T 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T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  </a:t>
            </a:r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inspect(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"U: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u.getClass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объявлять </a:t>
            </a:r>
            <a:r>
              <a:rPr lang="en-US" dirty="0" smtClean="0"/>
              <a:t>generic </a:t>
            </a:r>
            <a:r>
              <a:rPr lang="ru-RU" dirty="0" smtClean="0"/>
              <a:t>методы: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Box&lt;T&gt;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add(T 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T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static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&lt;U&gt;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fillBoxes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List&lt;Box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boxes) {</a:t>
            </a:r>
            <a:endParaRPr lang="en-US" sz="1600" dirty="0" smtClean="0">
              <a:solidFill>
                <a:srgbClr val="000000"/>
              </a:solidFill>
              <a:highlight>
                <a:srgbClr val="F0D8A8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    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&lt;U&gt;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box : boxes)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u);</a:t>
            </a:r>
            <a:endParaRPr lang="en-US" sz="1600" dirty="0" smtClean="0">
              <a:solidFill>
                <a:srgbClr val="000000"/>
              </a:solidFill>
              <a:highlight>
                <a:srgbClr val="D4D4D4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	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Box.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fillBoxes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(42,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&gt;());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Generic types are invariant</a:t>
            </a:r>
          </a:p>
          <a:p>
            <a:pPr lvl="1"/>
            <a:r>
              <a:rPr lang="en-US" dirty="0" smtClean="0"/>
              <a:t>List&lt;Integer&gt; </a:t>
            </a:r>
            <a:r>
              <a:rPr lang="ru-RU" dirty="0" smtClean="0"/>
              <a:t>не наследует </a:t>
            </a:r>
            <a:r>
              <a:rPr lang="en-US" dirty="0" smtClean="0"/>
              <a:t>List&lt;Object&gt;: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{1, 3, 2};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 компилируется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Generic types are invariant</a:t>
            </a:r>
          </a:p>
          <a:p>
            <a:pPr lvl="1"/>
            <a:r>
              <a:rPr lang="en-US" dirty="0" smtClean="0"/>
              <a:t>List&lt;Integer&gt; </a:t>
            </a:r>
            <a:r>
              <a:rPr lang="ru-RU" dirty="0" smtClean="0"/>
              <a:t>не наследует </a:t>
            </a:r>
            <a:r>
              <a:rPr lang="en-US" dirty="0" smtClean="0"/>
              <a:t>List&lt;Object&gt;: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{1, 3, 2};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 компилируется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Чтобы решить эту проблему, можно использовать </a:t>
            </a:r>
            <a:r>
              <a:rPr lang="en-US" dirty="0" smtClean="0"/>
              <a:t>wildcard</a:t>
            </a:r>
            <a:r>
              <a:rPr lang="ru-RU" dirty="0" smtClean="0"/>
              <a:t>: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&lt;?&gt;</a:t>
            </a:r>
            <a:r>
              <a:rPr lang="ru-RU" dirty="0" smtClean="0"/>
              <a:t> – любой класс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 extends Number&gt; </a:t>
            </a:r>
            <a:r>
              <a:rPr lang="ru-RU" dirty="0" smtClean="0"/>
              <a:t>– ограничение снизу: все классы, которые являются наследниками </a:t>
            </a:r>
            <a:r>
              <a:rPr lang="en-US" dirty="0" smtClean="0"/>
              <a:t>Number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 super Number&gt;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– ограничение сверху: все классы, являющиеся родителями класса</a:t>
            </a:r>
            <a:r>
              <a:rPr lang="en-US" dirty="0" smtClean="0"/>
              <a:t>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Возможны множествовариантов инициализации: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list1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&lt;Integer&gt;();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list2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&lt;Number&gt;();</a:t>
            </a: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list3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&lt;Object&gt;();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list4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&lt;Number&gt;();</a:t>
            </a:r>
            <a:endParaRPr lang="ru-RU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dirty="0" smtClean="0"/>
              <a:t>is a subtype of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List&lt;? extends Number&gt;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dirty="0" smtClean="0"/>
              <a:t>is a subtype of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List&lt;? super Number&gt;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Когда какой </a:t>
            </a:r>
            <a:r>
              <a:rPr lang="en-US" dirty="0" smtClean="0"/>
              <a:t>wildcard </a:t>
            </a:r>
            <a:r>
              <a:rPr lang="ru-RU" dirty="0" smtClean="0"/>
              <a:t>использовать?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PECS </a:t>
            </a:r>
            <a:r>
              <a:rPr lang="en-US" dirty="0" smtClean="0"/>
              <a:t>—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roducer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E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onsumer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S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uper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</a:t>
            </a:r>
            <a:endParaRPr lang="ru-RU" sz="1600" dirty="0" smtClean="0"/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producer</a:t>
            </a:r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/>
              <a:t> </a:t>
            </a:r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don’t use ? for  return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 lvl="1"/>
            <a:endParaRPr lang="en-US" b="1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1026" name="Picture 2" descr="C:\Users\kmu\Desktop\PEC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908720"/>
            <a:ext cx="2957908" cy="289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PECS </a:t>
            </a:r>
            <a:r>
              <a:rPr lang="en-US" dirty="0" smtClean="0"/>
              <a:t>—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roducer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E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onsumer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</a:rPr>
              <a:t>S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uper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</a:t>
            </a:r>
          </a:p>
          <a:p>
            <a:endParaRPr lang="ru-RU" sz="1600" dirty="0" smtClean="0"/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producer</a:t>
            </a:r>
          </a:p>
          <a:p>
            <a:pPr lvl="1"/>
            <a:r>
              <a:rPr lang="en-US" dirty="0" smtClean="0"/>
              <a:t>use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T&gt; </a:t>
            </a:r>
            <a:r>
              <a:rPr lang="en-US" dirty="0" smtClean="0"/>
              <a:t>for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 smtClean="0"/>
              <a:t> </a:t>
            </a:r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don’t use ? for  return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 Stack&lt;E&gt;: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pushAll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		–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an E producer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popAll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uper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		–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an E consume</a:t>
            </a:r>
            <a:endParaRPr lang="ru-RU" dirty="0" smtClean="0"/>
          </a:p>
          <a:p>
            <a:pPr lvl="1"/>
            <a:endParaRPr lang="en-US" b="1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1026" name="Picture 2" descr="C:\Users\kmu\Desktop\PEC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6136" y="908720"/>
            <a:ext cx="2957908" cy="289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0350" lvl="1"/>
            <a:r>
              <a:rPr lang="ru-RU" dirty="0" smtClean="0"/>
              <a:t>Как можно будет использовать объекты внутри метода?</a:t>
            </a:r>
            <a:endParaRPr lang="ru-RU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endParaRPr lang="ru-RU" sz="14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dst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.add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(1);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i="1" dirty="0" smtClean="0">
              <a:solidFill>
                <a:srgbClr val="FF0000"/>
              </a:solidFill>
              <a:latin typeface="Courier New"/>
            </a:endParaRPr>
          </a:p>
          <a:p>
            <a:pPr lvl="1"/>
            <a:endParaRPr lang="ru-RU" sz="1400" dirty="0" smtClean="0"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endParaRPr lang="en-US" sz="1400" dirty="0" smtClean="0">
              <a:solidFill>
                <a:srgbClr val="00B05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(Object o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(o);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Float(1.2));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PECS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360363"/>
            <a:r>
              <a:rPr lang="ru-RU" dirty="0" smtClean="0"/>
              <a:t>Как можно будет использовать объекты внутри метода?</a:t>
            </a: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endParaRPr lang="ru-RU" sz="14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i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dst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.add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(1);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i="1" dirty="0" smtClean="0">
              <a:solidFill>
                <a:srgbClr val="FF0000"/>
              </a:solidFill>
              <a:latin typeface="Courier New"/>
            </a:endParaRPr>
          </a:p>
          <a:p>
            <a:pPr lvl="1"/>
            <a:endParaRPr lang="ru-RU" sz="1400" dirty="0" smtClean="0"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endParaRPr lang="en-US" sz="1400" dirty="0" smtClean="0">
              <a:solidFill>
                <a:srgbClr val="00B05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(Collection&lt;?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dst.add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Float(1.2));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(Number n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sz="14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ru-RU" sz="1400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(n);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    for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(Object o :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dst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(o);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 c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"one"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“two"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“three"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lst.remove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(0);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c.remove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(0);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lst.size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c.size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in use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Что </a:t>
            </a:r>
            <a:r>
              <a:rPr lang="ru-RU" smtClean="0">
                <a:solidFill>
                  <a:srgbClr val="000000"/>
                </a:solidFill>
                <a:latin typeface="Courier New"/>
              </a:rPr>
              <a:t>можно </a:t>
            </a:r>
            <a:r>
              <a:rPr lang="ru-RU" smtClean="0">
                <a:solidFill>
                  <a:srgbClr val="000000"/>
                </a:solidFill>
                <a:latin typeface="Courier New"/>
              </a:rPr>
              <a:t>будет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передавать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в метод?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pushAll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uper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</a:p>
          <a:p>
            <a:pPr lvl="1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in use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Что можно буедт пердавать в метод?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pushAll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(Collection&lt;?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uper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pushAll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 // </a:t>
            </a:r>
            <a:r>
              <a:rPr lang="ru-RU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&lt;Integer&gt;());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 // </a:t>
            </a:r>
            <a:r>
              <a:rPr lang="ru-RU" i="1" dirty="0" smtClean="0">
                <a:solidFill>
                  <a:srgbClr val="FF0000"/>
                </a:solidFill>
                <a:latin typeface="Courier New"/>
              </a:rPr>
              <a:t>Не компилируется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&lt;Number&gt;());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popAll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&lt;Object&gt;());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http://www.angelikalanger.com/GenericsFAQ/JavaGenericsFAQ.html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https://sites.google.com/site/io/effective-java-reloaded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 - ящик для хранения других объектов</a:t>
            </a: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 - ящик для хранения других объектов</a:t>
            </a: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При использовании необходимо кастовать к нужному типу, это небезопасно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(Integer)</a:t>
            </a:r>
            <a:r>
              <a:rPr lang="ru-RU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  - ящик для хранения других объектов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При использовании необходимо кастовать к нужному типу, это небезопасно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>
              <a:buNone/>
            </a:pP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sngStrike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</a:rPr>
              <a:t>”10”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(Integer)</a:t>
            </a:r>
            <a:r>
              <a:rPr lang="ru-RU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//Exception!!!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защититься, но это неудобно: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content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(content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Integer) {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(Integer)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+ 5);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защититься, но это неудобно: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content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(content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Integer) {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(Integer)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+ 5);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026" name="Picture 2" descr="C:\Documents and Settings\Maxim\Рабочий стол\f57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360040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Соответственно, использование изменится к лучшему: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731</TotalTime>
  <Words>1126</Words>
  <Application>Microsoft Office PowerPoint</Application>
  <PresentationFormat>Экран (4:3)</PresentationFormat>
  <Paragraphs>324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Courier New</vt:lpstr>
      <vt:lpstr>Tele-GroteskFet</vt:lpstr>
      <vt:lpstr>Tele-GroteskNor</vt:lpstr>
      <vt:lpstr>Wingdings</vt:lpstr>
      <vt:lpstr>lecture template</vt:lpstr>
      <vt:lpstr>Java Lecture   Generics</vt:lpstr>
      <vt:lpstr>Quiz</vt:lpstr>
      <vt:lpstr>Road to Generics</vt:lpstr>
      <vt:lpstr>Road to Generics</vt:lpstr>
      <vt:lpstr>Road to Generics</vt:lpstr>
      <vt:lpstr>Road to Generics</vt:lpstr>
      <vt:lpstr>Road to Generics</vt:lpstr>
      <vt:lpstr>Road to Generics</vt:lpstr>
      <vt:lpstr>Road to Generics</vt:lpstr>
      <vt:lpstr>Generic classes </vt:lpstr>
      <vt:lpstr>Generic methods</vt:lpstr>
      <vt:lpstr>Generic methods</vt:lpstr>
      <vt:lpstr>Wildcards</vt:lpstr>
      <vt:lpstr>Wildcards</vt:lpstr>
      <vt:lpstr>Презентация PowerPoint</vt:lpstr>
      <vt:lpstr>PECS rule</vt:lpstr>
      <vt:lpstr>PECS rule</vt:lpstr>
      <vt:lpstr>PECS rule</vt:lpstr>
      <vt:lpstr>PECS rule</vt:lpstr>
      <vt:lpstr>Wildcards in use</vt:lpstr>
      <vt:lpstr>Wildcards in use</vt:lpstr>
      <vt:lpstr>References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Maxim</dc:creator>
  <cp:lastModifiedBy>max</cp:lastModifiedBy>
  <cp:revision>81</cp:revision>
  <cp:lastPrinted>2008-10-06T12:12:35Z</cp:lastPrinted>
  <dcterms:created xsi:type="dcterms:W3CDTF">2011-08-07T13:55:23Z</dcterms:created>
  <dcterms:modified xsi:type="dcterms:W3CDTF">2016-08-15T21:26:07Z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