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9" r:id="rId1"/>
  </p:sldMasterIdLst>
  <p:notesMasterIdLst>
    <p:notesMasterId r:id="rId39"/>
  </p:notesMasterIdLst>
  <p:sldIdLst>
    <p:sldId id="256" r:id="rId2"/>
    <p:sldId id="353" r:id="rId3"/>
    <p:sldId id="354" r:id="rId4"/>
    <p:sldId id="355" r:id="rId5"/>
    <p:sldId id="356" r:id="rId6"/>
    <p:sldId id="378" r:id="rId7"/>
    <p:sldId id="388" r:id="rId8"/>
    <p:sldId id="379" r:id="rId9"/>
    <p:sldId id="380" r:id="rId10"/>
    <p:sldId id="381" r:id="rId11"/>
    <p:sldId id="382" r:id="rId12"/>
    <p:sldId id="383" r:id="rId13"/>
    <p:sldId id="384" r:id="rId14"/>
    <p:sldId id="385" r:id="rId15"/>
    <p:sldId id="386" r:id="rId16"/>
    <p:sldId id="387" r:id="rId17"/>
    <p:sldId id="357" r:id="rId18"/>
    <p:sldId id="358" r:id="rId19"/>
    <p:sldId id="359" r:id="rId20"/>
    <p:sldId id="360" r:id="rId21"/>
    <p:sldId id="361" r:id="rId22"/>
    <p:sldId id="362" r:id="rId23"/>
    <p:sldId id="363" r:id="rId24"/>
    <p:sldId id="364" r:id="rId25"/>
    <p:sldId id="372" r:id="rId26"/>
    <p:sldId id="365" r:id="rId27"/>
    <p:sldId id="366" r:id="rId28"/>
    <p:sldId id="367" r:id="rId29"/>
    <p:sldId id="368" r:id="rId30"/>
    <p:sldId id="369" r:id="rId31"/>
    <p:sldId id="370" r:id="rId32"/>
    <p:sldId id="371" r:id="rId33"/>
    <p:sldId id="373" r:id="rId34"/>
    <p:sldId id="374" r:id="rId35"/>
    <p:sldId id="375" r:id="rId36"/>
    <p:sldId id="376" r:id="rId37"/>
    <p:sldId id="377" r:id="rId38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2" autoAdjust="0"/>
    <p:restoredTop sz="94705" autoAdjust="0"/>
  </p:normalViewPr>
  <p:slideViewPr>
    <p:cSldViewPr>
      <p:cViewPr varScale="1">
        <p:scale>
          <a:sx n="103" d="100"/>
          <a:sy n="103" d="100"/>
        </p:scale>
        <p:origin x="-18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97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3297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297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B749412-A735-4350-AA58-4E11FB06539B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60974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ru-RU" altLang="ru-RU" sz="2400" smtClean="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ru-RU" altLang="ru-RU" sz="2400" smtClean="0">
                <a:latin typeface="Times New Roman" pitchFamily="18" charset="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T0" fmla="*/ 0 w 4917"/>
                <a:gd name="T1" fmla="*/ 0 h 1000"/>
                <a:gd name="T2" fmla="*/ 354093 w 4917"/>
                <a:gd name="T3" fmla="*/ 0 h 1000"/>
                <a:gd name="T4" fmla="*/ 394250 w 4917"/>
                <a:gd name="T5" fmla="*/ 40226 h 1000"/>
                <a:gd name="T6" fmla="*/ 354172 w 4917"/>
                <a:gd name="T7" fmla="*/ 80317 h 1000"/>
                <a:gd name="T8" fmla="*/ 0 w 4917"/>
                <a:gd name="T9" fmla="*/ 80317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7"/>
                <a:gd name="T16" fmla="*/ 0 h 1000"/>
                <a:gd name="T17" fmla="*/ 2459 w 4917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32871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287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fld id="{8BD7CE34-6498-4EFA-BF8E-BD588886CA6A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8345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2E8AE1-DE94-4E27-8526-120BAC465109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331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77AE4C-BBD8-4F48-9DAB-3E04E4E9302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8765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CAC046-1212-424C-84CC-992D0667D6AB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518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ED8025-69B1-4CC6-8967-2FA05C1E7780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8598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5EA6FF-B8A2-4A86-8C7D-6DA524ED2B6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2220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B90FE-E680-48ED-A846-EDBD7EAD0750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960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2D633C-2431-4A61-B9AD-E665CF85C0D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1489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1F276F-314C-416B-A1AB-AD56DC5BFA9C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68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3E6F67-3998-4664-BA6B-E8ADF9182E4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759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9A0DB8-FE28-448C-9E53-37FD2D3B0BC4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5719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1032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ru-RU" altLang="ru-RU" sz="2400" smtClean="0">
                <a:latin typeface="Times New Roman" pitchFamily="18" charset="0"/>
              </a:endParaRPr>
            </a:p>
          </p:txBody>
        </p:sp>
        <p:sp>
          <p:nvSpPr>
            <p:cNvPr id="1033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T0" fmla="*/ 0 w 7000"/>
                <a:gd name="T1" fmla="*/ 0 h 1000"/>
                <a:gd name="T2" fmla="*/ 2 w 7000"/>
                <a:gd name="T3" fmla="*/ 0 h 1000"/>
                <a:gd name="T4" fmla="*/ 2 w 7000"/>
                <a:gd name="T5" fmla="*/ 2 h 1000"/>
                <a:gd name="T6" fmla="*/ 2 w 7000"/>
                <a:gd name="T7" fmla="*/ 2 h 1000"/>
                <a:gd name="T8" fmla="*/ 0 w 7000"/>
                <a:gd name="T9" fmla="*/ 2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00"/>
                <a:gd name="T16" fmla="*/ 0 h 1000"/>
                <a:gd name="T17" fmla="*/ 3500 w 7000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4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32768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2768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2769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fld id="{B8B5710D-4CC3-4E41-9F1B-6B9CAD1B4BE3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2" r:id="rId1"/>
    <p:sldLayoutId id="2147484382" r:id="rId2"/>
    <p:sldLayoutId id="2147484383" r:id="rId3"/>
    <p:sldLayoutId id="2147484384" r:id="rId4"/>
    <p:sldLayoutId id="2147484385" r:id="rId5"/>
    <p:sldLayoutId id="2147484386" r:id="rId6"/>
    <p:sldLayoutId id="2147484387" r:id="rId7"/>
    <p:sldLayoutId id="2147484388" r:id="rId8"/>
    <p:sldLayoutId id="2147484389" r:id="rId9"/>
    <p:sldLayoutId id="2147484390" r:id="rId10"/>
    <p:sldLayoutId id="2147484391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3716338"/>
            <a:ext cx="1657350" cy="148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2250" y="1484313"/>
            <a:ext cx="8077200" cy="1609725"/>
          </a:xfrm>
        </p:spPr>
        <p:txBody>
          <a:bodyPr/>
          <a:lstStyle/>
          <a:p>
            <a:pPr eaLnBrk="1" hangingPunct="1"/>
            <a:r>
              <a:rPr lang="ru-RU" altLang="ru-RU" dirty="0"/>
              <a:t>Работа с сетью</a:t>
            </a:r>
            <a:endParaRPr lang="ru-RU" altLang="ru-RU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Операции над </a:t>
            </a:r>
            <a:r>
              <a:rPr lang="en-US" dirty="0" smtClean="0"/>
              <a:t>URI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412776"/>
            <a:ext cx="7924800" cy="4419600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 smtClean="0"/>
              <a:t>Нормализация</a:t>
            </a:r>
          </a:p>
          <a:p>
            <a:r>
              <a:rPr lang="ru-RU" sz="2400" dirty="0" smtClean="0"/>
              <a:t>    </a:t>
            </a:r>
            <a:r>
              <a:rPr lang="en-US" sz="2400" dirty="0" smtClean="0">
                <a:solidFill>
                  <a:srgbClr val="0070C0"/>
                </a:solidFill>
              </a:rPr>
              <a:t>URI normalize() </a:t>
            </a:r>
            <a:r>
              <a:rPr lang="en-US" sz="2400" dirty="0" smtClean="0"/>
              <a:t>– </a:t>
            </a:r>
            <a:r>
              <a:rPr lang="ru-RU" sz="2400" dirty="0" err="1" smtClean="0"/>
              <a:t>нормалиовать</a:t>
            </a:r>
            <a:r>
              <a:rPr lang="ru-RU" sz="2400" dirty="0" smtClean="0"/>
              <a:t> </a:t>
            </a:r>
            <a:r>
              <a:rPr lang="en-US" sz="2400" dirty="0" smtClean="0"/>
              <a:t>URI</a:t>
            </a:r>
          </a:p>
          <a:p>
            <a:pPr marL="0" indent="0">
              <a:buNone/>
            </a:pPr>
            <a:r>
              <a:rPr lang="en-US" sz="2400" dirty="0" smtClean="0"/>
              <a:t>«</a:t>
            </a:r>
            <a:r>
              <a:rPr lang="ru-RU" sz="2400" dirty="0" smtClean="0"/>
              <a:t>Откладывание» от базового </a:t>
            </a:r>
            <a:r>
              <a:rPr lang="en-US" sz="2400" dirty="0" smtClean="0"/>
              <a:t>URI</a:t>
            </a:r>
          </a:p>
          <a:p>
            <a:r>
              <a:rPr lang="en-US" sz="2400" dirty="0" smtClean="0"/>
              <a:t>    </a:t>
            </a:r>
            <a:r>
              <a:rPr lang="en-US" sz="2400" dirty="0" smtClean="0">
                <a:solidFill>
                  <a:srgbClr val="0070C0"/>
                </a:solidFill>
              </a:rPr>
              <a:t>URI resolve(URI base)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    URI resolve(String base)</a:t>
            </a:r>
          </a:p>
          <a:p>
            <a:r>
              <a:rPr lang="ru-RU" sz="2400" dirty="0" smtClean="0"/>
              <a:t>Взятие относительного </a:t>
            </a:r>
            <a:r>
              <a:rPr lang="en-US" sz="2400" dirty="0" smtClean="0"/>
              <a:t>URI</a:t>
            </a:r>
          </a:p>
          <a:p>
            <a:r>
              <a:rPr lang="en-US" sz="2400" dirty="0" smtClean="0"/>
              <a:t>    </a:t>
            </a:r>
            <a:r>
              <a:rPr lang="en-US" sz="2400" dirty="0" smtClean="0">
                <a:solidFill>
                  <a:srgbClr val="0070C0"/>
                </a:solidFill>
              </a:rPr>
              <a:t>URI relativize(URI base)</a:t>
            </a:r>
          </a:p>
          <a:p>
            <a:r>
              <a:rPr lang="ru-RU" sz="2400" dirty="0" smtClean="0"/>
              <a:t>Сравнение</a:t>
            </a:r>
          </a:p>
          <a:p>
            <a:r>
              <a:rPr lang="ru-RU" sz="2400" dirty="0" smtClean="0"/>
              <a:t>    </a:t>
            </a:r>
            <a:r>
              <a:rPr lang="en-US" sz="2400" dirty="0" smtClean="0">
                <a:solidFill>
                  <a:srgbClr val="0070C0"/>
                </a:solidFill>
              </a:rPr>
              <a:t>equals(Object)</a:t>
            </a:r>
            <a:endParaRPr lang="ru-RU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90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Resource Locator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Указывает местоположение </a:t>
            </a:r>
            <a:r>
              <a:rPr lang="ru-RU" dirty="0" smtClean="0"/>
              <a:t>ресурса </a:t>
            </a:r>
            <a:r>
              <a:rPr lang="en-US" dirty="0">
                <a:solidFill>
                  <a:srgbClr val="FF0000"/>
                </a:solidFill>
              </a:rPr>
              <a:t>RFC 1738</a:t>
            </a:r>
            <a:endParaRPr lang="ru-RU" dirty="0" smtClean="0">
              <a:solidFill>
                <a:srgbClr val="FF0000"/>
              </a:solidFill>
            </a:endParaRPr>
          </a:p>
          <a:p>
            <a:r>
              <a:rPr lang="ru-RU" dirty="0" smtClean="0"/>
              <a:t>Подмножество иерархических URI</a:t>
            </a:r>
          </a:p>
          <a:p>
            <a:r>
              <a:rPr lang="ru-RU" dirty="0" smtClean="0"/>
              <a:t>Класс </a:t>
            </a:r>
            <a:r>
              <a:rPr lang="ru-RU" dirty="0" smtClean="0"/>
              <a:t>URL</a:t>
            </a:r>
          </a:p>
          <a:p>
            <a:pPr marL="0" indent="0">
              <a:buNone/>
            </a:pPr>
            <a:r>
              <a:rPr lang="ru-RU" dirty="0"/>
              <a:t>Примеры:</a:t>
            </a:r>
          </a:p>
          <a:p>
            <a:r>
              <a:rPr lang="en-US" dirty="0"/>
              <a:t>http://java.sun.com/j2se/1.3/</a:t>
            </a:r>
          </a:p>
          <a:p>
            <a:r>
              <a:rPr lang="en-US" dirty="0"/>
              <a:t>file:/home/av/projects/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273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</a:t>
            </a:r>
            <a:r>
              <a:rPr lang="en-US" dirty="0" smtClean="0"/>
              <a:t>URL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1412776"/>
            <a:ext cx="7924800" cy="4419600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 smtClean="0"/>
              <a:t>Конструкторы класса </a:t>
            </a:r>
            <a:r>
              <a:rPr lang="en-US" sz="2400" dirty="0" smtClean="0"/>
              <a:t>URL</a:t>
            </a:r>
          </a:p>
          <a:p>
            <a:r>
              <a:rPr lang="en-US" sz="2400" dirty="0" smtClean="0"/>
              <a:t>    </a:t>
            </a:r>
            <a:r>
              <a:rPr lang="en-US" sz="2400" dirty="0" smtClean="0">
                <a:solidFill>
                  <a:srgbClr val="0070C0"/>
                </a:solidFill>
              </a:rPr>
              <a:t>URL(String) </a:t>
            </a:r>
            <a:r>
              <a:rPr lang="en-US" sz="2400" dirty="0" smtClean="0"/>
              <a:t>– </a:t>
            </a:r>
            <a:r>
              <a:rPr lang="ru-RU" sz="2400" dirty="0" smtClean="0"/>
              <a:t>по строке</a:t>
            </a:r>
          </a:p>
          <a:p>
            <a:r>
              <a:rPr lang="ru-RU" sz="2400" dirty="0" smtClean="0"/>
              <a:t>    </a:t>
            </a:r>
            <a:r>
              <a:rPr lang="en-US" sz="2400" dirty="0" smtClean="0">
                <a:solidFill>
                  <a:srgbClr val="0070C0"/>
                </a:solidFill>
              </a:rPr>
              <a:t>URL(protocol, host, file) </a:t>
            </a:r>
            <a:r>
              <a:rPr lang="en-US" sz="2400" dirty="0" smtClean="0"/>
              <a:t>– </a:t>
            </a:r>
            <a:r>
              <a:rPr lang="ru-RU" sz="2400" dirty="0" smtClean="0"/>
              <a:t>из крупных частей</a:t>
            </a:r>
          </a:p>
          <a:p>
            <a:r>
              <a:rPr lang="ru-RU" sz="2400" dirty="0" smtClean="0"/>
              <a:t>    </a:t>
            </a:r>
            <a:r>
              <a:rPr lang="en-US" sz="2400" dirty="0" smtClean="0">
                <a:solidFill>
                  <a:srgbClr val="0070C0"/>
                </a:solidFill>
              </a:rPr>
              <a:t>URL(protocol, host, port, file, path, query, fragment) </a:t>
            </a:r>
            <a:r>
              <a:rPr lang="en-US" sz="2400" dirty="0" smtClean="0"/>
              <a:t>– </a:t>
            </a:r>
            <a:r>
              <a:rPr lang="ru-RU" sz="2400" dirty="0" smtClean="0"/>
              <a:t>из мелких частей</a:t>
            </a:r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Из </a:t>
            </a:r>
            <a:r>
              <a:rPr lang="ru-RU" sz="2400" dirty="0" smtClean="0"/>
              <a:t>других объектов</a:t>
            </a:r>
          </a:p>
          <a:p>
            <a:r>
              <a:rPr lang="ru-RU" sz="2400" dirty="0" smtClean="0">
                <a:solidFill>
                  <a:srgbClr val="0070C0"/>
                </a:solidFill>
              </a:rPr>
              <a:t>    </a:t>
            </a:r>
            <a:r>
              <a:rPr lang="en-US" sz="2400" dirty="0" err="1" smtClean="0">
                <a:solidFill>
                  <a:srgbClr val="0070C0"/>
                </a:solidFill>
              </a:rPr>
              <a:t>file.toURL</a:t>
            </a:r>
            <a:r>
              <a:rPr lang="en-US" sz="2400" dirty="0" smtClean="0">
                <a:solidFill>
                  <a:srgbClr val="0070C0"/>
                </a:solidFill>
              </a:rPr>
              <a:t>() </a:t>
            </a:r>
            <a:r>
              <a:rPr lang="en-US" sz="2400" dirty="0" smtClean="0"/>
              <a:t>– </a:t>
            </a:r>
            <a:r>
              <a:rPr lang="ru-RU" sz="2400" dirty="0" smtClean="0"/>
              <a:t>из дескриптора файла</a:t>
            </a:r>
          </a:p>
          <a:p>
            <a:r>
              <a:rPr lang="ru-RU" sz="2400" dirty="0" smtClean="0"/>
              <a:t>    </a:t>
            </a:r>
            <a:r>
              <a:rPr lang="en-US" sz="2400" dirty="0" err="1" smtClean="0">
                <a:solidFill>
                  <a:srgbClr val="0070C0"/>
                </a:solidFill>
              </a:rPr>
              <a:t>uri.toURL</a:t>
            </a:r>
            <a:r>
              <a:rPr lang="en-US" sz="2400" dirty="0" smtClean="0">
                <a:solidFill>
                  <a:srgbClr val="0070C0"/>
                </a:solidFill>
              </a:rPr>
              <a:t>() </a:t>
            </a:r>
            <a:r>
              <a:rPr lang="en-US" sz="2400" dirty="0" smtClean="0"/>
              <a:t>– </a:t>
            </a:r>
            <a:r>
              <a:rPr lang="ru-RU" sz="2400" dirty="0" smtClean="0"/>
              <a:t>из </a:t>
            </a:r>
            <a:r>
              <a:rPr lang="en-US" sz="2400" dirty="0" smtClean="0"/>
              <a:t>URI</a:t>
            </a:r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Исключение </a:t>
            </a:r>
            <a:r>
              <a:rPr lang="en-US" sz="2400" dirty="0" err="1" smtClean="0"/>
              <a:t>MalformedURLException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382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Соединения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Позволяют оперировать с ресурсами, заданными URL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3573016"/>
            <a:ext cx="4242175" cy="96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48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88640"/>
            <a:ext cx="6667500" cy="83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87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Жизненный цикл соединения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000" dirty="0" smtClean="0"/>
              <a:t>Открытие соединения</a:t>
            </a:r>
          </a:p>
          <a:p>
            <a:r>
              <a:rPr lang="ru-RU" sz="2000" dirty="0" smtClean="0">
                <a:solidFill>
                  <a:srgbClr val="0070C0"/>
                </a:solidFill>
              </a:rPr>
              <a:t>    </a:t>
            </a:r>
            <a:r>
              <a:rPr lang="ru-RU" sz="2000" dirty="0" err="1" smtClean="0">
                <a:solidFill>
                  <a:srgbClr val="0070C0"/>
                </a:solidFill>
              </a:rPr>
              <a:t>url.openConnection</a:t>
            </a:r>
            <a:r>
              <a:rPr lang="ru-RU" sz="2000" dirty="0" smtClean="0">
                <a:solidFill>
                  <a:srgbClr val="0070C0"/>
                </a:solidFill>
              </a:rPr>
              <a:t>()</a:t>
            </a:r>
          </a:p>
          <a:p>
            <a:pPr marL="0" indent="0">
              <a:buNone/>
            </a:pPr>
            <a:r>
              <a:rPr lang="ru-RU" sz="2000" dirty="0" smtClean="0"/>
              <a:t>Установка свойств соединения</a:t>
            </a:r>
          </a:p>
          <a:p>
            <a:pPr marL="0" indent="0">
              <a:buNone/>
            </a:pPr>
            <a:r>
              <a:rPr lang="ru-RU" sz="2000" dirty="0" smtClean="0"/>
              <a:t>Установка соединения</a:t>
            </a:r>
          </a:p>
          <a:p>
            <a:r>
              <a:rPr lang="ru-RU" sz="2000" dirty="0" smtClean="0"/>
              <a:t>    </a:t>
            </a:r>
            <a:r>
              <a:rPr lang="ru-RU" sz="2000" dirty="0" err="1" smtClean="0">
                <a:solidFill>
                  <a:srgbClr val="0070C0"/>
                </a:solidFill>
              </a:rPr>
              <a:t>connect</a:t>
            </a:r>
            <a:r>
              <a:rPr lang="ru-RU" sz="2000" dirty="0" smtClean="0">
                <a:solidFill>
                  <a:srgbClr val="0070C0"/>
                </a:solidFill>
              </a:rPr>
              <a:t>()</a:t>
            </a:r>
          </a:p>
          <a:p>
            <a:pPr marL="0" indent="0">
              <a:buNone/>
            </a:pPr>
            <a:r>
              <a:rPr lang="ru-RU" sz="2000" dirty="0" smtClean="0"/>
              <a:t>Оперирование с соединением</a:t>
            </a:r>
          </a:p>
          <a:p>
            <a:r>
              <a:rPr lang="ru-RU" sz="2000" dirty="0" smtClean="0"/>
              <a:t>    </a:t>
            </a:r>
            <a:r>
              <a:rPr lang="ru-RU" sz="2000" dirty="0" err="1" smtClean="0">
                <a:solidFill>
                  <a:srgbClr val="0070C0"/>
                </a:solidFill>
              </a:rPr>
              <a:t>getInputStream</a:t>
            </a:r>
            <a:r>
              <a:rPr lang="ru-RU" sz="2000" dirty="0" smtClean="0">
                <a:solidFill>
                  <a:srgbClr val="0070C0"/>
                </a:solidFill>
              </a:rPr>
              <a:t>()/</a:t>
            </a:r>
            <a:r>
              <a:rPr lang="ru-RU" sz="2000" dirty="0" err="1" smtClean="0">
                <a:solidFill>
                  <a:srgbClr val="0070C0"/>
                </a:solidFill>
              </a:rPr>
              <a:t>getOutputStream</a:t>
            </a:r>
            <a:r>
              <a:rPr lang="ru-RU" sz="2000" dirty="0" smtClean="0">
                <a:solidFill>
                  <a:srgbClr val="0070C0"/>
                </a:solidFill>
              </a:rPr>
              <a:t>()</a:t>
            </a:r>
          </a:p>
          <a:p>
            <a:pPr marL="0" indent="0">
              <a:buNone/>
            </a:pPr>
            <a:r>
              <a:rPr lang="ru-RU" sz="2000" dirty="0" smtClean="0"/>
              <a:t>Закрытие соединения</a:t>
            </a:r>
          </a:p>
          <a:p>
            <a:r>
              <a:rPr lang="ru-RU" sz="2000" dirty="0" smtClean="0"/>
              <a:t>    </a:t>
            </a:r>
            <a:r>
              <a:rPr lang="ru-RU" sz="2000" dirty="0" err="1" smtClean="0">
                <a:solidFill>
                  <a:srgbClr val="0070C0"/>
                </a:solidFill>
              </a:rPr>
              <a:t>close</a:t>
            </a:r>
            <a:r>
              <a:rPr lang="ru-RU" sz="2000" dirty="0" smtClean="0">
                <a:solidFill>
                  <a:srgbClr val="0070C0"/>
                </a:solidFill>
              </a:rPr>
              <a:t>()</a:t>
            </a:r>
            <a:endParaRPr lang="ru-RU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10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Поддерживаемые протоколы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 – HTTP-</a:t>
            </a:r>
            <a:r>
              <a:rPr lang="ru-RU" dirty="0" smtClean="0"/>
              <a:t>ресурс</a:t>
            </a:r>
          </a:p>
          <a:p>
            <a:r>
              <a:rPr lang="en-US" dirty="0" smtClean="0"/>
              <a:t>https – HTTPS-</a:t>
            </a:r>
            <a:r>
              <a:rPr lang="ru-RU" dirty="0" smtClean="0"/>
              <a:t>ресурс</a:t>
            </a:r>
          </a:p>
          <a:p>
            <a:r>
              <a:rPr lang="en-US" dirty="0" smtClean="0"/>
              <a:t>ftp – FTP-</a:t>
            </a:r>
            <a:r>
              <a:rPr lang="ru-RU" dirty="0" smtClean="0"/>
              <a:t>файл</a:t>
            </a:r>
          </a:p>
          <a:p>
            <a:r>
              <a:rPr lang="en-US" dirty="0" smtClean="0"/>
              <a:t>file – </a:t>
            </a:r>
            <a:r>
              <a:rPr lang="ru-RU" dirty="0" smtClean="0"/>
              <a:t>локальный файл</a:t>
            </a:r>
          </a:p>
          <a:p>
            <a:r>
              <a:rPr lang="en-US" dirty="0" smtClean="0"/>
              <a:t>jar – </a:t>
            </a:r>
            <a:r>
              <a:rPr lang="ru-RU" dirty="0" smtClean="0"/>
              <a:t>файл внутри </a:t>
            </a:r>
            <a:r>
              <a:rPr lang="en-US" dirty="0" smtClean="0"/>
              <a:t>Jar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286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Интернет-адрес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Представляет пару IP-адрес – доменное имя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936" y="2819425"/>
            <a:ext cx="5361384" cy="335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72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InetAddress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46222" t="3316" b="22633"/>
          <a:stretch/>
        </p:blipFill>
        <p:spPr>
          <a:xfrm>
            <a:off x="2483768" y="1397732"/>
            <a:ext cx="3770040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58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Получение интернет-адресов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 smtClean="0"/>
              <a:t>Фабричные методы класса </a:t>
            </a:r>
            <a:r>
              <a:rPr lang="en-US" sz="2400" dirty="0" err="1" smtClean="0">
                <a:solidFill>
                  <a:srgbClr val="0070C0"/>
                </a:solidFill>
              </a:rPr>
              <a:t>InetAddress</a:t>
            </a:r>
            <a:endParaRPr lang="en-US" sz="2400" dirty="0" smtClean="0">
              <a:solidFill>
                <a:srgbClr val="0070C0"/>
              </a:solidFill>
            </a:endParaRPr>
          </a:p>
          <a:p>
            <a:r>
              <a:rPr lang="en-US" sz="2400" dirty="0" smtClean="0"/>
              <a:t>    </a:t>
            </a:r>
            <a:r>
              <a:rPr lang="en-US" sz="2400" dirty="0" err="1" smtClean="0">
                <a:solidFill>
                  <a:srgbClr val="0070C0"/>
                </a:solidFill>
              </a:rPr>
              <a:t>InetAddress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getByName</a:t>
            </a:r>
            <a:r>
              <a:rPr lang="en-US" sz="2400" dirty="0" smtClean="0">
                <a:solidFill>
                  <a:srgbClr val="0070C0"/>
                </a:solidFill>
              </a:rPr>
              <a:t>(String) </a:t>
            </a:r>
            <a:r>
              <a:rPr lang="en-US" sz="2400" dirty="0" smtClean="0"/>
              <a:t>– </a:t>
            </a:r>
            <a:r>
              <a:rPr lang="ru-RU" sz="2400" dirty="0" smtClean="0"/>
              <a:t>любой по доменному имени</a:t>
            </a:r>
          </a:p>
          <a:p>
            <a:r>
              <a:rPr lang="ru-RU" sz="2400" dirty="0" smtClean="0"/>
              <a:t>    </a:t>
            </a:r>
            <a:r>
              <a:rPr lang="en-US" sz="2400" dirty="0" err="1" smtClean="0">
                <a:solidFill>
                  <a:srgbClr val="0070C0"/>
                </a:solidFill>
              </a:rPr>
              <a:t>InetAddress</a:t>
            </a:r>
            <a:r>
              <a:rPr lang="en-US" sz="2400" dirty="0" smtClean="0">
                <a:solidFill>
                  <a:srgbClr val="0070C0"/>
                </a:solidFill>
              </a:rPr>
              <a:t>[] </a:t>
            </a:r>
            <a:r>
              <a:rPr lang="en-US" sz="2400" dirty="0" err="1" smtClean="0">
                <a:solidFill>
                  <a:srgbClr val="0070C0"/>
                </a:solidFill>
              </a:rPr>
              <a:t>getAllByName</a:t>
            </a:r>
            <a:r>
              <a:rPr lang="en-US" sz="2400" dirty="0" smtClean="0">
                <a:solidFill>
                  <a:srgbClr val="0070C0"/>
                </a:solidFill>
              </a:rPr>
              <a:t>(String) </a:t>
            </a:r>
            <a:r>
              <a:rPr lang="en-US" sz="2400" dirty="0" smtClean="0"/>
              <a:t>– </a:t>
            </a:r>
            <a:r>
              <a:rPr lang="ru-RU" sz="2400" dirty="0" smtClean="0"/>
              <a:t>все по доменному имени</a:t>
            </a:r>
          </a:p>
          <a:p>
            <a:r>
              <a:rPr lang="ru-RU" sz="2400" dirty="0" smtClean="0"/>
              <a:t>    </a:t>
            </a:r>
            <a:r>
              <a:rPr lang="en-US" sz="2400" dirty="0" err="1" smtClean="0">
                <a:solidFill>
                  <a:srgbClr val="0070C0"/>
                </a:solidFill>
              </a:rPr>
              <a:t>InetAddress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getByAddress</a:t>
            </a:r>
            <a:r>
              <a:rPr lang="en-US" sz="2400" dirty="0" smtClean="0">
                <a:solidFill>
                  <a:srgbClr val="0070C0"/>
                </a:solidFill>
              </a:rPr>
              <a:t>(byte[]) </a:t>
            </a:r>
            <a:r>
              <a:rPr lang="en-US" sz="2400" dirty="0" smtClean="0"/>
              <a:t>– </a:t>
            </a:r>
            <a:r>
              <a:rPr lang="ru-RU" sz="2400" dirty="0" smtClean="0"/>
              <a:t>по </a:t>
            </a:r>
            <a:r>
              <a:rPr lang="en-US" sz="2400" dirty="0" smtClean="0"/>
              <a:t>IP-</a:t>
            </a:r>
            <a:r>
              <a:rPr lang="ru-RU" sz="2400" dirty="0" smtClean="0"/>
              <a:t>адресу</a:t>
            </a:r>
          </a:p>
          <a:p>
            <a:r>
              <a:rPr lang="ru-RU" sz="2400" dirty="0" smtClean="0">
                <a:solidFill>
                  <a:srgbClr val="0070C0"/>
                </a:solidFill>
              </a:rPr>
              <a:t>    </a:t>
            </a:r>
            <a:r>
              <a:rPr lang="en-US" sz="2400" dirty="0" err="1" smtClean="0">
                <a:solidFill>
                  <a:srgbClr val="0070C0"/>
                </a:solidFill>
              </a:rPr>
              <a:t>InetAddress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getByAddress</a:t>
            </a:r>
            <a:r>
              <a:rPr lang="en-US" sz="2400" dirty="0" smtClean="0">
                <a:solidFill>
                  <a:srgbClr val="0070C0"/>
                </a:solidFill>
              </a:rPr>
              <a:t>(String, byte[]) </a:t>
            </a:r>
            <a:r>
              <a:rPr lang="en-US" sz="2400" dirty="0" smtClean="0"/>
              <a:t>– </a:t>
            </a:r>
            <a:r>
              <a:rPr lang="ru-RU" sz="2400" dirty="0" smtClean="0"/>
              <a:t>по доменному имени и </a:t>
            </a:r>
            <a:r>
              <a:rPr lang="en-US" sz="2400" dirty="0" smtClean="0"/>
              <a:t>IP-</a:t>
            </a:r>
            <a:r>
              <a:rPr lang="ru-RU" sz="2400" dirty="0" smtClean="0"/>
              <a:t>адресу</a:t>
            </a:r>
          </a:p>
          <a:p>
            <a:r>
              <a:rPr lang="ru-RU" sz="2400" dirty="0" smtClean="0"/>
              <a:t>    </a:t>
            </a:r>
            <a:r>
              <a:rPr lang="en-US" sz="2400" dirty="0" err="1" smtClean="0">
                <a:solidFill>
                  <a:srgbClr val="0070C0"/>
                </a:solidFill>
              </a:rPr>
              <a:t>InetAddress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getLocalHost</a:t>
            </a:r>
            <a:r>
              <a:rPr lang="en-US" sz="2400" dirty="0" smtClean="0">
                <a:solidFill>
                  <a:srgbClr val="0070C0"/>
                </a:solidFill>
              </a:rPr>
              <a:t>() </a:t>
            </a:r>
            <a:r>
              <a:rPr lang="en-US" sz="2400" dirty="0" smtClean="0"/>
              <a:t>– </a:t>
            </a:r>
            <a:r>
              <a:rPr lang="ru-RU" sz="2400" dirty="0" smtClean="0"/>
              <a:t>адрес текущего компьютера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525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Стек протоколов</a:t>
            </a:r>
            <a:endParaRPr lang="en-US" altLang="ru-RU" dirty="0" smtClean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772816"/>
            <a:ext cx="6641916" cy="38164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интернет-адресов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12776"/>
            <a:ext cx="7924800" cy="4419600"/>
          </a:xfrm>
        </p:spPr>
        <p:txBody>
          <a:bodyPr/>
          <a:lstStyle/>
          <a:p>
            <a:pPr marL="0" indent="0">
              <a:buNone/>
            </a:pPr>
            <a:r>
              <a:rPr lang="ru-RU" sz="2400" u="sng" dirty="0" smtClean="0"/>
              <a:t>Работа с </a:t>
            </a:r>
            <a:r>
              <a:rPr lang="en-US" sz="2400" u="sng" dirty="0" smtClean="0"/>
              <a:t>DNS</a:t>
            </a:r>
          </a:p>
          <a:p>
            <a:r>
              <a:rPr lang="en-US" sz="2400" dirty="0" smtClean="0"/>
              <a:t>    </a:t>
            </a:r>
            <a:r>
              <a:rPr lang="en-US" sz="2400" dirty="0" smtClean="0">
                <a:solidFill>
                  <a:srgbClr val="0070C0"/>
                </a:solidFill>
              </a:rPr>
              <a:t>String </a:t>
            </a:r>
            <a:r>
              <a:rPr lang="en-US" sz="2400" dirty="0" err="1" smtClean="0">
                <a:solidFill>
                  <a:srgbClr val="0070C0"/>
                </a:solidFill>
              </a:rPr>
              <a:t>getHostName</a:t>
            </a:r>
            <a:r>
              <a:rPr lang="en-US" sz="2400" dirty="0" smtClean="0">
                <a:solidFill>
                  <a:srgbClr val="0070C0"/>
                </a:solidFill>
              </a:rPr>
              <a:t>() </a:t>
            </a:r>
            <a:r>
              <a:rPr lang="en-US" sz="2400" dirty="0" smtClean="0"/>
              <a:t>– </a:t>
            </a:r>
            <a:r>
              <a:rPr lang="ru-RU" sz="2400" dirty="0" smtClean="0"/>
              <a:t>получение доменного имени</a:t>
            </a:r>
          </a:p>
          <a:p>
            <a:r>
              <a:rPr lang="ru-RU" sz="2400" dirty="0" smtClean="0"/>
              <a:t>    </a:t>
            </a:r>
            <a:r>
              <a:rPr lang="en-US" sz="2400" dirty="0" smtClean="0">
                <a:solidFill>
                  <a:srgbClr val="0070C0"/>
                </a:solidFill>
              </a:rPr>
              <a:t>String </a:t>
            </a:r>
            <a:r>
              <a:rPr lang="en-US" sz="2400" dirty="0" err="1" smtClean="0">
                <a:solidFill>
                  <a:srgbClr val="0070C0"/>
                </a:solidFill>
              </a:rPr>
              <a:t>getCanonicalHostName</a:t>
            </a:r>
            <a:r>
              <a:rPr lang="en-US" sz="2400" dirty="0" smtClean="0">
                <a:solidFill>
                  <a:srgbClr val="0070C0"/>
                </a:solidFill>
              </a:rPr>
              <a:t>() </a:t>
            </a:r>
            <a:r>
              <a:rPr lang="en-US" sz="2400" dirty="0" smtClean="0"/>
              <a:t>– </a:t>
            </a:r>
            <a:r>
              <a:rPr lang="ru-RU" sz="2400" dirty="0" smtClean="0"/>
              <a:t>получение полного доменного имени</a:t>
            </a:r>
          </a:p>
          <a:p>
            <a:pPr marL="0" indent="0">
              <a:buNone/>
            </a:pPr>
            <a:r>
              <a:rPr lang="ru-RU" sz="2400" u="sng" dirty="0" smtClean="0"/>
              <a:t>Работа с </a:t>
            </a:r>
            <a:r>
              <a:rPr lang="en-US" sz="2400" u="sng" dirty="0" smtClean="0"/>
              <a:t>IP-</a:t>
            </a:r>
            <a:r>
              <a:rPr lang="ru-RU" sz="2400" u="sng" dirty="0" smtClean="0"/>
              <a:t>адресом</a:t>
            </a:r>
          </a:p>
          <a:p>
            <a:r>
              <a:rPr lang="ru-RU" sz="2400" dirty="0" smtClean="0">
                <a:solidFill>
                  <a:srgbClr val="0070C0"/>
                </a:solidFill>
              </a:rPr>
              <a:t>    </a:t>
            </a:r>
            <a:r>
              <a:rPr lang="en-US" sz="2400" dirty="0" smtClean="0">
                <a:solidFill>
                  <a:srgbClr val="0070C0"/>
                </a:solidFill>
              </a:rPr>
              <a:t>byte[] </a:t>
            </a:r>
            <a:r>
              <a:rPr lang="en-US" sz="2400" dirty="0" err="1" smtClean="0">
                <a:solidFill>
                  <a:srgbClr val="0070C0"/>
                </a:solidFill>
              </a:rPr>
              <a:t>getAddress</a:t>
            </a:r>
            <a:r>
              <a:rPr lang="en-US" sz="2400" dirty="0" smtClean="0">
                <a:solidFill>
                  <a:srgbClr val="0070C0"/>
                </a:solidFill>
              </a:rPr>
              <a:t>() </a:t>
            </a:r>
            <a:r>
              <a:rPr lang="en-US" sz="2400" dirty="0" smtClean="0"/>
              <a:t>– </a:t>
            </a:r>
            <a:r>
              <a:rPr lang="ru-RU" sz="2400" dirty="0" smtClean="0"/>
              <a:t>получение </a:t>
            </a:r>
            <a:r>
              <a:rPr lang="en-US" sz="2400" dirty="0" smtClean="0"/>
              <a:t>IP-</a:t>
            </a:r>
            <a:r>
              <a:rPr lang="ru-RU" sz="2400" dirty="0" smtClean="0"/>
              <a:t>адреса</a:t>
            </a:r>
          </a:p>
          <a:p>
            <a:r>
              <a:rPr lang="ru-RU" sz="2400" dirty="0" smtClean="0"/>
              <a:t>    </a:t>
            </a:r>
            <a:r>
              <a:rPr lang="en-US" sz="2400" dirty="0" smtClean="0">
                <a:solidFill>
                  <a:srgbClr val="0070C0"/>
                </a:solidFill>
              </a:rPr>
              <a:t>String </a:t>
            </a:r>
            <a:r>
              <a:rPr lang="en-US" sz="2400" dirty="0" err="1" smtClean="0">
                <a:solidFill>
                  <a:srgbClr val="0070C0"/>
                </a:solidFill>
              </a:rPr>
              <a:t>getHostAddress</a:t>
            </a:r>
            <a:r>
              <a:rPr lang="en-US" sz="2400" dirty="0" smtClean="0">
                <a:solidFill>
                  <a:srgbClr val="0070C0"/>
                </a:solidFill>
              </a:rPr>
              <a:t>() </a:t>
            </a:r>
            <a:r>
              <a:rPr lang="en-US" sz="2400" dirty="0" smtClean="0"/>
              <a:t>– </a:t>
            </a:r>
            <a:r>
              <a:rPr lang="ru-RU" sz="2400" dirty="0" smtClean="0"/>
              <a:t>получение </a:t>
            </a:r>
            <a:r>
              <a:rPr lang="en-US" sz="2400" dirty="0" smtClean="0"/>
              <a:t>IP-</a:t>
            </a:r>
            <a:r>
              <a:rPr lang="ru-RU" sz="2400" dirty="0" smtClean="0"/>
              <a:t>адреса в текстовой форме</a:t>
            </a:r>
          </a:p>
          <a:p>
            <a:pPr marL="0" indent="0">
              <a:buNone/>
            </a:pPr>
            <a:r>
              <a:rPr lang="ru-RU" sz="2400" u="sng" dirty="0" smtClean="0"/>
              <a:t>Прочие</a:t>
            </a:r>
          </a:p>
          <a:p>
            <a:r>
              <a:rPr lang="ru-RU" sz="2400" dirty="0" smtClean="0"/>
              <a:t>    </a:t>
            </a:r>
            <a:r>
              <a:rPr lang="en-US" sz="2400" dirty="0" err="1" smtClean="0">
                <a:solidFill>
                  <a:srgbClr val="0070C0"/>
                </a:solidFill>
              </a:rPr>
              <a:t>isReachable</a:t>
            </a:r>
            <a:r>
              <a:rPr lang="en-US" sz="2400" dirty="0" smtClean="0">
                <a:solidFill>
                  <a:srgbClr val="0070C0"/>
                </a:solidFill>
              </a:rPr>
              <a:t>(</a:t>
            </a:r>
            <a:r>
              <a:rPr lang="en-US" sz="2400" dirty="0" err="1" smtClean="0">
                <a:solidFill>
                  <a:srgbClr val="0070C0"/>
                </a:solidFill>
              </a:rPr>
              <a:t>int</a:t>
            </a:r>
            <a:r>
              <a:rPr lang="en-US" sz="2400" dirty="0" smtClean="0">
                <a:solidFill>
                  <a:srgbClr val="0070C0"/>
                </a:solidFill>
              </a:rPr>
              <a:t> timeout)</a:t>
            </a:r>
            <a:r>
              <a:rPr lang="en-US" sz="2400" dirty="0" smtClean="0"/>
              <a:t> – </a:t>
            </a:r>
            <a:r>
              <a:rPr lang="ru-RU" sz="2400" dirty="0" smtClean="0"/>
              <a:t>проверка достижимости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6131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Адрес порта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Представляет пару интернет-адрес – порт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6859" t="24579" r="60272" b="37843"/>
          <a:stretch/>
        </p:blipFill>
        <p:spPr>
          <a:xfrm>
            <a:off x="2843808" y="2390077"/>
            <a:ext cx="3384376" cy="35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05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адресов порта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u="sng" dirty="0" smtClean="0"/>
              <a:t>Конструкторы класса </a:t>
            </a:r>
            <a:r>
              <a:rPr lang="en-US" u="sng" dirty="0" err="1" smtClean="0"/>
              <a:t>InetSocketAddress</a:t>
            </a:r>
            <a:endParaRPr lang="en-US" u="sng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    </a:t>
            </a:r>
            <a:r>
              <a:rPr lang="en-US" dirty="0" err="1" smtClean="0">
                <a:solidFill>
                  <a:srgbClr val="0070C0"/>
                </a:solidFill>
              </a:rPr>
              <a:t>InetSocketAddress</a:t>
            </a:r>
            <a:r>
              <a:rPr lang="en-US" dirty="0" smtClean="0">
                <a:solidFill>
                  <a:srgbClr val="0070C0"/>
                </a:solidFill>
              </a:rPr>
              <a:t>(</a:t>
            </a:r>
            <a:r>
              <a:rPr lang="en-US" dirty="0" err="1" smtClean="0">
                <a:solidFill>
                  <a:srgbClr val="0070C0"/>
                </a:solidFill>
              </a:rPr>
              <a:t>InetAddress</a:t>
            </a:r>
            <a:r>
              <a:rPr lang="en-US" dirty="0" smtClean="0">
                <a:solidFill>
                  <a:srgbClr val="0070C0"/>
                </a:solidFill>
              </a:rPr>
              <a:t>, </a:t>
            </a:r>
            <a:r>
              <a:rPr lang="en-US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>
                <a:solidFill>
                  <a:srgbClr val="0070C0"/>
                </a:solidFill>
              </a:rPr>
              <a:t> port) </a:t>
            </a:r>
            <a:r>
              <a:rPr lang="en-US" dirty="0" smtClean="0"/>
              <a:t>– </a:t>
            </a:r>
            <a:r>
              <a:rPr lang="ru-RU" dirty="0" smtClean="0"/>
              <a:t>по адресу и порту</a:t>
            </a:r>
          </a:p>
          <a:p>
            <a:r>
              <a:rPr lang="ru-RU" dirty="0" smtClean="0"/>
              <a:t>    </a:t>
            </a:r>
            <a:r>
              <a:rPr lang="en-US" dirty="0" err="1" smtClean="0">
                <a:solidFill>
                  <a:srgbClr val="0070C0"/>
                </a:solidFill>
              </a:rPr>
              <a:t>InetSocketAddress</a:t>
            </a:r>
            <a:r>
              <a:rPr lang="en-US" dirty="0" smtClean="0">
                <a:solidFill>
                  <a:srgbClr val="0070C0"/>
                </a:solidFill>
              </a:rPr>
              <a:t>(String, </a:t>
            </a:r>
            <a:r>
              <a:rPr lang="en-US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>
                <a:solidFill>
                  <a:srgbClr val="0070C0"/>
                </a:solidFill>
              </a:rPr>
              <a:t> port) </a:t>
            </a:r>
            <a:r>
              <a:rPr lang="en-US" dirty="0" smtClean="0"/>
              <a:t>– </a:t>
            </a:r>
            <a:r>
              <a:rPr lang="ru-RU" dirty="0" smtClean="0"/>
              <a:t>по доменному имени и порту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310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адресов портов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Информация об адресе</a:t>
            </a:r>
          </a:p>
          <a:p>
            <a:r>
              <a:rPr lang="ru-RU" dirty="0" smtClean="0"/>
              <a:t>    </a:t>
            </a:r>
            <a:r>
              <a:rPr lang="ru-RU" dirty="0" err="1" smtClean="0">
                <a:solidFill>
                  <a:srgbClr val="0070C0"/>
                </a:solidFill>
              </a:rPr>
              <a:t>getAddress</a:t>
            </a:r>
            <a:r>
              <a:rPr lang="ru-RU" dirty="0" smtClean="0">
                <a:solidFill>
                  <a:srgbClr val="0070C0"/>
                </a:solidFill>
              </a:rPr>
              <a:t>() </a:t>
            </a:r>
            <a:r>
              <a:rPr lang="ru-RU" dirty="0" smtClean="0"/>
              <a:t>– получение интернет-адреса</a:t>
            </a:r>
          </a:p>
          <a:p>
            <a:r>
              <a:rPr lang="ru-RU" dirty="0" smtClean="0"/>
              <a:t>    </a:t>
            </a:r>
            <a:r>
              <a:rPr lang="ru-RU" dirty="0" err="1" smtClean="0">
                <a:solidFill>
                  <a:srgbClr val="0070C0"/>
                </a:solidFill>
              </a:rPr>
              <a:t>getHostName</a:t>
            </a:r>
            <a:r>
              <a:rPr lang="ru-RU" dirty="0" smtClean="0">
                <a:solidFill>
                  <a:srgbClr val="0070C0"/>
                </a:solidFill>
              </a:rPr>
              <a:t>() </a:t>
            </a:r>
            <a:r>
              <a:rPr lang="ru-RU" dirty="0" smtClean="0"/>
              <a:t>– получение имени</a:t>
            </a:r>
          </a:p>
          <a:p>
            <a:r>
              <a:rPr lang="ru-RU" dirty="0" smtClean="0"/>
              <a:t>    </a:t>
            </a:r>
            <a:r>
              <a:rPr lang="ru-RU" dirty="0" err="1" smtClean="0">
                <a:solidFill>
                  <a:srgbClr val="0070C0"/>
                </a:solidFill>
              </a:rPr>
              <a:t>getPort</a:t>
            </a:r>
            <a:r>
              <a:rPr lang="ru-RU" dirty="0" smtClean="0">
                <a:solidFill>
                  <a:srgbClr val="0070C0"/>
                </a:solidFill>
              </a:rPr>
              <a:t>() </a:t>
            </a:r>
            <a:r>
              <a:rPr lang="ru-RU" dirty="0" smtClean="0"/>
              <a:t>– получение порта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031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TCP-</a:t>
            </a:r>
            <a:r>
              <a:rPr lang="ru-RU" dirty="0" smtClean="0"/>
              <a:t>сокеты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800" dirty="0" smtClean="0"/>
              <a:t>Применяются для связи по протоколу TCP</a:t>
            </a:r>
          </a:p>
          <a:p>
            <a:pPr marL="0" indent="0">
              <a:buNone/>
            </a:pPr>
            <a:r>
              <a:rPr lang="ru-RU" sz="2800" dirty="0" smtClean="0"/>
              <a:t>Образуют два независимых потока данных</a:t>
            </a:r>
          </a:p>
          <a:p>
            <a:pPr marL="0" indent="0">
              <a:buNone/>
            </a:pPr>
            <a:r>
              <a:rPr lang="ru-RU" sz="2800" dirty="0" smtClean="0"/>
              <a:t>Классы</a:t>
            </a:r>
          </a:p>
          <a:p>
            <a:r>
              <a:rPr lang="ru-RU" sz="2800" dirty="0" err="1" smtClean="0">
                <a:solidFill>
                  <a:srgbClr val="0070C0"/>
                </a:solidFill>
              </a:rPr>
              <a:t>Socket</a:t>
            </a:r>
            <a:r>
              <a:rPr lang="ru-RU" sz="2800" dirty="0" smtClean="0">
                <a:solidFill>
                  <a:srgbClr val="0070C0"/>
                </a:solidFill>
              </a:rPr>
              <a:t> </a:t>
            </a:r>
            <a:r>
              <a:rPr lang="ru-RU" sz="2800" dirty="0" smtClean="0"/>
              <a:t>– представляет TCP-соединение, создает TCP-соединение на стороне пользователя</a:t>
            </a:r>
          </a:p>
          <a:p>
            <a:r>
              <a:rPr lang="ru-RU" sz="2800" dirty="0" err="1" smtClean="0">
                <a:solidFill>
                  <a:srgbClr val="0070C0"/>
                </a:solidFill>
              </a:rPr>
              <a:t>ServerSocket</a:t>
            </a:r>
            <a:r>
              <a:rPr lang="ru-RU" sz="2800" dirty="0" smtClean="0">
                <a:solidFill>
                  <a:srgbClr val="0070C0"/>
                </a:solidFill>
              </a:rPr>
              <a:t> </a:t>
            </a:r>
            <a:r>
              <a:rPr lang="ru-RU" sz="2800" dirty="0" smtClean="0"/>
              <a:t>– создает TCP-соединения на стороне сервера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56259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-2383" t="1341" r="51857" b="45043"/>
          <a:stretch/>
        </p:blipFill>
        <p:spPr>
          <a:xfrm>
            <a:off x="0" y="228600"/>
            <a:ext cx="8568952" cy="646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33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соединения на клиенте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 smtClean="0"/>
              <a:t>Конструкторы класса </a:t>
            </a:r>
            <a:r>
              <a:rPr lang="en-US" sz="2400" dirty="0" smtClean="0"/>
              <a:t>Socket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Socket(</a:t>
            </a:r>
            <a:r>
              <a:rPr lang="en-US" sz="2400" dirty="0" err="1" smtClean="0">
                <a:solidFill>
                  <a:srgbClr val="0070C0"/>
                </a:solidFill>
              </a:rPr>
              <a:t>InetAddress</a:t>
            </a:r>
            <a:r>
              <a:rPr lang="en-US" sz="2400" dirty="0" smtClean="0">
                <a:solidFill>
                  <a:srgbClr val="0070C0"/>
                </a:solidFill>
              </a:rPr>
              <a:t>, port) </a:t>
            </a:r>
            <a:r>
              <a:rPr lang="en-US" sz="2400" dirty="0" smtClean="0"/>
              <a:t>– </a:t>
            </a:r>
            <a:r>
              <a:rPr lang="ru-RU" sz="2400" dirty="0" smtClean="0"/>
              <a:t>по интернет-адресу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Socket(String host, port) </a:t>
            </a:r>
            <a:r>
              <a:rPr lang="en-US" sz="2400" dirty="0" smtClean="0"/>
              <a:t>– </a:t>
            </a:r>
            <a:r>
              <a:rPr lang="ru-RU" sz="2400" dirty="0" smtClean="0"/>
              <a:t>по доменному имени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Socket(</a:t>
            </a:r>
            <a:r>
              <a:rPr lang="en-US" sz="2400" dirty="0" err="1" smtClean="0">
                <a:solidFill>
                  <a:srgbClr val="0070C0"/>
                </a:solidFill>
              </a:rPr>
              <a:t>InetAddress</a:t>
            </a:r>
            <a:r>
              <a:rPr lang="en-US" sz="2400" dirty="0" smtClean="0">
                <a:solidFill>
                  <a:srgbClr val="0070C0"/>
                </a:solidFill>
              </a:rPr>
              <a:t>, port, </a:t>
            </a:r>
            <a:r>
              <a:rPr lang="en-US" sz="2400" dirty="0" err="1" smtClean="0">
                <a:solidFill>
                  <a:srgbClr val="0070C0"/>
                </a:solidFill>
              </a:rPr>
              <a:t>InetAddress</a:t>
            </a:r>
            <a:r>
              <a:rPr lang="en-US" sz="2400" dirty="0" smtClean="0">
                <a:solidFill>
                  <a:srgbClr val="0070C0"/>
                </a:solidFill>
              </a:rPr>
              <a:t>, port) </a:t>
            </a:r>
            <a:r>
              <a:rPr lang="en-US" sz="2400" dirty="0" smtClean="0"/>
              <a:t>– </a:t>
            </a:r>
            <a:r>
              <a:rPr lang="ru-RU" sz="2400" dirty="0" smtClean="0"/>
              <a:t>по заданному локальному адресу и порту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Socket() </a:t>
            </a:r>
            <a:r>
              <a:rPr lang="en-US" sz="2400" dirty="0" smtClean="0"/>
              <a:t>– </a:t>
            </a:r>
            <a:r>
              <a:rPr lang="ru-RU" sz="2400" dirty="0" smtClean="0"/>
              <a:t>без установления соединения</a:t>
            </a:r>
          </a:p>
          <a:p>
            <a:pPr marL="0" indent="0">
              <a:buNone/>
            </a:pPr>
            <a:r>
              <a:rPr lang="ru-RU" sz="2400" dirty="0" smtClean="0"/>
              <a:t>Методы класса </a:t>
            </a:r>
            <a:r>
              <a:rPr lang="en-US" sz="2400" dirty="0" smtClean="0"/>
              <a:t>Socket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connect(</a:t>
            </a:r>
            <a:r>
              <a:rPr lang="en-US" sz="2400" dirty="0" err="1" smtClean="0">
                <a:solidFill>
                  <a:srgbClr val="0070C0"/>
                </a:solidFill>
              </a:rPr>
              <a:t>SocketAddress</a:t>
            </a:r>
            <a:r>
              <a:rPr lang="en-US" sz="2400" dirty="0" smtClean="0">
                <a:solidFill>
                  <a:srgbClr val="0070C0"/>
                </a:solidFill>
              </a:rPr>
              <a:t>, timeout?) </a:t>
            </a:r>
            <a:r>
              <a:rPr lang="en-US" sz="2400" dirty="0" smtClean="0"/>
              <a:t>– </a:t>
            </a:r>
            <a:r>
              <a:rPr lang="ru-RU" sz="2400" dirty="0" smtClean="0"/>
              <a:t>установить соединение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6023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Ввод-вывод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 smtClean="0"/>
              <a:t>Потоки</a:t>
            </a:r>
          </a:p>
          <a:p>
            <a:r>
              <a:rPr lang="en-US" sz="2400" dirty="0" err="1" smtClean="0">
                <a:solidFill>
                  <a:srgbClr val="0070C0"/>
                </a:solidFill>
              </a:rPr>
              <a:t>getInputStream</a:t>
            </a:r>
            <a:r>
              <a:rPr lang="en-US" sz="2400" dirty="0" smtClean="0">
                <a:solidFill>
                  <a:srgbClr val="0070C0"/>
                </a:solidFill>
              </a:rPr>
              <a:t>() </a:t>
            </a:r>
            <a:r>
              <a:rPr lang="en-US" sz="2400" dirty="0" smtClean="0"/>
              <a:t>– </a:t>
            </a:r>
            <a:r>
              <a:rPr lang="ru-RU" sz="2400" dirty="0" smtClean="0"/>
              <a:t>входящий поток</a:t>
            </a:r>
          </a:p>
          <a:p>
            <a:r>
              <a:rPr lang="en-US" sz="2400" dirty="0" err="1" smtClean="0">
                <a:solidFill>
                  <a:srgbClr val="0070C0"/>
                </a:solidFill>
              </a:rPr>
              <a:t>getOutputStream</a:t>
            </a:r>
            <a:r>
              <a:rPr lang="en-US" sz="2400" dirty="0" smtClean="0">
                <a:solidFill>
                  <a:srgbClr val="0070C0"/>
                </a:solidFill>
              </a:rPr>
              <a:t>() </a:t>
            </a:r>
            <a:r>
              <a:rPr lang="en-US" sz="2400" dirty="0" smtClean="0"/>
              <a:t>– </a:t>
            </a:r>
            <a:r>
              <a:rPr lang="ru-RU" sz="2400" dirty="0" smtClean="0"/>
              <a:t>исходящий поток</a:t>
            </a:r>
          </a:p>
          <a:p>
            <a:pPr marL="0" indent="0">
              <a:buNone/>
            </a:pPr>
            <a:r>
              <a:rPr lang="ru-RU" sz="2400" dirty="0" smtClean="0"/>
              <a:t>Закрытие потоков</a:t>
            </a:r>
          </a:p>
          <a:p>
            <a:r>
              <a:rPr lang="en-US" sz="2400" dirty="0" err="1" smtClean="0">
                <a:solidFill>
                  <a:srgbClr val="0070C0"/>
                </a:solidFill>
              </a:rPr>
              <a:t>shutdownInput</a:t>
            </a:r>
            <a:r>
              <a:rPr lang="en-US" sz="2400" dirty="0" smtClean="0">
                <a:solidFill>
                  <a:srgbClr val="0070C0"/>
                </a:solidFill>
              </a:rPr>
              <a:t>() </a:t>
            </a:r>
            <a:r>
              <a:rPr lang="en-US" sz="2400" dirty="0" smtClean="0"/>
              <a:t>– </a:t>
            </a:r>
            <a:r>
              <a:rPr lang="ru-RU" sz="2400" dirty="0" smtClean="0"/>
              <a:t>закрытие входящего потока и отбрасывание полученных данных</a:t>
            </a:r>
          </a:p>
          <a:p>
            <a:r>
              <a:rPr lang="en-US" sz="2400" dirty="0" err="1" smtClean="0">
                <a:solidFill>
                  <a:srgbClr val="0070C0"/>
                </a:solidFill>
              </a:rPr>
              <a:t>shutdownOutput</a:t>
            </a:r>
            <a:r>
              <a:rPr lang="en-US" sz="2400" dirty="0" smtClean="0">
                <a:solidFill>
                  <a:srgbClr val="0070C0"/>
                </a:solidFill>
              </a:rPr>
              <a:t>() </a:t>
            </a:r>
            <a:r>
              <a:rPr lang="en-US" sz="2400" dirty="0" smtClean="0"/>
              <a:t>– </a:t>
            </a:r>
            <a:r>
              <a:rPr lang="ru-RU" sz="2400" dirty="0" smtClean="0"/>
              <a:t>закрытие исходящего потока</a:t>
            </a:r>
          </a:p>
          <a:p>
            <a:pPr marL="0" indent="0">
              <a:buNone/>
            </a:pPr>
            <a:r>
              <a:rPr lang="ru-RU" sz="2400" dirty="0" smtClean="0"/>
              <a:t>Проверка потоков</a:t>
            </a:r>
          </a:p>
          <a:p>
            <a:r>
              <a:rPr lang="ru-RU" sz="2400" dirty="0" smtClean="0"/>
              <a:t>    </a:t>
            </a:r>
            <a:r>
              <a:rPr lang="en-US" sz="2400" dirty="0" err="1" smtClean="0">
                <a:solidFill>
                  <a:srgbClr val="0070C0"/>
                </a:solidFill>
              </a:rPr>
              <a:t>isInputShutdown</a:t>
            </a:r>
            <a:r>
              <a:rPr lang="en-US" sz="2400" dirty="0" smtClean="0">
                <a:solidFill>
                  <a:srgbClr val="0070C0"/>
                </a:solidFill>
              </a:rPr>
              <a:t>() </a:t>
            </a:r>
            <a:r>
              <a:rPr lang="en-US" sz="2400" dirty="0" smtClean="0"/>
              <a:t>– </a:t>
            </a:r>
            <a:r>
              <a:rPr lang="ru-RU" sz="2400" dirty="0" smtClean="0"/>
              <a:t>входящего потока</a:t>
            </a:r>
          </a:p>
          <a:p>
            <a:r>
              <a:rPr lang="ru-RU" sz="2400" dirty="0" smtClean="0">
                <a:solidFill>
                  <a:srgbClr val="0070C0"/>
                </a:solidFill>
              </a:rPr>
              <a:t>    </a:t>
            </a:r>
            <a:r>
              <a:rPr lang="en-US" sz="2400" dirty="0" err="1" smtClean="0">
                <a:solidFill>
                  <a:srgbClr val="0070C0"/>
                </a:solidFill>
              </a:rPr>
              <a:t>isOutputShutdown</a:t>
            </a:r>
            <a:r>
              <a:rPr lang="en-US" sz="2400" dirty="0" smtClean="0">
                <a:solidFill>
                  <a:srgbClr val="0070C0"/>
                </a:solidFill>
              </a:rPr>
              <a:t>() </a:t>
            </a:r>
            <a:r>
              <a:rPr lang="en-US" sz="2400" dirty="0" smtClean="0"/>
              <a:t>– </a:t>
            </a:r>
            <a:r>
              <a:rPr lang="ru-RU" sz="2400" dirty="0" smtClean="0"/>
              <a:t>исходящего потока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6339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Получение информации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412776"/>
            <a:ext cx="7924800" cy="4419600"/>
          </a:xfrm>
        </p:spPr>
        <p:txBody>
          <a:bodyPr/>
          <a:lstStyle/>
          <a:p>
            <a:pPr marL="0" indent="0">
              <a:buNone/>
            </a:pPr>
            <a:r>
              <a:rPr lang="ru-RU" sz="2800" dirty="0" smtClean="0"/>
              <a:t>Об удаленном конце</a:t>
            </a:r>
          </a:p>
          <a:p>
            <a:r>
              <a:rPr lang="ru-RU" sz="2800" dirty="0" smtClean="0"/>
              <a:t>    </a:t>
            </a:r>
            <a:r>
              <a:rPr lang="en-US" sz="2800" dirty="0" err="1" smtClean="0">
                <a:solidFill>
                  <a:srgbClr val="0070C0"/>
                </a:solidFill>
              </a:rPr>
              <a:t>getInetAddress</a:t>
            </a:r>
            <a:r>
              <a:rPr lang="en-US" sz="2800" dirty="0" smtClean="0">
                <a:solidFill>
                  <a:srgbClr val="0070C0"/>
                </a:solidFill>
              </a:rPr>
              <a:t>() </a:t>
            </a:r>
            <a:r>
              <a:rPr lang="en-US" sz="2800" dirty="0" smtClean="0"/>
              <a:t>– </a:t>
            </a:r>
            <a:r>
              <a:rPr lang="ru-RU" sz="2800" dirty="0" smtClean="0"/>
              <a:t>интернет адрес</a:t>
            </a:r>
          </a:p>
          <a:p>
            <a:r>
              <a:rPr lang="ru-RU" sz="2800" dirty="0" smtClean="0">
                <a:solidFill>
                  <a:srgbClr val="0070C0"/>
                </a:solidFill>
              </a:rPr>
              <a:t>    </a:t>
            </a:r>
            <a:r>
              <a:rPr lang="en-US" sz="2800" dirty="0" err="1" smtClean="0">
                <a:solidFill>
                  <a:srgbClr val="0070C0"/>
                </a:solidFill>
              </a:rPr>
              <a:t>getPort</a:t>
            </a:r>
            <a:r>
              <a:rPr lang="en-US" sz="2800" dirty="0" smtClean="0">
                <a:solidFill>
                  <a:srgbClr val="0070C0"/>
                </a:solidFill>
              </a:rPr>
              <a:t>() </a:t>
            </a:r>
            <a:r>
              <a:rPr lang="en-US" sz="2800" dirty="0" smtClean="0"/>
              <a:t>– </a:t>
            </a:r>
            <a:r>
              <a:rPr lang="ru-RU" sz="2800" dirty="0" smtClean="0"/>
              <a:t>порт</a:t>
            </a:r>
          </a:p>
          <a:p>
            <a:r>
              <a:rPr lang="ru-RU" sz="2800" dirty="0" smtClean="0"/>
              <a:t>    </a:t>
            </a:r>
            <a:r>
              <a:rPr lang="en-US" sz="2800" dirty="0" err="1" smtClean="0">
                <a:solidFill>
                  <a:srgbClr val="0070C0"/>
                </a:solidFill>
              </a:rPr>
              <a:t>getRemoteSocketAddreess</a:t>
            </a:r>
            <a:r>
              <a:rPr lang="en-US" sz="2800" dirty="0" smtClean="0">
                <a:solidFill>
                  <a:srgbClr val="0070C0"/>
                </a:solidFill>
              </a:rPr>
              <a:t>() </a:t>
            </a:r>
            <a:r>
              <a:rPr lang="en-US" sz="2800" dirty="0" smtClean="0"/>
              <a:t>– </a:t>
            </a:r>
            <a:r>
              <a:rPr lang="ru-RU" sz="2800" dirty="0" smtClean="0"/>
              <a:t>адрес порта</a:t>
            </a:r>
          </a:p>
          <a:p>
            <a:pPr marL="0" indent="0">
              <a:buNone/>
            </a:pPr>
            <a:r>
              <a:rPr lang="ru-RU" sz="2800" dirty="0" smtClean="0"/>
              <a:t>Об локальном конце</a:t>
            </a:r>
          </a:p>
          <a:p>
            <a:r>
              <a:rPr lang="ru-RU" sz="2800" dirty="0" smtClean="0"/>
              <a:t>    </a:t>
            </a:r>
            <a:r>
              <a:rPr lang="en-US" sz="2800" dirty="0" err="1" smtClean="0">
                <a:solidFill>
                  <a:srgbClr val="0070C0"/>
                </a:solidFill>
              </a:rPr>
              <a:t>getLocalAddress</a:t>
            </a:r>
            <a:r>
              <a:rPr lang="en-US" sz="2800" dirty="0" smtClean="0">
                <a:solidFill>
                  <a:srgbClr val="0070C0"/>
                </a:solidFill>
              </a:rPr>
              <a:t>() </a:t>
            </a:r>
            <a:r>
              <a:rPr lang="en-US" sz="2800" dirty="0" smtClean="0"/>
              <a:t>– </a:t>
            </a:r>
            <a:r>
              <a:rPr lang="ru-RU" sz="2800" dirty="0" smtClean="0"/>
              <a:t>интернет адрес</a:t>
            </a:r>
          </a:p>
          <a:p>
            <a:r>
              <a:rPr lang="ru-RU" sz="2800" dirty="0" smtClean="0"/>
              <a:t>    </a:t>
            </a:r>
            <a:r>
              <a:rPr lang="en-US" sz="2800" dirty="0" err="1" smtClean="0">
                <a:solidFill>
                  <a:srgbClr val="0070C0"/>
                </a:solidFill>
              </a:rPr>
              <a:t>getLocalPort</a:t>
            </a:r>
            <a:r>
              <a:rPr lang="en-US" sz="2800" dirty="0" smtClean="0">
                <a:solidFill>
                  <a:srgbClr val="0070C0"/>
                </a:solidFill>
              </a:rPr>
              <a:t>() </a:t>
            </a:r>
            <a:r>
              <a:rPr lang="en-US" sz="2800" dirty="0" smtClean="0"/>
              <a:t>– </a:t>
            </a:r>
            <a:r>
              <a:rPr lang="ru-RU" sz="2800" dirty="0" smtClean="0"/>
              <a:t>порт</a:t>
            </a:r>
          </a:p>
          <a:p>
            <a:r>
              <a:rPr lang="ru-RU" sz="2800" dirty="0" smtClean="0"/>
              <a:t>    </a:t>
            </a:r>
            <a:r>
              <a:rPr lang="en-US" sz="2800" dirty="0" err="1" smtClean="0">
                <a:solidFill>
                  <a:srgbClr val="0070C0"/>
                </a:solidFill>
              </a:rPr>
              <a:t>getLocalSocketAddreess</a:t>
            </a:r>
            <a:r>
              <a:rPr lang="en-US" sz="2800" dirty="0" smtClean="0">
                <a:solidFill>
                  <a:srgbClr val="0070C0"/>
                </a:solidFill>
              </a:rPr>
              <a:t>() </a:t>
            </a:r>
            <a:r>
              <a:rPr lang="en-US" sz="2800" dirty="0" smtClean="0"/>
              <a:t>– </a:t>
            </a:r>
            <a:r>
              <a:rPr lang="ru-RU" sz="2800" dirty="0" smtClean="0"/>
              <a:t>адрес порта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47613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Закрытие соединения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Соединение закрывается</a:t>
            </a:r>
          </a:p>
          <a:p>
            <a:r>
              <a:rPr lang="ru-RU" dirty="0" smtClean="0"/>
              <a:t>    Методом </a:t>
            </a:r>
            <a:r>
              <a:rPr lang="ru-RU" dirty="0" err="1" smtClean="0">
                <a:solidFill>
                  <a:srgbClr val="0070C0"/>
                </a:solidFill>
              </a:rPr>
              <a:t>close</a:t>
            </a:r>
            <a:r>
              <a:rPr lang="ru-RU" dirty="0" smtClean="0">
                <a:solidFill>
                  <a:srgbClr val="0070C0"/>
                </a:solidFill>
              </a:rPr>
              <a:t>() </a:t>
            </a:r>
            <a:r>
              <a:rPr lang="ru-RU" dirty="0" smtClean="0"/>
              <a:t>сокета</a:t>
            </a:r>
          </a:p>
          <a:p>
            <a:r>
              <a:rPr lang="ru-RU" dirty="0" smtClean="0"/>
              <a:t>    Методом </a:t>
            </a:r>
            <a:r>
              <a:rPr lang="ru-RU" dirty="0" err="1" smtClean="0">
                <a:solidFill>
                  <a:srgbClr val="0070C0"/>
                </a:solidFill>
              </a:rPr>
              <a:t>close</a:t>
            </a:r>
            <a:r>
              <a:rPr lang="ru-RU" dirty="0" smtClean="0">
                <a:solidFill>
                  <a:srgbClr val="0070C0"/>
                </a:solidFill>
              </a:rPr>
              <a:t>() </a:t>
            </a:r>
            <a:r>
              <a:rPr lang="ru-RU" dirty="0" smtClean="0"/>
              <a:t>потоков сокета</a:t>
            </a:r>
          </a:p>
          <a:p>
            <a:r>
              <a:rPr lang="ru-RU" dirty="0" smtClean="0"/>
              <a:t>    При закрытии с удаленной стороны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054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Protocol (IP)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80631"/>
            <a:ext cx="7924800" cy="4419600"/>
          </a:xfrm>
        </p:spPr>
        <p:txBody>
          <a:bodyPr/>
          <a:lstStyle/>
          <a:p>
            <a:r>
              <a:rPr lang="ru-RU" sz="2000" dirty="0" smtClean="0"/>
              <a:t>IP-адрес</a:t>
            </a:r>
          </a:p>
          <a:p>
            <a:r>
              <a:rPr lang="ru-RU" sz="2000" dirty="0" smtClean="0"/>
              <a:t>    IPv4 (32 бита)</a:t>
            </a:r>
          </a:p>
          <a:p>
            <a:r>
              <a:rPr lang="ru-RU" sz="2000" dirty="0" smtClean="0"/>
              <a:t>    IPv6 (128 бит)</a:t>
            </a:r>
          </a:p>
          <a:p>
            <a:r>
              <a:rPr lang="ru-RU" sz="2000" dirty="0" smtClean="0"/>
              <a:t>Порт (16 бит)</a:t>
            </a:r>
            <a:endParaRPr lang="ru-RU" sz="20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3645024"/>
            <a:ext cx="4879551" cy="208741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1418851"/>
            <a:ext cx="3927401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76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соединений на сервере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 smtClean="0"/>
              <a:t>Конструкторы класса </a:t>
            </a:r>
            <a:r>
              <a:rPr lang="en-US" sz="2400" dirty="0" err="1" smtClean="0">
                <a:solidFill>
                  <a:srgbClr val="0070C0"/>
                </a:solidFill>
              </a:rPr>
              <a:t>ServerSocket</a:t>
            </a:r>
            <a:endParaRPr lang="en-US" sz="2400" dirty="0" smtClean="0">
              <a:solidFill>
                <a:srgbClr val="0070C0"/>
              </a:solidFill>
            </a:endParaRPr>
          </a:p>
          <a:p>
            <a:r>
              <a:rPr lang="en-US" sz="2400" dirty="0" smtClean="0">
                <a:solidFill>
                  <a:srgbClr val="0070C0"/>
                </a:solidFill>
              </a:rPr>
              <a:t>  </a:t>
            </a:r>
            <a:r>
              <a:rPr lang="en-US" sz="2400" dirty="0" err="1" smtClean="0">
                <a:solidFill>
                  <a:srgbClr val="0070C0"/>
                </a:solidFill>
              </a:rPr>
              <a:t>ServerSocket</a:t>
            </a:r>
            <a:r>
              <a:rPr lang="en-US" sz="2400" dirty="0" smtClean="0">
                <a:solidFill>
                  <a:srgbClr val="0070C0"/>
                </a:solidFill>
              </a:rPr>
              <a:t>(port) </a:t>
            </a:r>
            <a:r>
              <a:rPr lang="en-US" sz="2400" dirty="0" smtClean="0"/>
              <a:t>– </a:t>
            </a:r>
            <a:r>
              <a:rPr lang="ru-RU" sz="2400" dirty="0" smtClean="0"/>
              <a:t>по порту</a:t>
            </a:r>
          </a:p>
          <a:p>
            <a:r>
              <a:rPr lang="ru-RU" sz="2400" dirty="0" smtClean="0"/>
              <a:t>  </a:t>
            </a:r>
            <a:r>
              <a:rPr lang="en-US" sz="2400" dirty="0" err="1" smtClean="0">
                <a:solidFill>
                  <a:srgbClr val="0070C0"/>
                </a:solidFill>
              </a:rPr>
              <a:t>ServerSocket</a:t>
            </a:r>
            <a:r>
              <a:rPr lang="en-US" sz="2400" dirty="0" smtClean="0">
                <a:solidFill>
                  <a:srgbClr val="0070C0"/>
                </a:solidFill>
              </a:rPr>
              <a:t>(port, backlog) </a:t>
            </a:r>
            <a:r>
              <a:rPr lang="en-US" sz="2400" dirty="0" smtClean="0"/>
              <a:t>– </a:t>
            </a:r>
            <a:r>
              <a:rPr lang="ru-RU" sz="2400" dirty="0" smtClean="0"/>
              <a:t>по порту, с указанием размера очереди</a:t>
            </a:r>
          </a:p>
          <a:p>
            <a:r>
              <a:rPr lang="ru-RU" sz="2400" dirty="0" smtClean="0"/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ServerSocket</a:t>
            </a:r>
            <a:r>
              <a:rPr lang="en-US" sz="2400" dirty="0" smtClean="0">
                <a:solidFill>
                  <a:srgbClr val="0070C0"/>
                </a:solidFill>
              </a:rPr>
              <a:t>() </a:t>
            </a:r>
            <a:r>
              <a:rPr lang="en-US" sz="2400" dirty="0" smtClean="0"/>
              <a:t>– </a:t>
            </a:r>
            <a:r>
              <a:rPr lang="ru-RU" sz="2400" dirty="0" smtClean="0"/>
              <a:t>без привязки</a:t>
            </a:r>
          </a:p>
          <a:p>
            <a:pPr marL="0" indent="0">
              <a:buNone/>
            </a:pPr>
            <a:r>
              <a:rPr lang="ru-RU" sz="2400" dirty="0" smtClean="0"/>
              <a:t>Методы класса </a:t>
            </a:r>
            <a:r>
              <a:rPr lang="en-US" sz="2400" dirty="0" err="1" smtClean="0"/>
              <a:t>ServerSocket</a:t>
            </a:r>
            <a:endParaRPr lang="en-US" sz="2400" dirty="0" smtClean="0"/>
          </a:p>
          <a:p>
            <a:r>
              <a:rPr lang="en-US" sz="2400" dirty="0" smtClean="0"/>
              <a:t>    </a:t>
            </a:r>
            <a:r>
              <a:rPr lang="en-US" sz="2400" dirty="0" smtClean="0">
                <a:solidFill>
                  <a:srgbClr val="0070C0"/>
                </a:solidFill>
              </a:rPr>
              <a:t>bind(</a:t>
            </a:r>
            <a:r>
              <a:rPr lang="en-US" sz="2400" dirty="0" err="1" smtClean="0">
                <a:solidFill>
                  <a:srgbClr val="0070C0"/>
                </a:solidFill>
              </a:rPr>
              <a:t>SocketAddress</a:t>
            </a:r>
            <a:r>
              <a:rPr lang="en-US" sz="2400" dirty="0" smtClean="0">
                <a:solidFill>
                  <a:srgbClr val="0070C0"/>
                </a:solidFill>
              </a:rPr>
              <a:t>) </a:t>
            </a:r>
            <a:r>
              <a:rPr lang="en-US" sz="2400" dirty="0" smtClean="0"/>
              <a:t>– </a:t>
            </a:r>
            <a:r>
              <a:rPr lang="ru-RU" sz="2400" dirty="0" smtClean="0"/>
              <a:t>по адресу порта</a:t>
            </a:r>
          </a:p>
          <a:p>
            <a:r>
              <a:rPr lang="ru-RU" sz="2400" dirty="0" smtClean="0"/>
              <a:t>    </a:t>
            </a:r>
            <a:r>
              <a:rPr lang="en-US" sz="2400" dirty="0" smtClean="0">
                <a:solidFill>
                  <a:srgbClr val="0070C0"/>
                </a:solidFill>
              </a:rPr>
              <a:t>bind(</a:t>
            </a:r>
            <a:r>
              <a:rPr lang="en-US" sz="2400" dirty="0" err="1" smtClean="0">
                <a:solidFill>
                  <a:srgbClr val="0070C0"/>
                </a:solidFill>
              </a:rPr>
              <a:t>SocketAddress</a:t>
            </a:r>
            <a:r>
              <a:rPr lang="en-US" sz="2400" dirty="0" smtClean="0">
                <a:solidFill>
                  <a:srgbClr val="0070C0"/>
                </a:solidFill>
              </a:rPr>
              <a:t>, backlog) </a:t>
            </a:r>
            <a:r>
              <a:rPr lang="en-US" sz="2400" dirty="0" smtClean="0"/>
              <a:t>– </a:t>
            </a:r>
            <a:r>
              <a:rPr lang="ru-RU" sz="2400" dirty="0" smtClean="0"/>
              <a:t>по адресу порта, с указанием размера очереди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7789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Прием соединений на сервере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12776"/>
            <a:ext cx="7924800" cy="441960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Методы класса </a:t>
            </a:r>
            <a:r>
              <a:rPr lang="ru-RU" dirty="0" err="1" smtClean="0"/>
              <a:t>ServerSocket</a:t>
            </a:r>
            <a:endParaRPr lang="ru-RU" dirty="0" smtClean="0"/>
          </a:p>
          <a:p>
            <a:r>
              <a:rPr lang="ru-RU" dirty="0" smtClean="0"/>
              <a:t>    </a:t>
            </a:r>
            <a:r>
              <a:rPr lang="ru-RU" dirty="0" err="1" smtClean="0">
                <a:solidFill>
                  <a:srgbClr val="0070C0"/>
                </a:solidFill>
              </a:rPr>
              <a:t>Socket</a:t>
            </a:r>
            <a:r>
              <a:rPr lang="ru-RU" dirty="0" smtClean="0">
                <a:solidFill>
                  <a:srgbClr val="0070C0"/>
                </a:solidFill>
              </a:rPr>
              <a:t> </a:t>
            </a:r>
            <a:r>
              <a:rPr lang="ru-RU" dirty="0" err="1" smtClean="0">
                <a:solidFill>
                  <a:srgbClr val="0070C0"/>
                </a:solidFill>
              </a:rPr>
              <a:t>accept</a:t>
            </a:r>
            <a:r>
              <a:rPr lang="ru-RU" dirty="0" smtClean="0">
                <a:solidFill>
                  <a:srgbClr val="0070C0"/>
                </a:solidFill>
              </a:rPr>
              <a:t>() </a:t>
            </a:r>
            <a:r>
              <a:rPr lang="ru-RU" dirty="0" smtClean="0"/>
              <a:t>– ждет следующего клиента и создает соединение</a:t>
            </a:r>
          </a:p>
          <a:p>
            <a:r>
              <a:rPr lang="ru-RU" dirty="0" smtClean="0"/>
              <a:t>    </a:t>
            </a:r>
            <a:r>
              <a:rPr lang="ru-RU" dirty="0" err="1" smtClean="0">
                <a:solidFill>
                  <a:srgbClr val="0070C0"/>
                </a:solidFill>
              </a:rPr>
              <a:t>setSoTimeout</a:t>
            </a:r>
            <a:r>
              <a:rPr lang="ru-RU" dirty="0" smtClean="0">
                <a:solidFill>
                  <a:srgbClr val="0070C0"/>
                </a:solidFill>
              </a:rPr>
              <a:t>() </a:t>
            </a:r>
            <a:r>
              <a:rPr lang="ru-RU" dirty="0" smtClean="0"/>
              <a:t>– установка времени ожидания</a:t>
            </a:r>
          </a:p>
          <a:p>
            <a:r>
              <a:rPr lang="ru-RU" dirty="0" smtClean="0"/>
              <a:t>    </a:t>
            </a:r>
            <a:r>
              <a:rPr lang="ru-RU" dirty="0" err="1" smtClean="0">
                <a:solidFill>
                  <a:srgbClr val="0070C0"/>
                </a:solidFill>
              </a:rPr>
              <a:t>getSoTimeout</a:t>
            </a:r>
            <a:r>
              <a:rPr lang="ru-RU" dirty="0" smtClean="0">
                <a:solidFill>
                  <a:srgbClr val="0070C0"/>
                </a:solidFill>
              </a:rPr>
              <a:t>() </a:t>
            </a:r>
            <a:r>
              <a:rPr lang="ru-RU" dirty="0" smtClean="0"/>
              <a:t>– получение времени ожидания</a:t>
            </a:r>
          </a:p>
          <a:p>
            <a:r>
              <a:rPr lang="ru-RU" dirty="0" smtClean="0"/>
              <a:t>    </a:t>
            </a:r>
            <a:r>
              <a:rPr lang="ru-RU" dirty="0" err="1" smtClean="0">
                <a:solidFill>
                  <a:srgbClr val="0070C0"/>
                </a:solidFill>
              </a:rPr>
              <a:t>close</a:t>
            </a:r>
            <a:r>
              <a:rPr lang="ru-RU" dirty="0" smtClean="0">
                <a:solidFill>
                  <a:srgbClr val="0070C0"/>
                </a:solidFill>
              </a:rPr>
              <a:t>() </a:t>
            </a:r>
            <a:r>
              <a:rPr lang="ru-RU" dirty="0" smtClean="0"/>
              <a:t>– окончание ожидание клиентов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475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UDP-</a:t>
            </a:r>
            <a:r>
              <a:rPr lang="ru-RU" dirty="0" smtClean="0"/>
              <a:t>сокеты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Применяются для связи по протоколу UDP</a:t>
            </a:r>
          </a:p>
          <a:p>
            <a:pPr marL="0" indent="0">
              <a:buNone/>
            </a:pPr>
            <a:r>
              <a:rPr lang="ru-RU" dirty="0" smtClean="0"/>
              <a:t>Классы</a:t>
            </a:r>
          </a:p>
          <a:p>
            <a:r>
              <a:rPr lang="ru-RU" dirty="0" smtClean="0"/>
              <a:t>    </a:t>
            </a:r>
            <a:r>
              <a:rPr lang="ru-RU" dirty="0" err="1" smtClean="0"/>
              <a:t>DatagramPacket</a:t>
            </a:r>
            <a:r>
              <a:rPr lang="ru-RU" dirty="0" smtClean="0"/>
              <a:t> – UDP пакет</a:t>
            </a:r>
          </a:p>
          <a:p>
            <a:r>
              <a:rPr lang="ru-RU" dirty="0" smtClean="0"/>
              <a:t>    </a:t>
            </a:r>
            <a:r>
              <a:rPr lang="ru-RU" dirty="0" err="1" smtClean="0"/>
              <a:t>DatagramSocket</a:t>
            </a:r>
            <a:r>
              <a:rPr lang="ru-RU" dirty="0" smtClean="0"/>
              <a:t> – UDP-сокет для приема и отсылки пакетов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215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51480" b="38106"/>
          <a:stretch/>
        </p:blipFill>
        <p:spPr>
          <a:xfrm>
            <a:off x="827584" y="116632"/>
            <a:ext cx="7329786" cy="664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7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</a:t>
            </a:r>
            <a:r>
              <a:rPr lang="en-US" dirty="0" smtClean="0"/>
              <a:t>UDP-</a:t>
            </a:r>
            <a:r>
              <a:rPr lang="ru-RU" dirty="0" smtClean="0"/>
              <a:t>пакетов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556792"/>
            <a:ext cx="7924800" cy="4419600"/>
          </a:xfrm>
        </p:spPr>
        <p:txBody>
          <a:bodyPr/>
          <a:lstStyle/>
          <a:p>
            <a:pPr marL="0" indent="0">
              <a:buNone/>
            </a:pPr>
            <a:r>
              <a:rPr lang="ru-RU" sz="2800" dirty="0" smtClean="0"/>
              <a:t>Для приема</a:t>
            </a:r>
          </a:p>
          <a:p>
            <a:r>
              <a:rPr lang="ru-RU" sz="2800" dirty="0" smtClean="0"/>
              <a:t>    </a:t>
            </a:r>
            <a:r>
              <a:rPr lang="en-US" sz="2800" dirty="0" err="1" smtClean="0">
                <a:solidFill>
                  <a:srgbClr val="0070C0"/>
                </a:solidFill>
              </a:rPr>
              <a:t>DatagramPacket</a:t>
            </a:r>
            <a:r>
              <a:rPr lang="en-US" sz="2800" dirty="0" smtClean="0">
                <a:solidFill>
                  <a:srgbClr val="0070C0"/>
                </a:solidFill>
              </a:rPr>
              <a:t>(byte[], offset?, length) </a:t>
            </a:r>
            <a:r>
              <a:rPr lang="en-US" sz="2800" dirty="0" smtClean="0"/>
              <a:t>– </a:t>
            </a:r>
            <a:r>
              <a:rPr lang="ru-RU" sz="2800" dirty="0" smtClean="0"/>
              <a:t>по буферу</a:t>
            </a:r>
          </a:p>
          <a:p>
            <a:pPr marL="0" indent="0">
              <a:buNone/>
            </a:pPr>
            <a:r>
              <a:rPr lang="ru-RU" sz="2800" dirty="0" smtClean="0"/>
              <a:t>Для отправки</a:t>
            </a:r>
          </a:p>
          <a:p>
            <a:r>
              <a:rPr lang="ru-RU" sz="2800" dirty="0" smtClean="0"/>
              <a:t>    </a:t>
            </a:r>
            <a:r>
              <a:rPr lang="en-US" sz="2800" dirty="0" err="1" smtClean="0">
                <a:solidFill>
                  <a:srgbClr val="0070C0"/>
                </a:solidFill>
              </a:rPr>
              <a:t>DatagramPacket</a:t>
            </a:r>
            <a:r>
              <a:rPr lang="en-US" sz="2800" dirty="0" smtClean="0">
                <a:solidFill>
                  <a:srgbClr val="0070C0"/>
                </a:solidFill>
              </a:rPr>
              <a:t>(byte[], offset?, length, </a:t>
            </a:r>
            <a:r>
              <a:rPr lang="en-US" sz="2800" dirty="0" err="1" smtClean="0">
                <a:solidFill>
                  <a:srgbClr val="0070C0"/>
                </a:solidFill>
              </a:rPr>
              <a:t>InetAddress</a:t>
            </a:r>
            <a:r>
              <a:rPr lang="en-US" sz="2800" dirty="0" smtClean="0">
                <a:solidFill>
                  <a:srgbClr val="0070C0"/>
                </a:solidFill>
              </a:rPr>
              <a:t>, port) </a:t>
            </a:r>
            <a:r>
              <a:rPr lang="en-US" sz="2800" dirty="0" smtClean="0"/>
              <a:t>– </a:t>
            </a:r>
            <a:r>
              <a:rPr lang="ru-RU" sz="2800" dirty="0" smtClean="0"/>
              <a:t>по интернет-адресу и порту</a:t>
            </a:r>
          </a:p>
          <a:p>
            <a:r>
              <a:rPr lang="ru-RU" sz="2800" dirty="0" smtClean="0"/>
              <a:t>    </a:t>
            </a:r>
            <a:r>
              <a:rPr lang="en-US" sz="2800" dirty="0" err="1" smtClean="0">
                <a:solidFill>
                  <a:srgbClr val="0070C0"/>
                </a:solidFill>
              </a:rPr>
              <a:t>DatagramPacket</a:t>
            </a:r>
            <a:r>
              <a:rPr lang="en-US" sz="2800" dirty="0" smtClean="0">
                <a:solidFill>
                  <a:srgbClr val="0070C0"/>
                </a:solidFill>
              </a:rPr>
              <a:t>(byte[], offset?, length, </a:t>
            </a:r>
            <a:r>
              <a:rPr lang="en-US" sz="2800" dirty="0" err="1" smtClean="0">
                <a:solidFill>
                  <a:srgbClr val="0070C0"/>
                </a:solidFill>
              </a:rPr>
              <a:t>SocketAddress</a:t>
            </a:r>
            <a:r>
              <a:rPr lang="en-US" sz="2800" dirty="0" smtClean="0">
                <a:solidFill>
                  <a:srgbClr val="0070C0"/>
                </a:solidFill>
              </a:rPr>
              <a:t>) </a:t>
            </a:r>
            <a:r>
              <a:rPr lang="en-US" sz="2800" dirty="0" smtClean="0"/>
              <a:t>– </a:t>
            </a:r>
            <a:r>
              <a:rPr lang="ru-RU" sz="2800" dirty="0" smtClean="0"/>
              <a:t>по адресу порта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12787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Операции с </a:t>
            </a:r>
            <a:r>
              <a:rPr lang="en-US" dirty="0" smtClean="0"/>
              <a:t>UDP-</a:t>
            </a:r>
            <a:r>
              <a:rPr lang="ru-RU" dirty="0" smtClean="0"/>
              <a:t>пакетами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 smtClean="0"/>
              <a:t>Работа с данными</a:t>
            </a:r>
          </a:p>
          <a:p>
            <a:r>
              <a:rPr lang="ru-RU" sz="2400" dirty="0" smtClean="0"/>
              <a:t>    </a:t>
            </a:r>
            <a:r>
              <a:rPr lang="en-US" sz="2400" dirty="0" err="1" smtClean="0">
                <a:solidFill>
                  <a:srgbClr val="0070C0"/>
                </a:solidFill>
              </a:rPr>
              <a:t>getData</a:t>
            </a:r>
            <a:r>
              <a:rPr lang="en-US" sz="2400" dirty="0" smtClean="0">
                <a:solidFill>
                  <a:srgbClr val="0070C0"/>
                </a:solidFill>
              </a:rPr>
              <a:t>()/</a:t>
            </a:r>
            <a:r>
              <a:rPr lang="en-US" sz="2400" dirty="0" err="1" smtClean="0">
                <a:solidFill>
                  <a:srgbClr val="0070C0"/>
                </a:solidFill>
              </a:rPr>
              <a:t>setData</a:t>
            </a:r>
            <a:r>
              <a:rPr lang="en-US" sz="2400" dirty="0" smtClean="0">
                <a:solidFill>
                  <a:srgbClr val="0070C0"/>
                </a:solidFill>
              </a:rPr>
              <a:t>() </a:t>
            </a:r>
            <a:r>
              <a:rPr lang="en-US" sz="2400" dirty="0" smtClean="0"/>
              <a:t>– </a:t>
            </a:r>
            <a:r>
              <a:rPr lang="ru-RU" sz="2400" dirty="0" smtClean="0"/>
              <a:t>буфер данных</a:t>
            </a:r>
          </a:p>
          <a:p>
            <a:r>
              <a:rPr lang="ru-RU" sz="2400" dirty="0" smtClean="0"/>
              <a:t>    </a:t>
            </a:r>
            <a:r>
              <a:rPr lang="en-US" sz="2400" dirty="0" err="1" smtClean="0">
                <a:solidFill>
                  <a:srgbClr val="0070C0"/>
                </a:solidFill>
              </a:rPr>
              <a:t>getOffset</a:t>
            </a:r>
            <a:r>
              <a:rPr lang="en-US" sz="2400" dirty="0" smtClean="0">
                <a:solidFill>
                  <a:srgbClr val="0070C0"/>
                </a:solidFill>
              </a:rPr>
              <a:t>()/</a:t>
            </a:r>
            <a:r>
              <a:rPr lang="en-US" sz="2400" dirty="0" err="1" smtClean="0">
                <a:solidFill>
                  <a:srgbClr val="0070C0"/>
                </a:solidFill>
              </a:rPr>
              <a:t>setOffset</a:t>
            </a:r>
            <a:r>
              <a:rPr lang="en-US" sz="2400" dirty="0" smtClean="0">
                <a:solidFill>
                  <a:srgbClr val="0070C0"/>
                </a:solidFill>
              </a:rPr>
              <a:t>() </a:t>
            </a:r>
            <a:r>
              <a:rPr lang="en-US" sz="2400" dirty="0" smtClean="0"/>
              <a:t>– </a:t>
            </a:r>
            <a:r>
              <a:rPr lang="ru-RU" sz="2400" dirty="0" smtClean="0"/>
              <a:t>смещение данных</a:t>
            </a:r>
          </a:p>
          <a:p>
            <a:r>
              <a:rPr lang="ru-RU" sz="2400" dirty="0" smtClean="0"/>
              <a:t>    </a:t>
            </a:r>
            <a:r>
              <a:rPr lang="en-US" sz="2400" dirty="0" err="1" smtClean="0">
                <a:solidFill>
                  <a:srgbClr val="0070C0"/>
                </a:solidFill>
              </a:rPr>
              <a:t>getLength</a:t>
            </a:r>
            <a:r>
              <a:rPr lang="en-US" sz="2400" dirty="0" smtClean="0">
                <a:solidFill>
                  <a:srgbClr val="0070C0"/>
                </a:solidFill>
              </a:rPr>
              <a:t>()/</a:t>
            </a:r>
            <a:r>
              <a:rPr lang="en-US" sz="2400" dirty="0" err="1" smtClean="0">
                <a:solidFill>
                  <a:srgbClr val="0070C0"/>
                </a:solidFill>
              </a:rPr>
              <a:t>setLength</a:t>
            </a:r>
            <a:r>
              <a:rPr lang="en-US" sz="2400" dirty="0" smtClean="0">
                <a:solidFill>
                  <a:srgbClr val="0070C0"/>
                </a:solidFill>
              </a:rPr>
              <a:t>() </a:t>
            </a:r>
            <a:r>
              <a:rPr lang="en-US" sz="2400" dirty="0" smtClean="0"/>
              <a:t>– </a:t>
            </a:r>
            <a:r>
              <a:rPr lang="ru-RU" sz="2400" dirty="0" smtClean="0"/>
              <a:t>длина данных</a:t>
            </a:r>
          </a:p>
          <a:p>
            <a:pPr marL="0" indent="0">
              <a:buNone/>
            </a:pPr>
            <a:r>
              <a:rPr lang="ru-RU" sz="2400" dirty="0" smtClean="0"/>
              <a:t>Работа с адресами</a:t>
            </a:r>
          </a:p>
          <a:p>
            <a:r>
              <a:rPr lang="ru-RU" sz="2400" dirty="0" smtClean="0"/>
              <a:t>    </a:t>
            </a:r>
            <a:r>
              <a:rPr lang="en-US" sz="2400" dirty="0" err="1" smtClean="0">
                <a:solidFill>
                  <a:srgbClr val="0070C0"/>
                </a:solidFill>
              </a:rPr>
              <a:t>getAddress</a:t>
            </a:r>
            <a:r>
              <a:rPr lang="en-US" sz="2400" dirty="0" smtClean="0">
                <a:solidFill>
                  <a:srgbClr val="0070C0"/>
                </a:solidFill>
              </a:rPr>
              <a:t>()/</a:t>
            </a:r>
            <a:r>
              <a:rPr lang="en-US" sz="2400" dirty="0" err="1" smtClean="0">
                <a:solidFill>
                  <a:srgbClr val="0070C0"/>
                </a:solidFill>
              </a:rPr>
              <a:t>setAddress</a:t>
            </a:r>
            <a:r>
              <a:rPr lang="en-US" sz="2400" dirty="0" smtClean="0">
                <a:solidFill>
                  <a:srgbClr val="0070C0"/>
                </a:solidFill>
              </a:rPr>
              <a:t>() </a:t>
            </a:r>
            <a:r>
              <a:rPr lang="en-US" sz="2400" dirty="0" smtClean="0"/>
              <a:t>– </a:t>
            </a:r>
            <a:r>
              <a:rPr lang="ru-RU" sz="2400" dirty="0" smtClean="0"/>
              <a:t>интернет-адрес</a:t>
            </a:r>
          </a:p>
          <a:p>
            <a:r>
              <a:rPr lang="ru-RU" sz="2400" dirty="0" smtClean="0"/>
              <a:t>    </a:t>
            </a:r>
            <a:r>
              <a:rPr lang="en-US" sz="2400" dirty="0" err="1" smtClean="0">
                <a:solidFill>
                  <a:srgbClr val="0070C0"/>
                </a:solidFill>
              </a:rPr>
              <a:t>getPort</a:t>
            </a:r>
            <a:r>
              <a:rPr lang="en-US" sz="2400" dirty="0" smtClean="0">
                <a:solidFill>
                  <a:srgbClr val="0070C0"/>
                </a:solidFill>
              </a:rPr>
              <a:t>()/</a:t>
            </a:r>
            <a:r>
              <a:rPr lang="en-US" sz="2400" dirty="0" err="1" smtClean="0">
                <a:solidFill>
                  <a:srgbClr val="0070C0"/>
                </a:solidFill>
              </a:rPr>
              <a:t>setPort</a:t>
            </a:r>
            <a:r>
              <a:rPr lang="en-US" sz="2400" dirty="0" smtClean="0">
                <a:solidFill>
                  <a:srgbClr val="0070C0"/>
                </a:solidFill>
              </a:rPr>
              <a:t>() </a:t>
            </a:r>
            <a:r>
              <a:rPr lang="en-US" sz="2400" dirty="0" smtClean="0"/>
              <a:t>– </a:t>
            </a:r>
            <a:r>
              <a:rPr lang="ru-RU" sz="2400" dirty="0" smtClean="0"/>
              <a:t>порт</a:t>
            </a:r>
          </a:p>
          <a:p>
            <a:r>
              <a:rPr lang="ru-RU" sz="2400" dirty="0" smtClean="0">
                <a:solidFill>
                  <a:srgbClr val="0070C0"/>
                </a:solidFill>
              </a:rPr>
              <a:t>    </a:t>
            </a:r>
            <a:r>
              <a:rPr lang="en-US" sz="2400" dirty="0" err="1" smtClean="0">
                <a:solidFill>
                  <a:srgbClr val="0070C0"/>
                </a:solidFill>
              </a:rPr>
              <a:t>getSocketAddress</a:t>
            </a:r>
            <a:r>
              <a:rPr lang="en-US" sz="2400" dirty="0" smtClean="0">
                <a:solidFill>
                  <a:srgbClr val="0070C0"/>
                </a:solidFill>
              </a:rPr>
              <a:t>()/</a:t>
            </a:r>
            <a:r>
              <a:rPr lang="en-US" sz="2400" dirty="0" err="1" smtClean="0">
                <a:solidFill>
                  <a:srgbClr val="0070C0"/>
                </a:solidFill>
              </a:rPr>
              <a:t>setSocketAddress</a:t>
            </a:r>
            <a:r>
              <a:rPr lang="en-US" sz="2400" dirty="0" smtClean="0">
                <a:solidFill>
                  <a:srgbClr val="0070C0"/>
                </a:solidFill>
              </a:rPr>
              <a:t>() </a:t>
            </a:r>
            <a:r>
              <a:rPr lang="en-US" sz="2400" dirty="0" smtClean="0"/>
              <a:t>– </a:t>
            </a:r>
            <a:r>
              <a:rPr lang="ru-RU" sz="2400" dirty="0" smtClean="0"/>
              <a:t>адрес порта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2942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</a:t>
            </a:r>
            <a:r>
              <a:rPr lang="en-US" dirty="0" smtClean="0"/>
              <a:t>UDP-</a:t>
            </a:r>
            <a:r>
              <a:rPr lang="ru-RU" dirty="0" smtClean="0"/>
              <a:t>сокета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 smtClean="0"/>
              <a:t>Конструкторы класса </a:t>
            </a:r>
            <a:r>
              <a:rPr lang="en-US" sz="2400" dirty="0" err="1" smtClean="0"/>
              <a:t>DatagramSocket</a:t>
            </a:r>
            <a:endParaRPr lang="en-US" sz="2400" dirty="0" smtClean="0"/>
          </a:p>
          <a:p>
            <a:r>
              <a:rPr lang="en-US" sz="2400" dirty="0" smtClean="0"/>
              <a:t>    </a:t>
            </a:r>
            <a:r>
              <a:rPr lang="en-US" sz="2400" dirty="0" err="1" smtClean="0">
                <a:solidFill>
                  <a:srgbClr val="0070C0"/>
                </a:solidFill>
              </a:rPr>
              <a:t>DatagramSocket</a:t>
            </a:r>
            <a:r>
              <a:rPr lang="en-US" sz="2400" dirty="0" smtClean="0">
                <a:solidFill>
                  <a:srgbClr val="0070C0"/>
                </a:solidFill>
              </a:rPr>
              <a:t>(port)</a:t>
            </a:r>
            <a:r>
              <a:rPr lang="en-US" sz="2400" dirty="0" smtClean="0"/>
              <a:t> – </a:t>
            </a:r>
            <a:r>
              <a:rPr lang="ru-RU" sz="2400" dirty="0" smtClean="0"/>
              <a:t>по порту</a:t>
            </a:r>
          </a:p>
          <a:p>
            <a:r>
              <a:rPr lang="ru-RU" sz="2400" dirty="0" smtClean="0"/>
              <a:t>    </a:t>
            </a:r>
            <a:r>
              <a:rPr lang="en-US" sz="2400" dirty="0" err="1" smtClean="0">
                <a:solidFill>
                  <a:srgbClr val="0070C0"/>
                </a:solidFill>
              </a:rPr>
              <a:t>DatagramSocket</a:t>
            </a:r>
            <a:r>
              <a:rPr lang="en-US" sz="2400" dirty="0" smtClean="0">
                <a:solidFill>
                  <a:srgbClr val="0070C0"/>
                </a:solidFill>
              </a:rPr>
              <a:t>() </a:t>
            </a:r>
            <a:r>
              <a:rPr lang="en-US" sz="2400" dirty="0" smtClean="0"/>
              <a:t>– </a:t>
            </a:r>
            <a:r>
              <a:rPr lang="ru-RU" sz="2400" dirty="0" smtClean="0"/>
              <a:t>случайный порт</a:t>
            </a:r>
          </a:p>
          <a:p>
            <a:r>
              <a:rPr lang="ru-RU" sz="2400" dirty="0" smtClean="0"/>
              <a:t>    </a:t>
            </a:r>
            <a:r>
              <a:rPr lang="en-US" sz="2400" dirty="0" err="1" smtClean="0">
                <a:solidFill>
                  <a:srgbClr val="0070C0"/>
                </a:solidFill>
              </a:rPr>
              <a:t>DatagramSocket</a:t>
            </a:r>
            <a:r>
              <a:rPr lang="en-US" sz="2400" dirty="0" smtClean="0">
                <a:solidFill>
                  <a:srgbClr val="0070C0"/>
                </a:solidFill>
              </a:rPr>
              <a:t>(</a:t>
            </a:r>
            <a:r>
              <a:rPr lang="en-US" sz="2400" dirty="0" err="1" smtClean="0">
                <a:solidFill>
                  <a:srgbClr val="0070C0"/>
                </a:solidFill>
              </a:rPr>
              <a:t>InetAddress</a:t>
            </a:r>
            <a:r>
              <a:rPr lang="en-US" sz="2400" dirty="0" smtClean="0">
                <a:solidFill>
                  <a:srgbClr val="0070C0"/>
                </a:solidFill>
              </a:rPr>
              <a:t>, port) </a:t>
            </a:r>
            <a:r>
              <a:rPr lang="en-US" sz="2400" dirty="0" smtClean="0"/>
              <a:t>– </a:t>
            </a:r>
            <a:r>
              <a:rPr lang="ru-RU" sz="2400" dirty="0" smtClean="0"/>
              <a:t>по порту и адресу</a:t>
            </a:r>
          </a:p>
          <a:p>
            <a:r>
              <a:rPr lang="ru-RU" sz="2400" dirty="0" smtClean="0"/>
              <a:t>    </a:t>
            </a:r>
            <a:r>
              <a:rPr lang="en-US" sz="2400" dirty="0" err="1" smtClean="0">
                <a:solidFill>
                  <a:srgbClr val="0070C0"/>
                </a:solidFill>
              </a:rPr>
              <a:t>DatagramSocket</a:t>
            </a:r>
            <a:r>
              <a:rPr lang="en-US" sz="2400" dirty="0" smtClean="0">
                <a:solidFill>
                  <a:srgbClr val="0070C0"/>
                </a:solidFill>
              </a:rPr>
              <a:t>(</a:t>
            </a:r>
            <a:r>
              <a:rPr lang="en-US" sz="2400" dirty="0" err="1" smtClean="0">
                <a:solidFill>
                  <a:srgbClr val="0070C0"/>
                </a:solidFill>
              </a:rPr>
              <a:t>SocketAddress</a:t>
            </a:r>
            <a:r>
              <a:rPr lang="en-US" sz="2400" dirty="0" smtClean="0"/>
              <a:t>) – </a:t>
            </a:r>
            <a:r>
              <a:rPr lang="ru-RU" sz="2400" dirty="0" smtClean="0"/>
              <a:t>по адресу порта</a:t>
            </a:r>
          </a:p>
          <a:p>
            <a:r>
              <a:rPr lang="ru-RU" sz="2400" dirty="0" smtClean="0"/>
              <a:t>    </a:t>
            </a:r>
            <a:r>
              <a:rPr lang="en-US" sz="2400" dirty="0" err="1" smtClean="0">
                <a:solidFill>
                  <a:srgbClr val="0070C0"/>
                </a:solidFill>
              </a:rPr>
              <a:t>DatagramSocket</a:t>
            </a:r>
            <a:r>
              <a:rPr lang="en-US" sz="2400" dirty="0" smtClean="0">
                <a:solidFill>
                  <a:srgbClr val="0070C0"/>
                </a:solidFill>
              </a:rPr>
              <a:t>(null)</a:t>
            </a:r>
            <a:r>
              <a:rPr lang="en-US" sz="2400" dirty="0" smtClean="0"/>
              <a:t> – </a:t>
            </a:r>
            <a:r>
              <a:rPr lang="ru-RU" sz="2400" dirty="0" smtClean="0"/>
              <a:t>без привязки</a:t>
            </a:r>
          </a:p>
          <a:p>
            <a:pPr marL="0" indent="0">
              <a:buNone/>
            </a:pPr>
            <a:r>
              <a:rPr lang="ru-RU" sz="2400" dirty="0" smtClean="0"/>
              <a:t>Методы класса </a:t>
            </a:r>
            <a:r>
              <a:rPr lang="en-US" sz="2400" dirty="0" err="1" smtClean="0">
                <a:solidFill>
                  <a:srgbClr val="0070C0"/>
                </a:solidFill>
              </a:rPr>
              <a:t>DatagramSocket</a:t>
            </a:r>
            <a:endParaRPr lang="en-US" sz="2400" dirty="0" smtClean="0">
              <a:solidFill>
                <a:srgbClr val="0070C0"/>
              </a:solidFill>
            </a:endParaRPr>
          </a:p>
          <a:p>
            <a:r>
              <a:rPr lang="en-US" sz="2400" dirty="0" smtClean="0">
                <a:solidFill>
                  <a:srgbClr val="0070C0"/>
                </a:solidFill>
              </a:rPr>
              <a:t>    bind(</a:t>
            </a:r>
            <a:r>
              <a:rPr lang="en-US" sz="2400" dirty="0" err="1" smtClean="0">
                <a:solidFill>
                  <a:srgbClr val="0070C0"/>
                </a:solidFill>
              </a:rPr>
              <a:t>SocketAddress</a:t>
            </a:r>
            <a:r>
              <a:rPr lang="en-US" sz="2400" dirty="0" smtClean="0">
                <a:solidFill>
                  <a:srgbClr val="0070C0"/>
                </a:solidFill>
              </a:rPr>
              <a:t>) </a:t>
            </a:r>
            <a:r>
              <a:rPr lang="en-US" sz="2400" dirty="0" smtClean="0"/>
              <a:t>– </a:t>
            </a:r>
            <a:r>
              <a:rPr lang="ru-RU" sz="2400" dirty="0" smtClean="0"/>
              <a:t>привязывает к адресу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82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Прием и отсылка </a:t>
            </a:r>
            <a:r>
              <a:rPr lang="en-US" dirty="0" smtClean="0"/>
              <a:t>UDP-</a:t>
            </a:r>
            <a:r>
              <a:rPr lang="ru-RU" dirty="0" smtClean="0"/>
              <a:t>пакетов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 smtClean="0"/>
              <a:t>Прием пакета</a:t>
            </a:r>
          </a:p>
          <a:p>
            <a:r>
              <a:rPr lang="ru-RU" sz="2400" dirty="0" smtClean="0"/>
              <a:t>    </a:t>
            </a:r>
            <a:r>
              <a:rPr lang="ru-RU" sz="2400" dirty="0" err="1" smtClean="0">
                <a:solidFill>
                  <a:srgbClr val="0070C0"/>
                </a:solidFill>
              </a:rPr>
              <a:t>receive</a:t>
            </a:r>
            <a:r>
              <a:rPr lang="ru-RU" sz="2400" dirty="0" smtClean="0">
                <a:solidFill>
                  <a:srgbClr val="0070C0"/>
                </a:solidFill>
              </a:rPr>
              <a:t>(</a:t>
            </a:r>
            <a:r>
              <a:rPr lang="ru-RU" sz="2400" dirty="0" err="1" smtClean="0">
                <a:solidFill>
                  <a:srgbClr val="0070C0"/>
                </a:solidFill>
              </a:rPr>
              <a:t>DatagramPacket</a:t>
            </a:r>
            <a:r>
              <a:rPr lang="ru-RU" sz="2400" dirty="0" smtClean="0">
                <a:solidFill>
                  <a:srgbClr val="0070C0"/>
                </a:solidFill>
              </a:rPr>
              <a:t>) </a:t>
            </a:r>
            <a:r>
              <a:rPr lang="ru-RU" sz="2400" dirty="0" smtClean="0"/>
              <a:t>– ожидает получения пакета</a:t>
            </a:r>
          </a:p>
          <a:p>
            <a:r>
              <a:rPr lang="ru-RU" sz="2400" dirty="0" smtClean="0"/>
              <a:t>    Блокируется до приема пакета</a:t>
            </a:r>
          </a:p>
          <a:p>
            <a:r>
              <a:rPr lang="ru-RU" sz="2400" dirty="0" smtClean="0"/>
              <a:t>    Возможно принимать пакеты параллельно</a:t>
            </a:r>
          </a:p>
          <a:p>
            <a:pPr marL="0" indent="0">
              <a:buNone/>
            </a:pPr>
            <a:r>
              <a:rPr lang="ru-RU" sz="2400" dirty="0" smtClean="0"/>
              <a:t>Отсылка пакета</a:t>
            </a:r>
          </a:p>
          <a:p>
            <a:r>
              <a:rPr lang="ru-RU" sz="2400" dirty="0" smtClean="0"/>
              <a:t>    </a:t>
            </a:r>
            <a:r>
              <a:rPr lang="ru-RU" sz="2400" dirty="0" err="1" smtClean="0">
                <a:solidFill>
                  <a:srgbClr val="0070C0"/>
                </a:solidFill>
              </a:rPr>
              <a:t>send</a:t>
            </a:r>
            <a:r>
              <a:rPr lang="ru-RU" sz="2400" dirty="0" smtClean="0">
                <a:solidFill>
                  <a:srgbClr val="0070C0"/>
                </a:solidFill>
              </a:rPr>
              <a:t>(</a:t>
            </a:r>
            <a:r>
              <a:rPr lang="ru-RU" sz="2400" dirty="0" err="1" smtClean="0">
                <a:solidFill>
                  <a:srgbClr val="0070C0"/>
                </a:solidFill>
              </a:rPr>
              <a:t>DatagramPacket</a:t>
            </a:r>
            <a:r>
              <a:rPr lang="ru-RU" sz="2400" dirty="0" smtClean="0">
                <a:solidFill>
                  <a:srgbClr val="0070C0"/>
                </a:solidFill>
              </a:rPr>
              <a:t>)</a:t>
            </a:r>
            <a:r>
              <a:rPr lang="ru-RU" sz="2400" dirty="0" smtClean="0"/>
              <a:t> – отсылает пакет</a:t>
            </a:r>
          </a:p>
          <a:p>
            <a:r>
              <a:rPr lang="ru-RU" sz="2400" dirty="0" smtClean="0"/>
              <a:t>    Возможно отсылать пакеты параллельно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6089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641528"/>
            <a:ext cx="6120680" cy="445176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Transmission Control Protocol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484784"/>
            <a:ext cx="7924800" cy="4419600"/>
          </a:xfrm>
        </p:spPr>
        <p:txBody>
          <a:bodyPr/>
          <a:lstStyle/>
          <a:p>
            <a:r>
              <a:rPr lang="ru-RU" dirty="0" smtClean="0"/>
              <a:t>Двусторонний канал с гарантией доставки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584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Datagram Protocol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Односторонний канал без гарантии доставки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2642403"/>
            <a:ext cx="4655840" cy="3382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14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Resource Identifier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364034"/>
            <a:ext cx="7924800" cy="5593357"/>
          </a:xfrm>
        </p:spPr>
        <p:txBody>
          <a:bodyPr/>
          <a:lstStyle/>
          <a:p>
            <a:r>
              <a:rPr lang="ru-RU" sz="2400" dirty="0" smtClean="0"/>
              <a:t>Идентифицирует </a:t>
            </a:r>
            <a:r>
              <a:rPr lang="ru-RU" sz="2400" dirty="0" smtClean="0"/>
              <a:t>ресурс</a:t>
            </a:r>
            <a:r>
              <a:rPr lang="en-US" sz="2400" dirty="0" smtClean="0"/>
              <a:t> </a:t>
            </a:r>
            <a:r>
              <a:rPr lang="en-US" sz="2400" dirty="0">
                <a:solidFill>
                  <a:srgbClr val="FF0000"/>
                </a:solidFill>
              </a:rPr>
              <a:t>RFC 3986</a:t>
            </a:r>
            <a:endParaRPr lang="ru-RU" sz="2400" dirty="0" smtClean="0">
              <a:solidFill>
                <a:srgbClr val="FF0000"/>
              </a:solidFill>
            </a:endParaRPr>
          </a:p>
          <a:p>
            <a:r>
              <a:rPr lang="ru-RU" sz="2400" dirty="0" smtClean="0"/>
              <a:t>Общий </a:t>
            </a:r>
            <a:r>
              <a:rPr lang="en-US" sz="2400" dirty="0" smtClean="0"/>
              <a:t>URI</a:t>
            </a:r>
          </a:p>
          <a:p>
            <a:pPr marL="0" indent="0" algn="ctr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[scheme:]scheme-specific-part[#fragment]</a:t>
            </a:r>
          </a:p>
          <a:p>
            <a:r>
              <a:rPr lang="ru-RU" sz="2400" dirty="0" smtClean="0"/>
              <a:t>Иерархический </a:t>
            </a:r>
            <a:r>
              <a:rPr lang="en-US" sz="2400" dirty="0" smtClean="0"/>
              <a:t>URI</a:t>
            </a:r>
          </a:p>
          <a:p>
            <a:pPr marL="0" indent="0" algn="ctr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[scheme:][//[user-info@]host[:port]][path][?query] [#fragment]</a:t>
            </a:r>
          </a:p>
          <a:p>
            <a:r>
              <a:rPr lang="ru-RU" sz="2400" dirty="0" smtClean="0"/>
              <a:t>Класс </a:t>
            </a:r>
            <a:r>
              <a:rPr lang="en-US" sz="2400" dirty="0" smtClean="0"/>
              <a:t>URI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4160712"/>
            <a:ext cx="4592743" cy="203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14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mailto:java-net@java.sun.com</a:t>
            </a:r>
          </a:p>
          <a:p>
            <a:r>
              <a:rPr lang="en-US" dirty="0"/>
              <a:t>urn:isbn:096139210x</a:t>
            </a:r>
          </a:p>
          <a:p>
            <a:r>
              <a:rPr lang="en-US" dirty="0"/>
              <a:t>http://java.sun.com/j2se/1.3/</a:t>
            </a:r>
          </a:p>
          <a:p>
            <a:r>
              <a:rPr lang="en-US" dirty="0"/>
              <a:t>docs/guide/collections/designfaq.html#28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484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</a:t>
            </a:r>
            <a:r>
              <a:rPr lang="en-US" dirty="0" smtClean="0"/>
              <a:t>URI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412776"/>
            <a:ext cx="7924800" cy="4419600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 smtClean="0"/>
              <a:t>Конструкторы класса </a:t>
            </a:r>
            <a:r>
              <a:rPr lang="en-US" sz="2400" dirty="0" smtClean="0"/>
              <a:t>URI</a:t>
            </a:r>
          </a:p>
          <a:p>
            <a:r>
              <a:rPr lang="en-US" sz="2400" dirty="0" smtClean="0"/>
              <a:t>    </a:t>
            </a:r>
            <a:r>
              <a:rPr lang="en-US" sz="2400" dirty="0" smtClean="0">
                <a:solidFill>
                  <a:srgbClr val="0070C0"/>
                </a:solidFill>
              </a:rPr>
              <a:t>URI(String)</a:t>
            </a:r>
            <a:r>
              <a:rPr lang="en-US" sz="2400" dirty="0" smtClean="0"/>
              <a:t> – </a:t>
            </a:r>
            <a:r>
              <a:rPr lang="ru-RU" sz="2400" dirty="0" smtClean="0"/>
              <a:t>по строке</a:t>
            </a:r>
          </a:p>
          <a:p>
            <a:r>
              <a:rPr lang="ru-RU" sz="2400" dirty="0" smtClean="0"/>
              <a:t>    </a:t>
            </a:r>
            <a:r>
              <a:rPr lang="en-US" sz="2400" dirty="0" smtClean="0">
                <a:solidFill>
                  <a:srgbClr val="0070C0"/>
                </a:solidFill>
              </a:rPr>
              <a:t>URI(scheme, </a:t>
            </a:r>
            <a:r>
              <a:rPr lang="en-US" sz="2400" dirty="0" err="1" smtClean="0">
                <a:solidFill>
                  <a:srgbClr val="0070C0"/>
                </a:solidFill>
              </a:rPr>
              <a:t>ssp</a:t>
            </a:r>
            <a:r>
              <a:rPr lang="en-US" sz="2400" dirty="0" smtClean="0">
                <a:solidFill>
                  <a:srgbClr val="0070C0"/>
                </a:solidFill>
              </a:rPr>
              <a:t>, fragment) </a:t>
            </a:r>
            <a:r>
              <a:rPr lang="en-US" sz="2400" dirty="0" smtClean="0"/>
              <a:t>– </a:t>
            </a:r>
            <a:r>
              <a:rPr lang="ru-RU" sz="2400" dirty="0" smtClean="0"/>
              <a:t>из крупных частей</a:t>
            </a:r>
          </a:p>
          <a:p>
            <a:r>
              <a:rPr lang="ru-RU" sz="2400" dirty="0" smtClean="0"/>
              <a:t>    </a:t>
            </a:r>
            <a:r>
              <a:rPr lang="en-US" sz="2400" dirty="0" smtClean="0">
                <a:solidFill>
                  <a:srgbClr val="0070C0"/>
                </a:solidFill>
              </a:rPr>
              <a:t>URI(</a:t>
            </a:r>
            <a:r>
              <a:rPr lang="en-US" sz="2400" dirty="0" err="1" smtClean="0">
                <a:solidFill>
                  <a:srgbClr val="0070C0"/>
                </a:solidFill>
              </a:rPr>
              <a:t>sheme</a:t>
            </a:r>
            <a:r>
              <a:rPr lang="en-US" sz="2400" dirty="0" smtClean="0">
                <a:solidFill>
                  <a:srgbClr val="0070C0"/>
                </a:solidFill>
              </a:rPr>
              <a:t>, </a:t>
            </a:r>
            <a:r>
              <a:rPr lang="en-US" sz="2400" dirty="0" err="1" smtClean="0">
                <a:solidFill>
                  <a:srgbClr val="0070C0"/>
                </a:solidFill>
              </a:rPr>
              <a:t>userInfo</a:t>
            </a:r>
            <a:r>
              <a:rPr lang="en-US" sz="2400" dirty="0" smtClean="0">
                <a:solidFill>
                  <a:srgbClr val="0070C0"/>
                </a:solidFill>
              </a:rPr>
              <a:t>, host, port, path, query, fragment)</a:t>
            </a:r>
            <a:r>
              <a:rPr lang="en-US" sz="2400" dirty="0" smtClean="0"/>
              <a:t> – </a:t>
            </a:r>
            <a:r>
              <a:rPr lang="ru-RU" sz="2400" dirty="0" smtClean="0"/>
              <a:t>из мелких частей</a:t>
            </a:r>
          </a:p>
          <a:p>
            <a:pPr marL="0" indent="0">
              <a:buNone/>
            </a:pPr>
            <a:r>
              <a:rPr lang="ru-RU" sz="2400" dirty="0" smtClean="0"/>
              <a:t>Фабричные методы класса </a:t>
            </a:r>
            <a:r>
              <a:rPr lang="en-US" sz="2400" dirty="0" smtClean="0"/>
              <a:t>URI</a:t>
            </a:r>
          </a:p>
          <a:p>
            <a:r>
              <a:rPr lang="en-US" sz="2400" dirty="0" smtClean="0"/>
              <a:t>    </a:t>
            </a:r>
            <a:r>
              <a:rPr lang="en-US" sz="2400" dirty="0" smtClean="0">
                <a:solidFill>
                  <a:srgbClr val="0070C0"/>
                </a:solidFill>
              </a:rPr>
              <a:t>create(String)</a:t>
            </a:r>
            <a:r>
              <a:rPr lang="en-US" sz="2400" dirty="0" smtClean="0"/>
              <a:t> – </a:t>
            </a:r>
            <a:r>
              <a:rPr lang="ru-RU" sz="2400" dirty="0" smtClean="0"/>
              <a:t>по строке</a:t>
            </a:r>
          </a:p>
          <a:p>
            <a:pPr marL="0" indent="0">
              <a:buNone/>
            </a:pPr>
            <a:r>
              <a:rPr lang="ru-RU" sz="2400" dirty="0" smtClean="0"/>
              <a:t>Из других объектов</a:t>
            </a:r>
          </a:p>
          <a:p>
            <a:r>
              <a:rPr lang="ru-RU" sz="2400" dirty="0" smtClean="0">
                <a:solidFill>
                  <a:srgbClr val="0070C0"/>
                </a:solidFill>
              </a:rPr>
              <a:t>    </a:t>
            </a:r>
            <a:r>
              <a:rPr lang="en-US" sz="2400" dirty="0" err="1" smtClean="0">
                <a:solidFill>
                  <a:srgbClr val="0070C0"/>
                </a:solidFill>
              </a:rPr>
              <a:t>file.toURI</a:t>
            </a:r>
            <a:r>
              <a:rPr lang="en-US" sz="2400" dirty="0" smtClean="0">
                <a:solidFill>
                  <a:srgbClr val="0070C0"/>
                </a:solidFill>
              </a:rPr>
              <a:t>() </a:t>
            </a:r>
            <a:r>
              <a:rPr lang="en-US" sz="2400" dirty="0" smtClean="0"/>
              <a:t>– </a:t>
            </a:r>
            <a:r>
              <a:rPr lang="ru-RU" sz="2400" dirty="0" smtClean="0"/>
              <a:t>из дескриптора файла</a:t>
            </a:r>
          </a:p>
          <a:p>
            <a:r>
              <a:rPr lang="ru-RU" sz="2400" dirty="0" smtClean="0"/>
              <a:t>    </a:t>
            </a:r>
            <a:r>
              <a:rPr lang="en-US" sz="2400" dirty="0" err="1" smtClean="0">
                <a:solidFill>
                  <a:srgbClr val="0070C0"/>
                </a:solidFill>
              </a:rPr>
              <a:t>url.toURI</a:t>
            </a:r>
            <a:r>
              <a:rPr lang="en-US" sz="2400" dirty="0" smtClean="0">
                <a:solidFill>
                  <a:srgbClr val="0070C0"/>
                </a:solidFill>
              </a:rPr>
              <a:t>() </a:t>
            </a:r>
            <a:r>
              <a:rPr lang="en-US" sz="2400" dirty="0" smtClean="0"/>
              <a:t>– </a:t>
            </a:r>
            <a:r>
              <a:rPr lang="ru-RU" sz="2400" dirty="0" smtClean="0"/>
              <a:t>из </a:t>
            </a:r>
            <a:r>
              <a:rPr lang="en-US" sz="2400" dirty="0" smtClean="0"/>
              <a:t>URL</a:t>
            </a:r>
          </a:p>
          <a:p>
            <a:pPr marL="0" indent="0">
              <a:buNone/>
            </a:pPr>
            <a:r>
              <a:rPr lang="ru-RU" sz="2400" dirty="0" smtClean="0"/>
              <a:t>Исключение </a:t>
            </a:r>
            <a:r>
              <a:rPr lang="en-US" sz="2400" dirty="0" err="1" smtClean="0"/>
              <a:t>URISyntaxException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50352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Получение частей </a:t>
            </a:r>
            <a:r>
              <a:rPr lang="en-US" dirty="0" smtClean="0"/>
              <a:t>URI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 smtClean="0">
                <a:solidFill>
                  <a:srgbClr val="0070C0"/>
                </a:solidFill>
              </a:rPr>
              <a:t>getScheme</a:t>
            </a:r>
            <a:r>
              <a:rPr lang="en-US" sz="2400" dirty="0" smtClean="0">
                <a:solidFill>
                  <a:srgbClr val="0070C0"/>
                </a:solidFill>
              </a:rPr>
              <a:t>()	</a:t>
            </a:r>
            <a:r>
              <a:rPr lang="en-US" sz="2400" dirty="0" smtClean="0"/>
              <a:t>			scheme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70C0"/>
                </a:solidFill>
              </a:rPr>
              <a:t>getSchemeSpecificPart</a:t>
            </a:r>
            <a:r>
              <a:rPr lang="en-US" sz="2400" dirty="0" smtClean="0">
                <a:solidFill>
                  <a:srgbClr val="0070C0"/>
                </a:solidFill>
              </a:rPr>
              <a:t>()	</a:t>
            </a:r>
            <a:r>
              <a:rPr lang="en-US" sz="2400" dirty="0" smtClean="0"/>
              <a:t>	</a:t>
            </a:r>
            <a:r>
              <a:rPr lang="en-US" sz="2400" dirty="0" err="1" smtClean="0"/>
              <a:t>sheme</a:t>
            </a:r>
            <a:r>
              <a:rPr lang="en-US" sz="2400" dirty="0" smtClean="0"/>
              <a:t>-specific part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>
                <a:solidFill>
                  <a:srgbClr val="0070C0"/>
                </a:solidFill>
              </a:rPr>
              <a:t>getAuthority</a:t>
            </a:r>
            <a:r>
              <a:rPr lang="en-US" sz="2400" dirty="0" smtClean="0">
                <a:solidFill>
                  <a:srgbClr val="0070C0"/>
                </a:solidFill>
              </a:rPr>
              <a:t>()	</a:t>
            </a:r>
            <a:r>
              <a:rPr lang="en-US" sz="2400" dirty="0" smtClean="0"/>
              <a:t>	[user-info@]host[:port]</a:t>
            </a:r>
          </a:p>
          <a:p>
            <a:pPr marL="0" indent="0">
              <a:buNone/>
            </a:pPr>
            <a:r>
              <a:rPr lang="en-US" sz="2400" dirty="0" smtClean="0"/>
              <a:t>		</a:t>
            </a:r>
            <a:r>
              <a:rPr lang="en-US" sz="2400" dirty="0" err="1" smtClean="0">
                <a:solidFill>
                  <a:srgbClr val="0070C0"/>
                </a:solidFill>
              </a:rPr>
              <a:t>getUserInfo</a:t>
            </a:r>
            <a:r>
              <a:rPr lang="en-US" sz="2400" dirty="0" smtClean="0">
                <a:solidFill>
                  <a:srgbClr val="0070C0"/>
                </a:solidFill>
              </a:rPr>
              <a:t>()	</a:t>
            </a:r>
            <a:r>
              <a:rPr lang="en-US" sz="2400" dirty="0" smtClean="0"/>
              <a:t>	user-info</a:t>
            </a:r>
          </a:p>
          <a:p>
            <a:pPr marL="0" indent="0">
              <a:buNone/>
            </a:pPr>
            <a:r>
              <a:rPr lang="en-US" sz="2400" dirty="0" smtClean="0"/>
              <a:t>		</a:t>
            </a:r>
            <a:r>
              <a:rPr lang="en-US" sz="2400" dirty="0" err="1" smtClean="0">
                <a:solidFill>
                  <a:srgbClr val="0070C0"/>
                </a:solidFill>
              </a:rPr>
              <a:t>getHost</a:t>
            </a:r>
            <a:r>
              <a:rPr lang="en-US" sz="2400" dirty="0" smtClean="0">
                <a:solidFill>
                  <a:srgbClr val="0070C0"/>
                </a:solidFill>
              </a:rPr>
              <a:t>()</a:t>
            </a:r>
            <a:r>
              <a:rPr lang="en-US" sz="2400" dirty="0" smtClean="0"/>
              <a:t>		port</a:t>
            </a:r>
          </a:p>
          <a:p>
            <a:pPr marL="0" indent="0">
              <a:buNone/>
            </a:pPr>
            <a:r>
              <a:rPr lang="en-US" sz="2400" dirty="0" smtClean="0"/>
              <a:t>		</a:t>
            </a:r>
            <a:r>
              <a:rPr lang="en-US" sz="2400" dirty="0" err="1" smtClean="0">
                <a:solidFill>
                  <a:srgbClr val="0070C0"/>
                </a:solidFill>
              </a:rPr>
              <a:t>getPort</a:t>
            </a:r>
            <a:r>
              <a:rPr lang="en-US" sz="2400" dirty="0" smtClean="0">
                <a:solidFill>
                  <a:srgbClr val="0070C0"/>
                </a:solidFill>
              </a:rPr>
              <a:t>()</a:t>
            </a:r>
            <a:r>
              <a:rPr lang="en-US" sz="2400" dirty="0" smtClean="0"/>
              <a:t>		host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>
                <a:solidFill>
                  <a:srgbClr val="0070C0"/>
                </a:solidFill>
              </a:rPr>
              <a:t>getPath</a:t>
            </a:r>
            <a:r>
              <a:rPr lang="en-US" sz="2400" dirty="0" smtClean="0">
                <a:solidFill>
                  <a:srgbClr val="0070C0"/>
                </a:solidFill>
              </a:rPr>
              <a:t>()</a:t>
            </a:r>
            <a:r>
              <a:rPr lang="en-US" sz="2400" dirty="0" smtClean="0"/>
              <a:t>			path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>
                <a:solidFill>
                  <a:srgbClr val="0070C0"/>
                </a:solidFill>
              </a:rPr>
              <a:t>getQuery</a:t>
            </a:r>
            <a:r>
              <a:rPr lang="en-US" sz="2400" dirty="0" smtClean="0">
                <a:solidFill>
                  <a:srgbClr val="0070C0"/>
                </a:solidFill>
              </a:rPr>
              <a:t>()</a:t>
            </a:r>
            <a:r>
              <a:rPr lang="en-US" sz="2400" dirty="0" smtClean="0"/>
              <a:t>			query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70C0"/>
                </a:solidFill>
              </a:rPr>
              <a:t>getFragment</a:t>
            </a:r>
            <a:r>
              <a:rPr lang="en-US" sz="2400" dirty="0" smtClean="0">
                <a:solidFill>
                  <a:srgbClr val="0070C0"/>
                </a:solidFill>
              </a:rPr>
              <a:t>()</a:t>
            </a:r>
            <a:r>
              <a:rPr lang="en-US" sz="2400" dirty="0" smtClean="0"/>
              <a:t>			fragment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533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кругленный">
  <a:themeElements>
    <a:clrScheme name="Скругленный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Скругленный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Скругленный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кругленный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кругленный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кругленный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кругленный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кругленный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кругленный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кругленный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кругленный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кругленный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7994</TotalTime>
  <Words>1019</Words>
  <Application>Microsoft Office PowerPoint</Application>
  <PresentationFormat>Экран (4:3)</PresentationFormat>
  <Paragraphs>211</Paragraphs>
  <Slides>37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38" baseType="lpstr">
      <vt:lpstr>Скругленный</vt:lpstr>
      <vt:lpstr>Работа с сетью</vt:lpstr>
      <vt:lpstr>Стек протоколов</vt:lpstr>
      <vt:lpstr>Internet Protocol (IP)</vt:lpstr>
      <vt:lpstr>Transmission Control Protocol</vt:lpstr>
      <vt:lpstr>User Datagram Protocol</vt:lpstr>
      <vt:lpstr>Uniform Resource Identifier</vt:lpstr>
      <vt:lpstr>Примеры</vt:lpstr>
      <vt:lpstr>Создание URI</vt:lpstr>
      <vt:lpstr>Получение частей URI </vt:lpstr>
      <vt:lpstr>Операции над URI</vt:lpstr>
      <vt:lpstr>Uniform Resource Locator</vt:lpstr>
      <vt:lpstr>Создание URL</vt:lpstr>
      <vt:lpstr>Соединения</vt:lpstr>
      <vt:lpstr>Презентация PowerPoint</vt:lpstr>
      <vt:lpstr>Жизненный цикл соединения</vt:lpstr>
      <vt:lpstr>Поддерживаемые протоколы</vt:lpstr>
      <vt:lpstr>Интернет-адрес</vt:lpstr>
      <vt:lpstr>InetAddress</vt:lpstr>
      <vt:lpstr>Получение интернет-адресов</vt:lpstr>
      <vt:lpstr>Методы интернет-адресов</vt:lpstr>
      <vt:lpstr>Адрес порта</vt:lpstr>
      <vt:lpstr>Создание адресов порта</vt:lpstr>
      <vt:lpstr>Методы адресов портов</vt:lpstr>
      <vt:lpstr>TCP-сокеты</vt:lpstr>
      <vt:lpstr>Презентация PowerPoint</vt:lpstr>
      <vt:lpstr>Создание соединения на клиенте</vt:lpstr>
      <vt:lpstr>Ввод-вывод</vt:lpstr>
      <vt:lpstr>Получение информации</vt:lpstr>
      <vt:lpstr>Закрытие соединения</vt:lpstr>
      <vt:lpstr>Создание соединений на сервере</vt:lpstr>
      <vt:lpstr>Прием соединений на сервере</vt:lpstr>
      <vt:lpstr>UDP-сокеты</vt:lpstr>
      <vt:lpstr>Презентация PowerPoint</vt:lpstr>
      <vt:lpstr>Создание UDP-пакетов</vt:lpstr>
      <vt:lpstr>Операции с UDP-пакетами</vt:lpstr>
      <vt:lpstr>Создание UDP-сокета</vt:lpstr>
      <vt:lpstr>Прием и отсылка UDP-пакетов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Объектная модель в Java</dc:title>
  <dc:creator>Карабцев</dc:creator>
  <cp:lastModifiedBy>shaptala</cp:lastModifiedBy>
  <cp:revision>1217</cp:revision>
  <dcterms:created xsi:type="dcterms:W3CDTF">2005-09-22T16:26:09Z</dcterms:created>
  <dcterms:modified xsi:type="dcterms:W3CDTF">2016-03-14T14:33:10Z</dcterms:modified>
</cp:coreProperties>
</file>