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7" r:id="rId2"/>
    <p:sldId id="299" r:id="rId3"/>
    <p:sldId id="300" r:id="rId4"/>
    <p:sldId id="304" r:id="rId5"/>
    <p:sldId id="301" r:id="rId6"/>
    <p:sldId id="303" r:id="rId7"/>
    <p:sldId id="305" r:id="rId8"/>
    <p:sldId id="306" r:id="rId9"/>
    <p:sldId id="307" r:id="rId10"/>
    <p:sldId id="308" r:id="rId1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 varScale="1">
        <p:scale>
          <a:sx n="80" d="100"/>
          <a:sy n="80" d="100"/>
        </p:scale>
        <p:origin x="90" y="55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25.03.2017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25.03.2017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25.03.2017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ORM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52839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Object-relational mapping  - </a:t>
            </a:r>
            <a:r>
              <a:rPr lang="ru-RU" sz="2400" dirty="0" smtClean="0">
                <a:latin typeface="Calibri" pitchFamily="34" charset="0"/>
              </a:rPr>
              <a:t>объектно-реляционное отображение.</a:t>
            </a:r>
          </a:p>
          <a:p>
            <a:r>
              <a:rPr lang="ru-RU" sz="2400" dirty="0" smtClean="0">
                <a:latin typeface="Calibri" pitchFamily="34" charset="0"/>
              </a:rPr>
              <a:t>Несколько таблиц или записей из таблиц могут относиться к одному объекту.</a:t>
            </a:r>
          </a:p>
          <a:p>
            <a:r>
              <a:rPr lang="ru-RU" sz="2400" dirty="0" smtClean="0">
                <a:latin typeface="Calibri" pitchFamily="34" charset="0"/>
              </a:rPr>
              <a:t>Используется при сложных связях между доменными объектами</a:t>
            </a:r>
          </a:p>
          <a:p>
            <a:r>
              <a:rPr lang="ru-RU" sz="2400" dirty="0" smtClean="0">
                <a:latin typeface="Calibri" pitchFamily="34" charset="0"/>
              </a:rPr>
              <a:t>Самый известный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фреймворк – </a:t>
            </a:r>
            <a:r>
              <a:rPr lang="en-US" sz="2400" dirty="0" smtClean="0">
                <a:latin typeface="Calibri" pitchFamily="34" charset="0"/>
              </a:rPr>
              <a:t>Hibernate.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вставка данных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492896"/>
            <a:ext cx="8492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64704"/>
            <a:ext cx="77334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52839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Проект  стартовал в 2001 году  и создавался как альтернатива </a:t>
            </a:r>
            <a:r>
              <a:rPr lang="en-US" sz="2400" dirty="0" smtClean="0">
                <a:latin typeface="Calibri" pitchFamily="34" charset="0"/>
              </a:rPr>
              <a:t>EJB2 Entity Bean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В 2003 году стартовала версия 2. Это стал тот Хибернейт, который мы знаем.</a:t>
            </a:r>
          </a:p>
          <a:p>
            <a:r>
              <a:rPr lang="ru-RU" sz="2400" dirty="0" smtClean="0">
                <a:latin typeface="Calibri" pitchFamily="34" charset="0"/>
              </a:rPr>
              <a:t>В 2010 году стартовала версия 3.</a:t>
            </a:r>
          </a:p>
          <a:p>
            <a:r>
              <a:rPr lang="en-US" sz="2400" dirty="0" smtClean="0">
                <a:latin typeface="Calibri" pitchFamily="34" charset="0"/>
              </a:rPr>
              <a:t>JPA 1.0 </a:t>
            </a:r>
            <a:r>
              <a:rPr lang="ru-RU" sz="2400" dirty="0" smtClean="0">
                <a:latin typeface="Calibri" pitchFamily="34" charset="0"/>
              </a:rPr>
              <a:t>был частично списан с </a:t>
            </a:r>
            <a:r>
              <a:rPr lang="en-US" sz="2400" dirty="0" smtClean="0">
                <a:latin typeface="Calibri" pitchFamily="34" charset="0"/>
              </a:rPr>
              <a:t>Hibernate 2</a:t>
            </a:r>
          </a:p>
          <a:p>
            <a:r>
              <a:rPr lang="en-US" sz="2400" dirty="0" smtClean="0">
                <a:latin typeface="Calibri" pitchFamily="34" charset="0"/>
              </a:rPr>
              <a:t>JPA 2.0 </a:t>
            </a:r>
            <a:r>
              <a:rPr lang="ru-RU" sz="2400" dirty="0" smtClean="0">
                <a:latin typeface="Calibri" pitchFamily="34" charset="0"/>
              </a:rPr>
              <a:t>был частично списан с </a:t>
            </a:r>
            <a:r>
              <a:rPr lang="en-US" sz="2400" dirty="0" smtClean="0">
                <a:latin typeface="Calibri" pitchFamily="34" charset="0"/>
              </a:rPr>
              <a:t>Hibernate 2-3</a:t>
            </a:r>
            <a:r>
              <a:rPr lang="ru-RU" sz="2400" dirty="0" smtClean="0">
                <a:latin typeface="Calibri" pitchFamily="34" charset="0"/>
              </a:rPr>
              <a:t> 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возможности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Полный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без единого кусочка </a:t>
            </a:r>
            <a:r>
              <a:rPr lang="en-US" sz="2400" dirty="0" smtClean="0">
                <a:latin typeface="Calibri" pitchFamily="34" charset="0"/>
              </a:rPr>
              <a:t>SQL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Управление транзакциями (только в рамках БД)</a:t>
            </a:r>
          </a:p>
          <a:p>
            <a:r>
              <a:rPr lang="ru-RU" sz="2400" dirty="0" smtClean="0">
                <a:latin typeface="Calibri" pitchFamily="34" charset="0"/>
              </a:rPr>
              <a:t>Кеш </a:t>
            </a:r>
            <a:r>
              <a:rPr lang="en-US" sz="2400" dirty="0" smtClean="0">
                <a:latin typeface="Calibri" pitchFamily="34" charset="0"/>
              </a:rPr>
              <a:t>L2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Оптимизация под конкретные диалекты</a:t>
            </a:r>
          </a:p>
          <a:p>
            <a:r>
              <a:rPr lang="ru-RU" sz="2400" dirty="0" smtClean="0">
                <a:latin typeface="Calibri" pitchFamily="34" charset="0"/>
              </a:rPr>
              <a:t>Поддержка </a:t>
            </a:r>
            <a:r>
              <a:rPr lang="en-US" sz="2400" dirty="0" smtClean="0">
                <a:latin typeface="Calibri" pitchFamily="34" charset="0"/>
              </a:rPr>
              <a:t>annotation-based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xml-based </a:t>
            </a:r>
            <a:r>
              <a:rPr lang="ru-RU" sz="2400" dirty="0" smtClean="0">
                <a:latin typeface="Calibri" pitchFamily="34" charset="0"/>
              </a:rPr>
              <a:t>маппинга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Свой язык запросов – </a:t>
            </a:r>
            <a:r>
              <a:rPr lang="en-US" sz="2400" dirty="0" smtClean="0">
                <a:latin typeface="Calibri" pitchFamily="34" charset="0"/>
              </a:rPr>
              <a:t>HQL</a:t>
            </a:r>
          </a:p>
          <a:p>
            <a:r>
              <a:rPr lang="ru-RU" sz="2400" dirty="0" smtClean="0">
                <a:latin typeface="Calibri" pitchFamily="34" charset="0"/>
              </a:rPr>
              <a:t>Умеет работать в </a:t>
            </a:r>
            <a:r>
              <a:rPr lang="en-US" sz="2400" dirty="0" smtClean="0">
                <a:latin typeface="Calibri" pitchFamily="34" charset="0"/>
              </a:rPr>
              <a:t>non-manager </a:t>
            </a:r>
            <a:r>
              <a:rPr lang="en-US" sz="2400" dirty="0" err="1" smtClean="0">
                <a:latin typeface="Calibri" pitchFamily="34" charset="0"/>
              </a:rPr>
              <a:t>enviroment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Стыкуется </a:t>
            </a:r>
            <a:r>
              <a:rPr lang="en-US" sz="2400" dirty="0" smtClean="0">
                <a:latin typeface="Calibri" pitchFamily="34" charset="0"/>
              </a:rPr>
              <a:t>“</a:t>
            </a:r>
            <a:r>
              <a:rPr lang="ru-RU" sz="2400" dirty="0" smtClean="0">
                <a:latin typeface="Calibri" pitchFamily="34" charset="0"/>
              </a:rPr>
              <a:t>из коробки</a:t>
            </a:r>
            <a:r>
              <a:rPr lang="en-US" sz="2400" dirty="0" smtClean="0">
                <a:latin typeface="Calibri" pitchFamily="34" charset="0"/>
              </a:rPr>
              <a:t>”</a:t>
            </a:r>
            <a:r>
              <a:rPr lang="ru-RU" sz="2400" dirty="0" smtClean="0">
                <a:latin typeface="Calibri" pitchFamily="34" charset="0"/>
              </a:rPr>
              <a:t> со всем стеком </a:t>
            </a:r>
            <a:r>
              <a:rPr lang="en-US" sz="2400" dirty="0" err="1" smtClean="0">
                <a:latin typeface="Calibri" pitchFamily="34" charset="0"/>
              </a:rPr>
              <a:t>Jboss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Отлично интегрируется в </a:t>
            </a:r>
            <a:r>
              <a:rPr lang="en-US" sz="2400" dirty="0" smtClean="0">
                <a:latin typeface="Calibri" pitchFamily="34" charset="0"/>
              </a:rPr>
              <a:t>Spring, JPA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Умеет работать с </a:t>
            </a:r>
            <a:r>
              <a:rPr lang="en-US" sz="2400" dirty="0" err="1" smtClean="0">
                <a:latin typeface="Calibri" pitchFamily="34" charset="0"/>
              </a:rPr>
              <a:t>EhCache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Memcache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Jboss</a:t>
            </a:r>
            <a:r>
              <a:rPr lang="en-US" sz="2400" dirty="0" smtClean="0">
                <a:latin typeface="Calibri" pitchFamily="34" charset="0"/>
              </a:rPr>
              <a:t>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архитектура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93" y="1340768"/>
            <a:ext cx="827886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Entity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/>
          <a:srcRect l="2000"/>
          <a:stretch/>
        </p:blipFill>
        <p:spPr bwMode="auto">
          <a:xfrm>
            <a:off x="179512" y="738644"/>
            <a:ext cx="3789588" cy="45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3928" y="764704"/>
            <a:ext cx="5040560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Основа </a:t>
            </a:r>
            <a:r>
              <a:rPr lang="en-US" sz="2400" dirty="0" smtClean="0">
                <a:latin typeface="Calibri" pitchFamily="34" charset="0"/>
              </a:rPr>
              <a:t>Hibernate - Entity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Маппинг может осуществляться автоматом или вручную к колонке.</a:t>
            </a:r>
          </a:p>
          <a:p>
            <a:r>
              <a:rPr lang="ru-RU" sz="2400" dirty="0" smtClean="0">
                <a:latin typeface="Calibri" pitchFamily="34" charset="0"/>
              </a:rPr>
              <a:t>Обязательно в каждой </a:t>
            </a:r>
            <a:r>
              <a:rPr lang="en-US" sz="2400" dirty="0" smtClean="0">
                <a:latin typeface="Calibri" pitchFamily="34" charset="0"/>
              </a:rPr>
              <a:t>Entity </a:t>
            </a:r>
            <a:r>
              <a:rPr lang="ru-RU" sz="2400" dirty="0" smtClean="0">
                <a:latin typeface="Calibri" pitchFamily="34" charset="0"/>
              </a:rPr>
              <a:t>должен быть </a:t>
            </a:r>
            <a:r>
              <a:rPr lang="en-US" sz="2400" dirty="0" smtClean="0">
                <a:latin typeface="Calibri" pitchFamily="34" charset="0"/>
              </a:rPr>
              <a:t>id! 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Аннотировать можно поля или геттеры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Обязателен пустой дефолтный конструктор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99992" y="764704"/>
            <a:ext cx="4464496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Вся мощь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раскрывается в связях</a:t>
            </a:r>
          </a:p>
          <a:p>
            <a:r>
              <a:rPr lang="ru-RU" sz="2400" dirty="0" smtClean="0">
                <a:latin typeface="Calibri" pitchFamily="34" charset="0"/>
              </a:rPr>
              <a:t>Связи бывают </a:t>
            </a:r>
            <a:r>
              <a:rPr lang="en-US" sz="2400" dirty="0" err="1" smtClean="0">
                <a:latin typeface="Calibri" pitchFamily="34" charset="0"/>
              </a:rPr>
              <a:t>OneToOne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OneToMany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ManyToOne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ManyToMany</a:t>
            </a:r>
            <a:endParaRPr lang="ru-RU" sz="2400" dirty="0" smtClean="0">
              <a:latin typeface="Calibri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620688"/>
            <a:ext cx="427303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Session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568952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Управляет жизненным циклом </a:t>
            </a:r>
            <a:r>
              <a:rPr lang="en-US" sz="2400" dirty="0" smtClean="0">
                <a:latin typeface="Calibri" pitchFamily="34" charset="0"/>
              </a:rPr>
              <a:t>Entity</a:t>
            </a:r>
          </a:p>
          <a:p>
            <a:r>
              <a:rPr lang="ru-RU" sz="2400" dirty="0" smtClean="0">
                <a:latin typeface="Calibri" pitchFamily="34" charset="0"/>
              </a:rPr>
              <a:t>Позволяет осуществлять </a:t>
            </a:r>
            <a:r>
              <a:rPr lang="en-US" sz="2400" dirty="0" err="1" smtClean="0">
                <a:latin typeface="Calibri" pitchFamily="34" charset="0"/>
              </a:rPr>
              <a:t>UnitOfWork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Позволяет делать длинные транзакции</a:t>
            </a:r>
          </a:p>
          <a:p>
            <a:r>
              <a:rPr lang="ru-RU" sz="2400" dirty="0" smtClean="0">
                <a:latin typeface="Calibri" pitchFamily="34" charset="0"/>
              </a:rPr>
              <a:t>Умеет делать </a:t>
            </a:r>
            <a:r>
              <a:rPr lang="en-US" sz="2400" dirty="0" smtClean="0">
                <a:latin typeface="Calibri" pitchFamily="34" charset="0"/>
              </a:rPr>
              <a:t>Conversation Scope</a:t>
            </a: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конфигурация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91" y="2135386"/>
            <a:ext cx="824439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3459</TotalTime>
  <Words>235</Words>
  <Application>Microsoft Office PowerPoint</Application>
  <PresentationFormat>Экран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Tele-GroteskFet</vt:lpstr>
      <vt:lpstr>Tele-GroteskNor</vt:lpstr>
      <vt:lpstr>Wingdings</vt:lpstr>
      <vt:lpstr>lecture template</vt:lpstr>
      <vt:lpstr>ORM </vt:lpstr>
      <vt:lpstr>Hibernate</vt:lpstr>
      <vt:lpstr>Hibernate </vt:lpstr>
      <vt:lpstr>Hibernate - возможности </vt:lpstr>
      <vt:lpstr>Hibernate – архитектура </vt:lpstr>
      <vt:lpstr>Hibernate - Entity </vt:lpstr>
      <vt:lpstr>Hibernate </vt:lpstr>
      <vt:lpstr>Hibernate Session </vt:lpstr>
      <vt:lpstr>Hibernate - конфигурация </vt:lpstr>
      <vt:lpstr>Hibernate пример – вставка данных 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Пользователь</cp:lastModifiedBy>
  <cp:revision>310</cp:revision>
  <cp:lastPrinted>2008-10-06T12:12:35Z</cp:lastPrinted>
  <dcterms:created xsi:type="dcterms:W3CDTF">2011-07-27T18:24:16Z</dcterms:created>
  <dcterms:modified xsi:type="dcterms:W3CDTF">2017-03-25T22:07:04Z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