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62" r:id="rId3"/>
    <p:sldId id="258" r:id="rId4"/>
    <p:sldId id="407" r:id="rId5"/>
    <p:sldId id="363" r:id="rId6"/>
    <p:sldId id="408" r:id="rId7"/>
    <p:sldId id="409" r:id="rId8"/>
    <p:sldId id="413" r:id="rId9"/>
    <p:sldId id="410" r:id="rId10"/>
    <p:sldId id="422" r:id="rId11"/>
    <p:sldId id="411" r:id="rId12"/>
    <p:sldId id="412" r:id="rId13"/>
    <p:sldId id="414" r:id="rId14"/>
    <p:sldId id="451" r:id="rId15"/>
    <p:sldId id="445" r:id="rId16"/>
    <p:sldId id="423" r:id="rId17"/>
    <p:sldId id="415" r:id="rId18"/>
    <p:sldId id="424" r:id="rId19"/>
    <p:sldId id="425" r:id="rId20"/>
    <p:sldId id="426" r:id="rId21"/>
    <p:sldId id="450" r:id="rId22"/>
    <p:sldId id="452" r:id="rId23"/>
    <p:sldId id="404" r:id="rId24"/>
    <p:sldId id="417" r:id="rId25"/>
    <p:sldId id="420" r:id="rId26"/>
    <p:sldId id="421" r:id="rId27"/>
    <p:sldId id="418" r:id="rId28"/>
    <p:sldId id="419" r:id="rId29"/>
    <p:sldId id="428" r:id="rId30"/>
    <p:sldId id="429" r:id="rId31"/>
    <p:sldId id="430" r:id="rId32"/>
    <p:sldId id="454" r:id="rId33"/>
    <p:sldId id="431" r:id="rId34"/>
    <p:sldId id="433" r:id="rId35"/>
    <p:sldId id="432" r:id="rId36"/>
    <p:sldId id="434" r:id="rId37"/>
    <p:sldId id="453" r:id="rId38"/>
    <p:sldId id="435" r:id="rId39"/>
    <p:sldId id="416" r:id="rId40"/>
    <p:sldId id="437" r:id="rId41"/>
    <p:sldId id="440" r:id="rId42"/>
    <p:sldId id="438" r:id="rId43"/>
    <p:sldId id="439" r:id="rId44"/>
    <p:sldId id="441" r:id="rId45"/>
    <p:sldId id="442" r:id="rId46"/>
    <p:sldId id="443" r:id="rId47"/>
    <p:sldId id="444" r:id="rId48"/>
    <p:sldId id="446" r:id="rId49"/>
    <p:sldId id="447" r:id="rId50"/>
    <p:sldId id="448" r:id="rId51"/>
    <p:sldId id="449" r:id="rId52"/>
  </p:sldIdLst>
  <p:sldSz cx="9144000" cy="6858000" type="screen4x3"/>
  <p:notesSz cx="6881813" cy="918845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4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94606" autoAdjust="0"/>
  </p:normalViewPr>
  <p:slideViewPr>
    <p:cSldViewPr>
      <p:cViewPr varScale="1">
        <p:scale>
          <a:sx n="103" d="100"/>
          <a:sy n="103" d="100"/>
        </p:scale>
        <p:origin x="174" y="78"/>
      </p:cViewPr>
      <p:guideLst>
        <p:guide orient="horz" pos="17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notesViewPr>
    <p:cSldViewPr>
      <p:cViewPr varScale="1">
        <p:scale>
          <a:sx n="64" d="100"/>
          <a:sy n="64" d="100"/>
        </p:scale>
        <p:origin x="-1374" y="-108"/>
      </p:cViewPr>
      <p:guideLst>
        <p:guide orient="horz" pos="2894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829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28075"/>
            <a:ext cx="29829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b="0" smtClean="0"/>
            </a:lvl1pPr>
          </a:lstStyle>
          <a:p>
            <a:pPr>
              <a:defRPr/>
            </a:pPr>
            <a:fld id="{A504079B-6063-4CE3-9C9A-F7D58D3F2B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23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45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364038"/>
            <a:ext cx="5505450" cy="413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829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28075"/>
            <a:ext cx="29829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b="0" smtClean="0"/>
            </a:lvl1pPr>
          </a:lstStyle>
          <a:p>
            <a:pPr>
              <a:defRPr/>
            </a:pPr>
            <a:fld id="{E070F710-BA43-4549-9C66-49FF014916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594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BBB4E-C46F-427F-B701-81631DDEAEAD}" type="slidenum">
              <a:rPr lang="ru-RU" b="0"/>
              <a:pPr/>
              <a:t>1</a:t>
            </a:fld>
            <a:endParaRPr lang="ru-RU" b="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161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CB8F5-DA47-4BF0-8297-24F46C71D212}" type="slidenum">
              <a:rPr lang="ru-RU" b="0"/>
              <a:pPr/>
              <a:t>10</a:t>
            </a:fld>
            <a:endParaRPr lang="ru-RU" b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80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280E03-6876-40F3-9540-C3F3751D49B3}" type="slidenum">
              <a:rPr lang="ru-RU" b="0"/>
              <a:pPr/>
              <a:t>11</a:t>
            </a:fld>
            <a:endParaRPr lang="ru-RU" b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0532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AF2F86-9790-420E-8407-2FF3EEC8F301}" type="slidenum">
              <a:rPr lang="ru-RU" b="0"/>
              <a:pPr/>
              <a:t>12</a:t>
            </a:fld>
            <a:endParaRPr lang="ru-RU" b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604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091A00-DC10-4578-9659-338D0B3FFBC2}" type="slidenum">
              <a:rPr lang="ru-RU" b="0"/>
              <a:pPr/>
              <a:t>13</a:t>
            </a:fld>
            <a:endParaRPr lang="ru-RU" b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3687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73385-21F0-45EC-BE01-5B4D43D90E83}" type="slidenum">
              <a:rPr lang="ru-RU" b="0"/>
              <a:pPr/>
              <a:t>14</a:t>
            </a:fld>
            <a:endParaRPr lang="ru-RU" b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258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FB76A-4909-456D-A750-F1B57499CF47}" type="slidenum">
              <a:rPr lang="ru-RU" b="0"/>
              <a:pPr/>
              <a:t>15</a:t>
            </a:fld>
            <a:endParaRPr lang="ru-RU" b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0983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0AC300-9621-4907-9256-EAEA91502A11}" type="slidenum">
              <a:rPr lang="ru-RU" b="0"/>
              <a:pPr/>
              <a:t>16</a:t>
            </a:fld>
            <a:endParaRPr lang="ru-RU" b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4526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9496F-A0B8-4F12-9156-A6DEAE3E9C27}" type="slidenum">
              <a:rPr lang="ru-RU" b="0"/>
              <a:pPr/>
              <a:t>17</a:t>
            </a:fld>
            <a:endParaRPr lang="ru-RU" b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7143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6C71AD-FFEE-4577-9ABC-F770830D7721}" type="slidenum">
              <a:rPr lang="ru-RU" b="0"/>
              <a:pPr/>
              <a:t>18</a:t>
            </a:fld>
            <a:endParaRPr lang="ru-RU" b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836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A1A93B-A79B-4DAB-A923-7CA1217F453A}" type="slidenum">
              <a:rPr lang="ru-RU" b="0"/>
              <a:pPr/>
              <a:t>19</a:t>
            </a:fld>
            <a:endParaRPr lang="ru-RU" b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80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D23EA-D7FD-4C00-AF29-507ECAA35F70}" type="slidenum">
              <a:rPr lang="ru-RU" b="0"/>
              <a:pPr/>
              <a:t>2</a:t>
            </a:fld>
            <a:endParaRPr lang="ru-RU" b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74471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2F8DB3-99B1-49C8-8A21-A79A0DCF028D}" type="slidenum">
              <a:rPr lang="ru-RU" b="0"/>
              <a:pPr/>
              <a:t>20</a:t>
            </a:fld>
            <a:endParaRPr lang="ru-RU" b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2169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366CD-7B9E-48D0-BE19-97AF07BBC936}" type="slidenum">
              <a:rPr lang="ru-RU" b="0"/>
              <a:pPr/>
              <a:t>21</a:t>
            </a:fld>
            <a:endParaRPr lang="ru-RU" b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10524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88F809-58D4-442A-8073-CBC22D9E003B}" type="slidenum">
              <a:rPr lang="ru-RU" b="0"/>
              <a:pPr/>
              <a:t>22</a:t>
            </a:fld>
            <a:endParaRPr lang="ru-RU" b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285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948F66-4F82-4474-9719-3CFF91D784E7}" type="slidenum">
              <a:rPr lang="ru-RU" b="0"/>
              <a:pPr/>
              <a:t>23</a:t>
            </a:fld>
            <a:endParaRPr lang="ru-RU" b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13739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032AA5-59C4-42F5-96CA-30236CCF38E5}" type="slidenum">
              <a:rPr lang="ru-RU" b="0"/>
              <a:pPr/>
              <a:t>24</a:t>
            </a:fld>
            <a:endParaRPr lang="ru-RU" b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5840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ED7AF4-C66E-43D4-BFB0-E57C0C241AF0}" type="slidenum">
              <a:rPr lang="ru-RU" b="0"/>
              <a:pPr/>
              <a:t>25</a:t>
            </a:fld>
            <a:endParaRPr lang="ru-RU" b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3351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F796FB-3248-4ED4-B215-1DA8B5C97566}" type="slidenum">
              <a:rPr lang="ru-RU" b="0"/>
              <a:pPr/>
              <a:t>26</a:t>
            </a:fld>
            <a:endParaRPr lang="ru-RU" b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5841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076895-624A-4BDD-AF24-A4FC05B6B697}" type="slidenum">
              <a:rPr lang="ru-RU" b="0"/>
              <a:pPr/>
              <a:t>27</a:t>
            </a:fld>
            <a:endParaRPr lang="ru-RU" b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5437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8C78C-CB67-4A5E-A11E-19B2357258EA}" type="slidenum">
              <a:rPr lang="ru-RU" b="0"/>
              <a:pPr/>
              <a:t>28</a:t>
            </a:fld>
            <a:endParaRPr lang="ru-RU" b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1746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0EB91A-B26B-4CDD-B076-3DF09BFB5EF6}" type="slidenum">
              <a:rPr lang="ru-RU" b="0"/>
              <a:pPr/>
              <a:t>29</a:t>
            </a:fld>
            <a:endParaRPr lang="ru-RU" b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568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1BF44-3425-419C-B529-2B3BE4205041}" type="slidenum">
              <a:rPr lang="ru-RU" b="0"/>
              <a:pPr/>
              <a:t>3</a:t>
            </a:fld>
            <a:endParaRPr lang="ru-RU" b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5182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BCB2A4-6E5D-444A-AC79-7358CF10FA70}" type="slidenum">
              <a:rPr lang="ru-RU" b="0"/>
              <a:pPr/>
              <a:t>30</a:t>
            </a:fld>
            <a:endParaRPr lang="ru-RU" b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9571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D6C8B-5C2F-4CB1-B015-45C8FEA06B21}" type="slidenum">
              <a:rPr lang="ru-RU" b="0"/>
              <a:pPr/>
              <a:t>31</a:t>
            </a:fld>
            <a:endParaRPr lang="ru-RU" b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1021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5C1D46-DF71-4266-BC7D-CF5B6158A49B}" type="slidenum">
              <a:rPr lang="ru-RU" b="0"/>
              <a:pPr/>
              <a:t>32</a:t>
            </a:fld>
            <a:endParaRPr lang="ru-RU" b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18870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3B83B7-F0FC-4514-859F-AEEC79140B2C}" type="slidenum">
              <a:rPr lang="ru-RU" b="0"/>
              <a:pPr/>
              <a:t>33</a:t>
            </a:fld>
            <a:endParaRPr lang="ru-RU" b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3078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66C783-8E30-4712-959D-DD52111F0976}" type="slidenum">
              <a:rPr lang="ru-RU" b="0"/>
              <a:pPr/>
              <a:t>34</a:t>
            </a:fld>
            <a:endParaRPr lang="ru-RU" b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12827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343292-45D0-4600-83F9-AC6BF79BFAA1}" type="slidenum">
              <a:rPr lang="ru-RU" b="0"/>
              <a:pPr/>
              <a:t>35</a:t>
            </a:fld>
            <a:endParaRPr lang="ru-RU" b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6080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348BA5-CDE4-4400-BF3C-4FD8668316F6}" type="slidenum">
              <a:rPr lang="ru-RU" b="0"/>
              <a:pPr/>
              <a:t>36</a:t>
            </a:fld>
            <a:endParaRPr lang="ru-RU" b="0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3995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FECE13-143C-4546-BD06-4018C5C8B620}" type="slidenum">
              <a:rPr lang="ru-RU" b="0"/>
              <a:pPr/>
              <a:t>37</a:t>
            </a:fld>
            <a:endParaRPr lang="ru-RU" b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84689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BF12DD-3EBB-47ED-B168-42AB267C6DAD}" type="slidenum">
              <a:rPr lang="ru-RU" b="0"/>
              <a:pPr/>
              <a:t>38</a:t>
            </a:fld>
            <a:endParaRPr lang="ru-RU" b="0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0889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4B77AC-7A74-4EDE-BBB9-AAA129E41403}" type="slidenum">
              <a:rPr lang="ru-RU" b="0"/>
              <a:pPr/>
              <a:t>39</a:t>
            </a:fld>
            <a:endParaRPr lang="ru-RU" b="0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54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8B34E7-8579-4B63-B015-16F5BBB270CC}" type="slidenum">
              <a:rPr lang="ru-RU" b="0"/>
              <a:pPr/>
              <a:t>4</a:t>
            </a:fld>
            <a:endParaRPr lang="ru-RU" b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5150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882117-2F7B-4D71-A413-E1A0B0DE847D}" type="slidenum">
              <a:rPr lang="ru-RU" b="0"/>
              <a:pPr/>
              <a:t>40</a:t>
            </a:fld>
            <a:endParaRPr lang="ru-RU" b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9885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E128C-E9CE-49A6-8950-EE3AF502AC49}" type="slidenum">
              <a:rPr lang="ru-RU" b="0"/>
              <a:pPr/>
              <a:t>41</a:t>
            </a:fld>
            <a:endParaRPr lang="ru-RU" b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12711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62420-6C83-453A-829E-CBEAEA889508}" type="slidenum">
              <a:rPr lang="ru-RU" b="0"/>
              <a:pPr/>
              <a:t>42</a:t>
            </a:fld>
            <a:endParaRPr lang="ru-RU" b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4593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2274C-4041-4AEC-9A0B-F95B52BB26E2}" type="slidenum">
              <a:rPr lang="ru-RU" b="0"/>
              <a:pPr/>
              <a:t>43</a:t>
            </a:fld>
            <a:endParaRPr lang="ru-RU" b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22602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7391A-4FC0-4CE2-9210-21AF0D5CB036}" type="slidenum">
              <a:rPr lang="ru-RU" b="0"/>
              <a:pPr/>
              <a:t>44</a:t>
            </a:fld>
            <a:endParaRPr lang="ru-RU" b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5328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2DAF2D-9DA7-4061-93D7-04EC804019BA}" type="slidenum">
              <a:rPr lang="ru-RU" b="0"/>
              <a:pPr/>
              <a:t>45</a:t>
            </a:fld>
            <a:endParaRPr lang="ru-RU" b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1728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F6913-20F4-44D4-AA5A-EDE3113A064D}" type="slidenum">
              <a:rPr lang="ru-RU" b="0"/>
              <a:pPr/>
              <a:t>46</a:t>
            </a:fld>
            <a:endParaRPr lang="ru-RU" b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9956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F70D2-3445-4F90-9424-5D98180EEB4D}" type="slidenum">
              <a:rPr lang="ru-RU" b="0"/>
              <a:pPr/>
              <a:t>47</a:t>
            </a:fld>
            <a:endParaRPr lang="ru-RU" b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978772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915581-3C1A-45B4-B701-6F666DD0EDCA}" type="slidenum">
              <a:rPr lang="ru-RU" b="0"/>
              <a:pPr/>
              <a:t>48</a:t>
            </a:fld>
            <a:endParaRPr lang="ru-RU" b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6804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FE703E-2965-4BD6-9B0F-20ED84274E98}" type="slidenum">
              <a:rPr lang="ru-RU" b="0"/>
              <a:pPr/>
              <a:t>49</a:t>
            </a:fld>
            <a:endParaRPr lang="ru-RU" b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7268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591E6-A0FD-43AB-AF3F-7937ECB719E9}" type="slidenum">
              <a:rPr lang="ru-RU" b="0"/>
              <a:pPr/>
              <a:t>5</a:t>
            </a:fld>
            <a:endParaRPr lang="ru-RU" b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54267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4A272-1031-4425-BAEF-A91BFB8BC422}" type="slidenum">
              <a:rPr lang="ru-RU" b="0"/>
              <a:pPr/>
              <a:t>50</a:t>
            </a:fld>
            <a:endParaRPr lang="ru-RU" b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230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621F30-CCD4-4E10-A811-65F8D022DC42}" type="slidenum">
              <a:rPr lang="ru-RU" b="0"/>
              <a:pPr/>
              <a:t>6</a:t>
            </a:fld>
            <a:endParaRPr lang="ru-RU" b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099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15E81C-34F8-4231-B0F7-AEA9E472D8E9}" type="slidenum">
              <a:rPr lang="ru-RU" b="0"/>
              <a:pPr/>
              <a:t>7</a:t>
            </a:fld>
            <a:endParaRPr lang="ru-RU" b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077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5277E3-9BE4-4479-B5D0-02049F746F39}" type="slidenum">
              <a:rPr lang="ru-RU" b="0"/>
              <a:pPr/>
              <a:t>8</a:t>
            </a:fld>
            <a:endParaRPr lang="ru-RU" b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077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3282E-73A0-4B13-9BEB-B28B18AB477A}" type="slidenum">
              <a:rPr lang="ru-RU" b="0"/>
              <a:pPr/>
              <a:t>9</a:t>
            </a:fld>
            <a:endParaRPr lang="ru-RU" b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242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9250" y="2795588"/>
            <a:ext cx="844391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781300"/>
            <a:ext cx="8496300" cy="3384550"/>
          </a:xfrm>
        </p:spPr>
        <p:txBody>
          <a:bodyPr anchor="t"/>
          <a:lstStyle>
            <a:lvl1pPr algn="ctr">
              <a:defRPr sz="4800"/>
            </a:lvl1pPr>
          </a:lstStyle>
          <a:p>
            <a:pPr lvl="0"/>
            <a:r>
              <a:rPr lang="ru-RU" altLang="en-US" noProof="0" smtClean="0"/>
              <a:t>Click to edit Master title style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484313"/>
            <a:ext cx="8496300" cy="1296987"/>
          </a:xfrm>
        </p:spPr>
        <p:txBody>
          <a:bodyPr anchor="b"/>
          <a:lstStyle>
            <a:lvl1pPr marL="0" indent="0" algn="ctr">
              <a:buFont typeface="Wingdings" panose="05000000000000000000" pitchFamily="2" charset="2"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194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0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38963" y="122238"/>
            <a:ext cx="2205037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122238"/>
            <a:ext cx="6462713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4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44391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852738"/>
            <a:ext cx="8281988" cy="2447925"/>
          </a:xfrm>
        </p:spPr>
        <p:txBody>
          <a:bodyPr anchor="t"/>
          <a:lstStyle>
            <a:lvl1pPr>
              <a:defRPr sz="4800"/>
            </a:lvl1pPr>
          </a:lstStyle>
          <a:p>
            <a:pPr lvl="0"/>
            <a:r>
              <a:rPr lang="ru-RU" altLang="en-US" noProof="0" smtClean="0"/>
              <a:t>Click to edit Master title style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412875"/>
            <a:ext cx="6248400" cy="1439863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565EB2BD-A865-4EE4-A7B1-2080E25374E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677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7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5656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7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5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14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487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49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0433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46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38963" y="122238"/>
            <a:ext cx="2205037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122238"/>
            <a:ext cx="6462713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6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425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703638"/>
            <a:ext cx="8229600" cy="2427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038600" cy="2425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57200" y="3703638"/>
            <a:ext cx="4038600" cy="24272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648200" y="1125538"/>
            <a:ext cx="4038600" cy="5005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71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020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4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0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96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Java Advanced / Интерфейс пользователя 1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2092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3" y="6524625"/>
            <a:ext cx="82804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Java Advanced / Интерфейс пользователя 1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297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8201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16913" y="6524625"/>
            <a:ext cx="827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ru-RU" altLang="en-US" sz="1400" b="0" dirty="0">
              <a:solidFill>
                <a:schemeClr val="bg1"/>
              </a:solidFill>
            </a:endParaRPr>
          </a:p>
        </p:txBody>
      </p:sp>
      <p:sp>
        <p:nvSpPr>
          <p:cNvPr id="1032" name="Text Box 9"/>
          <p:cNvSpPr txBox="1">
            <a:spLocks noChangeArrowheads="1"/>
          </p:cNvSpPr>
          <p:nvPr userDrawn="1"/>
        </p:nvSpPr>
        <p:spPr bwMode="auto">
          <a:xfrm>
            <a:off x="61913" y="1116013"/>
            <a:ext cx="15303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1200" b="0">
                <a:solidFill>
                  <a:schemeClr val="bg1"/>
                </a:solidFill>
              </a:rPr>
              <a:t>СПбГУ ИТМО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F2E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F2EC00"/>
        </a:buClr>
        <a:buSzPct val="8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8201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F2E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F2EC00"/>
        </a:buClr>
        <a:buSzPct val="8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пользователя</a:t>
            </a:r>
            <a:br>
              <a:rPr lang="ru-RU" smtClean="0"/>
            </a:br>
            <a:r>
              <a:rPr lang="ru-RU" smtClean="0"/>
              <a:t>Часть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Окна верхнего уровня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Часть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Типы окон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Окно приложения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JFrame</a:t>
            </a:r>
          </a:p>
          <a:p>
            <a:pPr eaLnBrk="1" hangingPunct="1"/>
            <a:r>
              <a:rPr lang="ru-RU" smtClean="0"/>
              <a:t>Диалоговое окно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JDialog</a:t>
            </a:r>
          </a:p>
          <a:p>
            <a:pPr eaLnBrk="1" hangingPunct="1"/>
            <a:r>
              <a:rPr lang="ru-RU" smtClean="0"/>
              <a:t>Окно апплета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JApplet</a:t>
            </a:r>
          </a:p>
          <a:p>
            <a:pPr eaLnBrk="1" hangingPunct="1"/>
            <a:r>
              <a:rPr lang="ru-RU" smtClean="0"/>
              <a:t>Вложенное окно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JInternalFrame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Структура окна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Методы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getXXXPane()</a:t>
            </a:r>
            <a:r>
              <a:rPr lang="en-US" smtClean="0"/>
              <a:t> – </a:t>
            </a:r>
            <a:r>
              <a:rPr lang="ru-RU" smtClean="0"/>
              <a:t>возвращает панель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setXXXPane()</a:t>
            </a:r>
            <a:r>
              <a:rPr lang="en-US" smtClean="0"/>
              <a:t> – </a:t>
            </a:r>
            <a:r>
              <a:rPr lang="ru-RU" smtClean="0"/>
              <a:t>устанавливает панель</a:t>
            </a:r>
          </a:p>
        </p:txBody>
      </p:sp>
      <p:pic>
        <p:nvPicPr>
          <p:cNvPr id="29701" name="Picture 14" descr="A root pane manages four other panes: a layered pane, a menu bar, a content pane, and a glass pane.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3573463"/>
            <a:ext cx="8207375" cy="281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Окна приложения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JFrame</a:t>
            </a:r>
          </a:p>
          <a:p>
            <a:pPr eaLnBrk="1" hangingPunct="1"/>
            <a:r>
              <a:rPr lang="ru-RU" smtClean="0"/>
              <a:t>Конструкторы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JFrame(title)</a:t>
            </a: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title</a:t>
            </a:r>
            <a:r>
              <a:rPr lang="en-US" smtClean="0"/>
              <a:t> – </a:t>
            </a:r>
            <a:r>
              <a:rPr lang="ru-RU" smtClean="0"/>
              <a:t>заголовок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jMenuBar</a:t>
            </a:r>
            <a:r>
              <a:rPr lang="en-US" smtClean="0"/>
              <a:t> – </a:t>
            </a:r>
            <a:r>
              <a:rPr lang="ru-RU" smtClean="0"/>
              <a:t>меню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iconImage</a:t>
            </a:r>
            <a:r>
              <a:rPr lang="en-US" smtClean="0"/>
              <a:t> – </a:t>
            </a:r>
            <a:r>
              <a:rPr lang="ru-RU" smtClean="0"/>
              <a:t>иконка окна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Закрытие окон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setDefaultCloseOperation(operation)</a:t>
            </a:r>
            <a:r>
              <a:rPr lang="ru-RU" smtClean="0">
                <a:solidFill>
                  <a:srgbClr val="0000CC"/>
                </a:solidFill>
              </a:rPr>
              <a:t> </a:t>
            </a:r>
            <a:r>
              <a:rPr lang="ru-RU" smtClean="0"/>
              <a:t>– установить действие при закрытии окна</a:t>
            </a:r>
            <a:endParaRPr lang="en-US" smtClean="0"/>
          </a:p>
          <a:p>
            <a:pPr lvl="2" eaLnBrk="1" hangingPunct="1"/>
            <a:r>
              <a:rPr lang="ru-RU" smtClean="0">
                <a:solidFill>
                  <a:srgbClr val="0000CC"/>
                </a:solidFill>
              </a:rPr>
              <a:t>HIDE_ON_CLOSE</a:t>
            </a:r>
            <a:r>
              <a:rPr lang="ru-RU" smtClean="0"/>
              <a:t> </a:t>
            </a:r>
            <a:endParaRPr lang="en-US" smtClean="0"/>
          </a:p>
          <a:p>
            <a:pPr lvl="2" eaLnBrk="1" hangingPunct="1"/>
            <a:r>
              <a:rPr lang="ru-RU" smtClean="0">
                <a:solidFill>
                  <a:srgbClr val="0000CC"/>
                </a:solidFill>
              </a:rPr>
              <a:t>DO_NOTHING_ON_CLOSE</a:t>
            </a:r>
            <a:endParaRPr lang="en-US" smtClean="0">
              <a:solidFill>
                <a:srgbClr val="0000CC"/>
              </a:solidFill>
            </a:endParaRPr>
          </a:p>
          <a:p>
            <a:pPr lvl="2" eaLnBrk="1" hangingPunct="1"/>
            <a:r>
              <a:rPr lang="ru-RU" smtClean="0">
                <a:solidFill>
                  <a:srgbClr val="0000CC"/>
                </a:solidFill>
              </a:rPr>
              <a:t>DISPOSE_ON_CLOSE</a:t>
            </a:r>
            <a:r>
              <a:rPr lang="ru-RU" smtClean="0"/>
              <a:t> </a:t>
            </a:r>
            <a:endParaRPr lang="en-US" smtClean="0"/>
          </a:p>
          <a:p>
            <a:pPr lvl="2" eaLnBrk="1" hangingPunct="1"/>
            <a:r>
              <a:rPr lang="en-US" smtClean="0">
                <a:solidFill>
                  <a:srgbClr val="0000CC"/>
                </a:solidFill>
              </a:rPr>
              <a:t>EXIT_ON_CLOSE</a:t>
            </a:r>
            <a:r>
              <a:rPr lang="en-US" smtClean="0"/>
              <a:t> (</a:t>
            </a:r>
            <a:r>
              <a:rPr lang="en-US" smtClean="0">
                <a:solidFill>
                  <a:srgbClr val="0000CC"/>
                </a:solidFill>
              </a:rPr>
              <a:t>JFrame</a:t>
            </a:r>
            <a:r>
              <a:rPr lang="en-US" smtClean="0"/>
              <a:t>)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Пример</a:t>
            </a:r>
            <a:r>
              <a:rPr lang="en-US" sz="3500" smtClean="0"/>
              <a:t>: </a:t>
            </a:r>
            <a:r>
              <a:rPr lang="ru-RU" sz="3500" smtClean="0"/>
              <a:t>окно с кнопками</a:t>
            </a:r>
          </a:p>
        </p:txBody>
      </p:sp>
      <p:sp>
        <p:nvSpPr>
          <p:cNvPr id="35844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 JFrame frame = new JFrame("SimpleDemo");</a:t>
            </a:r>
            <a:endParaRPr lang="ru-RU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&lt; … </a:t>
            </a:r>
            <a:r>
              <a:rPr lang="ru-RU" smtClean="0">
                <a:solidFill>
                  <a:srgbClr val="0000CC"/>
                </a:solidFill>
              </a:rPr>
              <a:t>Созданние панели</a:t>
            </a:r>
            <a:r>
              <a:rPr lang="en-US" smtClean="0">
                <a:solidFill>
                  <a:srgbClr val="0000CC"/>
                </a:solidFill>
              </a:rPr>
              <a:t> … 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// </a:t>
            </a:r>
            <a:r>
              <a:rPr lang="ru-RU" smtClean="0">
                <a:solidFill>
                  <a:srgbClr val="0000CC"/>
                </a:solidFill>
              </a:rPr>
              <a:t>Добавление панели к окну</a:t>
            </a:r>
            <a:endParaRPr lang="en-US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frame.getContentPane().add(panel);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frame.pack();</a:t>
            </a:r>
            <a:r>
              <a:rPr lang="ru-RU" smtClean="0">
                <a:solidFill>
                  <a:srgbClr val="0000CC"/>
                </a:solidFill>
              </a:rPr>
              <a:t> </a:t>
            </a:r>
            <a:r>
              <a:rPr lang="en-US" smtClean="0">
                <a:solidFill>
                  <a:srgbClr val="0000CC"/>
                </a:solidFill>
              </a:rPr>
              <a:t>// </a:t>
            </a:r>
            <a:r>
              <a:rPr lang="ru-RU" smtClean="0">
                <a:solidFill>
                  <a:srgbClr val="0000CC"/>
                </a:solidFill>
              </a:rPr>
              <a:t>подгонка размера</a:t>
            </a:r>
            <a:endParaRPr lang="en-US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frame.setVisible(true);</a:t>
            </a:r>
            <a:r>
              <a:rPr lang="ru-RU" smtClean="0">
                <a:solidFill>
                  <a:srgbClr val="0000CC"/>
                </a:solidFill>
              </a:rPr>
              <a:t> </a:t>
            </a:r>
            <a:r>
              <a:rPr lang="en-US" smtClean="0">
                <a:solidFill>
                  <a:srgbClr val="0000CC"/>
                </a:solidFill>
              </a:rPr>
              <a:t>// </a:t>
            </a:r>
            <a:r>
              <a:rPr lang="ru-RU" smtClean="0">
                <a:solidFill>
                  <a:srgbClr val="0000CC"/>
                </a:solidFill>
              </a:rPr>
              <a:t>Показать пользователю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149725"/>
            <a:ext cx="585787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Меню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Основное меню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JMenuBar</a:t>
            </a:r>
          </a:p>
          <a:p>
            <a:pPr eaLnBrk="1" hangingPunct="1"/>
            <a:r>
              <a:rPr lang="ru-RU" smtClean="0"/>
              <a:t>Раскрывающееся меню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JMenu</a:t>
            </a:r>
          </a:p>
          <a:p>
            <a:pPr eaLnBrk="1" hangingPunct="1"/>
            <a:r>
              <a:rPr lang="ru-RU" smtClean="0"/>
              <a:t>Элементы меню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JMenuItem</a:t>
            </a:r>
            <a:r>
              <a:rPr lang="en-US" smtClean="0"/>
              <a:t> – </a:t>
            </a:r>
            <a:r>
              <a:rPr lang="ru-RU" smtClean="0"/>
              <a:t>простой</a:t>
            </a:r>
            <a:endParaRPr lang="en-US" smtClean="0"/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JCheckBoxMenuItem</a:t>
            </a:r>
            <a:r>
              <a:rPr lang="ru-RU" smtClean="0"/>
              <a:t> – помечаемый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JRadioButtonMenuItem</a:t>
            </a:r>
            <a:r>
              <a:rPr lang="ru-RU" smtClean="0"/>
              <a:t> – один из</a:t>
            </a:r>
          </a:p>
          <a:p>
            <a:pPr lvl="1"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JSeparator</a:t>
            </a:r>
            <a:r>
              <a:rPr lang="en-US" smtClean="0"/>
              <a:t> – </a:t>
            </a:r>
            <a:r>
              <a:rPr lang="ru-RU" smtClean="0"/>
              <a:t>разделитель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Пример</a:t>
            </a:r>
            <a:r>
              <a:rPr lang="en-US" sz="3500" smtClean="0"/>
              <a:t>: </a:t>
            </a:r>
            <a:r>
              <a:rPr lang="ru-RU" sz="3500" smtClean="0"/>
              <a:t>окно с меню (2)</a:t>
            </a:r>
          </a:p>
        </p:txBody>
      </p:sp>
      <p:sp>
        <p:nvSpPr>
          <p:cNvPr id="39940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frame.setJMenuBar(createMainMenu());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public static JMenuBar createMainMenu()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JMenuBar mainMenu = new JMenuBar();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mainMenu.add(createFileMenu());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mainMenu.add(createTestMenu());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mainMenu.add(createHelpMenu());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return mainMenu;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Пример</a:t>
            </a:r>
            <a:r>
              <a:rPr lang="en-US" sz="3500" smtClean="0"/>
              <a:t>: </a:t>
            </a:r>
            <a:r>
              <a:rPr lang="ru-RU" sz="3500" smtClean="0"/>
              <a:t>окно с меню (2)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public static JMenu createFileMenu()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JMenu fileMenu = new JMenu("File");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fileMenu.setMnemonic(KeyEvent.VK_F);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fileMenu.add(new JMenuItem("Open"));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fileMenu.add(new JMenuItem("Save"));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fileMenu.add(new JSeparator());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fileMenu.add(new JMenuItem("Exit"));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    return fileMenu;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0000CC"/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Пример</a:t>
            </a:r>
            <a:r>
              <a:rPr lang="en-US" sz="3500" smtClean="0"/>
              <a:t>: </a:t>
            </a:r>
            <a:r>
              <a:rPr lang="ru-RU" sz="3500" smtClean="0"/>
              <a:t>окно с меню (3)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Содержание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smtClean="0"/>
              <a:t>Компоненты и контейнеры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smtClean="0"/>
              <a:t>Окна верхнего уровня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smtClean="0"/>
              <a:t>Компоновщики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smtClean="0"/>
              <a:t>Примеры компонент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smtClean="0"/>
              <a:t>Обрамление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smtClean="0"/>
              <a:t>Swing </a:t>
            </a:r>
            <a:r>
              <a:rPr lang="ru-RU" smtClean="0"/>
              <a:t>и потоки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Работа с диалогами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JDialog</a:t>
            </a:r>
          </a:p>
          <a:p>
            <a:pPr eaLnBrk="1" hangingPunct="1"/>
            <a:r>
              <a:rPr lang="ru-RU" smtClean="0"/>
              <a:t>Конструкторы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JDialog(owner, title, modal)</a:t>
            </a:r>
            <a:endParaRPr 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String title</a:t>
            </a:r>
            <a:r>
              <a:rPr lang="en-US" smtClean="0"/>
              <a:t> -- </a:t>
            </a:r>
            <a:r>
              <a:rPr lang="ru-RU" smtClean="0"/>
              <a:t>заголовок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boolean modal</a:t>
            </a:r>
            <a:r>
              <a:rPr lang="en-US" smtClean="0"/>
              <a:t> </a:t>
            </a:r>
            <a:r>
              <a:rPr lang="ru-RU" smtClean="0"/>
              <a:t>– модальность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Стандартные диалоги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JOptionPane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Методы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showConfirmDialog(</a:t>
            </a:r>
            <a:r>
              <a:rPr lang="ru-RU" smtClean="0">
                <a:solidFill>
                  <a:srgbClr val="0000CC"/>
                </a:solidFill>
              </a:rPr>
              <a:t>…</a:t>
            </a:r>
            <a:r>
              <a:rPr lang="en-US" smtClean="0">
                <a:solidFill>
                  <a:srgbClr val="0000CC"/>
                </a:solidFill>
              </a:rPr>
              <a:t>)</a:t>
            </a:r>
            <a:r>
              <a:rPr lang="en-US" smtClean="0"/>
              <a:t> –</a:t>
            </a:r>
            <a:r>
              <a:rPr lang="ru-RU" smtClean="0"/>
              <a:t> да/нет/отмена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showInputDialog(</a:t>
            </a:r>
            <a:r>
              <a:rPr lang="ru-RU" smtClean="0">
                <a:solidFill>
                  <a:srgbClr val="0000CC"/>
                </a:solidFill>
              </a:rPr>
              <a:t>…</a:t>
            </a:r>
            <a:r>
              <a:rPr lang="en-US" smtClean="0">
                <a:solidFill>
                  <a:srgbClr val="0000CC"/>
                </a:solidFill>
              </a:rPr>
              <a:t>)</a:t>
            </a:r>
            <a:r>
              <a:rPr lang="en-US" smtClean="0"/>
              <a:t>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ввод текста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>
                <a:solidFill>
                  <a:srgbClr val="0000CC"/>
                </a:solidFill>
              </a:rPr>
              <a:t>showMessageDialog(…)</a:t>
            </a:r>
            <a:r>
              <a:rPr lang="ru-RU" smtClean="0"/>
              <a:t> – информация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>
                <a:solidFill>
                  <a:srgbClr val="0000CC"/>
                </a:solidFill>
              </a:rPr>
              <a:t>showOptionDialog(…)</a:t>
            </a:r>
            <a:r>
              <a:rPr lang="ru-RU" smtClean="0"/>
              <a:t> – выбор из списка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Параметры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parentComponent</a:t>
            </a:r>
            <a:r>
              <a:rPr lang="en-US" smtClean="0"/>
              <a:t> –</a:t>
            </a:r>
            <a:r>
              <a:rPr lang="ru-RU" smtClean="0"/>
              <a:t> родительская компонента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message</a:t>
            </a:r>
            <a:r>
              <a:rPr lang="en-US" smtClean="0"/>
              <a:t> </a:t>
            </a:r>
            <a:r>
              <a:rPr lang="ru-RU" smtClean="0"/>
              <a:t>– сообщение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optionType</a:t>
            </a:r>
            <a:r>
              <a:rPr lang="en-US" smtClean="0"/>
              <a:t> – </a:t>
            </a:r>
            <a:r>
              <a:rPr lang="ru-RU" smtClean="0"/>
              <a:t>набор кнопок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messageType</a:t>
            </a:r>
            <a:r>
              <a:rPr lang="en-US" smtClean="0"/>
              <a:t> – </a:t>
            </a:r>
            <a:r>
              <a:rPr lang="ru-RU" smtClean="0"/>
              <a:t>вид иконки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Компоновщики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Часть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Компоновщики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Размещают компоненты внутри контейнера</a:t>
            </a:r>
          </a:p>
          <a:p>
            <a:pPr eaLnBrk="1" hangingPunct="1"/>
            <a:r>
              <a:rPr lang="ru-RU" smtClean="0"/>
              <a:t>Интерфейс </a:t>
            </a:r>
            <a:r>
              <a:rPr lang="en-US" smtClean="0">
                <a:solidFill>
                  <a:srgbClr val="0000CC"/>
                </a:solidFill>
              </a:rPr>
              <a:t>java.awt.LayoutManager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Работа компоновщика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Разместить компоненты так, что бы удовлетворялись рекомендации</a:t>
            </a:r>
          </a:p>
          <a:p>
            <a:pPr eaLnBrk="1" hangingPunct="1"/>
            <a:r>
              <a:rPr lang="ru-RU" smtClean="0"/>
              <a:t>Рекомендации по размеру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Dimension minimumSize</a:t>
            </a:r>
            <a:r>
              <a:rPr lang="en-US" smtClean="0"/>
              <a:t> – </a:t>
            </a:r>
            <a:r>
              <a:rPr lang="ru-RU" smtClean="0"/>
              <a:t>минимальный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Dimension preferredSize</a:t>
            </a:r>
            <a:r>
              <a:rPr lang="ru-RU" smtClean="0"/>
              <a:t> – наилучший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Dimension maximumSize</a:t>
            </a:r>
            <a:r>
              <a:rPr lang="ru-RU" smtClean="0"/>
              <a:t> -- максимальный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Применение компоновщиков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0000CC"/>
                </a:solidFill>
              </a:rPr>
              <a:t>JPanel panel = new JPanel();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0000CC"/>
                </a:solidFill>
              </a:rPr>
              <a:t>panel.setLayout(new BorderLayout());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300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0000CC"/>
                </a:solidFill>
              </a:rPr>
              <a:t>panel.add(new JButton(</a:t>
            </a:r>
            <a:r>
              <a:rPr lang="ru-RU" smtClean="0">
                <a:solidFill>
                  <a:srgbClr val="0000CC"/>
                </a:solidFill>
              </a:rPr>
              <a:t>"</a:t>
            </a:r>
            <a:r>
              <a:rPr lang="en-US" smtClean="0">
                <a:solidFill>
                  <a:srgbClr val="0000CC"/>
                </a:solidFill>
              </a:rPr>
              <a:t>1</a:t>
            </a:r>
            <a:r>
              <a:rPr lang="ru-RU" smtClean="0">
                <a:solidFill>
                  <a:srgbClr val="0000CC"/>
                </a:solidFill>
              </a:rPr>
              <a:t>“</a:t>
            </a:r>
            <a:r>
              <a:rPr lang="en-US" smtClean="0">
                <a:solidFill>
                  <a:srgbClr val="0000CC"/>
                </a:solidFill>
              </a:rPr>
              <a:t>), </a:t>
            </a:r>
            <a:r>
              <a:rPr lang="en-US" sz="3000" smtClean="0">
                <a:solidFill>
                  <a:srgbClr val="0000CC"/>
                </a:solidFill>
              </a:rPr>
              <a:t>BorderLayout.PAGE_START</a:t>
            </a:r>
            <a:r>
              <a:rPr lang="en-US" smtClean="0">
                <a:solidFill>
                  <a:srgbClr val="0000CC"/>
                </a:solidFill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0000CC"/>
                </a:solidFill>
              </a:rPr>
              <a:t>panel.add(new JButton(</a:t>
            </a:r>
            <a:r>
              <a:rPr lang="ru-RU" smtClean="0">
                <a:solidFill>
                  <a:srgbClr val="0000CC"/>
                </a:solidFill>
              </a:rPr>
              <a:t>"</a:t>
            </a:r>
            <a:r>
              <a:rPr lang="en-US" smtClean="0">
                <a:solidFill>
                  <a:srgbClr val="0000CC"/>
                </a:solidFill>
              </a:rPr>
              <a:t>1</a:t>
            </a:r>
            <a:r>
              <a:rPr lang="ru-RU" smtClean="0">
                <a:solidFill>
                  <a:srgbClr val="0000CC"/>
                </a:solidFill>
              </a:rPr>
              <a:t>“</a:t>
            </a:r>
            <a:r>
              <a:rPr lang="en-US" smtClean="0">
                <a:solidFill>
                  <a:srgbClr val="0000CC"/>
                </a:solidFill>
              </a:rPr>
              <a:t>), </a:t>
            </a:r>
            <a:r>
              <a:rPr lang="en-US" sz="3000" smtClean="0">
                <a:solidFill>
                  <a:srgbClr val="0000CC"/>
                </a:solidFill>
              </a:rPr>
              <a:t>BorderLayout.PAGE_END</a:t>
            </a:r>
            <a:r>
              <a:rPr lang="en-US" smtClean="0">
                <a:solidFill>
                  <a:srgbClr val="0000CC"/>
                </a:solidFill>
              </a:rPr>
              <a:t>);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FlowLayout</a:t>
            </a:r>
            <a:endParaRPr lang="ru-RU" sz="350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29600" cy="3527425"/>
          </a:xfrm>
        </p:spPr>
        <p:txBody>
          <a:bodyPr/>
          <a:lstStyle/>
          <a:p>
            <a:pPr eaLnBrk="1" hangingPunct="1"/>
            <a:r>
              <a:rPr lang="ru-RU" smtClean="0"/>
              <a:t>Компоненты выкладываются одна за другой, с переносом строк</a:t>
            </a: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alignment</a:t>
            </a:r>
            <a:r>
              <a:rPr lang="en-US" smtClean="0"/>
              <a:t> – </a:t>
            </a:r>
            <a:r>
              <a:rPr lang="ru-RU" smtClean="0"/>
              <a:t>выравнивание </a:t>
            </a:r>
            <a:endParaRPr lang="en-US" smtClean="0"/>
          </a:p>
          <a:p>
            <a:pPr lvl="2" eaLnBrk="1" hangingPunct="1"/>
            <a:r>
              <a:rPr lang="en-US" sz="2500" smtClean="0">
                <a:solidFill>
                  <a:srgbClr val="0000CC"/>
                </a:solidFill>
              </a:rPr>
              <a:t>LEADING</a:t>
            </a:r>
            <a:r>
              <a:rPr lang="en-US" sz="2500" smtClean="0"/>
              <a:t>, </a:t>
            </a:r>
            <a:r>
              <a:rPr lang="en-US" sz="2500" smtClean="0">
                <a:solidFill>
                  <a:srgbClr val="0000CC"/>
                </a:solidFill>
              </a:rPr>
              <a:t>CENTER</a:t>
            </a:r>
            <a:r>
              <a:rPr lang="en-US" sz="2500" smtClean="0"/>
              <a:t>, </a:t>
            </a:r>
            <a:r>
              <a:rPr lang="en-US" sz="2500" smtClean="0">
                <a:solidFill>
                  <a:srgbClr val="0000CC"/>
                </a:solidFill>
              </a:rPr>
              <a:t>TRAILING</a:t>
            </a:r>
            <a:endParaRPr lang="ru-RU" sz="250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vgap</a:t>
            </a:r>
            <a:r>
              <a:rPr lang="ru-RU" smtClean="0"/>
              <a:t> </a:t>
            </a:r>
            <a:r>
              <a:rPr lang="en-US" smtClean="0"/>
              <a:t>/</a:t>
            </a:r>
            <a:r>
              <a:rPr lang="ru-RU" smtClean="0"/>
              <a:t> </a:t>
            </a:r>
            <a:r>
              <a:rPr lang="en-US" smtClean="0">
                <a:solidFill>
                  <a:srgbClr val="0000CC"/>
                </a:solidFill>
              </a:rPr>
              <a:t>hgap</a:t>
            </a:r>
            <a:r>
              <a:rPr lang="en-US" smtClean="0"/>
              <a:t> – </a:t>
            </a:r>
            <a:r>
              <a:rPr lang="ru-RU" smtClean="0"/>
              <a:t>расстояние по горизонтали / вертикали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4724400"/>
            <a:ext cx="5838825" cy="1722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BorderLayout</a:t>
            </a:r>
            <a:endParaRPr lang="ru-RU" sz="35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Компоненты располагаются по краям</a:t>
            </a: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vgap</a:t>
            </a:r>
            <a:r>
              <a:rPr lang="ru-RU" smtClean="0"/>
              <a:t> </a:t>
            </a:r>
            <a:r>
              <a:rPr lang="en-US" smtClean="0"/>
              <a:t>/</a:t>
            </a:r>
            <a:r>
              <a:rPr lang="ru-RU" smtClean="0"/>
              <a:t> </a:t>
            </a:r>
            <a:r>
              <a:rPr lang="en-US" smtClean="0">
                <a:solidFill>
                  <a:srgbClr val="0000CC"/>
                </a:solidFill>
              </a:rPr>
              <a:t>hgap</a:t>
            </a:r>
            <a:r>
              <a:rPr lang="en-US" smtClean="0"/>
              <a:t> – </a:t>
            </a:r>
            <a:r>
              <a:rPr lang="ru-RU" smtClean="0"/>
              <a:t>расстояние по вертикали</a:t>
            </a:r>
            <a:r>
              <a:rPr lang="en-US" smtClean="0"/>
              <a:t> / </a:t>
            </a:r>
            <a:r>
              <a:rPr lang="ru-RU" smtClean="0"/>
              <a:t>горизонтали</a:t>
            </a:r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05263"/>
            <a:ext cx="8229600" cy="242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GridLayout</a:t>
            </a:r>
            <a:endParaRPr lang="ru-RU" sz="35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Компоненты располагаются в виде таблицы</a:t>
            </a: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z="2800" smtClean="0">
                <a:solidFill>
                  <a:srgbClr val="0000CC"/>
                </a:solidFill>
              </a:rPr>
              <a:t>rows</a:t>
            </a:r>
            <a:r>
              <a:rPr lang="en-US" sz="2800" smtClean="0"/>
              <a:t> / </a:t>
            </a:r>
            <a:r>
              <a:rPr lang="en-US" sz="2800" smtClean="0">
                <a:solidFill>
                  <a:srgbClr val="0000CC"/>
                </a:solidFill>
              </a:rPr>
              <a:t>columns</a:t>
            </a:r>
            <a:r>
              <a:rPr lang="en-US" sz="2800" smtClean="0"/>
              <a:t> </a:t>
            </a:r>
            <a:r>
              <a:rPr lang="ru-RU" sz="2800" smtClean="0"/>
              <a:t>– количество строк / столбцов</a:t>
            </a:r>
          </a:p>
          <a:p>
            <a:pPr lvl="1" eaLnBrk="1" hangingPunct="1"/>
            <a:r>
              <a:rPr lang="en-US" sz="2800" smtClean="0">
                <a:solidFill>
                  <a:srgbClr val="0000CC"/>
                </a:solidFill>
              </a:rPr>
              <a:t>vgap</a:t>
            </a:r>
            <a:r>
              <a:rPr lang="ru-RU" sz="2800" smtClean="0"/>
              <a:t> </a:t>
            </a:r>
            <a:r>
              <a:rPr lang="en-US" sz="2800" smtClean="0"/>
              <a:t>/</a:t>
            </a:r>
            <a:r>
              <a:rPr lang="ru-RU" sz="2800" smtClean="0"/>
              <a:t> </a:t>
            </a:r>
            <a:r>
              <a:rPr lang="en-US" sz="2800" smtClean="0">
                <a:solidFill>
                  <a:srgbClr val="0000CC"/>
                </a:solidFill>
              </a:rPr>
              <a:t>hgap</a:t>
            </a:r>
            <a:r>
              <a:rPr lang="en-US" sz="2800" smtClean="0"/>
              <a:t> – </a:t>
            </a:r>
            <a:r>
              <a:rPr lang="ru-RU" sz="2800" smtClean="0"/>
              <a:t>расстояние по вертикали</a:t>
            </a:r>
            <a:r>
              <a:rPr lang="en-US" sz="2800" smtClean="0"/>
              <a:t> / </a:t>
            </a:r>
            <a:r>
              <a:rPr lang="ru-RU" sz="2800" smtClean="0"/>
              <a:t>горизонтали</a:t>
            </a:r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4797425"/>
            <a:ext cx="4968875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68313" y="6524625"/>
            <a:ext cx="8280400" cy="333375"/>
          </a:xfrm>
          <a:prstGeom prst="rect">
            <a:avLst/>
          </a:prstGeo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chemeClr val="bg1"/>
                </a:solidFill>
              </a:rPr>
              <a:t>Java Advanced / Интерфейс пользователя 1</a:t>
            </a:r>
            <a:endParaRPr lang="ru-RU" altLang="en-US" b="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BoxLayout</a:t>
            </a:r>
            <a:endParaRPr lang="ru-RU" sz="3500" smtClean="0"/>
          </a:p>
        </p:txBody>
      </p:sp>
      <p:sp>
        <p:nvSpPr>
          <p:cNvPr id="64516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Выкладывает компоненты горизонтально / вертикально</a:t>
            </a:r>
          </a:p>
          <a:p>
            <a:pPr eaLnBrk="1" hangingPunct="1"/>
            <a:r>
              <a:rPr lang="ru-RU" smtClean="0"/>
              <a:t>Конструктор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BoxLayout(container, axis)</a:t>
            </a:r>
          </a:p>
          <a:p>
            <a:pPr lvl="2" eaLnBrk="1" hangingPunct="1"/>
            <a:r>
              <a:rPr lang="ru-RU" smtClean="0">
                <a:solidFill>
                  <a:srgbClr val="0000CC"/>
                </a:solidFill>
              </a:rPr>
              <a:t>PAGE_AXIS</a:t>
            </a:r>
            <a:r>
              <a:rPr lang="en-US" smtClean="0">
                <a:solidFill>
                  <a:srgbClr val="0000CC"/>
                </a:solidFill>
              </a:rPr>
              <a:t>, </a:t>
            </a:r>
            <a:r>
              <a:rPr lang="ru-RU" smtClean="0">
                <a:solidFill>
                  <a:srgbClr val="0000CC"/>
                </a:solidFill>
              </a:rPr>
              <a:t>LINE_AXIS </a:t>
            </a:r>
          </a:p>
        </p:txBody>
      </p:sp>
      <p:pic>
        <p:nvPicPr>
          <p:cNvPr id="645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44900"/>
            <a:ext cx="36004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пользователя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SzTx/>
            </a:pPr>
            <a:r>
              <a:rPr lang="ru-RU" smtClean="0"/>
              <a:t>Платформозависимый интерфейс</a:t>
            </a:r>
          </a:p>
          <a:p>
            <a:pPr marL="839788" lvl="1" indent="-495300" eaLnBrk="1" hangingPunct="1">
              <a:buSzTx/>
            </a:pPr>
            <a:r>
              <a:rPr lang="en-US" smtClean="0"/>
              <a:t>AWT</a:t>
            </a:r>
          </a:p>
          <a:p>
            <a:pPr marL="839788" lvl="1" indent="-495300" eaLnBrk="1" hangingPunct="1">
              <a:buSzTx/>
            </a:pPr>
            <a:r>
              <a:rPr lang="ru-RU" smtClean="0"/>
              <a:t>Пакеты </a:t>
            </a:r>
            <a:r>
              <a:rPr lang="en-US" smtClean="0">
                <a:solidFill>
                  <a:srgbClr val="0000CC"/>
                </a:solidFill>
              </a:rPr>
              <a:t>java.awt.*</a:t>
            </a:r>
            <a:endParaRPr lang="ru-RU" smtClean="0">
              <a:solidFill>
                <a:srgbClr val="0000CC"/>
              </a:solidFill>
            </a:endParaRPr>
          </a:p>
          <a:p>
            <a:pPr marL="571500" indent="-571500" eaLnBrk="1" hangingPunct="1">
              <a:buSzTx/>
            </a:pPr>
            <a:r>
              <a:rPr lang="ru-RU" smtClean="0"/>
              <a:t>Платформонезависимый интерфейс</a:t>
            </a:r>
            <a:endParaRPr lang="en-US" smtClean="0"/>
          </a:p>
          <a:p>
            <a:pPr marL="839788" lvl="1" indent="-495300" eaLnBrk="1" hangingPunct="1">
              <a:buSzTx/>
            </a:pPr>
            <a:r>
              <a:rPr lang="en-US" smtClean="0"/>
              <a:t>Swing</a:t>
            </a:r>
          </a:p>
          <a:p>
            <a:pPr marL="839788" lvl="1" indent="-495300" eaLnBrk="1" hangingPunct="1">
              <a:buSzTx/>
            </a:pPr>
            <a:r>
              <a:rPr lang="ru-RU" smtClean="0"/>
              <a:t>Пакеты </a:t>
            </a:r>
            <a:r>
              <a:rPr lang="en-US" smtClean="0">
                <a:solidFill>
                  <a:srgbClr val="0000CC"/>
                </a:solidFill>
              </a:rPr>
              <a:t>javax.swing.*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Другие компоновщики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CardLayout</a:t>
            </a:r>
            <a:r>
              <a:rPr lang="en-US" smtClean="0"/>
              <a:t> – </a:t>
            </a:r>
            <a:r>
              <a:rPr lang="ru-RU" smtClean="0"/>
              <a:t>помещает компоненты друг за другом</a:t>
            </a:r>
          </a:p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GridBagLayout</a:t>
            </a:r>
            <a:r>
              <a:rPr lang="en-US" smtClean="0"/>
              <a:t> – </a:t>
            </a:r>
            <a:r>
              <a:rPr lang="ru-RU" smtClean="0"/>
              <a:t>помещает компоненты в гибкую таблицу</a:t>
            </a:r>
          </a:p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SpringLayout</a:t>
            </a:r>
            <a:r>
              <a:rPr lang="en-US" smtClean="0"/>
              <a:t> – </a:t>
            </a:r>
            <a:r>
              <a:rPr lang="ru-RU" smtClean="0"/>
              <a:t>очень гибкий компоновщик, используется при кодогенерации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Запуск компоновщика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Автоматически – при изменении размера контейнера</a:t>
            </a:r>
          </a:p>
          <a:p>
            <a:pPr eaLnBrk="1" hangingPunct="1"/>
            <a:r>
              <a:rPr lang="ru-RU" smtClean="0"/>
              <a:t>В ручную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invalidate()</a:t>
            </a:r>
            <a:r>
              <a:rPr lang="en-US" smtClean="0"/>
              <a:t> – </a:t>
            </a:r>
            <a:r>
              <a:rPr lang="ru-RU" smtClean="0"/>
              <a:t>запросить перекомпоновку компоненты и всех ее предков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revalidate()</a:t>
            </a:r>
            <a:r>
              <a:rPr lang="en-US" smtClean="0"/>
              <a:t> – thead-safe </a:t>
            </a:r>
            <a:r>
              <a:rPr lang="en-US" smtClean="0">
                <a:solidFill>
                  <a:srgbClr val="0000CC"/>
                </a:solidFill>
              </a:rPr>
              <a:t>invalidate()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Примеры компонент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Часть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Класс </a:t>
            </a:r>
            <a:r>
              <a:rPr lang="en-US" sz="3500" smtClean="0"/>
              <a:t>JPanel</a:t>
            </a:r>
            <a:endParaRPr lang="ru-RU" sz="35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Простейший контейнер</a:t>
            </a:r>
          </a:p>
          <a:p>
            <a:pPr eaLnBrk="1" hangingPunct="1"/>
            <a:r>
              <a:rPr lang="ru-RU" smtClean="0"/>
              <a:t>Конструктор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JPanel(LayoutManager)</a:t>
            </a:r>
            <a:endParaRPr 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layoutManager</a:t>
            </a:r>
            <a:r>
              <a:rPr lang="en-US" smtClean="0"/>
              <a:t> -- </a:t>
            </a:r>
            <a:r>
              <a:rPr lang="ru-RU" smtClean="0"/>
              <a:t>компановщик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Класс </a:t>
            </a:r>
            <a:r>
              <a:rPr lang="en-US" sz="3500" smtClean="0"/>
              <a:t>JLabel</a:t>
            </a:r>
            <a:endParaRPr lang="ru-RU" sz="35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Метка с текстом</a:t>
            </a:r>
          </a:p>
          <a:p>
            <a:pPr eaLnBrk="1" hangingPunct="1"/>
            <a:r>
              <a:rPr lang="ru-RU" smtClean="0"/>
              <a:t>Конструктор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JLabel(text?, icon?)</a:t>
            </a: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text</a:t>
            </a:r>
            <a:r>
              <a:rPr lang="en-US" smtClean="0"/>
              <a:t> – </a:t>
            </a:r>
            <a:r>
              <a:rPr lang="ru-RU" smtClean="0"/>
              <a:t>надпись на метке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icon</a:t>
            </a:r>
            <a:r>
              <a:rPr lang="en-US" smtClean="0"/>
              <a:t> – </a:t>
            </a:r>
            <a:r>
              <a:rPr lang="ru-RU" smtClean="0"/>
              <a:t>картинка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labelFor</a:t>
            </a:r>
            <a:r>
              <a:rPr lang="en-US" smtClean="0"/>
              <a:t> – </a:t>
            </a:r>
            <a:r>
              <a:rPr lang="ru-RU" smtClean="0"/>
              <a:t>для какой компоненты</a:t>
            </a: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052513"/>
            <a:ext cx="208915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Класс </a:t>
            </a:r>
            <a:r>
              <a:rPr lang="en-US" sz="3500" smtClean="0"/>
              <a:t>JScrollPane</a:t>
            </a:r>
            <a:endParaRPr lang="ru-RU" sz="35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Панель с полосами прокрутки</a:t>
            </a:r>
          </a:p>
          <a:p>
            <a:pPr eaLnBrk="1" hangingPunct="1"/>
            <a:r>
              <a:rPr lang="ru-RU" smtClean="0"/>
              <a:t>Конструктор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JScrollPane(Component?, vsbPolicy?, hsbPolicy?)</a:t>
            </a:r>
          </a:p>
          <a:p>
            <a:pPr lvl="2" eaLnBrk="1" hangingPunct="1"/>
            <a:r>
              <a:rPr lang="en-US" smtClean="0">
                <a:solidFill>
                  <a:srgbClr val="0000CC"/>
                </a:solidFill>
              </a:rPr>
              <a:t>&lt;dir&gt;</a:t>
            </a:r>
            <a:r>
              <a:rPr lang="ru-RU" smtClean="0">
                <a:solidFill>
                  <a:srgbClr val="0000CC"/>
                </a:solidFill>
              </a:rPr>
              <a:t>_SCROLLBAR_AS_NEEDED </a:t>
            </a:r>
            <a:endParaRPr lang="en-US" smtClean="0">
              <a:solidFill>
                <a:srgbClr val="0000CC"/>
              </a:solidFill>
            </a:endParaRPr>
          </a:p>
          <a:p>
            <a:pPr lvl="2" eaLnBrk="1" hangingPunct="1"/>
            <a:r>
              <a:rPr lang="en-US" smtClean="0">
                <a:solidFill>
                  <a:srgbClr val="0000CC"/>
                </a:solidFill>
              </a:rPr>
              <a:t>&lt;dir&gt;</a:t>
            </a:r>
            <a:r>
              <a:rPr lang="ru-RU" smtClean="0">
                <a:solidFill>
                  <a:srgbClr val="0000CC"/>
                </a:solidFill>
              </a:rPr>
              <a:t>_SCROLLBAR_</a:t>
            </a:r>
            <a:r>
              <a:rPr lang="en-US" smtClean="0">
                <a:solidFill>
                  <a:srgbClr val="0000CC"/>
                </a:solidFill>
              </a:rPr>
              <a:t>NEVER</a:t>
            </a:r>
          </a:p>
          <a:p>
            <a:pPr lvl="2" eaLnBrk="1" hangingPunct="1"/>
            <a:r>
              <a:rPr lang="en-US" smtClean="0">
                <a:solidFill>
                  <a:srgbClr val="0000CC"/>
                </a:solidFill>
              </a:rPr>
              <a:t>&lt;dir&gt;</a:t>
            </a:r>
            <a:r>
              <a:rPr lang="ru-RU" smtClean="0">
                <a:solidFill>
                  <a:srgbClr val="0000CC"/>
                </a:solidFill>
              </a:rPr>
              <a:t>_SCROLLBAR_</a:t>
            </a:r>
            <a:r>
              <a:rPr lang="en-US" smtClean="0">
                <a:solidFill>
                  <a:srgbClr val="0000CC"/>
                </a:solidFill>
              </a:rPr>
              <a:t>ALWAYS</a:t>
            </a:r>
            <a:endParaRPr lang="ru-RU" smtClean="0">
              <a:solidFill>
                <a:srgbClr val="0000CC"/>
              </a:solidFill>
            </a:endParaRP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5013325"/>
            <a:ext cx="704373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Иконки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ImageIcon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Конструктор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ImageIcon(url)</a:t>
            </a:r>
            <a:r>
              <a:rPr lang="en-US" smtClean="0"/>
              <a:t> – </a:t>
            </a:r>
            <a:r>
              <a:rPr lang="ru-RU" smtClean="0"/>
              <a:t>загрузить по </a:t>
            </a:r>
            <a:r>
              <a:rPr lang="en-US" smtClean="0"/>
              <a:t>URL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ImageIcon(file)</a:t>
            </a:r>
            <a:r>
              <a:rPr lang="en-US" smtClean="0"/>
              <a:t> – </a:t>
            </a:r>
            <a:r>
              <a:rPr lang="ru-RU" smtClean="0"/>
              <a:t>загрузить из файла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Методы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getIconHeight()</a:t>
            </a:r>
            <a:r>
              <a:rPr lang="en-US" smtClean="0"/>
              <a:t> – </a:t>
            </a:r>
            <a:r>
              <a:rPr lang="ru-RU" smtClean="0"/>
              <a:t>высота иконки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getIconWidth</a:t>
            </a:r>
            <a:r>
              <a:rPr lang="ru-RU" smtClean="0">
                <a:solidFill>
                  <a:srgbClr val="0000CC"/>
                </a:solidFill>
              </a:rPr>
              <a:t>()</a:t>
            </a:r>
            <a:r>
              <a:rPr lang="ru-RU" smtClean="0"/>
              <a:t> – ширина иконки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getImage()</a:t>
            </a:r>
            <a:r>
              <a:rPr lang="en-US" smtClean="0"/>
              <a:t> – </a:t>
            </a:r>
            <a:r>
              <a:rPr lang="ru-RU" smtClean="0"/>
              <a:t>платформозависимый рисунок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Применение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frame.setIconImage(icon.getImage())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new JLable(icon);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/>
              <a:t>JSplitPane</a:t>
            </a:r>
            <a:endParaRPr lang="ru-RU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Разделяет контейнер на две части</a:t>
            </a:r>
          </a:p>
          <a:p>
            <a:pPr eaLnBrk="1" hangingPunct="1"/>
            <a:r>
              <a:rPr lang="ru-RU" smtClean="0"/>
              <a:t>Конструктор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JSplitPane</a:t>
            </a:r>
            <a:r>
              <a:rPr lang="ru-RU" smtClean="0">
                <a:solidFill>
                  <a:srgbClr val="0000CC"/>
                </a:solidFill>
              </a:rPr>
              <a:t> (</a:t>
            </a:r>
            <a:r>
              <a:rPr lang="en-US" smtClean="0">
                <a:solidFill>
                  <a:srgbClr val="0000CC"/>
                </a:solidFill>
              </a:rPr>
              <a:t>o</a:t>
            </a:r>
            <a:r>
              <a:rPr lang="ru-RU" smtClean="0">
                <a:solidFill>
                  <a:srgbClr val="0000CC"/>
                </a:solidFill>
              </a:rPr>
              <a:t>rientation)</a:t>
            </a:r>
            <a:r>
              <a:rPr lang="ru-RU" smtClean="0"/>
              <a:t> </a:t>
            </a:r>
            <a:endParaRPr lang="en-US" smtClean="0"/>
          </a:p>
          <a:p>
            <a:pPr lvl="2" eaLnBrk="1" hangingPunct="1"/>
            <a:r>
              <a:rPr lang="en-US" smtClean="0">
                <a:solidFill>
                  <a:srgbClr val="0000CC"/>
                </a:solidFill>
              </a:rPr>
              <a:t>HORIZONTAL_SPLIT</a:t>
            </a:r>
          </a:p>
          <a:p>
            <a:pPr lvl="2" eaLnBrk="1" hangingPunct="1"/>
            <a:r>
              <a:rPr lang="en-US" smtClean="0">
                <a:solidFill>
                  <a:srgbClr val="0000CC"/>
                </a:solidFill>
              </a:rPr>
              <a:t>VERTICAL_SPLIT</a:t>
            </a:r>
          </a:p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leftComponent</a:t>
            </a:r>
            <a:r>
              <a:rPr lang="en-US" smtClean="0"/>
              <a:t> – </a:t>
            </a:r>
            <a:r>
              <a:rPr lang="ru-RU" smtClean="0"/>
              <a:t>компонента слева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rightComponent</a:t>
            </a:r>
            <a:r>
              <a:rPr lang="ru-RU" smtClean="0"/>
              <a:t> – компонента справа</a:t>
            </a:r>
            <a:endParaRPr lang="ru-RU" smtClean="0">
              <a:solidFill>
                <a:srgbClr val="0000CC"/>
              </a:solidFill>
            </a:endParaRPr>
          </a:p>
        </p:txBody>
      </p:sp>
      <p:pic>
        <p:nvPicPr>
          <p:cNvPr id="80901" name="Picture 5" descr="A snapshot of SplitPane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85925"/>
            <a:ext cx="39147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Обрамление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Часть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Обрамление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Каждая компонента может иметь обрамление в виде рамки</a:t>
            </a:r>
          </a:p>
          <a:p>
            <a:pPr eaLnBrk="1" hangingPunct="1"/>
            <a:r>
              <a:rPr lang="ru-RU" smtClean="0"/>
              <a:t>Пакет </a:t>
            </a:r>
            <a:r>
              <a:rPr lang="en-US" smtClean="0">
                <a:solidFill>
                  <a:srgbClr val="0000CC"/>
                </a:solidFill>
              </a:rPr>
              <a:t>javax.swing.border</a:t>
            </a:r>
          </a:p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Border</a:t>
            </a:r>
          </a:p>
          <a:p>
            <a:pPr eaLnBrk="1" hangingPunct="1"/>
            <a:r>
              <a:rPr lang="ru-RU" smtClean="0"/>
              <a:t>Метод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Component.setBorder(Border)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Компоненты и контейнеры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Часть </a:t>
            </a:r>
            <a:r>
              <a:rPr lang="en-US" smtClean="0"/>
              <a:t>1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Размер обрамления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Размер обрамления вычитается из размера компоненты</a:t>
            </a:r>
          </a:p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Insets</a:t>
            </a:r>
          </a:p>
          <a:p>
            <a:pPr eaLnBrk="1" hangingPunct="1"/>
            <a:r>
              <a:rPr lang="ru-RU" smtClean="0"/>
              <a:t>Конструктор </a:t>
            </a:r>
            <a:r>
              <a:rPr lang="en-US" smtClean="0">
                <a:solidFill>
                  <a:srgbClr val="0000CC"/>
                </a:solidFill>
              </a:rPr>
              <a:t>Insets(left, right, bottom, top)</a:t>
            </a:r>
          </a:p>
          <a:p>
            <a:pPr eaLnBrk="1" hangingPunct="1"/>
            <a:r>
              <a:rPr lang="ru-RU" smtClean="0"/>
              <a:t>Поля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left</a:t>
            </a:r>
            <a:r>
              <a:rPr lang="en-US" smtClean="0"/>
              <a:t> – </a:t>
            </a:r>
            <a:r>
              <a:rPr lang="ru-RU" smtClean="0"/>
              <a:t>отступ слева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right</a:t>
            </a:r>
            <a:r>
              <a:rPr lang="ru-RU" smtClean="0"/>
              <a:t> – отступ справа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bottom</a:t>
            </a:r>
            <a:r>
              <a:rPr lang="ru-RU" smtClean="0"/>
              <a:t> – отступ снизу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top</a:t>
            </a:r>
            <a:r>
              <a:rPr lang="ru-RU" smtClean="0"/>
              <a:t> – отступ сверху</a:t>
            </a:r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933825"/>
            <a:ext cx="33115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Типы обрамлений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Простые</a:t>
            </a:r>
          </a:p>
          <a:p>
            <a:pPr eaLnBrk="1" hangingPunct="1"/>
            <a:r>
              <a:rPr lang="ru-RU" smtClean="0"/>
              <a:t>Наборные</a:t>
            </a:r>
          </a:p>
          <a:p>
            <a:pPr eaLnBrk="1" hangingPunct="1"/>
            <a:r>
              <a:rPr lang="ru-RU" smtClean="0"/>
              <a:t>С заголовком</a:t>
            </a:r>
          </a:p>
          <a:p>
            <a:pPr eaLnBrk="1" hangingPunct="1"/>
            <a:r>
              <a:rPr lang="ru-RU" smtClean="0"/>
              <a:t>Составные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Простые обрамления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3898900" cy="5005387"/>
          </a:xfrm>
        </p:spPr>
        <p:txBody>
          <a:bodyPr/>
          <a:lstStyle/>
          <a:p>
            <a:pPr eaLnBrk="1" hangingPunct="1"/>
            <a:r>
              <a:rPr lang="ru-RU" smtClean="0"/>
              <a:t>Классы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EmptyBorder</a:t>
            </a:r>
            <a:r>
              <a:rPr lang="en-US" smtClean="0"/>
              <a:t> – </a:t>
            </a:r>
            <a:r>
              <a:rPr lang="ru-RU" smtClean="0"/>
              <a:t>пустое место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LineBorder</a:t>
            </a:r>
            <a:r>
              <a:rPr lang="ru-RU" smtClean="0"/>
              <a:t> – линия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EtchedBorder</a:t>
            </a:r>
            <a:r>
              <a:rPr lang="ru-RU" smtClean="0"/>
              <a:t> – объемность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BevelBorder</a:t>
            </a:r>
            <a:r>
              <a:rPr lang="en-US" smtClean="0"/>
              <a:t> </a:t>
            </a:r>
            <a:r>
              <a:rPr lang="ru-RU" smtClean="0"/>
              <a:t>– выпуклость / вдавленность</a:t>
            </a:r>
          </a:p>
        </p:txBody>
      </p:sp>
      <p:pic>
        <p:nvPicPr>
          <p:cNvPr id="911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266825"/>
            <a:ext cx="447675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Наборные обрамления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Обрамление </a:t>
            </a:r>
            <a:r>
              <a:rPr lang="en-US" smtClean="0"/>
              <a:t>“</a:t>
            </a:r>
            <a:r>
              <a:rPr lang="ru-RU" smtClean="0"/>
              <a:t>набирается</a:t>
            </a:r>
            <a:r>
              <a:rPr lang="en-US" smtClean="0"/>
              <a:t>”</a:t>
            </a:r>
            <a:r>
              <a:rPr lang="ru-RU" smtClean="0"/>
              <a:t> из рисунка</a:t>
            </a:r>
          </a:p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MatteBorder</a:t>
            </a:r>
            <a:endParaRPr lang="ru-RU" smtClean="0"/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40941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Обрамления с заголовком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468313" y="2276475"/>
            <a:ext cx="4038600" cy="33496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Свойства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justification</a:t>
            </a:r>
            <a:r>
              <a:rPr lang="en-US" smtClean="0"/>
              <a:t> –</a:t>
            </a:r>
            <a:r>
              <a:rPr lang="ru-RU" smtClean="0"/>
              <a:t> </a:t>
            </a:r>
            <a:r>
              <a:rPr lang="en-US" smtClean="0"/>
              <a:t> </a:t>
            </a:r>
            <a:r>
              <a:rPr lang="ru-RU" smtClean="0"/>
              <a:t>горизонтальное местоположение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position</a:t>
            </a:r>
            <a:r>
              <a:rPr lang="ru-RU" smtClean="0"/>
              <a:t> – вертикальное местопложение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68313" y="1125538"/>
            <a:ext cx="8218487" cy="2519362"/>
          </a:xfrm>
        </p:spPr>
        <p:txBody>
          <a:bodyPr/>
          <a:lstStyle/>
          <a:p>
            <a:pPr eaLnBrk="1" hangingPunct="1"/>
            <a:r>
              <a:rPr lang="ru-RU" smtClean="0"/>
              <a:t>Создается на основе другого обрамления </a:t>
            </a:r>
          </a:p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TitledBorder</a:t>
            </a:r>
            <a:endParaRPr lang="ru-RU" smtClean="0">
              <a:solidFill>
                <a:srgbClr val="0000CC"/>
              </a:solidFill>
            </a:endParaRPr>
          </a:p>
        </p:txBody>
      </p:sp>
      <p:pic>
        <p:nvPicPr>
          <p:cNvPr id="952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781300"/>
            <a:ext cx="4357687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Составное обрамление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Объединяет два обрамления</a:t>
            </a:r>
          </a:p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CompoundBorder</a:t>
            </a:r>
          </a:p>
          <a:p>
            <a:pPr eaLnBrk="1" hangingPunct="1"/>
            <a:r>
              <a:rPr lang="ru-RU" smtClean="0"/>
              <a:t>Конструктор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CompoundBorder</a:t>
            </a:r>
            <a:r>
              <a:rPr lang="ru-RU" smtClean="0">
                <a:solidFill>
                  <a:srgbClr val="0000CC"/>
                </a:solidFill>
              </a:rPr>
              <a:t>(</a:t>
            </a:r>
            <a:r>
              <a:rPr lang="en-US" smtClean="0">
                <a:solidFill>
                  <a:srgbClr val="0000CC"/>
                </a:solidFill>
              </a:rPr>
              <a:t>insideBorder, outsideBorder)</a:t>
            </a:r>
            <a:endParaRPr lang="ru-RU" smtClean="0">
              <a:solidFill>
                <a:srgbClr val="0000CC"/>
              </a:solidFill>
            </a:endParaRPr>
          </a:p>
        </p:txBody>
      </p:sp>
      <p:pic>
        <p:nvPicPr>
          <p:cNvPr id="972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263900"/>
            <a:ext cx="37592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Фабрика обрамлений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en-US" smtClean="0">
                <a:solidFill>
                  <a:srgbClr val="0000CC"/>
                </a:solidFill>
              </a:rPr>
              <a:t>BorderFactory</a:t>
            </a:r>
          </a:p>
          <a:p>
            <a:pPr eaLnBrk="1" hangingPunct="1"/>
            <a:r>
              <a:rPr lang="ru-RU" smtClean="0"/>
              <a:t>Методы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create&lt;…&gt;Border(properties)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Swing </a:t>
            </a:r>
            <a:r>
              <a:rPr lang="ru-RU" smtClean="0"/>
              <a:t>и потоки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Часть </a:t>
            </a:r>
            <a:r>
              <a:rPr lang="en-US" smtClean="0"/>
              <a:t>6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Swing </a:t>
            </a:r>
            <a:r>
              <a:rPr lang="ru-RU" sz="3500" smtClean="0"/>
              <a:t>и потоки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Обработка сообщений и перерисовка интерфейса пользователя происходят в потоке событий (</a:t>
            </a:r>
            <a:r>
              <a:rPr lang="en-US" smtClean="0">
                <a:solidFill>
                  <a:srgbClr val="0000CC"/>
                </a:solidFill>
              </a:rPr>
              <a:t>EventThread</a:t>
            </a:r>
            <a:r>
              <a:rPr lang="ru-RU" smtClean="0"/>
              <a:t>)</a:t>
            </a:r>
          </a:p>
          <a:p>
            <a:pPr eaLnBrk="1" hangingPunct="1"/>
            <a:r>
              <a:rPr lang="ru-RU" smtClean="0"/>
              <a:t>Если занять </a:t>
            </a:r>
            <a:r>
              <a:rPr lang="en-US" smtClean="0">
                <a:solidFill>
                  <a:srgbClr val="0000CC"/>
                </a:solidFill>
              </a:rPr>
              <a:t>EventThread</a:t>
            </a:r>
            <a:r>
              <a:rPr lang="ru-RU" smtClean="0"/>
              <a:t>, </a:t>
            </a:r>
            <a:r>
              <a:rPr lang="en-US" smtClean="0"/>
              <a:t>GUI “</a:t>
            </a:r>
            <a:r>
              <a:rPr lang="ru-RU" smtClean="0"/>
              <a:t>зависнет</a:t>
            </a:r>
            <a:r>
              <a:rPr lang="en-US" smtClean="0"/>
              <a:t>”</a:t>
            </a:r>
            <a:endParaRPr lang="ru-RU" smtClean="0"/>
          </a:p>
          <a:p>
            <a:pPr eaLnBrk="1" hangingPunct="1"/>
            <a:r>
              <a:rPr lang="ru-RU" smtClean="0"/>
              <a:t>С видимыми компонентами можно оперировать только в </a:t>
            </a:r>
            <a:r>
              <a:rPr lang="en-US" smtClean="0">
                <a:solidFill>
                  <a:srgbClr val="0000CC"/>
                </a:solidFill>
              </a:rPr>
              <a:t>EventThread</a:t>
            </a:r>
          </a:p>
          <a:p>
            <a:pPr eaLnBrk="1" hangingPunct="1"/>
            <a:r>
              <a:rPr lang="en-US" smtClean="0"/>
              <a:t>GUI </a:t>
            </a:r>
            <a:r>
              <a:rPr lang="ru-RU" smtClean="0"/>
              <a:t>рекомендуется создавать в </a:t>
            </a:r>
            <a:r>
              <a:rPr lang="en-US" smtClean="0">
                <a:solidFill>
                  <a:srgbClr val="0000CC"/>
                </a:solidFill>
              </a:rPr>
              <a:t>EventThread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Видимые компоненты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Компонента считается видимой, если</a:t>
            </a:r>
          </a:p>
          <a:p>
            <a:pPr lvl="1" eaLnBrk="1" hangingPunct="1"/>
            <a:r>
              <a:rPr lang="ru-RU" smtClean="0"/>
              <a:t>Она добавлена к видимому контейнеру</a:t>
            </a:r>
          </a:p>
          <a:p>
            <a:pPr eaLnBrk="1" hangingPunct="1"/>
            <a:r>
              <a:rPr lang="ru-RU" smtClean="0"/>
              <a:t>Окна считаются видимой</a:t>
            </a:r>
          </a:p>
          <a:p>
            <a:pPr lvl="1" eaLnBrk="1" hangingPunct="1"/>
            <a:r>
              <a:rPr lang="ru-RU" smtClean="0"/>
              <a:t>После вызова метода </a:t>
            </a:r>
            <a:r>
              <a:rPr lang="en-US" smtClean="0">
                <a:solidFill>
                  <a:srgbClr val="0000CC"/>
                </a:solidFill>
              </a:rPr>
              <a:t>pack()</a:t>
            </a:r>
          </a:p>
          <a:p>
            <a:pPr lvl="1" eaLnBrk="1" hangingPunct="1"/>
            <a:r>
              <a:rPr lang="ru-RU" smtClean="0"/>
              <a:t>После вызова </a:t>
            </a:r>
            <a:r>
              <a:rPr lang="en-US" smtClean="0">
                <a:solidFill>
                  <a:srgbClr val="0000CC"/>
                </a:solidFill>
              </a:rPr>
              <a:t>setVisible(true)</a:t>
            </a:r>
            <a:endParaRPr 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Компоненты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Части интерфейса пользователя, не содержащие других компонентов</a:t>
            </a:r>
          </a:p>
          <a:p>
            <a:pPr lvl="1" eaLnBrk="1" hangingPunct="1"/>
            <a:r>
              <a:rPr lang="en-US" dirty="0" err="1" smtClean="0">
                <a:solidFill>
                  <a:srgbClr val="0000CC"/>
                </a:solidFill>
              </a:rPr>
              <a:t>JLabel</a:t>
            </a:r>
            <a:r>
              <a:rPr lang="en-US" dirty="0" smtClean="0"/>
              <a:t> – </a:t>
            </a:r>
            <a:r>
              <a:rPr lang="ru-RU" dirty="0" smtClean="0"/>
              <a:t>метка</a:t>
            </a:r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CC"/>
                </a:solidFill>
              </a:rPr>
              <a:t>JButton</a:t>
            </a:r>
            <a:r>
              <a:rPr lang="en-US" dirty="0" smtClean="0"/>
              <a:t> – </a:t>
            </a:r>
            <a:r>
              <a:rPr lang="ru-RU" dirty="0" smtClean="0"/>
              <a:t>кнопка</a:t>
            </a:r>
          </a:p>
          <a:p>
            <a:pPr lvl="1" eaLnBrk="1" hangingPunct="1"/>
            <a:r>
              <a:rPr lang="en-US" dirty="0" err="1" smtClean="0">
                <a:solidFill>
                  <a:srgbClr val="0000CC"/>
                </a:solidFill>
              </a:rPr>
              <a:t>JMenuItem</a:t>
            </a:r>
            <a:r>
              <a:rPr lang="en-US" dirty="0" smtClean="0"/>
              <a:t> – </a:t>
            </a:r>
            <a:r>
              <a:rPr lang="ru-RU" dirty="0" smtClean="0"/>
              <a:t>элемент </a:t>
            </a:r>
            <a:r>
              <a:rPr lang="ru-RU" dirty="0" smtClean="0"/>
              <a:t>меню</a:t>
            </a:r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CC"/>
                </a:solidFill>
              </a:rPr>
              <a:t>JTextField</a:t>
            </a:r>
            <a:r>
              <a:rPr lang="en-US" dirty="0" smtClean="0"/>
              <a:t> – </a:t>
            </a:r>
            <a:r>
              <a:rPr lang="ru-RU" smtClean="0"/>
              <a:t>поле ввода</a:t>
            </a:r>
            <a:endParaRPr lang="ru-RU" dirty="0" smtClean="0"/>
          </a:p>
          <a:p>
            <a:pPr lvl="1" eaLnBrk="1" hangingPunct="1"/>
            <a:r>
              <a:rPr lang="en-US" dirty="0" err="1" smtClean="0">
                <a:solidFill>
                  <a:srgbClr val="0000CC"/>
                </a:solidFill>
              </a:rPr>
              <a:t>JTextArea</a:t>
            </a:r>
            <a:r>
              <a:rPr lang="en-US" dirty="0" smtClean="0"/>
              <a:t> – </a:t>
            </a:r>
            <a:r>
              <a:rPr lang="ru-RU" dirty="0" smtClean="0"/>
              <a:t>редактор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Исполнение действий в </a:t>
            </a:r>
            <a:r>
              <a:rPr lang="en-US" sz="3500" smtClean="0"/>
              <a:t>EventThread</a:t>
            </a:r>
            <a:endParaRPr lang="ru-RU" sz="3500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 </a:t>
            </a:r>
            <a:r>
              <a:rPr lang="ru-RU" smtClean="0">
                <a:solidFill>
                  <a:srgbClr val="0000CC"/>
                </a:solidFill>
              </a:rPr>
              <a:t>SwingUtilities</a:t>
            </a:r>
          </a:p>
          <a:p>
            <a:pPr eaLnBrk="1" hangingPunct="1"/>
            <a:r>
              <a:rPr lang="ru-RU" smtClean="0"/>
              <a:t>Методы </a:t>
            </a:r>
            <a:endParaRPr lang="en-US" smtClean="0"/>
          </a:p>
          <a:p>
            <a:pPr lvl="1" eaLnBrk="1" hangingPunct="1"/>
            <a:r>
              <a:rPr lang="ru-RU" smtClean="0">
                <a:solidFill>
                  <a:srgbClr val="0000CC"/>
                </a:solidFill>
              </a:rPr>
              <a:t>invokeLater(</a:t>
            </a:r>
            <a:r>
              <a:rPr lang="en-US" smtClean="0">
                <a:solidFill>
                  <a:srgbClr val="0000CC"/>
                </a:solidFill>
              </a:rPr>
              <a:t>Runnable)</a:t>
            </a:r>
            <a:r>
              <a:rPr lang="en-US" smtClean="0"/>
              <a:t> </a:t>
            </a:r>
            <a:r>
              <a:rPr lang="ru-RU" smtClean="0"/>
              <a:t>– выполнить метод </a:t>
            </a:r>
            <a:r>
              <a:rPr lang="en-US" smtClean="0">
                <a:solidFill>
                  <a:srgbClr val="0000CC"/>
                </a:solidFill>
              </a:rPr>
              <a:t>run()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>
                <a:solidFill>
                  <a:srgbClr val="0000CC"/>
                </a:solidFill>
              </a:rPr>
              <a:t>EventThread</a:t>
            </a:r>
          </a:p>
          <a:p>
            <a:pPr lvl="1" eaLnBrk="1" hangingPunct="1"/>
            <a:r>
              <a:rPr lang="ru-RU" smtClean="0">
                <a:solidFill>
                  <a:srgbClr val="0000CC"/>
                </a:solidFill>
              </a:rPr>
              <a:t>invoke</a:t>
            </a:r>
            <a:r>
              <a:rPr lang="en-US" smtClean="0">
                <a:solidFill>
                  <a:srgbClr val="0000CC"/>
                </a:solidFill>
              </a:rPr>
              <a:t>AndWait</a:t>
            </a:r>
            <a:r>
              <a:rPr lang="ru-RU" smtClean="0">
                <a:solidFill>
                  <a:srgbClr val="0000CC"/>
                </a:solidFill>
              </a:rPr>
              <a:t>(</a:t>
            </a:r>
            <a:r>
              <a:rPr lang="en-US" smtClean="0">
                <a:solidFill>
                  <a:srgbClr val="0000CC"/>
                </a:solidFill>
              </a:rPr>
              <a:t>Runnable)</a:t>
            </a:r>
            <a:r>
              <a:rPr lang="ru-RU" smtClean="0"/>
              <a:t> – выполнить метод </a:t>
            </a:r>
            <a:r>
              <a:rPr lang="en-US" smtClean="0">
                <a:solidFill>
                  <a:srgbClr val="0000CC"/>
                </a:solidFill>
              </a:rPr>
              <a:t>run()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>
                <a:solidFill>
                  <a:srgbClr val="0000CC"/>
                </a:solidFill>
              </a:rPr>
              <a:t>EventThread</a:t>
            </a:r>
            <a:r>
              <a:rPr lang="en-US" smtClean="0"/>
              <a:t> </a:t>
            </a:r>
            <a:r>
              <a:rPr lang="ru-RU" smtClean="0"/>
              <a:t>и дождаться окончания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Контейнеры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Части интерфейса пользователя, содержащие другие компонентов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JPanel</a:t>
            </a:r>
            <a:r>
              <a:rPr lang="en-US" smtClean="0"/>
              <a:t> – </a:t>
            </a:r>
            <a:r>
              <a:rPr lang="ru-RU" smtClean="0"/>
              <a:t>панель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JFrame</a:t>
            </a:r>
            <a:r>
              <a:rPr lang="en-US" smtClean="0"/>
              <a:t> – </a:t>
            </a:r>
            <a:r>
              <a:rPr lang="ru-RU" smtClean="0"/>
              <a:t>окно приложения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JDialog</a:t>
            </a:r>
            <a:r>
              <a:rPr lang="en-US" smtClean="0"/>
              <a:t> – </a:t>
            </a:r>
            <a:r>
              <a:rPr lang="ru-RU" smtClean="0"/>
              <a:t>диалоговое окно</a:t>
            </a:r>
          </a:p>
          <a:p>
            <a:pPr lvl="1" eaLnBrk="1" hangingPunct="1"/>
            <a:r>
              <a:rPr lang="en-US" smtClean="0">
                <a:solidFill>
                  <a:srgbClr val="0000CC"/>
                </a:solidFill>
              </a:rPr>
              <a:t>JSrollPane</a:t>
            </a:r>
            <a:r>
              <a:rPr lang="en-US" smtClean="0"/>
              <a:t> – </a:t>
            </a:r>
            <a:r>
              <a:rPr lang="ru-RU" smtClean="0"/>
              <a:t>область с полосой прокрутки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Возможности компонентов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Генерация событий</a:t>
            </a:r>
          </a:p>
          <a:p>
            <a:pPr eaLnBrk="1" hangingPunct="1"/>
            <a:r>
              <a:rPr lang="ru-RU" smtClean="0"/>
              <a:t>Обработка ввода пользователя</a:t>
            </a:r>
          </a:p>
          <a:p>
            <a:pPr eaLnBrk="1" hangingPunct="1"/>
            <a:r>
              <a:rPr lang="ru-RU" smtClean="0"/>
              <a:t>Рамки</a:t>
            </a:r>
          </a:p>
          <a:p>
            <a:pPr eaLnBrk="1" hangingPunct="1"/>
            <a:r>
              <a:rPr lang="ru-RU" smtClean="0"/>
              <a:t>Отрисовка </a:t>
            </a:r>
            <a:r>
              <a:rPr lang="en-US" smtClean="0"/>
              <a:t>“</a:t>
            </a:r>
            <a:r>
              <a:rPr lang="ru-RU" smtClean="0"/>
              <a:t>в ручную</a:t>
            </a:r>
            <a:r>
              <a:rPr lang="en-US" smtClean="0"/>
              <a:t>”</a:t>
            </a:r>
            <a:endParaRPr lang="ru-RU" smtClean="0"/>
          </a:p>
          <a:p>
            <a:pPr eaLnBrk="1" hangingPunct="1"/>
            <a:r>
              <a:rPr lang="ru-RU" smtClean="0"/>
              <a:t>Поддержка </a:t>
            </a:r>
            <a:r>
              <a:rPr lang="en-US" smtClean="0"/>
              <a:t>Drag &amp; Drop</a:t>
            </a:r>
            <a:endParaRPr lang="ru-RU" smtClean="0"/>
          </a:p>
          <a:p>
            <a:pPr eaLnBrk="1" hangingPunct="1"/>
            <a:r>
              <a:rPr lang="ru-RU" smtClean="0"/>
              <a:t>Компановка</a:t>
            </a:r>
          </a:p>
          <a:p>
            <a:pPr eaLnBrk="1" hangingPunct="1"/>
            <a:r>
              <a:rPr lang="ru-RU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Тяжело</a:t>
            </a:r>
            <a:r>
              <a:rPr lang="en-US" sz="3500" smtClean="0"/>
              <a:t>- </a:t>
            </a:r>
            <a:r>
              <a:rPr lang="ru-RU" sz="3500" smtClean="0"/>
              <a:t>и легковесные компоненты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Тяжеловесные </a:t>
            </a:r>
            <a:r>
              <a:rPr lang="en-US" smtClean="0"/>
              <a:t>(heavyweight) </a:t>
            </a:r>
            <a:r>
              <a:rPr lang="ru-RU" smtClean="0"/>
              <a:t>компоненты</a:t>
            </a:r>
          </a:p>
          <a:p>
            <a:pPr lvl="1" eaLnBrk="1" hangingPunct="1"/>
            <a:r>
              <a:rPr lang="ru-RU" smtClean="0"/>
              <a:t>Отрисовываются операционной системой</a:t>
            </a:r>
          </a:p>
          <a:p>
            <a:pPr lvl="1" eaLnBrk="1" hangingPunct="1"/>
            <a:r>
              <a:rPr lang="ru-RU" smtClean="0"/>
              <a:t>Большинство </a:t>
            </a:r>
            <a:r>
              <a:rPr lang="en-US" smtClean="0">
                <a:solidFill>
                  <a:srgbClr val="0000CC"/>
                </a:solidFill>
              </a:rPr>
              <a:t>AWT</a:t>
            </a:r>
            <a:r>
              <a:rPr lang="en-US" smtClean="0"/>
              <a:t>-</a:t>
            </a:r>
            <a:r>
              <a:rPr lang="ru-RU" smtClean="0"/>
              <a:t>компонент</a:t>
            </a:r>
          </a:p>
          <a:p>
            <a:pPr eaLnBrk="1" hangingPunct="1"/>
            <a:r>
              <a:rPr lang="ru-RU" smtClean="0"/>
              <a:t>Легковесные </a:t>
            </a:r>
            <a:r>
              <a:rPr lang="en-US" smtClean="0"/>
              <a:t>(lightweight) </a:t>
            </a:r>
            <a:r>
              <a:rPr lang="ru-RU" smtClean="0"/>
              <a:t>компоненты</a:t>
            </a:r>
          </a:p>
          <a:p>
            <a:pPr lvl="1" eaLnBrk="1" hangingPunct="1"/>
            <a:r>
              <a:rPr lang="ru-RU" smtClean="0"/>
              <a:t>Отрисовываются </a:t>
            </a:r>
            <a:r>
              <a:rPr lang="en-US" smtClean="0">
                <a:solidFill>
                  <a:srgbClr val="0000CC"/>
                </a:solidFill>
              </a:rPr>
              <a:t>java</a:t>
            </a:r>
            <a:r>
              <a:rPr lang="en-US" smtClean="0"/>
              <a:t>-</a:t>
            </a:r>
            <a:r>
              <a:rPr lang="ru-RU" smtClean="0"/>
              <a:t>кодом</a:t>
            </a:r>
          </a:p>
          <a:p>
            <a:pPr lvl="1" eaLnBrk="1" hangingPunct="1"/>
            <a:r>
              <a:rPr lang="ru-RU" smtClean="0"/>
              <a:t>Все </a:t>
            </a:r>
            <a:r>
              <a:rPr lang="en-US" smtClean="0">
                <a:solidFill>
                  <a:srgbClr val="0000CC"/>
                </a:solidFill>
              </a:rPr>
              <a:t>Swing</a:t>
            </a:r>
            <a:r>
              <a:rPr lang="en-US" smtClean="0"/>
              <a:t>-</a:t>
            </a:r>
            <a:r>
              <a:rPr lang="ru-RU" smtClean="0"/>
              <a:t>компоненты, кроме окон верхнего уровня</a:t>
            </a:r>
            <a:endParaRPr lang="en-US" smtClean="0"/>
          </a:p>
          <a:p>
            <a:pPr eaLnBrk="1" hangingPunct="1"/>
            <a:r>
              <a:rPr lang="ru-RU" smtClean="0"/>
              <a:t>Тяжеловесные компоненты всегда отрисовываются поверх легковесных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Пример</a:t>
            </a:r>
            <a:r>
              <a:rPr lang="en-US" sz="3500" smtClean="0"/>
              <a:t>: </a:t>
            </a:r>
            <a:r>
              <a:rPr lang="ru-RU" sz="3500" smtClean="0"/>
              <a:t>кнопки на панели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29600" cy="35274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JPanel panel = new JPanel(new FlowLayout());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panel.add(new JButton("&lt;html&gt;e=mc&lt;sup&gt;2&lt;/sup&gt;&lt;/html&gt;"));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panel.add(new JButton("Button 2"));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panel.add(new JButton("Button 3"));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panel.add(new JButton("Long-Named Button 4"));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CC"/>
                </a:solidFill>
              </a:rPr>
              <a:t>panel.add(new JButton("5"));</a:t>
            </a:r>
          </a:p>
        </p:txBody>
      </p:sp>
      <p:sp>
        <p:nvSpPr>
          <p:cNvPr id="23557" name="Rectangle 7"/>
          <p:cNvSpPr>
            <a:spLocks noChangeAspect="1" noChangeArrowheads="1"/>
          </p:cNvSpPr>
          <p:nvPr>
            <p:ph sz="half" idx="2"/>
          </p:nvPr>
        </p:nvSpPr>
        <p:spPr>
          <a:xfrm>
            <a:off x="457200" y="4797425"/>
            <a:ext cx="8229600" cy="1333500"/>
          </a:xfrm>
        </p:spPr>
        <p:txBody>
          <a:bodyPr/>
          <a:lstStyle/>
          <a:p>
            <a:pPr eaLnBrk="1" hangingPunct="1"/>
            <a:endParaRPr lang="ru-RU" sz="2600" smtClean="0"/>
          </a:p>
        </p:txBody>
      </p:sp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8207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1112</Words>
  <Application>Microsoft Office PowerPoint</Application>
  <PresentationFormat>Экран (4:3)</PresentationFormat>
  <Paragraphs>350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4" baseType="lpstr">
      <vt:lpstr>Arial</vt:lpstr>
      <vt:lpstr>Wingdings</vt:lpstr>
      <vt:lpstr>Network</vt:lpstr>
      <vt:lpstr>1_Network</vt:lpstr>
      <vt:lpstr>Интерфейс пользователя Часть 1</vt:lpstr>
      <vt:lpstr>Содержание</vt:lpstr>
      <vt:lpstr>Интерфейс пользователя</vt:lpstr>
      <vt:lpstr>Компоненты и контейнеры</vt:lpstr>
      <vt:lpstr>Компоненты</vt:lpstr>
      <vt:lpstr>Контейнеры</vt:lpstr>
      <vt:lpstr>Возможности компонентов</vt:lpstr>
      <vt:lpstr>Тяжело- и легковесные компоненты</vt:lpstr>
      <vt:lpstr>Пример: кнопки на панели</vt:lpstr>
      <vt:lpstr>Окна верхнего уровня</vt:lpstr>
      <vt:lpstr>Типы окон</vt:lpstr>
      <vt:lpstr>Структура окна</vt:lpstr>
      <vt:lpstr>Окна приложения</vt:lpstr>
      <vt:lpstr>Закрытие окон</vt:lpstr>
      <vt:lpstr>Пример: окно с кнопками</vt:lpstr>
      <vt:lpstr>Меню</vt:lpstr>
      <vt:lpstr>Пример: окно с меню (2)</vt:lpstr>
      <vt:lpstr>Пример: окно с меню (2)</vt:lpstr>
      <vt:lpstr>Пример: окно с меню (3)</vt:lpstr>
      <vt:lpstr>Работа с диалогами</vt:lpstr>
      <vt:lpstr>Стандартные диалоги</vt:lpstr>
      <vt:lpstr>Компоновщики</vt:lpstr>
      <vt:lpstr>Компоновщики</vt:lpstr>
      <vt:lpstr>Работа компоновщика</vt:lpstr>
      <vt:lpstr>Применение компоновщиков</vt:lpstr>
      <vt:lpstr>FlowLayout</vt:lpstr>
      <vt:lpstr>BorderLayout</vt:lpstr>
      <vt:lpstr>GridLayout</vt:lpstr>
      <vt:lpstr>BoxLayout</vt:lpstr>
      <vt:lpstr>Другие компоновщики</vt:lpstr>
      <vt:lpstr>Запуск компоновщика</vt:lpstr>
      <vt:lpstr>Примеры компонент</vt:lpstr>
      <vt:lpstr>Класс JPanel</vt:lpstr>
      <vt:lpstr>Класс JLabel</vt:lpstr>
      <vt:lpstr>Класс JScrollPane</vt:lpstr>
      <vt:lpstr>Иконки</vt:lpstr>
      <vt:lpstr>Класс JSplitPane</vt:lpstr>
      <vt:lpstr>Обрамление</vt:lpstr>
      <vt:lpstr>Обрамление</vt:lpstr>
      <vt:lpstr>Размер обрамления</vt:lpstr>
      <vt:lpstr>Типы обрамлений</vt:lpstr>
      <vt:lpstr>Простые обрамления</vt:lpstr>
      <vt:lpstr>Наборные обрамления</vt:lpstr>
      <vt:lpstr>Обрамления с заголовком</vt:lpstr>
      <vt:lpstr>Составное обрамление</vt:lpstr>
      <vt:lpstr>Фабрика обрамлений</vt:lpstr>
      <vt:lpstr>Swing и потоки</vt:lpstr>
      <vt:lpstr>Swing и потоки</vt:lpstr>
      <vt:lpstr>Видимые компоненты</vt:lpstr>
      <vt:lpstr>Исполнение действий в EventThread</vt:lpstr>
    </vt:vector>
  </TitlesOfParts>
  <Company>IFMO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</dc:creator>
  <cp:lastModifiedBy>itstep teacher</cp:lastModifiedBy>
  <cp:revision>412</cp:revision>
  <dcterms:created xsi:type="dcterms:W3CDTF">2004-03-29T21:00:12Z</dcterms:created>
  <dcterms:modified xsi:type="dcterms:W3CDTF">2016-03-21T00:43:40Z</dcterms:modified>
</cp:coreProperties>
</file>