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5" r:id="rId3"/>
    <p:sldId id="306" r:id="rId4"/>
    <p:sldId id="307" r:id="rId5"/>
    <p:sldId id="309" r:id="rId6"/>
    <p:sldId id="310" r:id="rId7"/>
    <p:sldId id="311" r:id="rId8"/>
    <p:sldId id="257" r:id="rId9"/>
    <p:sldId id="284" r:id="rId10"/>
    <p:sldId id="285" r:id="rId11"/>
    <p:sldId id="262" r:id="rId12"/>
    <p:sldId id="263" r:id="rId13"/>
    <p:sldId id="265" r:id="rId14"/>
    <p:sldId id="268" r:id="rId15"/>
    <p:sldId id="286" r:id="rId16"/>
    <p:sldId id="287" r:id="rId17"/>
    <p:sldId id="294" r:id="rId18"/>
    <p:sldId id="295" r:id="rId19"/>
    <p:sldId id="288" r:id="rId20"/>
    <p:sldId id="296" r:id="rId21"/>
    <p:sldId id="297" r:id="rId22"/>
    <p:sldId id="298" r:id="rId23"/>
    <p:sldId id="289" r:id="rId24"/>
    <p:sldId id="271" r:id="rId25"/>
    <p:sldId id="272" r:id="rId26"/>
    <p:sldId id="290" r:id="rId27"/>
    <p:sldId id="293" r:id="rId28"/>
    <p:sldId id="301" r:id="rId29"/>
    <p:sldId id="299" r:id="rId30"/>
    <p:sldId id="303" r:id="rId31"/>
    <p:sldId id="277" r:id="rId32"/>
    <p:sldId id="302" r:id="rId33"/>
    <p:sldId id="278" r:id="rId34"/>
    <p:sldId id="292" r:id="rId35"/>
    <p:sldId id="279" r:id="rId36"/>
    <p:sldId id="281" r:id="rId37"/>
    <p:sldId id="280" r:id="rId38"/>
    <p:sldId id="282" r:id="rId39"/>
    <p:sldId id="283" r:id="rId40"/>
    <p:sldId id="304" r:id="rId41"/>
    <p:sldId id="300" r:id="rId42"/>
  </p:sldIdLst>
  <p:sldSz cx="11520488" cy="64801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43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8EB5E80-2540-406B-8059-DD24488A3173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8654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BEE0A1C-5C4D-46E2-BD26-D06D6BB0C7B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9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3600" y="2012950"/>
            <a:ext cx="9793288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8788" y="3671888"/>
            <a:ext cx="8062912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A3EA4A-5076-4DA6-BE2F-BD01D5015F7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CB8E47-A05C-4D6D-8AFB-CB9101F512A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53425" y="574675"/>
            <a:ext cx="2590800" cy="5054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6263" y="574675"/>
            <a:ext cx="7624762" cy="5054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92E346-7F16-4497-8653-B65C8F96BCC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1AAE37-B6E2-479D-B41E-DB1D8A17D84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3287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3287" cy="1417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E855D2-ABF9-480A-AFE9-E289C7EABF4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6263" y="1871663"/>
            <a:ext cx="5106987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35650" y="1871663"/>
            <a:ext cx="5108575" cy="375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08F945-A96C-43BE-AE5E-13050C31626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7962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8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8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85152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85152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75496D-5E4D-4968-82BB-AF8CA8B6CB1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3991E8-6E3C-402D-A8EE-B667649EF1F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2E71A4-CB11-4914-819D-521EABDE47C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8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89362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3738" y="258763"/>
            <a:ext cx="6440487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89362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27EE81-2893-45EE-B25A-A5640572DF0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7425" y="4535488"/>
            <a:ext cx="6913563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57425" y="579438"/>
            <a:ext cx="6913563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57425" y="5072063"/>
            <a:ext cx="6913563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3BA845-C7A9-4A9E-A415-02EA60403C9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76000" y="574200"/>
            <a:ext cx="10367640" cy="108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76000" y="1872000"/>
            <a:ext cx="10367640" cy="375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 txBox="1">
            <a:spLocks noGrp="1"/>
          </p:cNvSpPr>
          <p:nvPr>
            <p:ph type="sldNum" sz="quarter" idx="4"/>
          </p:nvPr>
        </p:nvSpPr>
        <p:spPr>
          <a:xfrm>
            <a:off x="525240" y="5909760"/>
            <a:ext cx="1531800" cy="446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4F45170-E78B-420B-9CCF-D31A4A9B7537}" type="slidenum"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09560" y="5688000"/>
            <a:ext cx="694439" cy="652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ru-RU" sz="377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1213"/>
        </a:spcBef>
        <a:spcAft>
          <a:spcPts val="0"/>
        </a:spcAft>
        <a:tabLst/>
        <a:defRPr lang="ru-RU" sz="274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Window_Dialog.sv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en.wikibooks.org/wiki/File:Window_Dialog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en.wikibooks.org/wiki/File:Window_Dialog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File:Windows_icon.svg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hyperlink" Target="https://en.wikibooks.org/wiki/File:Tux.svg" TargetMode="External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hyperlink" Target="https://en.wikibooks.org/wiki/File:Apple_Logo.svg" TargetMode="External"/><Relationship Id="rId4" Type="http://schemas.openxmlformats.org/officeDocument/2006/relationships/hyperlink" Target="https://en.wikibooks.org/wiki/File:Window_Dialog.svg" TargetMode="External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en.wikibooks.org/wiki/File:Text-x-java-source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Java.png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n.wikibooks.org/wiki/File:Application-x-executable.svg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File:Windows_icon.svg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hyperlink" Target="https://en.wikibooks.org/wiki/File:Tux.svg" TargetMode="External"/><Relationship Id="rId2" Type="http://schemas.openxmlformats.org/officeDocument/2006/relationships/hyperlink" Target="https://en.wikibooks.org/wiki/File:Text-x-java-source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Java.png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hyperlink" Target="https://en.wikibooks.org/wiki/File:Apple_Logo.svg" TargetMode="External"/><Relationship Id="rId4" Type="http://schemas.openxmlformats.org/officeDocument/2006/relationships/hyperlink" Target="https://en.wikibooks.org/wiki/File:Application-x-executable.svg" TargetMode="External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50" Type="http://schemas.openxmlformats.org/officeDocument/2006/relationships/image" Target="../media/image76.png"/><Relationship Id="rId55" Type="http://schemas.openxmlformats.org/officeDocument/2006/relationships/image" Target="../media/image81.png"/><Relationship Id="rId7" Type="http://schemas.openxmlformats.org/officeDocument/2006/relationships/image" Target="../media/image33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41" Type="http://schemas.openxmlformats.org/officeDocument/2006/relationships/image" Target="../media/image67.png"/><Relationship Id="rId54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jpe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3" Type="http://schemas.openxmlformats.org/officeDocument/2006/relationships/image" Target="../media/image79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75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52" Type="http://schemas.openxmlformats.org/officeDocument/2006/relationships/image" Target="../media/image7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56" Type="http://schemas.openxmlformats.org/officeDocument/2006/relationships/image" Target="../media/image82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3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432359" y="744120"/>
            <a:ext cx="10367640" cy="501588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ru-RU"/>
              <a:t>Почему Java?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428" y="-35645"/>
            <a:ext cx="12097344" cy="662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660" y="2447999"/>
            <a:ext cx="10367640" cy="1081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До </a:t>
            </a:r>
            <a:r>
              <a:rPr lang="en-US" dirty="0" smtClean="0"/>
              <a:t>Java…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7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575668" y="791815"/>
            <a:ext cx="10439640" cy="19440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ru-RU" sz="3200" u="sng" dirty="0"/>
              <a:t>Мартин </a:t>
            </a:r>
            <a:r>
              <a:rPr lang="ru-RU" sz="3200" u="sng" dirty="0" err="1"/>
              <a:t>Ричардс</a:t>
            </a:r>
            <a:r>
              <a:rPr lang="ru-RU" sz="3200" dirty="0"/>
              <a:t> разработал </a:t>
            </a:r>
            <a:r>
              <a:rPr lang="ru-RU" sz="3200" dirty="0" smtClean="0"/>
              <a:t>язык </a:t>
            </a:r>
            <a:r>
              <a:rPr lang="ru-RU" sz="3200" dirty="0"/>
              <a:t>программирования BCPL (</a:t>
            </a:r>
            <a:r>
              <a:rPr lang="ru-RU" sz="3200" dirty="0" err="1"/>
              <a:t>Basic</a:t>
            </a:r>
            <a:r>
              <a:rPr lang="ru-RU" sz="3200" dirty="0"/>
              <a:t> </a:t>
            </a:r>
            <a:r>
              <a:rPr lang="ru-RU" sz="3200" dirty="0" err="1"/>
              <a:t>Combined</a:t>
            </a:r>
            <a:r>
              <a:rPr lang="ru-RU" sz="3200" dirty="0"/>
              <a:t> </a:t>
            </a:r>
            <a:r>
              <a:rPr lang="ru-RU" sz="3200" dirty="0" err="1"/>
              <a:t>Progamming</a:t>
            </a:r>
            <a:r>
              <a:rPr lang="ru-RU" sz="3200" dirty="0"/>
              <a:t> </a:t>
            </a:r>
            <a:r>
              <a:rPr lang="ru-RU" sz="3200" dirty="0" err="1"/>
              <a:t>Language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7636" y="60480"/>
            <a:ext cx="3470039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3200" b="0" i="0" u="none" strike="noStrike" kern="1200" cap="none" dirty="0" smtClean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Середина 1960х:</a:t>
            </a:r>
            <a:endParaRPr lang="ru-RU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716" y="3528119"/>
            <a:ext cx="8161920" cy="2138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GET "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libhdr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LET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start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() = VALOF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{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Arial" pitchFamily="2"/>
              </a:rPr>
              <a:t>	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FOR 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i = 1 TO 5 DO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writef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("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fact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(%n) = %i4*n", i,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fact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(i))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	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RESULTIS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AND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fact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(n) = n=0 -&gt; 1, n*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fact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(n-1)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3320" y="3096000"/>
            <a:ext cx="23446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Печать факториала: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359643" y="1164392"/>
            <a:ext cx="10724755" cy="1631216"/>
          </a:xfrm>
        </p:spPr>
        <p:txBody>
          <a:bodyPr wrap="square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ru-RU" sz="3200" u="sng" dirty="0"/>
              <a:t>Кен </a:t>
            </a:r>
            <a:r>
              <a:rPr lang="ru-RU" sz="3200" u="sng" dirty="0" smtClean="0"/>
              <a:t>Томпсон </a:t>
            </a:r>
            <a:r>
              <a:rPr lang="ru-RU" sz="3200" dirty="0" smtClean="0"/>
              <a:t>на базе </a:t>
            </a:r>
            <a:r>
              <a:rPr lang="en-US" sz="3200" dirty="0" smtClean="0"/>
              <a:t>BCPL</a:t>
            </a:r>
            <a:r>
              <a:rPr lang="ru-RU" sz="3200" dirty="0"/>
              <a:t> разработал версию </a:t>
            </a:r>
            <a:r>
              <a:rPr lang="ru-RU" sz="3200" dirty="0" smtClean="0"/>
              <a:t>языка B</a:t>
            </a:r>
            <a:r>
              <a:rPr lang="en-US" sz="3200" dirty="0" smtClean="0"/>
              <a:t>.</a:t>
            </a:r>
            <a:endParaRPr lang="ru-RU" sz="3200" dirty="0"/>
          </a:p>
          <a:p>
            <a:pPr marL="0" lvl="0" indent="0" algn="l">
              <a:buNone/>
            </a:pPr>
            <a:r>
              <a:rPr lang="ru-RU" sz="3200" dirty="0"/>
              <a:t>B использовался для разработки ранней версии ОС UNIX на DEC PDP-7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743" y="111497"/>
            <a:ext cx="633600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Поздние 1960е и ранние 1970е: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000" y="3445560"/>
            <a:ext cx="3240000" cy="188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main()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auto a, b, c, sum;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a = 1; b = 2; c = 3;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sum = a+b+c;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putnumb(sum);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8000" y="2917800"/>
            <a:ext cx="6476399" cy="341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/*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following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function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will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print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a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non-negative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number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, n,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to</a:t>
            </a:r>
            <a:endParaRPr lang="ru-RU" sz="1800" b="0" i="1" u="none" strike="noStrike" kern="1200" cap="none" dirty="0">
              <a:ln>
                <a:noFill/>
              </a:ln>
              <a:solidFill>
                <a:schemeClr val="bg1">
                  <a:lumMod val="75000"/>
                </a:schemeClr>
              </a:solidFill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 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base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b,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where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2&lt;=b&lt;=10. 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This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routine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uses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fact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that</a:t>
            </a:r>
            <a:endParaRPr lang="ru-RU" sz="1800" b="0" i="1" u="none" strike="noStrike" kern="1200" cap="none" dirty="0">
              <a:ln>
                <a:noFill/>
              </a:ln>
              <a:solidFill>
                <a:schemeClr val="bg1">
                  <a:lumMod val="75000"/>
                </a:schemeClr>
              </a:solidFill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 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in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ASCII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character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set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,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the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digits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0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to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9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have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sequential</a:t>
            </a:r>
            <a:endParaRPr lang="ru-RU" sz="1800" b="0" i="1" u="none" strike="noStrike" kern="1200" cap="none" dirty="0">
              <a:ln>
                <a:noFill/>
              </a:ln>
              <a:solidFill>
                <a:schemeClr val="bg1">
                  <a:lumMod val="75000"/>
                </a:schemeClr>
              </a:solidFill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 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code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values</a:t>
            </a:r>
            <a:r>
              <a:rPr lang="ru-RU" sz="1800" b="0" i="0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.  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printn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(n, b)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  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extrn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putchar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  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auto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a;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  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if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(a = n / b)        /*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assignment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,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not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test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for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equality</a:t>
            </a:r>
            <a:r>
              <a:rPr lang="ru-RU" sz="1800" b="0" i="1" u="none" strike="noStrike" kern="1200" cap="none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          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printn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(a, b); /* </a:t>
            </a:r>
            <a:r>
              <a:rPr lang="ru-RU" sz="1800" b="0" i="1" u="none" strike="noStrike" kern="1200" cap="none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iberation Sans" pitchFamily="18"/>
                <a:ea typeface="Microsoft YaHei" pitchFamily="2"/>
                <a:cs typeface="Arial" pitchFamily="2"/>
              </a:rPr>
              <a:t>recursive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      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putchar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(n % b + '0');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576000" y="574200"/>
            <a:ext cx="10367640" cy="5015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ru-RU" sz="3200" dirty="0"/>
              <a:t>Ранние 1970е:</a:t>
            </a:r>
          </a:p>
          <a:p>
            <a:pPr marL="0" lvl="0" indent="0" algn="ctr">
              <a:buNone/>
            </a:pPr>
            <a:endParaRPr lang="ru-RU" sz="3200" dirty="0"/>
          </a:p>
          <a:p>
            <a:pPr marL="0" lvl="0" indent="0" algn="l">
              <a:buNone/>
            </a:pPr>
            <a:r>
              <a:rPr lang="ru-RU" sz="3200" u="sng" dirty="0" smtClean="0"/>
              <a:t>Денис </a:t>
            </a:r>
            <a:r>
              <a:rPr lang="ru-RU" sz="3200" u="sng" dirty="0" err="1"/>
              <a:t>Ритчи</a:t>
            </a:r>
            <a:r>
              <a:rPr lang="ru-RU" sz="3200" dirty="0"/>
              <a:t> начал работу над языком, который был назван </a:t>
            </a:r>
            <a:r>
              <a:rPr lang="ru-RU" sz="3200" dirty="0" smtClean="0"/>
              <a:t>C</a:t>
            </a:r>
            <a:r>
              <a:rPr lang="en-US" sz="3200" dirty="0" smtClean="0"/>
              <a:t>.</a:t>
            </a:r>
            <a:r>
              <a:rPr lang="ru-RU" sz="3200" dirty="0" smtClean="0"/>
              <a:t> В </a:t>
            </a:r>
            <a:r>
              <a:rPr lang="en-US" sz="3200" dirty="0" smtClean="0"/>
              <a:t>C </a:t>
            </a:r>
            <a:r>
              <a:rPr lang="uk-UA" sz="3200" dirty="0" smtClean="0"/>
              <a:t>добавлена </a:t>
            </a:r>
            <a:r>
              <a:rPr lang="ru-RU" sz="3200" dirty="0" smtClean="0"/>
              <a:t>строгая</a:t>
            </a:r>
            <a:r>
              <a:rPr lang="uk-UA" sz="3200" dirty="0" smtClean="0"/>
              <a:t> </a:t>
            </a:r>
            <a:r>
              <a:rPr lang="ru-RU" sz="3200" dirty="0" smtClean="0"/>
              <a:t>типизация</a:t>
            </a:r>
            <a:r>
              <a:rPr lang="uk-UA" sz="3200" dirty="0" smtClean="0"/>
              <a:t> и </a:t>
            </a:r>
            <a:r>
              <a:rPr lang="ru-RU" sz="3200" dirty="0" smtClean="0"/>
              <a:t>структуры</a:t>
            </a:r>
            <a:r>
              <a:rPr lang="uk-UA" sz="3200" dirty="0" smtClean="0"/>
              <a:t> </a:t>
            </a:r>
            <a:r>
              <a:rPr lang="ru-RU" sz="3200" dirty="0" smtClean="0"/>
              <a:t>(</a:t>
            </a:r>
            <a:r>
              <a:rPr lang="ru-RU" sz="3200" dirty="0"/>
              <a:t>по аналогии с языком </a:t>
            </a:r>
            <a:r>
              <a:rPr lang="ru-RU" sz="3200" dirty="0" err="1"/>
              <a:t>Algol</a:t>
            </a:r>
            <a:r>
              <a:rPr lang="ru-RU" sz="3200" dirty="0"/>
              <a:t>)</a:t>
            </a:r>
          </a:p>
          <a:p>
            <a:pPr marL="0" lvl="0" indent="0" algn="ctr">
              <a:buNone/>
            </a:pPr>
            <a:r>
              <a:rPr lang="ru-RU" sz="3200" dirty="0"/>
              <a:t>  </a:t>
            </a:r>
          </a:p>
          <a:p>
            <a:pPr marL="0" lvl="0" indent="0" algn="l">
              <a:buNone/>
            </a:pPr>
            <a:r>
              <a:rPr lang="ru-RU" sz="3200" dirty="0" smtClean="0"/>
              <a:t>C </a:t>
            </a:r>
            <a:r>
              <a:rPr lang="ru-RU" sz="3200" dirty="0"/>
              <a:t>использовался для написания ядра ОС UNIX для PDP-11</a:t>
            </a:r>
          </a:p>
          <a:p>
            <a:pPr marL="0" lvl="0" indent="0" algn="ctr">
              <a:buNone/>
            </a:pP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575668" y="863823"/>
            <a:ext cx="10367640" cy="5015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ru-RU" sz="3200" dirty="0" smtClean="0"/>
              <a:t>1980е:</a:t>
            </a:r>
            <a:endParaRPr lang="ru-RU" sz="3200" dirty="0"/>
          </a:p>
          <a:p>
            <a:pPr marL="0" lvl="0" indent="0" algn="l">
              <a:buNone/>
            </a:pPr>
            <a:endParaRPr lang="ru-RU" sz="3200" u="sng" dirty="0" smtClean="0"/>
          </a:p>
          <a:p>
            <a:pPr marL="0" lvl="0" indent="0" algn="l">
              <a:buNone/>
            </a:pPr>
            <a:r>
              <a:rPr lang="ru-RU" sz="3200" u="sng" dirty="0" smtClean="0"/>
              <a:t>Брайан Страуструп</a:t>
            </a:r>
            <a:r>
              <a:rPr lang="ru-RU" sz="3200" dirty="0" smtClean="0"/>
              <a:t> начал </a:t>
            </a:r>
            <a:r>
              <a:rPr lang="ru-RU" sz="3200" dirty="0"/>
              <a:t>работу над языком, который он называл </a:t>
            </a:r>
            <a:r>
              <a:rPr lang="ru-RU" sz="3200" dirty="0" smtClean="0"/>
              <a:t>"</a:t>
            </a:r>
            <a:r>
              <a:rPr lang="ru-RU" sz="3200" dirty="0"/>
              <a:t>C с </a:t>
            </a:r>
            <a:r>
              <a:rPr lang="ru-RU" sz="3200" dirty="0" smtClean="0"/>
              <a:t>классами".</a:t>
            </a:r>
          </a:p>
          <a:p>
            <a:pPr marL="0" indent="0" algn="l">
              <a:buNone/>
            </a:pPr>
            <a:r>
              <a:rPr lang="ru-RU" sz="3200" dirty="0"/>
              <a:t>Он добавил элементы объектно-ориентированного программирования из языка SIMULA в </a:t>
            </a:r>
            <a:r>
              <a:rPr lang="ru-RU" sz="3200" dirty="0" smtClean="0"/>
              <a:t>C</a:t>
            </a:r>
          </a:p>
          <a:p>
            <a:pPr marL="0" lvl="0" indent="0" algn="l">
              <a:buNone/>
            </a:pPr>
            <a:r>
              <a:rPr lang="ru-RU" sz="3200" dirty="0" smtClean="0"/>
              <a:t>В 1983 </a:t>
            </a:r>
            <a:r>
              <a:rPr lang="ru-RU" sz="3200" dirty="0"/>
              <a:t>Язык был переименован в C++</a:t>
            </a:r>
          </a:p>
          <a:p>
            <a:pPr marL="0" lvl="0" indent="0" algn="ctr">
              <a:buNone/>
            </a:pPr>
            <a:endParaRPr lang="ru-RU" sz="3200" dirty="0"/>
          </a:p>
          <a:p>
            <a:pPr marL="0" lvl="0" indent="0" algn="ctr">
              <a:buNone/>
            </a:pP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/>
          </p:cNvSpPr>
          <p:nvPr/>
        </p:nvSpPr>
        <p:spPr>
          <a:xfrm>
            <a:off x="575668" y="647799"/>
            <a:ext cx="10367640" cy="501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0" indent="0" algn="l">
              <a:buFont typeface="StarSymbol"/>
              <a:buNone/>
            </a:pPr>
            <a:endParaRPr lang="ru-RU" sz="3200" dirty="0" smtClean="0">
              <a:solidFill>
                <a:sysClr val="windowText" lastClr="000000"/>
              </a:solidFill>
            </a:endParaRPr>
          </a:p>
          <a:p>
            <a:pPr marL="0" indent="0" algn="l">
              <a:buFont typeface="StarSymbol"/>
              <a:buNone/>
            </a:pPr>
            <a:endParaRPr lang="ru-RU" sz="3200" u="sng" dirty="0" smtClean="0">
              <a:solidFill>
                <a:sysClr val="windowText" lastClr="000000"/>
              </a:solidFill>
            </a:endParaRPr>
          </a:p>
          <a:p>
            <a:pPr marL="0" indent="0" algn="ctr">
              <a:buFont typeface="StarSymbol"/>
              <a:buNone/>
            </a:pPr>
            <a:r>
              <a:rPr lang="ru-RU" sz="3200" dirty="0" smtClean="0">
                <a:solidFill>
                  <a:sysClr val="windowText" lastClr="000000"/>
                </a:solidFill>
              </a:rPr>
              <a:t>Что с переносимостью программ?</a:t>
            </a:r>
          </a:p>
          <a:p>
            <a:pPr marL="0" indent="0" algn="ctr">
              <a:buFont typeface="StarSymbol"/>
              <a:buNone/>
            </a:pPr>
            <a:endParaRPr lang="ru-RU" sz="3200" dirty="0" smtClean="0">
              <a:solidFill>
                <a:sysClr val="windowText" lastClr="000000"/>
              </a:solidFill>
            </a:endParaRPr>
          </a:p>
          <a:p>
            <a:pPr marL="0" indent="0" algn="ctr">
              <a:buFont typeface="StarSymbol"/>
              <a:buNone/>
            </a:pPr>
            <a:endParaRPr lang="ru-RU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04" y="137042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007716" y="686797"/>
            <a:ext cx="4516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151732" y="289145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1151732" y="384395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1151732" y="432020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151732" y="4615482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04" y="137042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67" y="310362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007716" y="686797"/>
            <a:ext cx="4516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151732" y="289145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1151732" y="384395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1151732" y="432020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151732" y="4615482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98" y="310362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1148219" y="2364653"/>
            <a:ext cx="6095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в машинный код</a:t>
            </a:r>
            <a:r>
              <a:rPr lang="en-US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5689318" y="3371845"/>
            <a:ext cx="342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04" y="137042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67" y="310362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Рисунок 6" descr="Window Dialog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255" y="4951169"/>
            <a:ext cx="909016" cy="5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007716" y="686797"/>
            <a:ext cx="4516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151732" y="289145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1151732" y="384395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1151732" y="4320207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151732" y="4615482"/>
            <a:ext cx="115204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98" y="310362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1148219" y="2364653"/>
            <a:ext cx="6095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в машинный код</a:t>
            </a:r>
            <a:r>
              <a:rPr lang="en-US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48219" y="4182750"/>
            <a:ext cx="7192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 выполняется на целевой платформе</a:t>
            </a:r>
            <a:r>
              <a:rPr lang="en-US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5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6" y="48123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17" y="48123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Стрелка вправо 25"/>
          <p:cNvSpPr/>
          <p:nvPr/>
        </p:nvSpPr>
        <p:spPr>
          <a:xfrm>
            <a:off x="5689318" y="3371845"/>
            <a:ext cx="342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>
            <a:off x="5102805" y="5054058"/>
            <a:ext cx="342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6430559" y="5054058"/>
            <a:ext cx="342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12728" y="919144"/>
            <a:ext cx="2060426" cy="10801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94" y="1031594"/>
            <a:ext cx="806936" cy="8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71" y="1186751"/>
            <a:ext cx="807137" cy="5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28" y="1054823"/>
            <a:ext cx="764282" cy="7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4318" y="215765"/>
            <a:ext cx="10804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«железа»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4380401" y="13158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08000" indent="0">
              <a:buNone/>
            </a:pPr>
            <a:r>
              <a:rPr lang="ru-RU" dirty="0" smtClean="0"/>
              <a:t>Краткая история</a:t>
            </a:r>
            <a:r>
              <a:rPr lang="en-US" dirty="0" smtClean="0"/>
              <a:t> </a:t>
            </a:r>
            <a:r>
              <a:rPr lang="ru-RU" dirty="0" smtClean="0"/>
              <a:t>развития платформы </a:t>
            </a:r>
            <a:r>
              <a:rPr lang="en-US" dirty="0" smtClean="0"/>
              <a:t>Java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9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12728" y="919144"/>
            <a:ext cx="2060426" cy="10801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94" y="1031594"/>
            <a:ext cx="806936" cy="8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71" y="1186751"/>
            <a:ext cx="807137" cy="5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28" y="1054823"/>
            <a:ext cx="764282" cy="7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7636" y="1989884"/>
            <a:ext cx="11031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образом если есть необходимость запускать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программу на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нескольких платформах необходимо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иметь…</a:t>
            </a:r>
            <a:endParaRPr lang="en-US" altLang="ru-RU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4380401" y="13158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4318" y="215765"/>
            <a:ext cx="11584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12728" y="919144"/>
            <a:ext cx="2060426" cy="10801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94" y="1031594"/>
            <a:ext cx="806936" cy="8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71" y="1186751"/>
            <a:ext cx="807137" cy="5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28" y="1054823"/>
            <a:ext cx="764282" cy="7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4" descr="Windows icon.sv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18" y="3983538"/>
            <a:ext cx="769087" cy="7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15" descr="Apple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42" y="2906156"/>
            <a:ext cx="660381" cy="9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6" descr="Tux.sv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36" y="4892266"/>
            <a:ext cx="648072" cy="76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7636" y="1989884"/>
            <a:ext cx="11031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образом если есть необходимость запускать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программу на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нескольких платформах необходимо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иметь…</a:t>
            </a:r>
            <a:endParaRPr lang="en-US" altLang="ru-RU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22" y="4008597"/>
            <a:ext cx="806936" cy="8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93" y="3016999"/>
            <a:ext cx="764282" cy="7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80" y="4916180"/>
            <a:ext cx="764282" cy="7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47" y="4029924"/>
            <a:ext cx="764282" cy="7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Стрелка вправо 26"/>
          <p:cNvSpPr/>
          <p:nvPr/>
        </p:nvSpPr>
        <p:spPr>
          <a:xfrm>
            <a:off x="4380401" y="13158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4459648" y="423204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 rot="19457784">
            <a:off x="4389183" y="3601261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2150761">
            <a:off x="4374568" y="489647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845334" y="321912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5845334" y="4188061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5845334" y="516889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4318" y="215765"/>
            <a:ext cx="11584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6133" y="5577455"/>
            <a:ext cx="10729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…отдельный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скомпилированный вариант программы </a:t>
            </a:r>
            <a:r>
              <a:rPr lang="ru-RU" alt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для каждой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целевой платформы </a:t>
            </a:r>
            <a:r>
              <a:rPr lang="en-US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(Windows, Linux, Mac OS, ...) </a:t>
            </a:r>
            <a:r>
              <a:rPr lang="ru-RU" altLang="ru-RU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89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/>
          </p:cNvSpPr>
          <p:nvPr/>
        </p:nvSpPr>
        <p:spPr>
          <a:xfrm>
            <a:off x="575668" y="575791"/>
            <a:ext cx="10367640" cy="501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0" indent="0" algn="l">
              <a:buFont typeface="StarSymbol"/>
              <a:buNone/>
            </a:pPr>
            <a:endParaRPr lang="ru-RU" sz="3200" dirty="0" smtClean="0">
              <a:solidFill>
                <a:sysClr val="windowText" lastClr="000000"/>
              </a:solidFill>
            </a:endParaRPr>
          </a:p>
          <a:p>
            <a:pPr marL="0" indent="0" algn="l">
              <a:buFont typeface="StarSymbol"/>
              <a:buNone/>
            </a:pPr>
            <a:endParaRPr lang="ru-RU" sz="3200" u="sng" dirty="0" smtClean="0">
              <a:solidFill>
                <a:sysClr val="windowText" lastClr="000000"/>
              </a:solidFill>
            </a:endParaRPr>
          </a:p>
          <a:p>
            <a:pPr marL="0" indent="0" algn="ctr">
              <a:buFont typeface="StarSymbol"/>
              <a:buNone/>
            </a:pPr>
            <a:r>
              <a:rPr lang="ru-RU" sz="3200" dirty="0" smtClean="0">
                <a:solidFill>
                  <a:sysClr val="windowText" lastClr="000000"/>
                </a:solidFill>
              </a:rPr>
              <a:t>Легко ли </a:t>
            </a:r>
            <a:r>
              <a:rPr lang="ru-RU" sz="3200" dirty="0" err="1" smtClean="0">
                <a:solidFill>
                  <a:sysClr val="windowText" lastClr="000000"/>
                </a:solidFill>
              </a:rPr>
              <a:t>портировать</a:t>
            </a:r>
            <a:r>
              <a:rPr lang="ru-RU" sz="3200" dirty="0" smtClean="0">
                <a:solidFill>
                  <a:sysClr val="windowText" lastClr="000000"/>
                </a:solidFill>
              </a:rPr>
              <a:t> программы на С/С++?</a:t>
            </a:r>
          </a:p>
          <a:p>
            <a:pPr marL="0" indent="0" algn="ctr">
              <a:buFont typeface="StarSymbol"/>
              <a:buNone/>
            </a:pPr>
            <a:endParaRPr lang="ru-RU" sz="3200" dirty="0" smtClean="0">
              <a:solidFill>
                <a:sysClr val="windowText" lastClr="000000"/>
              </a:solidFill>
            </a:endParaRPr>
          </a:p>
          <a:p>
            <a:pPr marL="0" indent="0" algn="ctr">
              <a:buFont typeface="StarSymbol"/>
              <a:buNone/>
            </a:pPr>
            <a:endParaRPr lang="ru-RU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03660" y="2447999"/>
            <a:ext cx="10367640" cy="72008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en-US" dirty="0" smtClean="0">
                <a:solidFill>
                  <a:sysClr val="windowText" lastClr="000000"/>
                </a:solidFill>
              </a:rPr>
              <a:t>Java…</a:t>
            </a:r>
            <a:r>
              <a:rPr lang="ru-RU" dirty="0" smtClean="0">
                <a:solidFill>
                  <a:sysClr val="windowText" lastClr="000000"/>
                </a:solidFill>
              </a:rPr>
              <a:t> История начинается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359644" y="791815"/>
            <a:ext cx="10871640" cy="472481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ru-RU" sz="3200" dirty="0" smtClean="0"/>
              <a:t>История </a:t>
            </a:r>
            <a:r>
              <a:rPr lang="ru-RU" sz="3200" dirty="0" err="1" smtClean="0"/>
              <a:t>java</a:t>
            </a:r>
            <a:r>
              <a:rPr lang="ru-RU" sz="3200" dirty="0" smtClean="0"/>
              <a:t> начинается с «Зеленой команды» (</a:t>
            </a:r>
            <a:r>
              <a:rPr lang="ru-RU" sz="3200" dirty="0" err="1" smtClean="0"/>
              <a:t>Green</a:t>
            </a:r>
            <a:r>
              <a:rPr lang="ru-RU" sz="3200" dirty="0" smtClean="0"/>
              <a:t> </a:t>
            </a:r>
            <a:r>
              <a:rPr lang="ru-RU" sz="3200" dirty="0" err="1" smtClean="0"/>
              <a:t>Team</a:t>
            </a:r>
            <a:r>
              <a:rPr lang="ru-RU" sz="3200" dirty="0" smtClean="0"/>
              <a:t>), перед которой была поставлена задача разработки языка для цифровых устройств таких, как  бытовые электронные устройства, телевизоры и т.д.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503660" y="287759"/>
            <a:ext cx="8135640" cy="6034121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ru-RU" sz="2800" dirty="0"/>
              <a:t>1) </a:t>
            </a:r>
            <a:r>
              <a:rPr lang="ru-RU" sz="2800" dirty="0" smtClean="0"/>
              <a:t>Джеймс </a:t>
            </a:r>
            <a:r>
              <a:rPr lang="ru-RU" sz="2800" dirty="0" err="1" smtClean="0"/>
              <a:t>Гослин</a:t>
            </a:r>
            <a:r>
              <a:rPr lang="ru-RU" sz="2800" dirty="0" smtClean="0"/>
              <a:t>, Майкл Шеридан и Патрик </a:t>
            </a:r>
            <a:r>
              <a:rPr lang="ru-RU" sz="2800" dirty="0" err="1" smtClean="0"/>
              <a:t>Ноутон</a:t>
            </a:r>
            <a:r>
              <a:rPr lang="ru-RU" sz="2800" dirty="0" smtClean="0"/>
              <a:t> инициировали проект в июне 1991 года.</a:t>
            </a:r>
            <a:endParaRPr lang="ru-RU" sz="2800" dirty="0"/>
          </a:p>
          <a:p>
            <a:pPr marL="0" lvl="0" indent="0" algn="l">
              <a:buNone/>
            </a:pPr>
            <a:r>
              <a:rPr lang="ru-RU" sz="2800" dirty="0" smtClean="0"/>
              <a:t>2</a:t>
            </a:r>
            <a:r>
              <a:rPr lang="ru-RU" sz="2800" dirty="0"/>
              <a:t>) </a:t>
            </a:r>
            <a:r>
              <a:rPr lang="ru-RU" sz="2800" dirty="0" smtClean="0"/>
              <a:t>Проект был нацелен на небольшие встраиваемые системы бытовой аппаратуры.</a:t>
            </a:r>
            <a:endParaRPr lang="ru-RU" sz="2800" dirty="0"/>
          </a:p>
          <a:p>
            <a:pPr marL="0" lvl="0" indent="0" algn="l">
              <a:buNone/>
            </a:pPr>
            <a:r>
              <a:rPr lang="ru-RU" sz="2800" dirty="0" smtClean="0"/>
              <a:t>3</a:t>
            </a:r>
            <a:r>
              <a:rPr lang="ru-RU" sz="2800" dirty="0"/>
              <a:t>) </a:t>
            </a:r>
            <a:r>
              <a:rPr lang="ru-RU" sz="2800" dirty="0" smtClean="0"/>
              <a:t>Первоначальное название, данное Джеймсом </a:t>
            </a:r>
            <a:r>
              <a:rPr lang="ru-RU" sz="2800" dirty="0" err="1" smtClean="0"/>
              <a:t>Гослингом</a:t>
            </a:r>
            <a:r>
              <a:rPr lang="ru-RU" sz="2800" dirty="0" smtClean="0"/>
              <a:t>, было "</a:t>
            </a:r>
            <a:r>
              <a:rPr lang="ru-RU" sz="2800" dirty="0" err="1" smtClean="0"/>
              <a:t>Greentalk</a:t>
            </a:r>
            <a:r>
              <a:rPr lang="ru-RU" sz="2800" dirty="0" smtClean="0"/>
              <a:t>", а файлы имели расширение </a:t>
            </a:r>
            <a:r>
              <a:rPr lang="ru-RU" sz="2800" dirty="0"/>
              <a:t>.</a:t>
            </a:r>
            <a:r>
              <a:rPr lang="ru-RU" sz="2800" dirty="0" err="1"/>
              <a:t>gt</a:t>
            </a:r>
            <a:r>
              <a:rPr lang="ru-RU" sz="2800" dirty="0"/>
              <a:t>.</a:t>
            </a:r>
          </a:p>
          <a:p>
            <a:pPr marL="0" lvl="0" indent="0" algn="l">
              <a:buNone/>
            </a:pPr>
            <a:r>
              <a:rPr lang="ru-RU" sz="2800" dirty="0" smtClean="0"/>
              <a:t>4</a:t>
            </a:r>
            <a:r>
              <a:rPr lang="ru-RU" sz="2800" dirty="0"/>
              <a:t>) </a:t>
            </a:r>
            <a:r>
              <a:rPr lang="ru-RU" sz="2800" dirty="0" smtClean="0"/>
              <a:t>После, проект был переименован в </a:t>
            </a:r>
            <a:r>
              <a:rPr lang="ru-RU" sz="2800" dirty="0" err="1" smtClean="0"/>
              <a:t>Oak</a:t>
            </a:r>
            <a:r>
              <a:rPr lang="ru-RU" sz="2800" dirty="0" smtClean="0"/>
              <a:t> (Дуб).</a:t>
            </a:r>
          </a:p>
          <a:p>
            <a:pPr marL="0" indent="0" algn="l">
              <a:buNone/>
            </a:pPr>
            <a:r>
              <a:rPr lang="ru-RU" sz="2800" dirty="0" smtClean="0"/>
              <a:t>5) В 1995 </a:t>
            </a:r>
            <a:r>
              <a:rPr lang="ru-RU" sz="2800" dirty="0" err="1"/>
              <a:t>Oak</a:t>
            </a:r>
            <a:r>
              <a:rPr lang="ru-RU" sz="2800" dirty="0"/>
              <a:t> </a:t>
            </a:r>
            <a:r>
              <a:rPr lang="ru-RU" sz="2800" dirty="0" smtClean="0"/>
              <a:t>был переименован в "</a:t>
            </a:r>
            <a:r>
              <a:rPr lang="ru-RU" sz="2800" dirty="0" err="1" smtClean="0"/>
              <a:t>Java</a:t>
            </a:r>
            <a:r>
              <a:rPr lang="ru-RU" sz="2800" dirty="0" smtClean="0"/>
              <a:t>", т.к. уже существовала торговая марка </a:t>
            </a:r>
            <a:r>
              <a:rPr lang="ru-RU" sz="2800" dirty="0" err="1"/>
              <a:t>Oak</a:t>
            </a:r>
            <a:r>
              <a:rPr lang="ru-RU" sz="2800" dirty="0"/>
              <a:t> </a:t>
            </a:r>
            <a:r>
              <a:rPr lang="ru-RU" sz="2800" dirty="0" err="1"/>
              <a:t>Technologies</a:t>
            </a:r>
            <a:r>
              <a:rPr lang="ru-RU" sz="2800" dirty="0" smtClean="0"/>
              <a:t>.</a:t>
            </a:r>
          </a:p>
          <a:p>
            <a:pPr marL="0" lvl="0" indent="0" algn="l">
              <a:buNone/>
            </a:pPr>
            <a:r>
              <a:rPr lang="ru-RU" sz="2800" dirty="0" smtClean="0"/>
              <a:t>6) </a:t>
            </a:r>
            <a:r>
              <a:rPr lang="ru-RU" sz="2800" dirty="0"/>
              <a:t>23 января 1996 </a:t>
            </a:r>
            <a:r>
              <a:rPr lang="ru-RU" sz="2800" dirty="0" smtClean="0"/>
              <a:t>- первый релиз </a:t>
            </a:r>
            <a:r>
              <a:rPr lang="en-US" sz="2800" dirty="0" smtClean="0"/>
              <a:t>JDK </a:t>
            </a:r>
            <a:r>
              <a:rPr lang="ru-RU" sz="2800" dirty="0" smtClean="0"/>
              <a:t>1.0.</a:t>
            </a:r>
            <a:endParaRPr lang="ru-RU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00848" y="143743"/>
            <a:ext cx="2018879" cy="226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25872" y="3168079"/>
            <a:ext cx="2054587" cy="177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03660" y="2592015"/>
            <a:ext cx="10367640" cy="648072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dirty="0" smtClean="0">
                <a:solidFill>
                  <a:sysClr val="windowText" lastClr="000000"/>
                </a:solidFill>
              </a:rPr>
              <a:t>В чем отличие </a:t>
            </a:r>
            <a:r>
              <a:rPr lang="en-US" dirty="0" smtClean="0">
                <a:solidFill>
                  <a:sysClr val="windowText" lastClr="000000"/>
                </a:solidFill>
              </a:rPr>
              <a:t>Java</a:t>
            </a:r>
            <a:r>
              <a:rPr lang="ru-RU" dirty="0" smtClean="0">
                <a:solidFill>
                  <a:sysClr val="windowText" lastClr="000000"/>
                </a:solidFill>
              </a:rPr>
              <a:t> от </a:t>
            </a:r>
            <a:r>
              <a:rPr lang="en-US" dirty="0" smtClean="0">
                <a:solidFill>
                  <a:sysClr val="windowText" lastClr="000000"/>
                </a:solidFill>
              </a:rPr>
              <a:t>C/C++?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652" y="215751"/>
            <a:ext cx="10513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kern="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Основная идея заключается в том, что исходный код компилируется не в бинарный, а в промежуточный код (файл *.</a:t>
            </a:r>
            <a:r>
              <a:rPr lang="en-US" sz="2800" kern="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class)</a:t>
            </a:r>
            <a:r>
              <a:rPr lang="ru-RU" sz="2800" kern="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который впоследствии </a:t>
            </a:r>
            <a:r>
              <a:rPr 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интерпретируется</a:t>
            </a:r>
            <a:r>
              <a:rPr lang="en-US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800" dirty="0">
              <a:effectLst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3" name="Рисунок 2" descr="Text-x-java-source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56" y="1727919"/>
            <a:ext cx="93610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Application-x-executable.sv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56" y="1727919"/>
            <a:ext cx="720080" cy="70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Java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40" y="1766928"/>
            <a:ext cx="814189" cy="6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 вправо 5"/>
          <p:cNvSpPr/>
          <p:nvPr/>
        </p:nvSpPr>
        <p:spPr>
          <a:xfrm>
            <a:off x="4286999" y="191094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937345" y="1900563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652" y="215751"/>
            <a:ext cx="10513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kern="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Основная идея заключается в том, что исходный код компилируется не в бинарный, а в промежуточный код (файл *.</a:t>
            </a:r>
            <a:r>
              <a:rPr lang="en-US" sz="2800" kern="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class)</a:t>
            </a:r>
            <a:r>
              <a:rPr lang="ru-RU" sz="2800" kern="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который впоследствии </a:t>
            </a:r>
            <a:r>
              <a:rPr 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интерпретируется</a:t>
            </a:r>
            <a:r>
              <a:rPr lang="en-US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800" dirty="0">
              <a:effectLst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3" name="Рисунок 2" descr="Text-x-java-source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56" y="1727919"/>
            <a:ext cx="93610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Application-x-executable.sv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56" y="1727919"/>
            <a:ext cx="720080" cy="70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Java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40" y="1766928"/>
            <a:ext cx="814189" cy="6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 вправо 5"/>
          <p:cNvSpPr/>
          <p:nvPr/>
        </p:nvSpPr>
        <p:spPr>
          <a:xfrm>
            <a:off x="4286999" y="191094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937345" y="1900563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0311" y="2605861"/>
            <a:ext cx="996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Промежуточный язык – это </a:t>
            </a:r>
            <a:r>
              <a:rPr lang="ru-RU" sz="2800" i="1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байт код</a:t>
            </a:r>
            <a:r>
              <a:rPr lang="en-US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Интерпретатор – это виртуальная машина</a:t>
            </a:r>
            <a:r>
              <a:rPr lang="en-US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 </a:t>
            </a:r>
            <a:r>
              <a:rPr lang="en-US" sz="2800" i="1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 Virtual Machine</a:t>
            </a:r>
            <a:r>
              <a:rPr lang="en-US" sz="2800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 (JVM). </a:t>
            </a:r>
            <a:endParaRPr lang="ru-RU" sz="2800" dirty="0" smtClean="0">
              <a:solidFill>
                <a:srgbClr val="252525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Файл байт кода универсальный, а </a:t>
            </a:r>
            <a:r>
              <a:rPr lang="en-US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JVM </a:t>
            </a:r>
            <a:r>
              <a:rPr lang="ru-RU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– зависит от платформы</a:t>
            </a:r>
            <a:r>
              <a:rPr lang="en-US" sz="2800" dirty="0" smtClean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ru-RU" sz="2800" dirty="0">
              <a:effectLst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9" name="Рисунок 8" descr="Text-x-java-source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40" y="4896271"/>
            <a:ext cx="93610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Application-x-executable.sv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48" y="4936617"/>
            <a:ext cx="720080" cy="70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Java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96" y="4073586"/>
            <a:ext cx="814189" cy="62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Java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91" y="4914572"/>
            <a:ext cx="814189" cy="62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Java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96" y="5742612"/>
            <a:ext cx="814189" cy="6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Стрелка вправо 13"/>
          <p:cNvSpPr/>
          <p:nvPr/>
        </p:nvSpPr>
        <p:spPr>
          <a:xfrm>
            <a:off x="4062472" y="510926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527035" y="510926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9335267">
            <a:off x="5382023" y="45208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609856">
            <a:off x="5382023" y="568075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4" descr="Windows icon.sv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87" y="4872861"/>
            <a:ext cx="769087" cy="7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5" descr="Apple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79" y="3829260"/>
            <a:ext cx="660381" cy="9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6" descr="Tux.sv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87" y="5715450"/>
            <a:ext cx="648072" cy="76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 вправо 20"/>
          <p:cNvSpPr/>
          <p:nvPr/>
        </p:nvSpPr>
        <p:spPr>
          <a:xfrm>
            <a:off x="7105908" y="422544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7105908" y="504820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7105908" y="588487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03660" y="2592015"/>
            <a:ext cx="10367640" cy="648072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en-US" dirty="0" smtClean="0">
                <a:solidFill>
                  <a:sysClr val="windowText" lastClr="000000"/>
                </a:solidFill>
              </a:rPr>
              <a:t>Write Once, Run Anywhere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Сферы применения</a:t>
            </a:r>
            <a:endParaRPr lang="ru-RU" dirty="0"/>
          </a:p>
        </p:txBody>
      </p:sp>
      <p:pic>
        <p:nvPicPr>
          <p:cNvPr id="4" name="Изображение 3" descr="javaserv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52" y="1665394"/>
            <a:ext cx="1824305" cy="2036935"/>
          </a:xfrm>
          <a:prstGeom prst="rect">
            <a:avLst/>
          </a:prstGeom>
        </p:spPr>
      </p:pic>
      <p:pic>
        <p:nvPicPr>
          <p:cNvPr id="5" name="Изображение 4" descr="544a64877ac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1561170"/>
            <a:ext cx="3240360" cy="2245381"/>
          </a:xfrm>
          <a:prstGeom prst="rect">
            <a:avLst/>
          </a:prstGeom>
        </p:spPr>
      </p:pic>
      <p:pic>
        <p:nvPicPr>
          <p:cNvPr id="6" name="Изображение 5" descr="java_linu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40" y="3855831"/>
            <a:ext cx="2400167" cy="20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15628" y="431775"/>
            <a:ext cx="10945216" cy="5184576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dirty="0" smtClean="0"/>
              <a:t>Отличительные особенности </a:t>
            </a:r>
            <a:r>
              <a:rPr lang="en-US" dirty="0" smtClean="0"/>
              <a:t>Java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68" y="1079847"/>
            <a:ext cx="6204260" cy="48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3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1652" y="403485"/>
            <a:ext cx="10367640" cy="58015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US" dirty="0" smtClean="0"/>
              <a:t>IDE </a:t>
            </a:r>
            <a:r>
              <a:rPr lang="ru-RU" dirty="0" smtClean="0"/>
              <a:t>для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/>
              <a:t>разработки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576000" y="1516320"/>
            <a:ext cx="10367640" cy="37580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ru-RU"/>
          </a:p>
          <a:p>
            <a:pPr marL="0" lvl="0" indent="0" algn="ctr">
              <a:buNone/>
            </a:pPr>
            <a:r>
              <a:rPr lang="ru-RU"/>
              <a:t>    </a:t>
            </a:r>
          </a:p>
          <a:p>
            <a:pPr marL="0" lvl="0" indent="0" algn="ctr">
              <a:buNone/>
            </a:pPr>
            <a:r>
              <a:rPr lang="ru-RU"/>
              <a:t>  </a:t>
            </a:r>
          </a:p>
          <a:p>
            <a:pPr marL="0" lvl="0" indent="0" algn="ctr">
              <a:buNone/>
            </a:pPr>
            <a:r>
              <a:rPr lang="ru-RU"/>
              <a:t>  </a:t>
            </a:r>
          </a:p>
          <a:p>
            <a:pPr marL="0" lvl="0" indent="0" algn="ctr">
              <a:buNone/>
            </a:pPr>
            <a:r>
              <a:rPr lang="ru-RU"/>
              <a:t>    </a:t>
            </a:r>
          </a:p>
          <a:p>
            <a:pPr marL="0" lvl="0" indent="0" algn="ctr">
              <a:buNone/>
            </a:pPr>
            <a:r>
              <a:rPr lang="ru-RU"/>
              <a:t>   </a:t>
            </a:r>
          </a:p>
          <a:p>
            <a:pPr marL="0" lvl="0" indent="0" algn="ctr">
              <a:buNone/>
            </a:pPr>
            <a:r>
              <a:rPr lang="ru-RU"/>
              <a:t>  </a:t>
            </a:r>
          </a:p>
          <a:p>
            <a:pPr marL="0" lvl="0" indent="0" algn="ctr">
              <a:buNone/>
            </a:pPr>
            <a:r>
              <a:rPr lang="ru-RU"/>
              <a:t>  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55988" y="4372752"/>
            <a:ext cx="2438754" cy="10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19280" y="1258374"/>
            <a:ext cx="3868254" cy="225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1692" y="3769587"/>
            <a:ext cx="1728192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1" b="5423"/>
          <a:stretch/>
        </p:blipFill>
        <p:spPr>
          <a:xfrm>
            <a:off x="6544819" y="1496856"/>
            <a:ext cx="4737913" cy="4074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" y="1295871"/>
            <a:ext cx="11520488" cy="4057049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576000" y="466571"/>
            <a:ext cx="10367640" cy="580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ru-RU" dirty="0" smtClean="0">
                <a:solidFill>
                  <a:sysClr val="windowText" lastClr="000000"/>
                </a:solidFill>
              </a:rPr>
              <a:t>Мировые тренды (</a:t>
            </a:r>
            <a:r>
              <a:rPr lang="en-US" dirty="0" smtClean="0">
                <a:solidFill>
                  <a:sysClr val="windowText" lastClr="000000"/>
                </a:solidFill>
              </a:rPr>
              <a:t>www.google.com/trends)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76000" y="466571"/>
            <a:ext cx="10367640" cy="58015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Востребованность </a:t>
            </a:r>
            <a:r>
              <a:rPr lang="ru-RU" dirty="0"/>
              <a:t>и </a:t>
            </a:r>
            <a:r>
              <a:rPr lang="ru-RU" dirty="0" smtClean="0"/>
              <a:t>перспективы</a:t>
            </a:r>
            <a:r>
              <a:rPr lang="en-US" dirty="0" smtClean="0"/>
              <a:t> (dou.ua)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22" y="1439887"/>
            <a:ext cx="8111396" cy="490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6" y="1367879"/>
            <a:ext cx="7654765" cy="504056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76000" y="466571"/>
            <a:ext cx="10367640" cy="580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ru-RU" dirty="0" smtClean="0">
                <a:solidFill>
                  <a:sysClr val="windowText" lastClr="000000"/>
                </a:solidFill>
              </a:rPr>
              <a:t>Востребованность и перспективы</a:t>
            </a:r>
            <a:r>
              <a:rPr lang="en-US" dirty="0" smtClean="0">
                <a:solidFill>
                  <a:sysClr val="windowText" lastClr="000000"/>
                </a:solidFill>
              </a:rPr>
              <a:t> (dou.ua)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59644" y="-4320"/>
            <a:ext cx="10945216" cy="1607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Компании, </a:t>
            </a:r>
            <a:r>
              <a:rPr lang="ru-RU" dirty="0"/>
              <a:t>которые уже сейчас ищут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4" y="1821653"/>
            <a:ext cx="892771" cy="669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39" y="3312095"/>
            <a:ext cx="996045" cy="442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4" y="3312095"/>
            <a:ext cx="972108" cy="4320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1" y="3278363"/>
            <a:ext cx="983264" cy="4370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8" y="1772096"/>
            <a:ext cx="1614520" cy="7184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80" y="1737801"/>
            <a:ext cx="1599896" cy="7110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56" y="1761442"/>
            <a:ext cx="1368152" cy="7495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08" y="1748991"/>
            <a:ext cx="1714500" cy="762000"/>
          </a:xfrm>
          <a:prstGeom prst="rect">
            <a:avLst/>
          </a:prstGeom>
        </p:spPr>
      </p:pic>
      <p:pic>
        <p:nvPicPr>
          <p:cNvPr id="5122" name="Picture 2" descr="RuneScape logo new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0216"/>
          <a:stretch/>
        </p:blipFill>
        <p:spPr bwMode="auto">
          <a:xfrm>
            <a:off x="9504660" y="1833040"/>
            <a:ext cx="1563897" cy="5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76" y="1946593"/>
            <a:ext cx="1230056" cy="50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Логотип eBa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0" y="2714263"/>
            <a:ext cx="1069141" cy="4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LinkedIn Logo 2013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38" y="2714263"/>
            <a:ext cx="1561129" cy="3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Логотип компании с 7 августа 2013 г.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36" y="2747857"/>
            <a:ext cx="1409381" cy="3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Oracle wordmark.sv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78" y="2820296"/>
            <a:ext cx="1440160" cy="18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Mojang logo 1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76" y="2807299"/>
            <a:ext cx="1367824" cy="21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blog.shoprocket.co/content/images/2015/09/paypal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743" y="2674901"/>
            <a:ext cx="1467814" cy="4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F:\webminar\firms\Astound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101" y="3337550"/>
            <a:ext cx="881494" cy="3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F:\webminar\firms\azurr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76" y="3295847"/>
            <a:ext cx="951179" cy="4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 descr="F:\webminar\firms\betbull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36" y="3312095"/>
            <a:ext cx="701480" cy="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F:\webminar\firms\caspio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8" y="3278363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F:\webminar\firms\ciklum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76" y="2615297"/>
            <a:ext cx="1341032" cy="5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:\webminar\firms\codeminder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45" y="3943633"/>
            <a:ext cx="910641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F:\webminar\firms\cogniance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70" y="3967361"/>
            <a:ext cx="1128008" cy="5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F:\webminar\firms\C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48" y="3953613"/>
            <a:ext cx="982573" cy="43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9" descr="F:\webminar\firms\cybervisi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00" y="3355982"/>
            <a:ext cx="840021" cy="3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F:\webminar\firms\daxx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72" y="4046533"/>
            <a:ext cx="797008" cy="3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F:\webminar\firms\engagepoint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918" y="4015492"/>
            <a:ext cx="704115" cy="3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F:\webminar\firms\epam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403" y="3971445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 descr="F:\webminar\firms\epom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8" y="3971445"/>
            <a:ext cx="1071904" cy="4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F:\webminar\firms\geeksforless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37" y="3299336"/>
            <a:ext cx="935478" cy="4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 descr="F:\webminar\firms\globallogic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675" y="4009311"/>
            <a:ext cx="978469" cy="4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7" name="Picture 37" descr="F:\webminar\firms\grossum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0" y="3953613"/>
            <a:ext cx="857251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F:\webminar\firms\gsngames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675" y="3342937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9" name="Picture 39" descr="F:\webminar\firms\insoft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767" y="3943633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webminar\firms\opower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5" y="4698910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webminar\firms\playitka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88" y="4698910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webminar\firms\playtech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36" y="4742000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webminar\firms\portaone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34" y="4742000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webminar\firms\provectus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90" y="4742000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webminar\firms\serena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75" y="4686030"/>
            <a:ext cx="983183" cy="4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webminar\firms\sintez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02" y="4643438"/>
            <a:ext cx="982062" cy="4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webminar\firms\skelia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72" y="4649382"/>
            <a:ext cx="812453" cy="36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webminar\firms\skywind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46" y="4622444"/>
            <a:ext cx="1029298" cy="4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webminar\firms\smile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232" y="4487624"/>
            <a:ext cx="1144692" cy="5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webminar\firms\softbistro.pn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55" y="5123000"/>
            <a:ext cx="1194791" cy="5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webminar\firms\softengi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52" y="5174723"/>
            <a:ext cx="962035" cy="4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webminar\firms\sombra.png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82" y="5185999"/>
            <a:ext cx="911290" cy="4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webminar\firms\spdukraine.png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49" y="5174723"/>
            <a:ext cx="1121213" cy="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webminar\firms\sps.png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75" y="5174723"/>
            <a:ext cx="1053043" cy="4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webminar\firms\tibco.png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403" y="5219519"/>
            <a:ext cx="1020423" cy="4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webminar\firms\triptop.png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63" y="5219519"/>
            <a:ext cx="1049748" cy="46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webminar\firms\unkur.png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71" y="5293991"/>
            <a:ext cx="969114" cy="4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:\webminar\firms\Virtuace .png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21" y="5292040"/>
            <a:ext cx="857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:\webminar\firms\wininteractive.png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5304219"/>
            <a:ext cx="793243" cy="35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15628" y="287759"/>
            <a:ext cx="10367640" cy="58015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Сколько </a:t>
            </a:r>
            <a:r>
              <a:rPr lang="ru-RU" dirty="0"/>
              <a:t>зарабатывают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разработчики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96" y="1367879"/>
            <a:ext cx="8387087" cy="4417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76000" y="-4320"/>
            <a:ext cx="10367640" cy="1607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Почему </a:t>
            </a:r>
            <a:r>
              <a:rPr lang="ru-RU" dirty="0"/>
              <a:t>стоит все бросить и заняться разработкой на языке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Высокая заработная плата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Востребованность на рынке труда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Комфортные рабочие места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Перспектива карьерного роста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Интересная работа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Работа за границей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/>
              <a:t>Широкие возможности для творчества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68387" y="466571"/>
            <a:ext cx="10367640" cy="58015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/>
              <a:t>  Как стать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 разработчиком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75668" y="1583903"/>
            <a:ext cx="10367640" cy="3758040"/>
          </a:xfrm>
        </p:spPr>
        <p:txBody>
          <a:bodyPr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0" indent="0"/>
            <a:r>
              <a:rPr lang="ru-RU" dirty="0" smtClean="0"/>
              <a:t>Мотивация</a:t>
            </a:r>
          </a:p>
          <a:p>
            <a:pPr marL="0" indent="0"/>
            <a:r>
              <a:rPr lang="ru-RU" dirty="0" smtClean="0"/>
              <a:t>Образование</a:t>
            </a:r>
          </a:p>
          <a:p>
            <a:pPr marL="432000" lvl="1" indent="0"/>
            <a:r>
              <a:rPr lang="ru-RU" dirty="0" smtClean="0"/>
              <a:t>Самообразование</a:t>
            </a:r>
          </a:p>
          <a:p>
            <a:pPr marL="432000" lvl="1" indent="0"/>
            <a:r>
              <a:rPr lang="ru-RU" dirty="0" smtClean="0"/>
              <a:t>Государственные ВУЗы</a:t>
            </a:r>
          </a:p>
          <a:p>
            <a:pPr marL="432000" lvl="1" indent="0"/>
            <a:r>
              <a:rPr lang="ru-RU" dirty="0" smtClean="0"/>
              <a:t>Специализированные курсы</a:t>
            </a:r>
          </a:p>
          <a:p>
            <a:pPr marL="0" indent="0"/>
            <a:r>
              <a:rPr lang="ru-RU" dirty="0" smtClean="0"/>
              <a:t>Английский язык</a:t>
            </a:r>
          </a:p>
          <a:p>
            <a:pPr marL="0" indent="0"/>
            <a:r>
              <a:rPr lang="ru-RU" dirty="0" smtClean="0"/>
              <a:t>Первоначальный опыт</a:t>
            </a:r>
          </a:p>
          <a:p>
            <a:pPr marL="0" indent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76000" y="258120"/>
            <a:ext cx="10367640" cy="1081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576000" y="1727919"/>
            <a:ext cx="10367640" cy="4176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>
                <a:solidFill>
                  <a:sysClr val="windowText" lastClr="000000"/>
                </a:solidFill>
              </a:rPr>
              <a:t>Актуальные программы </a:t>
            </a:r>
            <a:r>
              <a:rPr lang="ru-RU" dirty="0" smtClean="0">
                <a:solidFill>
                  <a:sysClr val="windowText" lastClr="000000"/>
                </a:solidFill>
              </a:rPr>
              <a:t>обучения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>
                <a:solidFill>
                  <a:sysClr val="windowText" lastClr="000000"/>
                </a:solidFill>
              </a:rPr>
              <a:t>Материально-техническая </a:t>
            </a:r>
            <a:r>
              <a:rPr lang="ru-RU" dirty="0">
                <a:solidFill>
                  <a:sysClr val="windowText" lastClr="000000"/>
                </a:solidFill>
              </a:rPr>
              <a:t>база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>
                <a:solidFill>
                  <a:sysClr val="windowText" lastClr="000000"/>
                </a:solidFill>
              </a:rPr>
              <a:t>Уровень коррупции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864037" y="2613071"/>
            <a:ext cx="9792415" cy="13890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800" dirty="0" smtClean="0">
                <a:solidFill>
                  <a:schemeClr val="tx2">
                    <a:lumMod val="75000"/>
                  </a:schemeClr>
                </a:solidFill>
              </a:rPr>
              <a:t>Что написано на JAVA?</a:t>
            </a:r>
            <a:endParaRPr lang="ru-RU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5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-1"/>
            <a:ext cx="9720264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5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03660" y="2592015"/>
            <a:ext cx="10367640" cy="648072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dirty="0" smtClean="0">
                <a:solidFill>
                  <a:sysClr val="windowText" lastClr="000000"/>
                </a:solidFill>
              </a:rPr>
              <a:t>Спасибо за внимание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6025" y="2016055"/>
            <a:ext cx="10368439" cy="324008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Изображение 5" descr="min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69" y="1439887"/>
            <a:ext cx="9120386" cy="38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LibreOffice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6025" y="2016055"/>
            <a:ext cx="10368439" cy="324008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Изображение 5" descr="min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69" y="1817903"/>
            <a:ext cx="9120386" cy="3852104"/>
          </a:xfrm>
          <a:prstGeom prst="rect">
            <a:avLst/>
          </a:prstGeom>
        </p:spPr>
      </p:pic>
      <p:pic>
        <p:nvPicPr>
          <p:cNvPr id="5" name="Изображение 4" descr="off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6" y="1571243"/>
            <a:ext cx="9548685" cy="44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6025" y="2016055"/>
            <a:ext cx="10368439" cy="324008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7" name="Изображение 6" descr="gm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64" y="1727919"/>
            <a:ext cx="9000604" cy="36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7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431652" y="1151855"/>
            <a:ext cx="10584000" cy="4567356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ru-RU" sz="3200" dirty="0" err="1" smtClean="0"/>
              <a:t>Java</a:t>
            </a:r>
            <a:r>
              <a:rPr lang="ru-RU" sz="3200" dirty="0"/>
              <a:t>?</a:t>
            </a:r>
          </a:p>
          <a:p>
            <a:pPr marL="0" lvl="0" indent="0" algn="ctr">
              <a:buNone/>
            </a:pPr>
            <a:endParaRPr lang="ru-RU" sz="3200" dirty="0" smtClean="0"/>
          </a:p>
          <a:p>
            <a:pPr marL="0" lvl="0" indent="0" algn="ctr">
              <a:buNone/>
            </a:pPr>
            <a:r>
              <a:rPr lang="ru-RU" sz="3200" dirty="0" err="1" smtClean="0"/>
              <a:t>Java</a:t>
            </a:r>
            <a:r>
              <a:rPr lang="ru-RU" sz="3200" dirty="0" smtClean="0"/>
              <a:t> </a:t>
            </a:r>
            <a:r>
              <a:rPr lang="ru-RU" sz="3200" dirty="0" smtClean="0"/>
              <a:t>– это язык </a:t>
            </a:r>
            <a:r>
              <a:rPr lang="ru-RU" sz="3200" dirty="0"/>
              <a:t>программирования и </a:t>
            </a:r>
            <a:r>
              <a:rPr lang="ru-RU" sz="3200" dirty="0" smtClean="0"/>
              <a:t>платформа </a:t>
            </a:r>
            <a:r>
              <a:rPr lang="ru-RU" sz="3200" dirty="0"/>
              <a:t>вычислений, которая была впервые выпущена </a:t>
            </a:r>
            <a:r>
              <a:rPr lang="ru-RU" sz="3200" dirty="0" err="1"/>
              <a:t>Sun</a:t>
            </a:r>
            <a:r>
              <a:rPr lang="ru-RU" sz="3200" dirty="0"/>
              <a:t> </a:t>
            </a:r>
            <a:r>
              <a:rPr lang="ru-RU" sz="3200" dirty="0" err="1"/>
              <a:t>Microsystems</a:t>
            </a:r>
            <a:r>
              <a:rPr lang="ru-RU" sz="3200" dirty="0"/>
              <a:t> в 1995 г.</a:t>
            </a:r>
          </a:p>
        </p:txBody>
      </p:sp>
      <p:pic>
        <p:nvPicPr>
          <p:cNvPr id="2052" name="Picture 4" descr="&amp;Kcy;&amp;acy;&amp;rcy;&amp;tcy;&amp;icy;&amp;ncy;&amp;kcy;&amp;icy; &amp;pcy;&amp;ocy; &amp;zcy;&amp;acy;&amp;pcy;&amp;rcy;&amp;ocy;&amp;scy;&amp;ucy;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48" y="503783"/>
            <a:ext cx="1428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660" y="2520007"/>
            <a:ext cx="10367640" cy="1081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Краткая история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759</Words>
  <Application>Microsoft Office PowerPoint</Application>
  <PresentationFormat>Произвольный</PresentationFormat>
  <Paragraphs>141</Paragraphs>
  <Slides>41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Обычный</vt:lpstr>
      <vt:lpstr>Презентация PowerPoint</vt:lpstr>
      <vt:lpstr>План</vt:lpstr>
      <vt:lpstr>Сферы применения</vt:lpstr>
      <vt:lpstr>Что написано на JAVA?</vt:lpstr>
      <vt:lpstr>Презентация PowerPoint</vt:lpstr>
      <vt:lpstr>LibreOffice</vt:lpstr>
      <vt:lpstr>Презентация PowerPoint</vt:lpstr>
      <vt:lpstr>Презентация PowerPoint</vt:lpstr>
      <vt:lpstr>Краткая история</vt:lpstr>
      <vt:lpstr>До Java…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IDE для Java разработки</vt:lpstr>
      <vt:lpstr>Презентация PowerPoint</vt:lpstr>
      <vt:lpstr>Востребованность и перспективы (dou.ua)</vt:lpstr>
      <vt:lpstr>Презентация PowerPoint</vt:lpstr>
      <vt:lpstr>Компании, которые уже сейчас ищут Java разработчиков</vt:lpstr>
      <vt:lpstr>Сколько зарабатывают Java разработчики</vt:lpstr>
      <vt:lpstr>Почему стоит все бросить и заняться разработкой на языке Java</vt:lpstr>
      <vt:lpstr>  Как стать Java  разработчиком</vt:lpstr>
      <vt:lpstr>Советы по выбору учебного заведения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212</cp:revision>
  <dcterms:created xsi:type="dcterms:W3CDTF">2016-06-10T17:36:42Z</dcterms:created>
  <dcterms:modified xsi:type="dcterms:W3CDTF">2017-04-12T13:26:27Z</dcterms:modified>
</cp:coreProperties>
</file>