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69" r:id="rId4"/>
    <p:sldId id="280" r:id="rId5"/>
    <p:sldId id="275" r:id="rId6"/>
    <p:sldId id="276" r:id="rId7"/>
    <p:sldId id="277" r:id="rId8"/>
    <p:sldId id="270" r:id="rId9"/>
    <p:sldId id="282" r:id="rId10"/>
    <p:sldId id="281" r:id="rId11"/>
    <p:sldId id="273" r:id="rId12"/>
    <p:sldId id="274" r:id="rId13"/>
    <p:sldId id="271" r:id="rId14"/>
    <p:sldId id="272" r:id="rId15"/>
    <p:sldId id="283" r:id="rId16"/>
    <p:sldId id="279" r:id="rId17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7BAB"/>
    <a:srgbClr val="EDA95A"/>
    <a:srgbClr val="DDD674"/>
    <a:srgbClr val="BABD5A"/>
    <a:srgbClr val="64B9E4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287" autoAdjust="0"/>
  </p:normalViewPr>
  <p:slideViewPr>
    <p:cSldViewPr>
      <p:cViewPr varScale="1">
        <p:scale>
          <a:sx n="108" d="100"/>
          <a:sy n="108" d="100"/>
        </p:scale>
        <p:origin x="1716" y="114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14.08.2016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14.08.2016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14.08.2016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tutorial/essential/exceptions" TargetMode="External"/><Relationship Id="rId2" Type="http://schemas.openxmlformats.org/officeDocument/2006/relationships/hyperlink" Target="http://download.oracle.com/javase/6/docs/a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2011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Lecture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#06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Main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i = 0; i &lt;=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args.</a:t>
            </a:r>
            <a:r>
              <a:rPr lang="en-US" sz="1600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args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[i]);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&gt;java Main hello world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hello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world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Exception 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in thread "main" </a:t>
            </a:r>
            <a:endParaRPr lang="en-US" sz="1400" dirty="0" smtClean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/>
              </a:rPr>
              <a:t>java.lang.ArrayIndexOutOfBoundsException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: 2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        at </a:t>
            </a:r>
            <a:r>
              <a:rPr lang="en-US" sz="1400" dirty="0" err="1">
                <a:solidFill>
                  <a:srgbClr val="FF0000"/>
                </a:solidFill>
                <a:latin typeface="Courier New"/>
              </a:rPr>
              <a:t>Main.main</a:t>
            </a:r>
            <a:r>
              <a:rPr lang="en-US" sz="1400" dirty="0">
                <a:solidFill>
                  <a:srgbClr val="FF0000"/>
                </a:solidFill>
                <a:latin typeface="Courier New"/>
              </a:rPr>
              <a:t>(Main.java:4)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45024"/>
            <a:ext cx="3067200" cy="231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9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исключительных ситуаций: </a:t>
            </a:r>
            <a:r>
              <a:rPr lang="en-US" dirty="0" smtClean="0"/>
              <a:t>try – catch – 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обработки используется блок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try-catch-finally</a:t>
            </a:r>
            <a:r>
              <a:rPr lang="en-US" dirty="0" smtClean="0"/>
              <a:t>:</a:t>
            </a:r>
          </a:p>
          <a:p>
            <a:pPr marL="360363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360363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aMethodThrowingPossibleException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60363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PossibleException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360363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60363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finally {</a:t>
            </a:r>
          </a:p>
          <a:p>
            <a:pPr marL="360363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perform final processing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60363" lvl="1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ru-RU" dirty="0" smtClean="0"/>
              <a:t>Необработанное исключение поднимается на уровень выше (в вызвавший метод)</a:t>
            </a:r>
          </a:p>
          <a:p>
            <a:r>
              <a:rPr lang="ru-RU" dirty="0" smtClean="0"/>
              <a:t>Если исключение не будет обработано в методе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main()</a:t>
            </a:r>
            <a:r>
              <a:rPr lang="ru-RU" dirty="0" smtClean="0"/>
              <a:t>, работа виртуальной машины будет завершена</a:t>
            </a:r>
          </a:p>
          <a:p>
            <a:r>
              <a:rPr lang="ru-RU" dirty="0" smtClean="0"/>
              <a:t>Код в блоке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будет выполнен в любом случае, даже если:</a:t>
            </a:r>
          </a:p>
          <a:p>
            <a:pPr lvl="1"/>
            <a:r>
              <a:rPr lang="ru-RU" dirty="0" smtClean="0"/>
              <a:t>исключение произошло </a:t>
            </a:r>
          </a:p>
          <a:p>
            <a:pPr lvl="1"/>
            <a:r>
              <a:rPr lang="ru-RU" dirty="0"/>
              <a:t>исключение</a:t>
            </a:r>
            <a:r>
              <a:rPr lang="ru-RU" dirty="0" smtClean="0"/>
              <a:t> не произошло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нутри блока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была использована команда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1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– catch –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использоваться без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/>
              <a:t>, </a:t>
            </a:r>
            <a:r>
              <a:rPr lang="ru-RU" dirty="0" smtClean="0"/>
              <a:t>когда нет обязательного к исполнению в любом случае</a:t>
            </a:r>
            <a:r>
              <a:rPr lang="ru-RU" dirty="0"/>
              <a:t> </a:t>
            </a:r>
            <a:r>
              <a:rPr lang="ru-RU" dirty="0" smtClean="0"/>
              <a:t>кода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Может использоваться без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, </a:t>
            </a:r>
            <a:r>
              <a:rPr lang="ru-RU" dirty="0" smtClean="0"/>
              <a:t>когда не предполагается обработка исключения, но есть обязательный к исполнению код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Может содержать несколько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, </a:t>
            </a:r>
            <a:r>
              <a:rPr lang="ru-RU" dirty="0" smtClean="0"/>
              <a:t>расположенных иерархично от более узкого (потомка) к более широкому (родителю) исключению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9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обработки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Main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main(String...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b="1" dirty="0">
                <a:solidFill>
                  <a:srgbClr val="00B050"/>
                </a:solidFill>
                <a:latin typeface="Courier New"/>
              </a:rPr>
              <a:t>try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i = 0; i &lt;=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args.</a:t>
            </a:r>
            <a:r>
              <a:rPr lang="en-US" sz="1600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 marL="342900" lvl="0" indent="-342900">
              <a:buClr>
                <a:srgbClr val="E20074"/>
              </a:buClr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[i]);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b="1" dirty="0">
                <a:solidFill>
                  <a:srgbClr val="00B050"/>
                </a:solidFill>
                <a:latin typeface="Courier New"/>
              </a:rPr>
              <a:t>} catch (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</a:rPr>
              <a:t>ArrayIndexOutOfBoundsException</a:t>
            </a:r>
            <a:r>
              <a:rPr lang="en-US" sz="1600" b="1" dirty="0">
                <a:solidFill>
                  <a:srgbClr val="00B050"/>
                </a:solidFill>
                <a:latin typeface="Courier New"/>
              </a:rPr>
              <a:t> e)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urier New"/>
              </a:rPr>
              <a:t>err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Courier New"/>
              </a:rPr>
              <a:t>"Wrong index!"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b="1" dirty="0">
                <a:solidFill>
                  <a:srgbClr val="00B050"/>
                </a:solidFill>
                <a:latin typeface="Courier New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</a:rPr>
              <a:t>&gt;java Main hello world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hello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world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 New"/>
              </a:rPr>
              <a:t>Wrong index!</a:t>
            </a:r>
            <a:endParaRPr lang="en-US" sz="1400" dirty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5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 использовани</a:t>
            </a:r>
            <a:r>
              <a:rPr lang="ru-RU" dirty="0"/>
              <a:t>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Типы наследуются от класса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java.lang.Exception</a:t>
            </a:r>
            <a:r>
              <a:rPr lang="ru-RU" dirty="0" smtClean="0"/>
              <a:t> или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java.lang.RuntimeException</a:t>
            </a:r>
            <a:endParaRPr lang="en-US" dirty="0" smtClean="0"/>
          </a:p>
          <a:p>
            <a:pPr marL="357188" indent="0">
              <a:buNone/>
            </a:pPr>
            <a:endParaRPr lang="en-US" sz="1600" dirty="0" smtClean="0">
              <a:solidFill>
                <a:srgbClr val="7F0055"/>
              </a:solidFill>
              <a:latin typeface="Courier New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Exception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message,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cause)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(message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cause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message)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(message);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cause)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(cause);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1612900" indent="-1257300">
              <a:buNone/>
            </a:pPr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pPr marL="1612900" indent="-1257300">
              <a:buNone/>
            </a:pP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612900" indent="-125730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doItImmediately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    // do </a:t>
            </a:r>
            <a:r>
              <a:rPr lang="en-US" sz="1600" dirty="0" err="1" smtClean="0">
                <a:solidFill>
                  <a:srgbClr val="3F7F5F"/>
                </a:solidFill>
                <a:latin typeface="Courier New" pitchFamily="49" charset="0"/>
                <a:cs typeface="Courier New" pitchFamily="49" charset="0"/>
              </a:rPr>
              <a:t>smth</a:t>
            </a:r>
            <a:endParaRPr lang="en-US" sz="1600" dirty="0" smtClean="0">
              <a:solidFill>
                <a:srgbClr val="3F7F5F"/>
              </a:solidFill>
              <a:latin typeface="Courier New" pitchFamily="49" charset="0"/>
              <a:cs typeface="Courier New" pitchFamily="49" charset="0"/>
            </a:endParaRP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isTrue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"Cannot do it immediately! I want go away!"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612900" indent="-1257300"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1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Желательно использовать имеющиеся исключения, в редких случаях создавая собственные</a:t>
            </a:r>
            <a:r>
              <a:rPr lang="en-US" dirty="0" smtClean="0"/>
              <a:t>:</a:t>
            </a:r>
            <a:endParaRPr lang="en-US" sz="1600" dirty="0">
              <a:solidFill>
                <a:srgbClr val="7F0055"/>
              </a:solidFill>
              <a:latin typeface="Courier New"/>
            </a:endParaRPr>
          </a:p>
          <a:p>
            <a:pPr marL="357188" lvl="0" indent="0">
              <a:buClr>
                <a:srgbClr val="E20074"/>
              </a:buClr>
              <a:buNone/>
            </a:pPr>
            <a:r>
              <a:rPr lang="en-US" dirty="0" err="1" smtClean="0">
                <a:latin typeface="Courier New"/>
              </a:rPr>
              <a:t>ConnectionFailedException</a:t>
            </a:r>
            <a:r>
              <a:rPr lang="en-US" dirty="0" smtClean="0">
                <a:latin typeface="Courier New"/>
              </a:rPr>
              <a:t> – </a:t>
            </a:r>
            <a:r>
              <a:rPr lang="ru-RU" dirty="0" smtClean="0"/>
              <a:t>существует</a:t>
            </a:r>
            <a:r>
              <a:rPr lang="ru-RU" dirty="0" smtClean="0">
                <a:latin typeface="Courier New"/>
              </a:rPr>
              <a:t> </a:t>
            </a:r>
            <a:r>
              <a:rPr lang="en-US" dirty="0" err="1" smtClean="0">
                <a:latin typeface="Courier New"/>
              </a:rPr>
              <a:t>ConnectException</a:t>
            </a:r>
            <a:endParaRPr lang="en-US" dirty="0" smtClean="0">
              <a:latin typeface="Courier New"/>
            </a:endParaRPr>
          </a:p>
          <a:p>
            <a:pPr marL="357188" lvl="0" indent="0">
              <a:buClr>
                <a:srgbClr val="E20074"/>
              </a:buClr>
              <a:buNone/>
            </a:pPr>
            <a:r>
              <a:rPr lang="en-US" dirty="0" err="1" smtClean="0">
                <a:latin typeface="Courier New"/>
              </a:rPr>
              <a:t>OutOfMoneyException</a:t>
            </a:r>
            <a:r>
              <a:rPr lang="en-US" dirty="0" smtClean="0">
                <a:latin typeface="Courier New"/>
              </a:rPr>
              <a:t> – </a:t>
            </a:r>
            <a:r>
              <a:rPr lang="ru-RU" dirty="0" smtClean="0"/>
              <a:t>хорошее бизнес-исключение</a:t>
            </a:r>
            <a:endParaRPr lang="en-US" dirty="0"/>
          </a:p>
          <a:p>
            <a:pPr marL="357188" lvl="0" indent="0">
              <a:buClr>
                <a:srgbClr val="E20074"/>
              </a:buClr>
              <a:buNone/>
            </a:pP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Исключения типа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лучше не обрабатывать</a:t>
            </a:r>
          </a:p>
          <a:p>
            <a:r>
              <a:rPr lang="ru-RU" dirty="0" smtClean="0"/>
              <a:t>Использовать только там, где это необходимо</a:t>
            </a:r>
          </a:p>
          <a:p>
            <a:r>
              <a:rPr lang="en-US" dirty="0" smtClean="0"/>
              <a:t>Checked exceptions – </a:t>
            </a:r>
            <a:r>
              <a:rPr lang="ru-RU" dirty="0" smtClean="0"/>
              <a:t>для восстанавливаемых ситуаций, </a:t>
            </a:r>
            <a:r>
              <a:rPr lang="en-US" dirty="0" smtClean="0"/>
              <a:t>unchecked exceptions – </a:t>
            </a:r>
            <a:r>
              <a:rPr lang="ru-RU" dirty="0" smtClean="0"/>
              <a:t>для ошибок программы</a:t>
            </a:r>
          </a:p>
          <a:p>
            <a:r>
              <a:rPr lang="ru-RU" dirty="0" smtClean="0"/>
              <a:t>Избегать ненужного использования </a:t>
            </a:r>
            <a:r>
              <a:rPr lang="en-US" dirty="0" smtClean="0"/>
              <a:t>checked exceptions</a:t>
            </a:r>
            <a:r>
              <a:rPr lang="ru-RU" dirty="0" smtClean="0"/>
              <a:t> (для проверки состояний и т.д.)</a:t>
            </a:r>
          </a:p>
          <a:p>
            <a:r>
              <a:rPr lang="ru-RU" dirty="0" smtClean="0"/>
              <a:t>Документировать все исключения, бросаемые в методах: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@throws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Добавлять информацию в сообщения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1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download.oracle.com/javase/6/docs/api</a:t>
            </a:r>
            <a:r>
              <a:rPr lang="en-US" dirty="0"/>
              <a:t> 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download.oracle.com/javase/tutorial/essential/exceptions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J. Bloch. Effective Java: Programming Language Guide, Chapter 8 – Exceptions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Eckel</a:t>
            </a:r>
            <a:r>
              <a:rPr lang="en-US" dirty="0" smtClean="0"/>
              <a:t>. Thinking in Java, Chapter 9 – Error handling with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3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</a:t>
            </a:r>
            <a:r>
              <a:rPr lang="ru-RU" dirty="0"/>
              <a:t>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типы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обработка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создание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est practice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Исключительные ситуации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Исключение (</a:t>
            </a:r>
            <a:r>
              <a:rPr lang="en-US" dirty="0" smtClean="0"/>
              <a:t>Exception</a:t>
            </a:r>
            <a:r>
              <a:rPr lang="ru-RU" dirty="0" smtClean="0"/>
              <a:t>) – событие, происходящее в процессе выполнения программы, которое нарушает нормальную последовательность операций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/>
              <a:t>П</a:t>
            </a:r>
            <a:r>
              <a:rPr lang="ru-RU" dirty="0" smtClean="0"/>
              <a:t>рименяются для:</a:t>
            </a:r>
          </a:p>
          <a:p>
            <a:pPr lvl="1"/>
            <a:r>
              <a:rPr lang="ru-RU" dirty="0" smtClean="0"/>
              <a:t>Информирование о произошедшей ошибке</a:t>
            </a:r>
          </a:p>
          <a:p>
            <a:pPr lvl="1"/>
            <a:r>
              <a:rPr lang="ru-RU" dirty="0" smtClean="0"/>
              <a:t>Запрос помощи в непредусмотренной ситуации</a:t>
            </a:r>
          </a:p>
          <a:p>
            <a:pPr lvl="1"/>
            <a:endParaRPr lang="ru-RU" dirty="0"/>
          </a:p>
          <a:p>
            <a:r>
              <a:rPr lang="ru-RU" dirty="0" smtClean="0"/>
              <a:t>Типы:</a:t>
            </a:r>
          </a:p>
          <a:p>
            <a:pPr lvl="1"/>
            <a:r>
              <a:rPr lang="en-US" dirty="0" smtClean="0"/>
              <a:t>Checked exceptions</a:t>
            </a:r>
          </a:p>
          <a:p>
            <a:pPr lvl="1"/>
            <a:r>
              <a:rPr lang="en-US" dirty="0" smtClean="0"/>
              <a:t>Unchecked / runtime exceptions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78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5" name="Rectangle 4"/>
          <p:cNvSpPr/>
          <p:nvPr/>
        </p:nvSpPr>
        <p:spPr bwMode="auto">
          <a:xfrm>
            <a:off x="3671900" y="620688"/>
            <a:ext cx="1800200" cy="414046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Throwable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95636" y="1916832"/>
            <a:ext cx="1800200" cy="41404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Error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48164" y="1916832"/>
            <a:ext cx="1800200" cy="414046"/>
          </a:xfrm>
          <a:prstGeom prst="rect">
            <a:avLst/>
          </a:prstGeom>
          <a:gradFill flip="none" rotWithShape="1">
            <a:gsLst>
              <a:gs pos="0">
                <a:srgbClr val="427BAB">
                  <a:tint val="66000"/>
                  <a:satMod val="160000"/>
                </a:srgbClr>
              </a:gs>
              <a:gs pos="50000">
                <a:srgbClr val="427BAB">
                  <a:tint val="44500"/>
                  <a:satMod val="160000"/>
                </a:srgbClr>
              </a:gs>
              <a:gs pos="100000">
                <a:srgbClr val="427BAB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Exception</a:t>
            </a:r>
          </a:p>
        </p:txBody>
      </p:sp>
      <p:cxnSp>
        <p:nvCxnSpPr>
          <p:cNvPr id="14" name="Elbow Connector 13"/>
          <p:cNvCxnSpPr>
            <a:stCxn id="6" idx="0"/>
            <a:endCxn id="5" idx="2"/>
          </p:cNvCxnSpPr>
          <p:nvPr/>
        </p:nvCxnSpPr>
        <p:spPr bwMode="auto">
          <a:xfrm rot="5400000" flipH="1" flipV="1">
            <a:off x="2942819" y="287651"/>
            <a:ext cx="882098" cy="2376264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7" idx="0"/>
            <a:endCxn id="5" idx="2"/>
          </p:cNvCxnSpPr>
          <p:nvPr/>
        </p:nvCxnSpPr>
        <p:spPr bwMode="auto">
          <a:xfrm rot="16200000" flipV="1">
            <a:off x="5319083" y="287651"/>
            <a:ext cx="882098" cy="2376264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3401870" y="3014954"/>
            <a:ext cx="2340260" cy="41404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RuntimeException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Elbow Connector 19"/>
          <p:cNvCxnSpPr>
            <a:stCxn id="18" idx="0"/>
            <a:endCxn id="7" idx="2"/>
          </p:cNvCxnSpPr>
          <p:nvPr/>
        </p:nvCxnSpPr>
        <p:spPr bwMode="auto">
          <a:xfrm rot="5400000" flipH="1" flipV="1">
            <a:off x="5418094" y="1484784"/>
            <a:ext cx="684076" cy="2376264"/>
          </a:xfrm>
          <a:prstGeom prst="bentConnector3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732240" y="3014954"/>
            <a:ext cx="2160240" cy="1728192"/>
          </a:xfrm>
          <a:prstGeom prst="rect">
            <a:avLst/>
          </a:prstGeom>
          <a:gradFill flip="none" rotWithShape="1">
            <a:gsLst>
              <a:gs pos="0">
                <a:srgbClr val="427BAB">
                  <a:tint val="66000"/>
                  <a:satMod val="160000"/>
                </a:srgbClr>
              </a:gs>
              <a:gs pos="50000">
                <a:srgbClr val="427BAB">
                  <a:tint val="44500"/>
                  <a:satMod val="160000"/>
                </a:srgbClr>
              </a:gs>
              <a:gs pos="100000">
                <a:srgbClr val="427BAB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80975" marR="0" indent="-1588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IOException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indent="-1588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SQLException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80975" marR="0" indent="-1588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JAXBException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indent="-1588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NamingException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Elbow Connector 25"/>
          <p:cNvCxnSpPr>
            <a:stCxn id="25" idx="0"/>
            <a:endCxn id="7" idx="2"/>
          </p:cNvCxnSpPr>
          <p:nvPr/>
        </p:nvCxnSpPr>
        <p:spPr bwMode="auto">
          <a:xfrm rot="16200000" flipV="1">
            <a:off x="7038274" y="2240868"/>
            <a:ext cx="684076" cy="864096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51519" y="2749425"/>
            <a:ext cx="2628292" cy="135915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VirtualMachineError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ThreadDeath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483768" y="4509120"/>
            <a:ext cx="4104456" cy="135915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NullPointerException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endParaRPr lang="en-US" sz="16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UnsupportedOperationException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79388" marR="0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Arrow Connector 11"/>
          <p:cNvCxnSpPr>
            <a:stCxn id="35" idx="0"/>
            <a:endCxn id="18" idx="2"/>
          </p:cNvCxnSpPr>
          <p:nvPr/>
        </p:nvCxnSpPr>
        <p:spPr bwMode="auto">
          <a:xfrm flipV="1">
            <a:off x="4535996" y="3429000"/>
            <a:ext cx="36004" cy="108012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21" idx="0"/>
            <a:endCxn id="6" idx="2"/>
          </p:cNvCxnSpPr>
          <p:nvPr/>
        </p:nvCxnSpPr>
        <p:spPr bwMode="auto">
          <a:xfrm flipV="1">
            <a:off x="1765665" y="2330878"/>
            <a:ext cx="430071" cy="418547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802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Потомки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java.lang.Exception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Обязательно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обрабатывать</a:t>
            </a:r>
            <a:endParaRPr lang="en-US" dirty="0"/>
          </a:p>
          <a:p>
            <a:pPr lvl="1"/>
            <a:r>
              <a:rPr lang="ru-RU" dirty="0" smtClean="0"/>
              <a:t>объявлять в сигнатуре метода</a:t>
            </a:r>
            <a:r>
              <a:rPr lang="en-US" dirty="0" smtClean="0"/>
              <a:t>:</a:t>
            </a:r>
          </a:p>
          <a:p>
            <a:pPr marL="984250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SomeException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dirty="0" smtClean="0"/>
              <a:t>сбрасывать это исключение в теле метода:</a:t>
            </a:r>
          </a:p>
          <a:p>
            <a:pPr marL="987425" lvl="3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isGoodValue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987425" lvl="3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SomeException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987425" lvl="3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dirty="0"/>
          </a:p>
          <a:p>
            <a:pPr lvl="1"/>
            <a:r>
              <a:rPr lang="ru-RU" dirty="0" smtClean="0"/>
              <a:t>обрабатывать при вызове метода</a:t>
            </a:r>
            <a:r>
              <a:rPr lang="en-US" dirty="0" smtClean="0"/>
              <a:t> </a:t>
            </a:r>
            <a:r>
              <a:rPr lang="ru-RU" dirty="0" smtClean="0"/>
              <a:t>или перебрасывать в метод уровнем выше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3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Потомки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java.lang.RuntimeException</a:t>
            </a:r>
            <a:endParaRPr lang="en-US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Необязательно:</a:t>
            </a:r>
          </a:p>
          <a:p>
            <a:pPr lvl="1">
              <a:buClr>
                <a:srgbClr val="E20074"/>
              </a:buClr>
            </a:pPr>
            <a:r>
              <a:rPr lang="ru-RU" dirty="0">
                <a:solidFill>
                  <a:srgbClr val="000000"/>
                </a:solidFill>
              </a:rPr>
              <a:t>обрабатывать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Clr>
                <a:srgbClr val="E20074"/>
              </a:buClr>
            </a:pPr>
            <a:r>
              <a:rPr lang="ru-RU" dirty="0">
                <a:solidFill>
                  <a:srgbClr val="000000"/>
                </a:solidFill>
              </a:rPr>
              <a:t>объявлять в сигнатуре </a:t>
            </a:r>
            <a:r>
              <a:rPr lang="ru-RU" dirty="0" smtClean="0">
                <a:solidFill>
                  <a:srgbClr val="000000"/>
                </a:solidFill>
              </a:rPr>
              <a:t>метода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обрабатывать </a:t>
            </a:r>
            <a:r>
              <a:rPr lang="ru-RU" dirty="0">
                <a:solidFill>
                  <a:srgbClr val="000000"/>
                </a:solidFill>
              </a:rPr>
              <a:t>при вызове </a:t>
            </a:r>
            <a:r>
              <a:rPr lang="ru-RU" dirty="0" smtClean="0">
                <a:solidFill>
                  <a:srgbClr val="000000"/>
                </a:solidFill>
              </a:rPr>
              <a:t>метода</a:t>
            </a: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Сбросить </a:t>
            </a:r>
            <a:r>
              <a:rPr lang="en-US" dirty="0" smtClean="0">
                <a:solidFill>
                  <a:srgbClr val="000000"/>
                </a:solidFill>
              </a:rPr>
              <a:t>runtime exception </a:t>
            </a:r>
            <a:r>
              <a:rPr lang="ru-RU" dirty="0" smtClean="0">
                <a:solidFill>
                  <a:srgbClr val="000000"/>
                </a:solidFill>
              </a:rPr>
              <a:t>можно в любом месте: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throw new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(“argument cannot be null”)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Обработка нужна, когда можно продолжить работу: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 = "text";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text.substring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(5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StringIndexOutOfBoundsException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text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DEFAULT_VALUE’;</a:t>
            </a:r>
          </a:p>
          <a:p>
            <a:pPr marL="984250" lvl="0" indent="0">
              <a:buClr>
                <a:srgbClr val="E20074"/>
              </a:buClr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Clr>
                <a:srgbClr val="E20074"/>
              </a:buClr>
            </a:pPr>
            <a:endParaRPr lang="ru-RU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7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Потомки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java.lang.Error</a:t>
            </a:r>
            <a:endParaRPr lang="en-US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Внешние по отношению к приложению исключительные ситуации, как правило, приложение не может предусмотреть или восстановиться после возникновения таких исключений.</a:t>
            </a:r>
          </a:p>
          <a:p>
            <a:r>
              <a:rPr lang="ru-RU" dirty="0" smtClean="0">
                <a:solidFill>
                  <a:srgbClr val="000000"/>
                </a:solidFill>
              </a:rPr>
              <a:t>Например, приложение успешно открывает файл, но из-за неправильной работы ОС не может его прочитать, в этом случае сбрасывается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java.io.IOError</a:t>
            </a:r>
            <a:endParaRPr lang="ru-RU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Обработка нужна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только для информирования пользователя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8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args.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i++)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&lt;= </a:t>
            </a:r>
            <a:r>
              <a:rPr lang="en-US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args.</a:t>
            </a:r>
            <a:r>
              <a:rPr lang="en-US" sz="1600" dirty="0" err="1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i++)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600" dirty="0" err="1" smtClean="0">
                <a:solidFill>
                  <a:srgbClr val="0000C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buSzPct val="90000"/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</a:rPr>
              <a:t>&gt;java Main hello world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ion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lection template</Template>
  <TotalTime>443</TotalTime>
  <Words>806</Words>
  <Application>Microsoft Office PowerPoint</Application>
  <PresentationFormat>Экран (4:3)</PresentationFormat>
  <Paragraphs>189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Courier New</vt:lpstr>
      <vt:lpstr>Tele-GroteskFet</vt:lpstr>
      <vt:lpstr>Tele-GroteskNor</vt:lpstr>
      <vt:lpstr>Wingdings</vt:lpstr>
      <vt:lpstr>lection template</vt:lpstr>
      <vt:lpstr>Java Lecture #06  Exceptions</vt:lpstr>
      <vt:lpstr>Введение</vt:lpstr>
      <vt:lpstr>Исключительные ситуации</vt:lpstr>
      <vt:lpstr>Иерархия</vt:lpstr>
      <vt:lpstr>Checked Exceptions</vt:lpstr>
      <vt:lpstr>Runtime Exceptions</vt:lpstr>
      <vt:lpstr>Errors</vt:lpstr>
      <vt:lpstr>Пример</vt:lpstr>
      <vt:lpstr>Пример</vt:lpstr>
      <vt:lpstr>Пример</vt:lpstr>
      <vt:lpstr>Обработка исключительных ситуаций: try – catch – finally</vt:lpstr>
      <vt:lpstr>try – catch – finally</vt:lpstr>
      <vt:lpstr>Пример обработки</vt:lpstr>
      <vt:lpstr>Создание и использование</vt:lpstr>
      <vt:lpstr>Best Practice</vt:lpstr>
      <vt:lpstr>References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Exceptions</dc:title>
  <dc:creator>darkled</dc:creator>
  <cp:lastModifiedBy>max</cp:lastModifiedBy>
  <cp:revision>33</cp:revision>
  <cp:lastPrinted>2008-10-06T12:12:35Z</cp:lastPrinted>
  <dcterms:created xsi:type="dcterms:W3CDTF">2011-07-19T02:52:26Z</dcterms:created>
  <dcterms:modified xsi:type="dcterms:W3CDTF">2016-08-14T20:39:11Z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