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79" r:id="rId4"/>
    <p:sldId id="400" r:id="rId5"/>
    <p:sldId id="38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381" r:id="rId16"/>
    <p:sldId id="382" r:id="rId17"/>
    <p:sldId id="410" r:id="rId18"/>
    <p:sldId id="383" r:id="rId19"/>
    <p:sldId id="384" r:id="rId20"/>
    <p:sldId id="385" r:id="rId21"/>
    <p:sldId id="386" r:id="rId22"/>
    <p:sldId id="35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FA4172-0886-4197-B8C4-BB3FA8C7C661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852871-A043-40EA-BF51-5CCA4F63381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/>
          <a:lstStyle/>
          <a:p>
            <a:pPr algn="ctr"/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28712" y="3137624"/>
            <a:ext cx="16305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Reflection</a:t>
            </a:r>
            <a:r>
              <a:rPr lang="ru-RU" sz="2200" dirty="0" smtClean="0"/>
              <a:t> (</a:t>
            </a:r>
            <a:r>
              <a:rPr lang="en-US" sz="2200" dirty="0" smtClean="0"/>
              <a:t>I</a:t>
            </a:r>
            <a:r>
              <a:rPr lang="ru-RU" sz="2200" dirty="0" smtClean="0"/>
              <a:t>)</a:t>
            </a:r>
            <a:endParaRPr lang="en-US" sz="2200" dirty="0" smtClean="0"/>
          </a:p>
        </p:txBody>
      </p:sp>
      <p:sp>
        <p:nvSpPr>
          <p:cNvPr id="4" name="TextBox 2"/>
          <p:cNvSpPr txBox="1"/>
          <p:nvPr/>
        </p:nvSpPr>
        <p:spPr>
          <a:xfrm>
            <a:off x="3635896" y="6309320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http://groups.google.com/group/nsu-java-special-course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5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Можно менять значения полей объектов</a:t>
            </a: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200" dirty="0" smtClean="0">
                <a:latin typeface="Lucida Console" pitchFamily="49" charset="0"/>
              </a:rPr>
              <a:t>class A {</a:t>
            </a:r>
          </a:p>
          <a:p>
            <a:r>
              <a:rPr lang="en-US" sz="1200" dirty="0" smtClean="0">
                <a:latin typeface="Lucida Console" pitchFamily="49" charset="0"/>
              </a:rPr>
              <a:t>    public String x;</a:t>
            </a:r>
          </a:p>
          <a:p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A </a:t>
            </a:r>
            <a:r>
              <a:rPr lang="en-US" sz="1200" dirty="0" err="1" smtClean="0">
                <a:latin typeface="Lucida Console" pitchFamily="49" charset="0"/>
              </a:rPr>
              <a:t>obj</a:t>
            </a:r>
            <a:r>
              <a:rPr lang="en-US" sz="1200" dirty="0" smtClean="0">
                <a:latin typeface="Lucida Console" pitchFamily="49" charset="0"/>
              </a:rPr>
              <a:t> = new A();</a:t>
            </a:r>
          </a:p>
          <a:p>
            <a:r>
              <a:rPr lang="en-US" sz="1200" dirty="0" err="1" smtClean="0">
                <a:latin typeface="Lucida Console" pitchFamily="49" charset="0"/>
              </a:rPr>
              <a:t>obj.x</a:t>
            </a:r>
            <a:r>
              <a:rPr lang="ru-RU" sz="1200" dirty="0" smtClean="0">
                <a:latin typeface="Lucida Console" pitchFamily="49" charset="0"/>
              </a:rPr>
              <a:t> = </a:t>
            </a:r>
            <a:r>
              <a:rPr lang="en-US" sz="1200" dirty="0" smtClean="0">
                <a:latin typeface="Lucida Console" pitchFamily="49" charset="0"/>
              </a:rPr>
              <a:t>“Hello, I!”;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Class </a:t>
            </a:r>
            <a:r>
              <a:rPr lang="en-US" sz="1200" dirty="0" err="1" smtClean="0">
                <a:latin typeface="Lucida Console" pitchFamily="49" charset="0"/>
              </a:rPr>
              <a:t>aclass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>
                <a:latin typeface="Lucida Console" pitchFamily="49" charset="0"/>
              </a:rPr>
              <a:t>= </a:t>
            </a:r>
            <a:r>
              <a:rPr lang="en-US" sz="1200" dirty="0" err="1" smtClean="0">
                <a:latin typeface="Lucida Console" pitchFamily="49" charset="0"/>
              </a:rPr>
              <a:t>Class.forName</a:t>
            </a:r>
            <a:r>
              <a:rPr lang="en-US" sz="1200" dirty="0" smtClean="0">
                <a:latin typeface="Lucida Console" pitchFamily="49" charset="0"/>
              </a:rPr>
              <a:t>(“A”);</a:t>
            </a:r>
          </a:p>
          <a:p>
            <a:r>
              <a:rPr lang="en-US" sz="1200" dirty="0" smtClean="0">
                <a:latin typeface="Lucida Console" pitchFamily="49" charset="0"/>
              </a:rPr>
              <a:t>Field </a:t>
            </a:r>
            <a:r>
              <a:rPr lang="en-US" sz="1200" dirty="0" err="1" smtClean="0">
                <a:latin typeface="Lucida Console" pitchFamily="49" charset="0"/>
              </a:rPr>
              <a:t>xfield</a:t>
            </a:r>
            <a:r>
              <a:rPr lang="en-US" sz="1200" dirty="0" smtClean="0">
                <a:latin typeface="Lucida Console" pitchFamily="49" charset="0"/>
              </a:rPr>
              <a:t> = </a:t>
            </a:r>
            <a:r>
              <a:rPr lang="en-US" sz="1200" dirty="0" err="1" smtClean="0">
                <a:latin typeface="Lucida Console" pitchFamily="49" charset="0"/>
              </a:rPr>
              <a:t>aclass.getField</a:t>
            </a:r>
            <a:r>
              <a:rPr lang="en-US" sz="1200" dirty="0" smtClean="0">
                <a:latin typeface="Lucida Console" pitchFamily="49" charset="0"/>
              </a:rPr>
              <a:t>(“x”);</a:t>
            </a:r>
          </a:p>
          <a:p>
            <a:r>
              <a:rPr lang="en-US" sz="1200" dirty="0" err="1" smtClean="0">
                <a:latin typeface="Lucida Console" pitchFamily="49" charset="0"/>
              </a:rPr>
              <a:t>xfield</a:t>
            </a:r>
            <a:r>
              <a:rPr lang="en-US" sz="1200" b="1" dirty="0" err="1" smtClean="0">
                <a:latin typeface="Lucida Console" pitchFamily="49" charset="0"/>
              </a:rPr>
              <a:t>.set</a:t>
            </a:r>
            <a:r>
              <a:rPr lang="en-US" sz="1200" b="1" dirty="0" smtClean="0">
                <a:latin typeface="Lucida Console" pitchFamily="49" charset="0"/>
              </a:rPr>
              <a:t>(</a:t>
            </a:r>
            <a:r>
              <a:rPr lang="en-US" sz="1200" b="1" dirty="0" err="1" smtClean="0">
                <a:latin typeface="Lucida Console" pitchFamily="49" charset="0"/>
              </a:rPr>
              <a:t>obj</a:t>
            </a:r>
            <a:r>
              <a:rPr lang="en-US" sz="1200" dirty="0" smtClean="0">
                <a:latin typeface="Lucida Console" pitchFamily="49" charset="0"/>
              </a:rPr>
              <a:t>, “Hello, I!”)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531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Можно создавать объекты классов</a:t>
            </a: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200" dirty="0" smtClean="0">
                <a:latin typeface="Lucida Console" pitchFamily="49" charset="0"/>
              </a:rPr>
              <a:t>class A {</a:t>
            </a:r>
          </a:p>
          <a:p>
            <a:r>
              <a:rPr lang="en-US" sz="1200" dirty="0" smtClean="0">
                <a:latin typeface="Lucida Console" pitchFamily="49" charset="0"/>
              </a:rPr>
              <a:t>    public String x;</a:t>
            </a:r>
          </a:p>
          <a:p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A </a:t>
            </a:r>
            <a:r>
              <a:rPr lang="en-US" sz="1200" dirty="0" err="1" smtClean="0">
                <a:latin typeface="Lucida Console" pitchFamily="49" charset="0"/>
              </a:rPr>
              <a:t>a</a:t>
            </a:r>
            <a:r>
              <a:rPr lang="en-US" sz="1200" dirty="0" smtClean="0">
                <a:latin typeface="Lucida Console" pitchFamily="49" charset="0"/>
              </a:rPr>
              <a:t> = new A();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Class </a:t>
            </a:r>
            <a:r>
              <a:rPr lang="en-US" sz="1200" dirty="0" err="1" smtClean="0">
                <a:latin typeface="Lucida Console" pitchFamily="49" charset="0"/>
              </a:rPr>
              <a:t>aclass</a:t>
            </a:r>
            <a:r>
              <a:rPr lang="en-US" sz="1200" dirty="0" smtClean="0">
                <a:latin typeface="Lucida Console" pitchFamily="49" charset="0"/>
              </a:rPr>
              <a:t> = </a:t>
            </a:r>
            <a:r>
              <a:rPr lang="en-US" sz="1200" dirty="0" err="1" smtClean="0">
                <a:latin typeface="Lucida Console" pitchFamily="49" charset="0"/>
              </a:rPr>
              <a:t>A.class</a:t>
            </a:r>
            <a:r>
              <a:rPr lang="en-US" sz="1200" dirty="0" smtClean="0">
                <a:latin typeface="Lucida Console" pitchFamily="49" charset="0"/>
              </a:rPr>
              <a:t>;</a:t>
            </a:r>
            <a:endParaRPr lang="ru-RU" sz="1200" dirty="0" smtClean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Object </a:t>
            </a:r>
            <a:r>
              <a:rPr lang="en-US" sz="1200" dirty="0" err="1" smtClean="0">
                <a:latin typeface="Lucida Console" pitchFamily="49" charset="0"/>
              </a:rPr>
              <a:t>obj</a:t>
            </a:r>
            <a:r>
              <a:rPr lang="en-US" sz="1200" dirty="0" smtClean="0">
                <a:latin typeface="Lucida Console" pitchFamily="49" charset="0"/>
              </a:rPr>
              <a:t> = </a:t>
            </a:r>
            <a:r>
              <a:rPr lang="en-US" sz="1200" dirty="0" err="1" smtClean="0">
                <a:latin typeface="Lucida Console" pitchFamily="49" charset="0"/>
              </a:rPr>
              <a:t>aclass.newInstance</a:t>
            </a:r>
            <a:r>
              <a:rPr lang="en-US" sz="1200" dirty="0" smtClean="0">
                <a:latin typeface="Lucida Console" pitchFamily="49" charset="0"/>
              </a:rPr>
              <a:t>();</a:t>
            </a:r>
          </a:p>
          <a:p>
            <a:r>
              <a:rPr lang="en-US" sz="1200" dirty="0" smtClean="0">
                <a:latin typeface="Lucida Console" pitchFamily="49" charset="0"/>
              </a:rPr>
              <a:t>A </a:t>
            </a:r>
            <a:r>
              <a:rPr lang="en-US" sz="1200" dirty="0" err="1" smtClean="0">
                <a:latin typeface="Lucida Console" pitchFamily="49" charset="0"/>
              </a:rPr>
              <a:t>a</a:t>
            </a:r>
            <a:r>
              <a:rPr lang="en-US" sz="1200" dirty="0" smtClean="0">
                <a:latin typeface="Lucida Console" pitchFamily="49" charset="0"/>
              </a:rPr>
              <a:t> = (A)</a:t>
            </a:r>
            <a:r>
              <a:rPr lang="en-US" sz="1200" dirty="0" err="1" smtClean="0">
                <a:latin typeface="Lucida Console" pitchFamily="49" charset="0"/>
              </a:rPr>
              <a:t>obj</a:t>
            </a:r>
            <a:r>
              <a:rPr lang="en-US" sz="1200" dirty="0" smtClean="0">
                <a:latin typeface="Lucida Console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261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Можно создавать объекты классов</a:t>
            </a: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200" dirty="0" smtClean="0">
                <a:latin typeface="Lucida Console" pitchFamily="49" charset="0"/>
              </a:rPr>
              <a:t>class A {</a:t>
            </a:r>
          </a:p>
          <a:p>
            <a:r>
              <a:rPr lang="en-US" sz="1200" dirty="0" smtClean="0">
                <a:latin typeface="Lucida Console" pitchFamily="49" charset="0"/>
              </a:rPr>
              <a:t>    public String x;</a:t>
            </a:r>
          </a:p>
          <a:p>
            <a:r>
              <a:rPr lang="en-US" sz="1200" dirty="0" smtClean="0">
                <a:latin typeface="Lucida Console" pitchFamily="49" charset="0"/>
              </a:rPr>
              <a:t>    public A(String x) {</a:t>
            </a:r>
            <a:r>
              <a:rPr lang="en-US" sz="1200" dirty="0" err="1" smtClean="0">
                <a:latin typeface="Lucida Console" pitchFamily="49" charset="0"/>
              </a:rPr>
              <a:t>this.x</a:t>
            </a:r>
            <a:r>
              <a:rPr lang="en-US" sz="1200" dirty="0" smtClean="0">
                <a:latin typeface="Lucida Console" pitchFamily="49" charset="0"/>
              </a:rPr>
              <a:t> = x;}</a:t>
            </a:r>
          </a:p>
          <a:p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Class </a:t>
            </a:r>
            <a:r>
              <a:rPr lang="en-US" sz="1200" dirty="0" err="1" smtClean="0">
                <a:latin typeface="Lucida Console" pitchFamily="49" charset="0"/>
              </a:rPr>
              <a:t>aclass</a:t>
            </a:r>
            <a:r>
              <a:rPr lang="en-US" sz="1200" dirty="0" smtClean="0">
                <a:latin typeface="Lucida Console" pitchFamily="49" charset="0"/>
              </a:rPr>
              <a:t> = </a:t>
            </a:r>
            <a:r>
              <a:rPr lang="en-US" sz="1200" dirty="0" err="1" smtClean="0">
                <a:latin typeface="Lucida Console" pitchFamily="49" charset="0"/>
              </a:rPr>
              <a:t>A.class</a:t>
            </a:r>
            <a:r>
              <a:rPr lang="en-US" sz="1200" dirty="0" smtClean="0">
                <a:latin typeface="Lucida Console" pitchFamily="49" charset="0"/>
              </a:rPr>
              <a:t>;</a:t>
            </a:r>
            <a:endParaRPr lang="ru-RU" sz="1200" dirty="0" smtClean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Object </a:t>
            </a:r>
            <a:r>
              <a:rPr lang="en-US" sz="1200" dirty="0" err="1" smtClean="0">
                <a:latin typeface="Lucida Console" pitchFamily="49" charset="0"/>
              </a:rPr>
              <a:t>obj</a:t>
            </a:r>
            <a:r>
              <a:rPr lang="en-US" sz="1200" dirty="0" smtClean="0">
                <a:latin typeface="Lucida Console" pitchFamily="49" charset="0"/>
              </a:rPr>
              <a:t> = </a:t>
            </a:r>
            <a:r>
              <a:rPr lang="en-US" sz="1200" dirty="0" err="1" smtClean="0">
                <a:latin typeface="Lucida Console" pitchFamily="49" charset="0"/>
              </a:rPr>
              <a:t>aclass.newInstance</a:t>
            </a:r>
            <a:r>
              <a:rPr lang="en-US" sz="1200" dirty="0" smtClean="0">
                <a:latin typeface="Lucida Console" pitchFamily="49" charset="0"/>
              </a:rPr>
              <a:t>();</a:t>
            </a:r>
          </a:p>
          <a:p>
            <a:r>
              <a:rPr lang="en-US" sz="1200" dirty="0" smtClean="0">
                <a:latin typeface="Lucida Console" pitchFamily="49" charset="0"/>
              </a:rPr>
              <a:t>A </a:t>
            </a:r>
            <a:r>
              <a:rPr lang="en-US" sz="1200" dirty="0" err="1" smtClean="0">
                <a:latin typeface="Lucida Console" pitchFamily="49" charset="0"/>
              </a:rPr>
              <a:t>a</a:t>
            </a:r>
            <a:r>
              <a:rPr lang="en-US" sz="1200" dirty="0" smtClean="0">
                <a:latin typeface="Lucida Console" pitchFamily="49" charset="0"/>
              </a:rPr>
              <a:t> = (A)</a:t>
            </a:r>
            <a:r>
              <a:rPr lang="en-US" sz="1200" dirty="0" err="1" smtClean="0">
                <a:latin typeface="Lucida Console" pitchFamily="49" charset="0"/>
              </a:rPr>
              <a:t>obj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endParaRPr lang="en-US" sz="1200" dirty="0">
              <a:latin typeface="Lucida Console" pitchFamily="49" charset="0"/>
            </a:endParaRPr>
          </a:p>
          <a:p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	Exception </a:t>
            </a:r>
            <a:r>
              <a:rPr lang="en-US" sz="1200" dirty="0">
                <a:latin typeface="Lucida Console" pitchFamily="49" charset="0"/>
              </a:rPr>
              <a:t>in thread "main" </a:t>
            </a:r>
            <a:r>
              <a:rPr lang="en-US" sz="1200" dirty="0" err="1">
                <a:latin typeface="Lucida Console" pitchFamily="49" charset="0"/>
              </a:rPr>
              <a:t>java.lang.InstantiationException</a:t>
            </a:r>
            <a:r>
              <a:rPr lang="en-US" sz="1200" dirty="0">
                <a:latin typeface="Lucida Console" pitchFamily="49" charset="0"/>
              </a:rPr>
              <a:t>: </a:t>
            </a:r>
            <a:r>
              <a:rPr lang="en-US" sz="1200" dirty="0" smtClean="0">
                <a:latin typeface="Lucida Console" pitchFamily="49" charset="0"/>
              </a:rPr>
              <a:t>A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	        at </a:t>
            </a:r>
            <a:r>
              <a:rPr lang="en-US" sz="1200" dirty="0">
                <a:latin typeface="Lucida Console" pitchFamily="49" charset="0"/>
              </a:rPr>
              <a:t>java.lang.Class.newInstance0(Class.java:357)</a:t>
            </a:r>
          </a:p>
          <a:p>
            <a:r>
              <a:rPr lang="en-US" sz="1200" dirty="0" smtClean="0">
                <a:latin typeface="Lucida Console" pitchFamily="49" charset="0"/>
              </a:rPr>
              <a:t>	        at </a:t>
            </a:r>
            <a:r>
              <a:rPr lang="en-US" sz="1200" dirty="0" err="1">
                <a:latin typeface="Lucida Console" pitchFamily="49" charset="0"/>
              </a:rPr>
              <a:t>java.lang.Class.newInstance</a:t>
            </a:r>
            <a:r>
              <a:rPr lang="en-US" sz="1200" dirty="0">
                <a:latin typeface="Lucida Console" pitchFamily="49" charset="0"/>
              </a:rPr>
              <a:t>(Class.java:325)</a:t>
            </a:r>
          </a:p>
          <a:p>
            <a:r>
              <a:rPr lang="en-US" sz="1200" dirty="0" smtClean="0">
                <a:latin typeface="Lucida Console" pitchFamily="49" charset="0"/>
              </a:rPr>
              <a:t>	        </a:t>
            </a:r>
            <a:r>
              <a:rPr lang="en-US" sz="1200" dirty="0">
                <a:latin typeface="Lucida Console" pitchFamily="49" charset="0"/>
              </a:rPr>
              <a:t>at </a:t>
            </a:r>
            <a:r>
              <a:rPr lang="en-US" sz="1200" dirty="0" err="1">
                <a:latin typeface="Lucida Console" pitchFamily="49" charset="0"/>
              </a:rPr>
              <a:t>test.main</a:t>
            </a:r>
            <a:r>
              <a:rPr lang="en-US" sz="1200" dirty="0">
                <a:latin typeface="Lucida Console" pitchFamily="49" charset="0"/>
              </a:rPr>
              <a:t>(test.java:25)</a:t>
            </a:r>
            <a:endParaRPr lang="ru-RU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 fontScale="85000" lnSpcReduction="20000"/>
          </a:bodyPr>
          <a:lstStyle/>
          <a:p>
            <a:r>
              <a:rPr lang="en-US" sz="1100" dirty="0" smtClean="0">
                <a:latin typeface="Lucida Console" pitchFamily="49" charset="0"/>
              </a:rPr>
              <a:t>import </a:t>
            </a:r>
            <a:r>
              <a:rPr lang="en-US" sz="1100" dirty="0" err="1">
                <a:latin typeface="Lucida Console" pitchFamily="49" charset="0"/>
              </a:rPr>
              <a:t>java.lang.reflect</a:t>
            </a:r>
            <a:r>
              <a:rPr lang="en-US" sz="1100" dirty="0">
                <a:latin typeface="Lucida Console" pitchFamily="49" charset="0"/>
              </a:rPr>
              <a:t>.*;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class A {</a:t>
            </a:r>
          </a:p>
          <a:p>
            <a:r>
              <a:rPr lang="en-US" sz="1100" dirty="0">
                <a:latin typeface="Lucida Console" pitchFamily="49" charset="0"/>
              </a:rPr>
              <a:t>    public String x;</a:t>
            </a:r>
          </a:p>
          <a:p>
            <a:r>
              <a:rPr lang="en-US" sz="1100" dirty="0">
                <a:latin typeface="Lucida Console" pitchFamily="49" charset="0"/>
              </a:rPr>
              <a:t>    public A(String x) {</a:t>
            </a:r>
            <a:r>
              <a:rPr lang="en-US" sz="1100" dirty="0" err="1">
                <a:latin typeface="Lucida Console" pitchFamily="49" charset="0"/>
              </a:rPr>
              <a:t>this.x</a:t>
            </a:r>
            <a:r>
              <a:rPr lang="en-US" sz="1100" dirty="0">
                <a:latin typeface="Lucida Console" pitchFamily="49" charset="0"/>
              </a:rPr>
              <a:t> = x;}</a:t>
            </a:r>
          </a:p>
          <a:p>
            <a:r>
              <a:rPr lang="en-US" sz="1100" dirty="0">
                <a:latin typeface="Lucida Console" pitchFamily="49" charset="0"/>
              </a:rPr>
              <a:t>}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public class test {</a:t>
            </a:r>
          </a:p>
          <a:p>
            <a:r>
              <a:rPr lang="en-US" sz="1100" dirty="0">
                <a:latin typeface="Lucida Console" pitchFamily="49" charset="0"/>
              </a:rPr>
              <a:t>    public static void main(String [] args) throws </a:t>
            </a:r>
            <a:r>
              <a:rPr lang="en-US" sz="1100" dirty="0" err="1">
                <a:latin typeface="Lucida Console" pitchFamily="49" charset="0"/>
              </a:rPr>
              <a:t>Throwable</a:t>
            </a:r>
            <a:r>
              <a:rPr lang="en-US" sz="1100" dirty="0">
                <a:latin typeface="Lucida Console" pitchFamily="49" charset="0"/>
              </a:rPr>
              <a:t> {</a:t>
            </a:r>
          </a:p>
          <a:p>
            <a:r>
              <a:rPr lang="en-US" sz="1100" dirty="0">
                <a:latin typeface="Lucida Console" pitchFamily="49" charset="0"/>
              </a:rPr>
              <a:t>        Class </a:t>
            </a:r>
            <a:r>
              <a:rPr lang="en-US" sz="1100" dirty="0" err="1">
                <a:latin typeface="Lucida Console" pitchFamily="49" charset="0"/>
              </a:rPr>
              <a:t>aclass</a:t>
            </a:r>
            <a:r>
              <a:rPr lang="en-US" sz="1100" dirty="0">
                <a:latin typeface="Lucida Console" pitchFamily="49" charset="0"/>
              </a:rPr>
              <a:t> = </a:t>
            </a:r>
            <a:r>
              <a:rPr lang="en-US" sz="1100" dirty="0" err="1">
                <a:latin typeface="Lucida Console" pitchFamily="49" charset="0"/>
              </a:rPr>
              <a:t>A.class</a:t>
            </a:r>
            <a:r>
              <a:rPr lang="en-US" sz="1100" dirty="0">
                <a:latin typeface="Lucida Console" pitchFamily="49" charset="0"/>
              </a:rPr>
              <a:t>;</a:t>
            </a:r>
          </a:p>
          <a:p>
            <a:r>
              <a:rPr lang="en-US" sz="1100" dirty="0">
                <a:latin typeface="Lucida Console" pitchFamily="49" charset="0"/>
              </a:rPr>
              <a:t>        Object </a:t>
            </a:r>
            <a:r>
              <a:rPr lang="en-US" sz="1100" dirty="0" err="1">
                <a:latin typeface="Lucida Console" pitchFamily="49" charset="0"/>
              </a:rPr>
              <a:t>obj</a:t>
            </a:r>
            <a:r>
              <a:rPr lang="en-US" sz="1100" dirty="0">
                <a:latin typeface="Lucida Console" pitchFamily="49" charset="0"/>
              </a:rPr>
              <a:t> = null;</a:t>
            </a:r>
          </a:p>
          <a:p>
            <a:r>
              <a:rPr lang="en-US" sz="1100" dirty="0">
                <a:latin typeface="Lucida Console" pitchFamily="49" charset="0"/>
              </a:rPr>
              <a:t>        Constructor[] </a:t>
            </a:r>
            <a:r>
              <a:rPr lang="en-US" sz="1100" dirty="0" err="1">
                <a:latin typeface="Lucida Console" pitchFamily="49" charset="0"/>
              </a:rPr>
              <a:t>constrs</a:t>
            </a:r>
            <a:r>
              <a:rPr lang="en-US" sz="1100" dirty="0">
                <a:latin typeface="Lucida Console" pitchFamily="49" charset="0"/>
              </a:rPr>
              <a:t> = </a:t>
            </a:r>
            <a:r>
              <a:rPr lang="en-US" sz="1100" dirty="0" err="1">
                <a:latin typeface="Lucida Console" pitchFamily="49" charset="0"/>
              </a:rPr>
              <a:t>aclass.getDeclaredConstructors</a:t>
            </a:r>
            <a:r>
              <a:rPr lang="en-US" sz="1100" dirty="0">
                <a:latin typeface="Lucida Console" pitchFamily="49" charset="0"/>
              </a:rPr>
              <a:t>();</a:t>
            </a:r>
          </a:p>
          <a:p>
            <a:r>
              <a:rPr lang="en-US" sz="1100" dirty="0">
                <a:latin typeface="Lucida Console" pitchFamily="49" charset="0"/>
              </a:rPr>
              <a:t>        for (Constructor c: </a:t>
            </a:r>
            <a:r>
              <a:rPr lang="en-US" sz="1100" dirty="0" err="1">
                <a:latin typeface="Lucida Console" pitchFamily="49" charset="0"/>
              </a:rPr>
              <a:t>constrs</a:t>
            </a:r>
            <a:r>
              <a:rPr lang="en-US" sz="1100" dirty="0">
                <a:latin typeface="Lucida Console" pitchFamily="49" charset="0"/>
              </a:rPr>
              <a:t>) {</a:t>
            </a:r>
          </a:p>
          <a:p>
            <a:r>
              <a:rPr lang="en-US" sz="1100" dirty="0">
                <a:latin typeface="Lucida Console" pitchFamily="49" charset="0"/>
              </a:rPr>
              <a:t>            Class[] </a:t>
            </a:r>
            <a:r>
              <a:rPr lang="en-US" sz="1100" dirty="0" err="1">
                <a:latin typeface="Lucida Console" pitchFamily="49" charset="0"/>
              </a:rPr>
              <a:t>params</a:t>
            </a:r>
            <a:r>
              <a:rPr lang="en-US" sz="1100" dirty="0">
                <a:latin typeface="Lucida Console" pitchFamily="49" charset="0"/>
              </a:rPr>
              <a:t> = </a:t>
            </a:r>
            <a:r>
              <a:rPr lang="en-US" sz="1100" dirty="0" err="1">
                <a:latin typeface="Lucida Console" pitchFamily="49" charset="0"/>
              </a:rPr>
              <a:t>c.getParameterTypes</a:t>
            </a:r>
            <a:r>
              <a:rPr lang="en-US" sz="1100" dirty="0">
                <a:latin typeface="Lucida Console" pitchFamily="49" charset="0"/>
              </a:rPr>
              <a:t>();</a:t>
            </a:r>
          </a:p>
          <a:p>
            <a:r>
              <a:rPr lang="en-US" sz="1100" dirty="0">
                <a:latin typeface="Lucida Console" pitchFamily="49" charset="0"/>
              </a:rPr>
              <a:t>            if ((</a:t>
            </a:r>
            <a:r>
              <a:rPr lang="en-US" sz="1100" dirty="0" err="1">
                <a:latin typeface="Lucida Console" pitchFamily="49" charset="0"/>
              </a:rPr>
              <a:t>params.length</a:t>
            </a:r>
            <a:r>
              <a:rPr lang="en-US" sz="1100" dirty="0">
                <a:latin typeface="Lucida Console" pitchFamily="49" charset="0"/>
              </a:rPr>
              <a:t> == 1) &amp;&amp; (</a:t>
            </a:r>
            <a:r>
              <a:rPr lang="en-US" sz="1100" dirty="0" err="1">
                <a:latin typeface="Lucida Console" pitchFamily="49" charset="0"/>
              </a:rPr>
              <a:t>params</a:t>
            </a:r>
            <a:r>
              <a:rPr lang="en-US" sz="1100" dirty="0">
                <a:latin typeface="Lucida Console" pitchFamily="49" charset="0"/>
              </a:rPr>
              <a:t>[0] == </a:t>
            </a:r>
            <a:r>
              <a:rPr lang="en-US" sz="1100" dirty="0" err="1">
                <a:latin typeface="Lucida Console" pitchFamily="49" charset="0"/>
              </a:rPr>
              <a:t>String.class</a:t>
            </a:r>
            <a:r>
              <a:rPr lang="en-US" sz="1100" dirty="0">
                <a:latin typeface="Lucida Console" pitchFamily="49" charset="0"/>
              </a:rPr>
              <a:t>)) {</a:t>
            </a:r>
          </a:p>
          <a:p>
            <a:r>
              <a:rPr lang="en-US" sz="1100" dirty="0">
                <a:latin typeface="Lucida Console" pitchFamily="49" charset="0"/>
              </a:rPr>
              <a:t>                </a:t>
            </a:r>
            <a:r>
              <a:rPr lang="en-US" sz="1100" dirty="0" err="1">
                <a:latin typeface="Lucida Console" pitchFamily="49" charset="0"/>
              </a:rPr>
              <a:t>obj</a:t>
            </a:r>
            <a:r>
              <a:rPr lang="en-US" sz="1100" dirty="0">
                <a:latin typeface="Lucida Console" pitchFamily="49" charset="0"/>
              </a:rPr>
              <a:t> = </a:t>
            </a:r>
            <a:r>
              <a:rPr lang="en-US" sz="1100" dirty="0" err="1">
                <a:latin typeface="Lucida Console" pitchFamily="49" charset="0"/>
              </a:rPr>
              <a:t>c.newInstance</a:t>
            </a:r>
            <a:r>
              <a:rPr lang="en-US" sz="1100" dirty="0">
                <a:latin typeface="Lucida Console" pitchFamily="49" charset="0"/>
              </a:rPr>
              <a:t>("Hello, I!");</a:t>
            </a:r>
          </a:p>
          <a:p>
            <a:r>
              <a:rPr lang="en-US" sz="1100" dirty="0">
                <a:latin typeface="Lucida Console" pitchFamily="49" charset="0"/>
              </a:rPr>
              <a:t>            }</a:t>
            </a:r>
          </a:p>
          <a:p>
            <a:r>
              <a:rPr lang="en-US" sz="1100" dirty="0">
                <a:latin typeface="Lucida Console" pitchFamily="49" charset="0"/>
              </a:rPr>
              <a:t>        }</a:t>
            </a:r>
          </a:p>
          <a:p>
            <a:r>
              <a:rPr lang="en-US" sz="1100" dirty="0">
                <a:latin typeface="Lucida Console" pitchFamily="49" charset="0"/>
              </a:rPr>
              <a:t>        if (</a:t>
            </a:r>
            <a:r>
              <a:rPr lang="en-US" sz="1100" dirty="0" err="1">
                <a:latin typeface="Lucida Console" pitchFamily="49" charset="0"/>
              </a:rPr>
              <a:t>obj</a:t>
            </a:r>
            <a:r>
              <a:rPr lang="en-US" sz="1100" dirty="0">
                <a:latin typeface="Lucida Console" pitchFamily="49" charset="0"/>
              </a:rPr>
              <a:t> == null) {</a:t>
            </a:r>
          </a:p>
          <a:p>
            <a:r>
              <a:rPr lang="en-US" sz="1100" dirty="0">
                <a:latin typeface="Lucida Console" pitchFamily="49" charset="0"/>
              </a:rPr>
              <a:t>            System.out.println("No such constructor :(");</a:t>
            </a:r>
          </a:p>
          <a:p>
            <a:r>
              <a:rPr lang="en-US" sz="1100" dirty="0">
                <a:latin typeface="Lucida Console" pitchFamily="49" charset="0"/>
              </a:rPr>
              <a:t>        } else {</a:t>
            </a:r>
          </a:p>
          <a:p>
            <a:r>
              <a:rPr lang="en-US" sz="1100" dirty="0">
                <a:latin typeface="Lucida Console" pitchFamily="49" charset="0"/>
              </a:rPr>
              <a:t>            System.out.println(((A)</a:t>
            </a:r>
            <a:r>
              <a:rPr lang="en-US" sz="1100" dirty="0" err="1">
                <a:latin typeface="Lucida Console" pitchFamily="49" charset="0"/>
              </a:rPr>
              <a:t>obj</a:t>
            </a:r>
            <a:r>
              <a:rPr lang="en-US" sz="1100" dirty="0">
                <a:latin typeface="Lucida Console" pitchFamily="49" charset="0"/>
              </a:rPr>
              <a:t>).x);</a:t>
            </a:r>
          </a:p>
          <a:p>
            <a:r>
              <a:rPr lang="en-US" sz="1100" dirty="0">
                <a:latin typeface="Lucida Console" pitchFamily="49" charset="0"/>
              </a:rPr>
              <a:t>        }</a:t>
            </a:r>
          </a:p>
          <a:p>
            <a:r>
              <a:rPr lang="en-US" sz="1100" dirty="0">
                <a:latin typeface="Lucida Console" pitchFamily="49" charset="0"/>
              </a:rPr>
              <a:t>    }</a:t>
            </a:r>
          </a:p>
          <a:p>
            <a:r>
              <a:rPr lang="en-US" sz="11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5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Можно вызывать методы</a:t>
            </a: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200" dirty="0" smtClean="0">
                <a:latin typeface="Lucida Console" pitchFamily="49" charset="0"/>
              </a:rPr>
              <a:t>class A {</a:t>
            </a:r>
          </a:p>
          <a:p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smtClean="0">
                <a:latin typeface="Lucida Console" pitchFamily="49" charset="0"/>
              </a:rPr>
              <a:t>   ...</a:t>
            </a:r>
          </a:p>
          <a:p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smtClean="0">
                <a:latin typeface="Lucida Console" pitchFamily="49" charset="0"/>
              </a:rPr>
              <a:t>   public String foo(int x, String y) {...}</a:t>
            </a:r>
          </a:p>
          <a:p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A </a:t>
            </a:r>
            <a:r>
              <a:rPr lang="en-US" sz="1200" dirty="0" err="1" smtClean="0">
                <a:latin typeface="Lucida Console" pitchFamily="49" charset="0"/>
              </a:rPr>
              <a:t>a</a:t>
            </a:r>
            <a:r>
              <a:rPr lang="en-US" sz="1200" dirty="0" smtClean="0">
                <a:latin typeface="Lucida Console" pitchFamily="49" charset="0"/>
              </a:rPr>
              <a:t> = new A();</a:t>
            </a:r>
          </a:p>
          <a:p>
            <a:r>
              <a:rPr lang="en-US" sz="1200" dirty="0" smtClean="0">
                <a:latin typeface="Lucida Console" pitchFamily="49" charset="0"/>
              </a:rPr>
              <a:t>String s = </a:t>
            </a:r>
            <a:r>
              <a:rPr lang="en-US" sz="1200" dirty="0" err="1" smtClean="0">
                <a:latin typeface="Lucida Console" pitchFamily="49" charset="0"/>
              </a:rPr>
              <a:t>a.foo</a:t>
            </a:r>
            <a:r>
              <a:rPr lang="en-US" sz="1200" dirty="0" smtClean="0">
                <a:latin typeface="Lucida Console" pitchFamily="49" charset="0"/>
              </a:rPr>
              <a:t>(42, “Hi!”);</a:t>
            </a:r>
          </a:p>
          <a:p>
            <a:endParaRPr lang="en-US" sz="1200" dirty="0">
              <a:latin typeface="Lucida Console" pitchFamily="49" charset="0"/>
            </a:endParaRPr>
          </a:p>
          <a:p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Class </a:t>
            </a:r>
            <a:r>
              <a:rPr lang="en-US" sz="1200" dirty="0" err="1" smtClean="0">
                <a:latin typeface="Lucida Console" pitchFamily="49" charset="0"/>
              </a:rPr>
              <a:t>aclass</a:t>
            </a:r>
            <a:r>
              <a:rPr lang="en-US" sz="1200" dirty="0" smtClean="0">
                <a:latin typeface="Lucida Console" pitchFamily="49" charset="0"/>
              </a:rPr>
              <a:t> = </a:t>
            </a:r>
            <a:r>
              <a:rPr lang="en-US" sz="1200" dirty="0" err="1" smtClean="0">
                <a:latin typeface="Lucida Console" pitchFamily="49" charset="0"/>
              </a:rPr>
              <a:t>a.getClass</a:t>
            </a:r>
            <a:r>
              <a:rPr lang="en-US" sz="1200" dirty="0" smtClean="0">
                <a:latin typeface="Lucida Console" pitchFamily="49" charset="0"/>
              </a:rPr>
              <a:t>();</a:t>
            </a:r>
          </a:p>
          <a:p>
            <a:r>
              <a:rPr lang="en-US" sz="1200" dirty="0" smtClean="0">
                <a:latin typeface="Lucida Console" pitchFamily="49" charset="0"/>
              </a:rPr>
              <a:t>Method foo = </a:t>
            </a:r>
            <a:r>
              <a:rPr lang="en-US" sz="1200" dirty="0" err="1" smtClean="0">
                <a:latin typeface="Lucida Console" pitchFamily="49" charset="0"/>
              </a:rPr>
              <a:t>aclass.getMethod</a:t>
            </a:r>
            <a:r>
              <a:rPr lang="en-US" sz="1200" dirty="0" smtClean="0">
                <a:latin typeface="Lucida Console" pitchFamily="49" charset="0"/>
              </a:rPr>
              <a:t>(“foo”, </a:t>
            </a:r>
            <a:r>
              <a:rPr lang="en-US" sz="1200" dirty="0" err="1" smtClean="0">
                <a:latin typeface="Lucida Console" pitchFamily="49" charset="0"/>
              </a:rPr>
              <a:t>int.class</a:t>
            </a:r>
            <a:r>
              <a:rPr lang="en-US" sz="1200" dirty="0" smtClean="0">
                <a:latin typeface="Lucida Console" pitchFamily="49" charset="0"/>
              </a:rPr>
              <a:t>, </a:t>
            </a:r>
            <a:r>
              <a:rPr lang="en-US" sz="1200" dirty="0" err="1" smtClean="0">
                <a:latin typeface="Lucida Console" pitchFamily="49" charset="0"/>
              </a:rPr>
              <a:t>String.class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  <a:p>
            <a:r>
              <a:rPr lang="en-US" sz="1200" dirty="0" smtClean="0">
                <a:latin typeface="Lucida Console" pitchFamily="49" charset="0"/>
              </a:rPr>
              <a:t>String s = (String)(</a:t>
            </a:r>
            <a:r>
              <a:rPr lang="en-US" sz="1200" dirty="0" err="1" smtClean="0">
                <a:latin typeface="Lucida Console" pitchFamily="49" charset="0"/>
              </a:rPr>
              <a:t>foo.invoke</a:t>
            </a:r>
            <a:r>
              <a:rPr lang="en-US" sz="1200" dirty="0" smtClean="0">
                <a:latin typeface="Lucida Console" pitchFamily="49" charset="0"/>
              </a:rPr>
              <a:t>(a, 42, “Hi!”));</a:t>
            </a:r>
          </a:p>
        </p:txBody>
      </p:sp>
    </p:spTree>
    <p:extLst>
      <p:ext uri="{BB962C8B-B14F-4D97-AF65-F5344CB8AC3E}">
        <p14:creationId xmlns:p14="http://schemas.microsoft.com/office/powerpoint/2010/main" val="2523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Исключения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ClassNotFoundException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NoSuchFieldException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NoSuchMethodException</a:t>
            </a:r>
            <a:endParaRPr lang="ru-RU" sz="1200" dirty="0"/>
          </a:p>
          <a:p>
            <a:r>
              <a:rPr lang="en-US" sz="1200" dirty="0" smtClean="0"/>
              <a:t>	</a:t>
            </a:r>
            <a:endParaRPr lang="en-US" sz="1200" dirty="0"/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r>
              <a:rPr lang="en-US" sz="1400" dirty="0" err="1" smtClean="0"/>
              <a:t>InstantiationException</a:t>
            </a:r>
            <a:r>
              <a:rPr lang="en-US" sz="1400" dirty="0" smtClean="0"/>
              <a:t> </a:t>
            </a:r>
            <a:r>
              <a:rPr lang="ru-RU" sz="1400" dirty="0" smtClean="0"/>
              <a:t>– выбрасывается при попытке сделать </a:t>
            </a:r>
            <a:r>
              <a:rPr lang="en-US" sz="1400" dirty="0" err="1" smtClean="0"/>
              <a:t>newInstance</a:t>
            </a:r>
            <a:r>
              <a:rPr lang="en-US" sz="1400" dirty="0" smtClean="0"/>
              <a:t>() </a:t>
            </a:r>
            <a:r>
              <a:rPr lang="ru-RU" sz="1400" dirty="0" smtClean="0"/>
              <a:t>абстрактного класса, интерфейса, массива, примитивного типа или если нет конструктора по умолчанию</a:t>
            </a: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endParaRPr lang="ru-RU" sz="14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r>
              <a:rPr lang="en-US" sz="14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IllegalAccessException</a:t>
            </a:r>
            <a:r>
              <a:rPr lang="en-US" sz="14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 </a:t>
            </a:r>
            <a:r>
              <a:rPr lang="ru-RU" sz="14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– выбрасывается при попытке обратится к полю/методу, к которому нет нормального доступа (например, </a:t>
            </a:r>
            <a:r>
              <a:rPr lang="en-US" sz="14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private</a:t>
            </a:r>
            <a:r>
              <a:rPr lang="ru-RU" sz="14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)</a:t>
            </a:r>
            <a:endParaRPr lang="en-US" sz="14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endParaRPr lang="en-US" sz="14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r>
              <a:rPr lang="en-US" sz="14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IllegalArgumentException</a:t>
            </a:r>
            <a:r>
              <a:rPr lang="en-US" sz="14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 </a:t>
            </a:r>
            <a:r>
              <a:rPr lang="ru-RU" sz="14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– выбрасывается при попытке вызвать метод (обратить к полю), передав ему параметры неверных типов</a:t>
            </a: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endParaRPr lang="ru-RU" sz="14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r>
              <a:rPr lang="en-US" sz="14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InvocationTargetException</a:t>
            </a:r>
            <a:r>
              <a:rPr lang="ru-RU" sz="14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 – выбрасывается, если вызванный метод выбрасывает исключение</a:t>
            </a:r>
            <a:endParaRPr lang="ru-RU" sz="1400" dirty="0">
              <a:solidFill>
                <a:srgbClr val="4F271C">
                  <a:shade val="30000"/>
                  <a:satMod val="1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Зачем все это нужно?!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3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Зачем все это нужно?!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3861048"/>
            <a:ext cx="7406640" cy="280831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400" dirty="0" smtClean="0"/>
              <a:t>Reflection </a:t>
            </a:r>
            <a:r>
              <a:rPr lang="ru-RU" sz="1400" dirty="0" smtClean="0"/>
              <a:t>позволяют создать невероятно гибкие системы, типы объектов в которых определяются динамически (в процессе работы программы)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Мета-программирование</a:t>
            </a:r>
          </a:p>
          <a:p>
            <a:r>
              <a:rPr lang="ru-RU" sz="1200" dirty="0" smtClean="0"/>
              <a:t>	Используя аннотации, можно передавать программе дополнительную информацию об  ее 	собственных объектах (классах, методах, …)</a:t>
            </a:r>
            <a:endParaRPr lang="ru-RU" sz="1200" dirty="0"/>
          </a:p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Можно менять </a:t>
            </a:r>
            <a:r>
              <a:rPr lang="en-US" sz="1400" dirty="0" smtClean="0"/>
              <a:t>private </a:t>
            </a:r>
            <a:r>
              <a:rPr lang="ru-RU" sz="1400" dirty="0" smtClean="0"/>
              <a:t>поля =)</a:t>
            </a: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060848"/>
            <a:ext cx="673684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300" dirty="0"/>
              <a:t>«…Благодаря рефлексии, человек выделился из царства животных, смог сосредоточиться </a:t>
            </a:r>
            <a:endParaRPr lang="ru-RU" sz="1300" dirty="0" smtClean="0"/>
          </a:p>
          <a:p>
            <a:pPr algn="r"/>
            <a:r>
              <a:rPr lang="ru-RU" sz="1300" dirty="0" smtClean="0"/>
              <a:t>на </a:t>
            </a:r>
            <a:r>
              <a:rPr lang="ru-RU" sz="1300" dirty="0"/>
              <a:t>себе самом и овладеть самим собой, как предметом, а также получил возможность не </a:t>
            </a:r>
            <a:endParaRPr lang="ru-RU" sz="1300" dirty="0" smtClean="0"/>
          </a:p>
          <a:p>
            <a:pPr algn="r"/>
            <a:r>
              <a:rPr lang="ru-RU" sz="1300" dirty="0" smtClean="0"/>
              <a:t>просто </a:t>
            </a:r>
            <a:r>
              <a:rPr lang="ru-RU" sz="1300" dirty="0"/>
              <a:t>познавать, но познавать самого себя, не просто знать, а знать, что знаешь</a:t>
            </a:r>
            <a:r>
              <a:rPr lang="ru-RU" sz="1300" dirty="0" smtClean="0"/>
              <a:t>…»</a:t>
            </a:r>
          </a:p>
          <a:p>
            <a:pPr algn="r"/>
            <a:endParaRPr lang="ru-RU" sz="1300" dirty="0"/>
          </a:p>
          <a:p>
            <a:pPr algn="r"/>
            <a:r>
              <a:rPr lang="ru-RU" sz="1300" dirty="0" smtClean="0"/>
              <a:t>Пьер Тейяр де Шарден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3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Private? =)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 fontScale="70000" lnSpcReduction="20000"/>
          </a:bodyPr>
          <a:lstStyle/>
          <a:p>
            <a:r>
              <a:rPr lang="en-US" sz="1400" dirty="0">
                <a:latin typeface="Lucida Console" pitchFamily="49" charset="0"/>
              </a:rPr>
              <a:t>import </a:t>
            </a:r>
            <a:r>
              <a:rPr lang="en-US" sz="1400" dirty="0" err="1">
                <a:latin typeface="Lucida Console" pitchFamily="49" charset="0"/>
              </a:rPr>
              <a:t>java.lang.reflect</a:t>
            </a:r>
            <a:r>
              <a:rPr lang="en-US" sz="1400" dirty="0">
                <a:latin typeface="Lucida Console" pitchFamily="49" charset="0"/>
              </a:rPr>
              <a:t>.*;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class A {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b="1" dirty="0">
                <a:latin typeface="Lucida Console" pitchFamily="49" charset="0"/>
              </a:rPr>
              <a:t>private</a:t>
            </a:r>
            <a:r>
              <a:rPr lang="en-US" sz="1400" dirty="0">
                <a:latin typeface="Lucida Console" pitchFamily="49" charset="0"/>
              </a:rPr>
              <a:t> int x = 13;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b="1" dirty="0">
                <a:latin typeface="Lucida Console" pitchFamily="49" charset="0"/>
              </a:rPr>
              <a:t>private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b="1" dirty="0">
                <a:latin typeface="Lucida Console" pitchFamily="49" charset="0"/>
              </a:rPr>
              <a:t>final</a:t>
            </a:r>
            <a:r>
              <a:rPr lang="en-US" sz="1400" dirty="0">
                <a:latin typeface="Lucida Console" pitchFamily="49" charset="0"/>
              </a:rPr>
              <a:t> int y = 42;</a:t>
            </a:r>
          </a:p>
          <a:p>
            <a:r>
              <a:rPr lang="en-US" sz="1400" dirty="0">
                <a:latin typeface="Lucida Console" pitchFamily="49" charset="0"/>
              </a:rPr>
              <a:t>    public String </a:t>
            </a:r>
            <a:r>
              <a:rPr lang="en-US" sz="1400" dirty="0" err="1">
                <a:latin typeface="Lucida Console" pitchFamily="49" charset="0"/>
              </a:rPr>
              <a:t>toString</a:t>
            </a:r>
            <a:r>
              <a:rPr lang="en-US" sz="1400" dirty="0">
                <a:latin typeface="Lucida Console" pitchFamily="49" charset="0"/>
              </a:rPr>
              <a:t>() {return "x = " + x + ", y = " + y;}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public class test {</a:t>
            </a:r>
          </a:p>
          <a:p>
            <a:r>
              <a:rPr lang="en-US" sz="1400" dirty="0">
                <a:latin typeface="Lucida Console" pitchFamily="49" charset="0"/>
              </a:rPr>
              <a:t>    public static void main(String [] args) throws </a:t>
            </a:r>
            <a:r>
              <a:rPr lang="en-US" sz="1400" dirty="0" err="1">
                <a:latin typeface="Lucida Console" pitchFamily="49" charset="0"/>
              </a:rPr>
              <a:t>Throwable</a:t>
            </a:r>
            <a:r>
              <a:rPr lang="en-US" sz="1400" dirty="0">
                <a:latin typeface="Lucida Console" pitchFamily="49" charset="0"/>
              </a:rPr>
              <a:t> {</a:t>
            </a:r>
          </a:p>
          <a:p>
            <a:r>
              <a:rPr lang="en-US" sz="1400" dirty="0">
                <a:latin typeface="Lucida Console" pitchFamily="49" charset="0"/>
              </a:rPr>
              <a:t>        A </a:t>
            </a:r>
            <a:r>
              <a:rPr lang="en-US" sz="1400" dirty="0" err="1">
                <a:latin typeface="Lucida Console" pitchFamily="49" charset="0"/>
              </a:rPr>
              <a:t>obj</a:t>
            </a:r>
            <a:r>
              <a:rPr lang="en-US" sz="1400" dirty="0">
                <a:latin typeface="Lucida Console" pitchFamily="49" charset="0"/>
              </a:rPr>
              <a:t> = new A();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Class </a:t>
            </a:r>
            <a:r>
              <a:rPr lang="en-US" sz="1400" dirty="0" err="1">
                <a:latin typeface="Lucida Console" pitchFamily="49" charset="0"/>
              </a:rPr>
              <a:t>aclass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 err="1">
                <a:latin typeface="Lucida Console" pitchFamily="49" charset="0"/>
              </a:rPr>
              <a:t>A.class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Field </a:t>
            </a:r>
            <a:r>
              <a:rPr lang="en-US" sz="1400" dirty="0" err="1">
                <a:latin typeface="Lucida Console" pitchFamily="49" charset="0"/>
              </a:rPr>
              <a:t>xfield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 err="1">
                <a:latin typeface="Lucida Console" pitchFamily="49" charset="0"/>
              </a:rPr>
              <a:t>aclass.</a:t>
            </a:r>
            <a:r>
              <a:rPr lang="en-US" sz="1400" b="1" dirty="0" err="1">
                <a:latin typeface="Lucida Console" pitchFamily="49" charset="0"/>
              </a:rPr>
              <a:t>getDeclaredField</a:t>
            </a:r>
            <a:r>
              <a:rPr lang="en-US" sz="1400" dirty="0">
                <a:latin typeface="Lucida Console" pitchFamily="49" charset="0"/>
              </a:rPr>
              <a:t>("x");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xfield.</a:t>
            </a:r>
            <a:r>
              <a:rPr lang="en-US" sz="1400" b="1" dirty="0" err="1">
                <a:latin typeface="Lucida Console" pitchFamily="49" charset="0"/>
              </a:rPr>
              <a:t>setAccessible</a:t>
            </a:r>
            <a:r>
              <a:rPr lang="en-US" sz="1400" dirty="0">
                <a:latin typeface="Lucida Console" pitchFamily="49" charset="0"/>
              </a:rPr>
              <a:t>(true);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xfield.setInt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obj</a:t>
            </a:r>
            <a:r>
              <a:rPr lang="en-US" sz="1400" dirty="0">
                <a:latin typeface="Lucida Console" pitchFamily="49" charset="0"/>
              </a:rPr>
              <a:t>, 2012);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Field </a:t>
            </a:r>
            <a:r>
              <a:rPr lang="en-US" sz="1400" dirty="0" err="1">
                <a:latin typeface="Lucida Console" pitchFamily="49" charset="0"/>
              </a:rPr>
              <a:t>yfield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 err="1">
                <a:latin typeface="Lucida Console" pitchFamily="49" charset="0"/>
              </a:rPr>
              <a:t>aclass.getDeclaredField</a:t>
            </a:r>
            <a:r>
              <a:rPr lang="en-US" sz="1400" dirty="0">
                <a:latin typeface="Lucida Console" pitchFamily="49" charset="0"/>
              </a:rPr>
              <a:t>("y");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yfield.setAccessible</a:t>
            </a:r>
            <a:r>
              <a:rPr lang="en-US" sz="1400" dirty="0">
                <a:latin typeface="Lucida Console" pitchFamily="49" charset="0"/>
              </a:rPr>
              <a:t>(true);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yfield.setInt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obj</a:t>
            </a:r>
            <a:r>
              <a:rPr lang="en-US" sz="1400" dirty="0">
                <a:latin typeface="Lucida Console" pitchFamily="49" charset="0"/>
              </a:rPr>
              <a:t>, 1988);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System.out.println(</a:t>
            </a:r>
            <a:r>
              <a:rPr lang="en-US" sz="1400" dirty="0" err="1">
                <a:latin typeface="Lucida Console" pitchFamily="49" charset="0"/>
              </a:rPr>
              <a:t>obj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  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ru-RU" sz="1400" dirty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5526524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2012, y = 42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Допустим у нас есть интерфейс </a:t>
            </a:r>
            <a:r>
              <a:rPr lang="en-US" sz="1400" dirty="0" smtClean="0"/>
              <a:t>Some</a:t>
            </a:r>
            <a:r>
              <a:rPr lang="ru-RU" sz="1400" dirty="0" smtClean="0"/>
              <a:t>, определяющий метод </a:t>
            </a:r>
            <a:r>
              <a:rPr lang="en-US" sz="1400" dirty="0" smtClean="0"/>
              <a:t>void run() </a:t>
            </a:r>
            <a:r>
              <a:rPr lang="ru-RU" sz="1400" dirty="0" smtClean="0"/>
              <a:t>и 10 его разных реализаций </a:t>
            </a:r>
            <a:r>
              <a:rPr lang="en-US" sz="1400" dirty="0" smtClean="0"/>
              <a:t>SomeImpl0, …, SomeImpl9</a:t>
            </a: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Задача: пользователь вводит число, надо создать объект соответствующего класса и позвать метод</a:t>
            </a:r>
            <a:r>
              <a:rPr lang="en-US" sz="1400" dirty="0" smtClean="0"/>
              <a:t> run</a:t>
            </a:r>
          </a:p>
          <a:p>
            <a:pPr marL="484632" indent="-45720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000" dirty="0" smtClean="0">
                <a:latin typeface="Lucida Console" pitchFamily="49" charset="0"/>
              </a:rPr>
              <a:t>public class Main {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public static void main(String [] args) {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    int </a:t>
            </a:r>
            <a:r>
              <a:rPr lang="en-US" sz="1000" dirty="0" err="1" smtClean="0">
                <a:latin typeface="Lucida Console" pitchFamily="49" charset="0"/>
              </a:rPr>
              <a:t>num</a:t>
            </a:r>
            <a:r>
              <a:rPr lang="en-US" sz="1000" dirty="0" smtClean="0">
                <a:latin typeface="Lucida Console" pitchFamily="49" charset="0"/>
              </a:rPr>
              <a:t> = </a:t>
            </a:r>
            <a:r>
              <a:rPr lang="en-US" sz="1000" dirty="0" err="1" smtClean="0">
                <a:latin typeface="Lucida Console" pitchFamily="49" charset="0"/>
              </a:rPr>
              <a:t>Integer.valueOf</a:t>
            </a:r>
            <a:r>
              <a:rPr lang="en-US" sz="1000" dirty="0" smtClean="0">
                <a:latin typeface="Lucida Console" pitchFamily="49" charset="0"/>
              </a:rPr>
              <a:t>(args[0]);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    Some </a:t>
            </a:r>
            <a:r>
              <a:rPr lang="en-US" sz="1000" dirty="0" err="1" smtClean="0">
                <a:latin typeface="Lucida Console" pitchFamily="49" charset="0"/>
              </a:rPr>
              <a:t>obj</a:t>
            </a:r>
            <a:r>
              <a:rPr lang="en-US" sz="1000" dirty="0" smtClean="0">
                <a:latin typeface="Lucida Console" pitchFamily="49" charset="0"/>
              </a:rPr>
              <a:t> = null;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    switch (</a:t>
            </a:r>
            <a:r>
              <a:rPr lang="en-US" sz="1000" dirty="0" err="1" smtClean="0">
                <a:latin typeface="Lucida Console" pitchFamily="49" charset="0"/>
              </a:rPr>
              <a:t>num</a:t>
            </a:r>
            <a:r>
              <a:rPr lang="en-US" sz="1000" dirty="0" smtClean="0">
                <a:latin typeface="Lucida Console" pitchFamily="49" charset="0"/>
              </a:rPr>
              <a:t>) {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        case 0: </a:t>
            </a:r>
            <a:r>
              <a:rPr lang="en-US" sz="1000" dirty="0" err="1" smtClean="0">
                <a:latin typeface="Lucida Console" pitchFamily="49" charset="0"/>
              </a:rPr>
              <a:t>obj</a:t>
            </a:r>
            <a:r>
              <a:rPr lang="en-US" sz="1000" dirty="0" smtClean="0">
                <a:latin typeface="Lucida Console" pitchFamily="49" charset="0"/>
              </a:rPr>
              <a:t> = new SomeImpl0(); break;</a:t>
            </a:r>
          </a:p>
          <a:p>
            <a:r>
              <a:rPr lang="en-US" sz="1000" dirty="0" smtClean="0">
                <a:latin typeface="Lucida Console" pitchFamily="49" charset="0"/>
              </a:rPr>
              <a:t>            </a:t>
            </a:r>
            <a:r>
              <a:rPr lang="en-US" sz="1000" dirty="0">
                <a:latin typeface="Lucida Console" pitchFamily="49" charset="0"/>
              </a:rPr>
              <a:t>case </a:t>
            </a:r>
            <a:r>
              <a:rPr lang="en-US" sz="1000" dirty="0" smtClean="0">
                <a:latin typeface="Lucida Console" pitchFamily="49" charset="0"/>
              </a:rPr>
              <a:t>1: </a:t>
            </a:r>
            <a:r>
              <a:rPr lang="en-US" sz="1000" dirty="0" err="1">
                <a:latin typeface="Lucida Console" pitchFamily="49" charset="0"/>
              </a:rPr>
              <a:t>obj</a:t>
            </a:r>
            <a:r>
              <a:rPr lang="en-US" sz="1000" dirty="0">
                <a:latin typeface="Lucida Console" pitchFamily="49" charset="0"/>
              </a:rPr>
              <a:t> = new </a:t>
            </a:r>
            <a:r>
              <a:rPr lang="en-US" sz="1000" dirty="0" smtClean="0">
                <a:latin typeface="Lucida Console" pitchFamily="49" charset="0"/>
              </a:rPr>
              <a:t>SomeImpl1(); </a:t>
            </a:r>
            <a:r>
              <a:rPr lang="en-US" sz="1000" dirty="0">
                <a:latin typeface="Lucida Console" pitchFamily="49" charset="0"/>
              </a:rPr>
              <a:t>break</a:t>
            </a:r>
            <a:r>
              <a:rPr lang="en-US" sz="1000" dirty="0" smtClean="0">
                <a:latin typeface="Lucida Console" pitchFamily="49" charset="0"/>
              </a:rPr>
              <a:t>;</a:t>
            </a:r>
          </a:p>
          <a:p>
            <a:r>
              <a:rPr lang="en-US" sz="1000" dirty="0" smtClean="0">
                <a:latin typeface="Lucida Console" pitchFamily="49" charset="0"/>
              </a:rPr>
              <a:t>            ...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        case 9: </a:t>
            </a:r>
            <a:r>
              <a:rPr lang="en-US" sz="1000" dirty="0" err="1" smtClean="0">
                <a:latin typeface="Lucida Console" pitchFamily="49" charset="0"/>
              </a:rPr>
              <a:t>obj</a:t>
            </a:r>
            <a:r>
              <a:rPr lang="en-US" sz="1000" dirty="0" smtClean="0">
                <a:latin typeface="Lucida Console" pitchFamily="49" charset="0"/>
              </a:rPr>
              <a:t> = new SomeImpl9(); break;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        </a:t>
            </a:r>
            <a:r>
              <a:rPr lang="en-US" sz="1000" dirty="0" err="1" smtClean="0">
                <a:latin typeface="Lucida Console" pitchFamily="49" charset="0"/>
              </a:rPr>
              <a:t>defaule</a:t>
            </a:r>
            <a:r>
              <a:rPr lang="en-US" sz="1000" dirty="0" smtClean="0">
                <a:latin typeface="Lucida Console" pitchFamily="49" charset="0"/>
              </a:rPr>
              <a:t>: assert(false);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    }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    </a:t>
            </a:r>
            <a:r>
              <a:rPr lang="en-US" sz="1000" dirty="0" err="1" smtClean="0">
                <a:latin typeface="Lucida Console" pitchFamily="49" charset="0"/>
              </a:rPr>
              <a:t>obj.run</a:t>
            </a:r>
            <a:r>
              <a:rPr lang="en-US" sz="1000" dirty="0" smtClean="0">
                <a:latin typeface="Lucida Console" pitchFamily="49" charset="0"/>
              </a:rPr>
              <a:t>();</a:t>
            </a:r>
          </a:p>
          <a:p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   }</a:t>
            </a:r>
          </a:p>
          <a:p>
            <a:r>
              <a:rPr lang="en-US" sz="1000" dirty="0">
                <a:latin typeface="Lucida Console" pitchFamily="49" charset="0"/>
              </a:rPr>
              <a:t>}</a:t>
            </a:r>
            <a:endParaRPr lang="ru-RU" sz="1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631584"/>
            <a:ext cx="7406640" cy="8513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Рефлексия (лат. </a:t>
            </a:r>
            <a:r>
              <a:rPr lang="la-Latn" i="1" dirty="0">
                <a:effectLst/>
              </a:rPr>
              <a:t>reflexio</a:t>
            </a:r>
            <a:r>
              <a:rPr lang="la-Latn" dirty="0">
                <a:effectLst/>
              </a:rPr>
              <a:t> — </a:t>
            </a:r>
            <a:r>
              <a:rPr lang="ru-RU" dirty="0">
                <a:effectLst/>
              </a:rPr>
              <a:t>обращение назад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2780928"/>
            <a:ext cx="7406640" cy="3024336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Рефлексия (в программировании) – процесс, во время работы которого программа может отслеживать и модифицировать собственную структуру и поведение (во время своей работы)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r>
              <a:rPr lang="en-US" sz="1400" dirty="0" smtClean="0"/>
              <a:t>Reflection </a:t>
            </a:r>
            <a:r>
              <a:rPr lang="ru-RU" sz="1400" dirty="0" smtClean="0"/>
              <a:t>(в </a:t>
            </a:r>
            <a:r>
              <a:rPr lang="en-US" sz="1400" dirty="0" smtClean="0"/>
              <a:t>Java</a:t>
            </a:r>
            <a:r>
              <a:rPr lang="ru-RU" sz="1400" dirty="0" smtClean="0"/>
              <a:t>) – </a:t>
            </a:r>
            <a:r>
              <a:rPr lang="en-US" sz="1400" dirty="0" smtClean="0"/>
              <a:t>API</a:t>
            </a:r>
            <a:r>
              <a:rPr lang="ru-RU" sz="1400" dirty="0" smtClean="0"/>
              <a:t>, предоставляемое в пакетах </a:t>
            </a:r>
            <a:r>
              <a:rPr lang="en-US" sz="1400" dirty="0" err="1" smtClean="0"/>
              <a:t>java.lang</a:t>
            </a:r>
            <a:r>
              <a:rPr lang="en-US" sz="1400" dirty="0" smtClean="0"/>
              <a:t> </a:t>
            </a:r>
            <a:r>
              <a:rPr lang="ru-RU" sz="1400" dirty="0" smtClean="0"/>
              <a:t>и</a:t>
            </a:r>
            <a:r>
              <a:rPr lang="en-US" sz="1400" dirty="0" smtClean="0"/>
              <a:t> </a:t>
            </a:r>
            <a:r>
              <a:rPr lang="en-US" sz="1400" dirty="0" err="1" smtClean="0"/>
              <a:t>java.lang.</a:t>
            </a:r>
            <a:r>
              <a:rPr lang="en-US" sz="1400" dirty="0" err="1"/>
              <a:t>r</a:t>
            </a:r>
            <a:r>
              <a:rPr lang="en-US" sz="1400" dirty="0" err="1" smtClean="0"/>
              <a:t>eflect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141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Autofit/>
          </a:bodyPr>
          <a:lstStyle/>
          <a:p>
            <a:r>
              <a:rPr lang="en-US" sz="1000" dirty="0">
                <a:latin typeface="Lucida Console" pitchFamily="49" charset="0"/>
              </a:rPr>
              <a:t>public class test {</a:t>
            </a:r>
          </a:p>
          <a:p>
            <a:r>
              <a:rPr lang="en-US" sz="1000" dirty="0">
                <a:latin typeface="Lucida Console" pitchFamily="49" charset="0"/>
              </a:rPr>
              <a:t>    public static </a:t>
            </a:r>
            <a:r>
              <a:rPr lang="en-US" sz="1000" dirty="0" err="1">
                <a:latin typeface="Lucida Console" pitchFamily="49" charset="0"/>
              </a:rPr>
              <a:t>boolean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checkClass</a:t>
            </a:r>
            <a:r>
              <a:rPr lang="en-US" sz="1000" dirty="0">
                <a:latin typeface="Lucida Console" pitchFamily="49" charset="0"/>
              </a:rPr>
              <a:t>(Class </a:t>
            </a:r>
            <a:r>
              <a:rPr lang="en-US" sz="1000" dirty="0" err="1">
                <a:latin typeface="Lucida Console" pitchFamily="49" charset="0"/>
              </a:rPr>
              <a:t>targetClass</a:t>
            </a:r>
            <a:r>
              <a:rPr lang="en-US" sz="1000" dirty="0">
                <a:latin typeface="Lucida Console" pitchFamily="49" charset="0"/>
              </a:rPr>
              <a:t>) {</a:t>
            </a:r>
          </a:p>
          <a:p>
            <a:r>
              <a:rPr lang="en-US" sz="1000" dirty="0">
                <a:latin typeface="Lucida Console" pitchFamily="49" charset="0"/>
              </a:rPr>
              <a:t>        for (Class </a:t>
            </a:r>
            <a:r>
              <a:rPr lang="en-US" sz="1000" dirty="0" err="1">
                <a:latin typeface="Lucida Console" pitchFamily="49" charset="0"/>
              </a:rPr>
              <a:t>si</a:t>
            </a:r>
            <a:r>
              <a:rPr lang="en-US" sz="1000" dirty="0">
                <a:latin typeface="Lucida Console" pitchFamily="49" charset="0"/>
              </a:rPr>
              <a:t>: </a:t>
            </a:r>
            <a:r>
              <a:rPr lang="en-US" sz="1000" dirty="0" err="1">
                <a:latin typeface="Lucida Console" pitchFamily="49" charset="0"/>
              </a:rPr>
              <a:t>targetClass.getInterfaces</a:t>
            </a:r>
            <a:r>
              <a:rPr lang="en-US" sz="1000" dirty="0">
                <a:latin typeface="Lucida Console" pitchFamily="49" charset="0"/>
              </a:rPr>
              <a:t>()) {</a:t>
            </a:r>
          </a:p>
          <a:p>
            <a:r>
              <a:rPr lang="en-US" sz="1000" dirty="0">
                <a:latin typeface="Lucida Console" pitchFamily="49" charset="0"/>
              </a:rPr>
              <a:t>            if (</a:t>
            </a:r>
            <a:r>
              <a:rPr lang="en-US" sz="1000" dirty="0" err="1">
                <a:latin typeface="Lucida Console" pitchFamily="49" charset="0"/>
              </a:rPr>
              <a:t>si</a:t>
            </a:r>
            <a:r>
              <a:rPr lang="en-US" sz="1000" dirty="0">
                <a:latin typeface="Lucida Console" pitchFamily="49" charset="0"/>
              </a:rPr>
              <a:t> == </a:t>
            </a:r>
            <a:r>
              <a:rPr lang="en-US" sz="1000" dirty="0" err="1">
                <a:latin typeface="Lucida Console" pitchFamily="49" charset="0"/>
              </a:rPr>
              <a:t>Some.class</a:t>
            </a:r>
            <a:r>
              <a:rPr lang="en-US" sz="1000" dirty="0">
                <a:latin typeface="Lucida Console" pitchFamily="49" charset="0"/>
              </a:rPr>
              <a:t>) {</a:t>
            </a:r>
          </a:p>
          <a:p>
            <a:r>
              <a:rPr lang="en-US" sz="1000" dirty="0">
                <a:latin typeface="Lucida Console" pitchFamily="49" charset="0"/>
              </a:rPr>
              <a:t>                return true;</a:t>
            </a:r>
          </a:p>
          <a:p>
            <a:r>
              <a:rPr lang="en-US" sz="1000" dirty="0">
                <a:latin typeface="Lucida Console" pitchFamily="49" charset="0"/>
              </a:rPr>
              <a:t>            }</a:t>
            </a:r>
          </a:p>
          <a:p>
            <a:r>
              <a:rPr lang="en-US" sz="1000" dirty="0">
                <a:latin typeface="Lucida Console" pitchFamily="49" charset="0"/>
              </a:rPr>
              <a:t>        }</a:t>
            </a:r>
          </a:p>
          <a:p>
            <a:r>
              <a:rPr lang="en-US" sz="1000" dirty="0">
                <a:latin typeface="Lucida Console" pitchFamily="49" charset="0"/>
              </a:rPr>
              <a:t>        return false;</a:t>
            </a:r>
          </a:p>
          <a:p>
            <a:r>
              <a:rPr lang="en-US" sz="1000" dirty="0">
                <a:latin typeface="Lucida Console" pitchFamily="49" charset="0"/>
              </a:rPr>
              <a:t>    }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    public static void main(String [] args) throws </a:t>
            </a:r>
            <a:r>
              <a:rPr lang="en-US" sz="1000" dirty="0" err="1">
                <a:latin typeface="Lucida Console" pitchFamily="49" charset="0"/>
              </a:rPr>
              <a:t>Throwable</a:t>
            </a:r>
            <a:r>
              <a:rPr lang="en-US" sz="1000" dirty="0">
                <a:latin typeface="Lucida Console" pitchFamily="49" charset="0"/>
              </a:rPr>
              <a:t> {</a:t>
            </a:r>
          </a:p>
          <a:p>
            <a:r>
              <a:rPr lang="en-US" sz="1000" dirty="0">
                <a:latin typeface="Lucida Console" pitchFamily="49" charset="0"/>
              </a:rPr>
              <a:t>        int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= </a:t>
            </a:r>
            <a:r>
              <a:rPr lang="en-US" sz="1000" dirty="0" err="1">
                <a:latin typeface="Lucida Console" pitchFamily="49" charset="0"/>
              </a:rPr>
              <a:t>Integer.valueOf</a:t>
            </a:r>
            <a:r>
              <a:rPr lang="en-US" sz="1000" dirty="0">
                <a:latin typeface="Lucida Console" pitchFamily="49" charset="0"/>
              </a:rPr>
              <a:t>(args[0]);</a:t>
            </a:r>
          </a:p>
          <a:p>
            <a:r>
              <a:rPr lang="en-US" sz="1000" dirty="0">
                <a:latin typeface="Lucida Console" pitchFamily="49" charset="0"/>
              </a:rPr>
              <a:t>        String </a:t>
            </a:r>
            <a:r>
              <a:rPr lang="en-US" sz="1000" dirty="0" err="1">
                <a:latin typeface="Lucida Console" pitchFamily="49" charset="0"/>
              </a:rPr>
              <a:t>className</a:t>
            </a:r>
            <a:r>
              <a:rPr lang="en-US" sz="1000" dirty="0">
                <a:latin typeface="Lucida Console" pitchFamily="49" charset="0"/>
              </a:rPr>
              <a:t> = "</a:t>
            </a:r>
            <a:r>
              <a:rPr lang="en-US" sz="1000" dirty="0" err="1">
                <a:latin typeface="Lucida Console" pitchFamily="49" charset="0"/>
              </a:rPr>
              <a:t>SomeImpl</a:t>
            </a:r>
            <a:r>
              <a:rPr lang="en-US" sz="1000" dirty="0">
                <a:latin typeface="Lucida Console" pitchFamily="49" charset="0"/>
              </a:rPr>
              <a:t>" +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 smtClean="0">
                <a:latin typeface="Lucida Console" pitchFamily="49" charset="0"/>
              </a:rPr>
              <a:t>;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        Class </a:t>
            </a:r>
            <a:r>
              <a:rPr lang="en-US" sz="1000" dirty="0" err="1">
                <a:latin typeface="Lucida Console" pitchFamily="49" charset="0"/>
              </a:rPr>
              <a:t>targetClass</a:t>
            </a:r>
            <a:r>
              <a:rPr lang="en-US" sz="1000" dirty="0">
                <a:latin typeface="Lucida Console" pitchFamily="49" charset="0"/>
              </a:rPr>
              <a:t> = </a:t>
            </a:r>
            <a:r>
              <a:rPr lang="en-US" sz="1000" dirty="0" err="1">
                <a:latin typeface="Lucida Console" pitchFamily="49" charset="0"/>
              </a:rPr>
              <a:t>Class.</a:t>
            </a:r>
            <a:r>
              <a:rPr lang="en-US" sz="1000" b="1" dirty="0" err="1">
                <a:latin typeface="Lucida Console" pitchFamily="49" charset="0"/>
              </a:rPr>
              <a:t>forName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className</a:t>
            </a:r>
            <a:r>
              <a:rPr lang="en-US" sz="1000" dirty="0" smtClean="0">
                <a:latin typeface="Lucida Console" pitchFamily="49" charset="0"/>
              </a:rPr>
              <a:t>);</a:t>
            </a:r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        assert(</a:t>
            </a:r>
            <a:r>
              <a:rPr lang="en-US" sz="1000" dirty="0" err="1">
                <a:latin typeface="Lucida Console" pitchFamily="49" charset="0"/>
              </a:rPr>
              <a:t>checkClass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targetClass</a:t>
            </a:r>
            <a:r>
              <a:rPr lang="en-US" sz="1000" dirty="0" smtClean="0">
                <a:latin typeface="Lucida Console" pitchFamily="49" charset="0"/>
              </a:rPr>
              <a:t>));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        Some </a:t>
            </a:r>
            <a:r>
              <a:rPr lang="en-US" sz="1000" dirty="0" err="1">
                <a:latin typeface="Lucida Console" pitchFamily="49" charset="0"/>
              </a:rPr>
              <a:t>obj</a:t>
            </a:r>
            <a:r>
              <a:rPr lang="en-US" sz="1000" dirty="0">
                <a:latin typeface="Lucida Console" pitchFamily="49" charset="0"/>
              </a:rPr>
              <a:t> = (Some)</a:t>
            </a:r>
            <a:r>
              <a:rPr lang="en-US" sz="1000" dirty="0" err="1">
                <a:latin typeface="Lucida Console" pitchFamily="49" charset="0"/>
              </a:rPr>
              <a:t>targetClass.newInstance</a:t>
            </a:r>
            <a:r>
              <a:rPr lang="en-US" sz="1000" dirty="0">
                <a:latin typeface="Lucida Console" pitchFamily="49" charset="0"/>
              </a:rPr>
              <a:t>();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obj.run</a:t>
            </a:r>
            <a:r>
              <a:rPr lang="en-US" sz="1000" dirty="0">
                <a:latin typeface="Lucida Console" pitchFamily="49" charset="0"/>
              </a:rPr>
              <a:t>();</a:t>
            </a:r>
          </a:p>
          <a:p>
            <a:r>
              <a:rPr lang="en-US" sz="1000" dirty="0">
                <a:latin typeface="Lucida Console" pitchFamily="49" charset="0"/>
              </a:rPr>
              <a:t>    }</a:t>
            </a:r>
          </a:p>
          <a:p>
            <a:r>
              <a:rPr lang="en-US" sz="1000" dirty="0">
                <a:latin typeface="Lucida Console" pitchFamily="49" charset="0"/>
              </a:rPr>
              <a:t>}</a:t>
            </a:r>
            <a:endParaRPr lang="ru-RU" sz="1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А если классов не 10, а 1000?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А если пользователь вводит не номер класса из предлагаемой коллекции, а подкладывает класс, который он сам откуда-то взял, и просто вводит его имя?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С помощью рефлексии можно заводить классы по произвольно возникающим именам</a:t>
            </a:r>
          </a:p>
          <a:p>
            <a:r>
              <a:rPr lang="ru-RU" sz="1200" dirty="0"/>
              <a:t>	</a:t>
            </a:r>
            <a:r>
              <a:rPr lang="ru-RU" sz="1200" dirty="0" smtClean="0"/>
              <a:t>естественно, они должны найтись в файловой системе, но это другой вопрос</a:t>
            </a:r>
          </a:p>
          <a:p>
            <a:r>
              <a:rPr lang="ru-RU" sz="1200" dirty="0"/>
              <a:t>	</a:t>
            </a:r>
            <a:r>
              <a:rPr lang="ru-RU" sz="1200" dirty="0" smtClean="0"/>
              <a:t>с полученными классами можно делать все, что угодно: создавать объекты, вызывать методы, 	менять поля, …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3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/>
          <a:lstStyle/>
          <a:p>
            <a:pPr algn="ctr"/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2708920"/>
            <a:ext cx="35076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600" dirty="0" smtClean="0">
                <a:latin typeface="Algerian" pitchFamily="82" charset="0"/>
              </a:rPr>
              <a:t>Q &amp; A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5979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Java.lang.Class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Каждому классу, загруженному </a:t>
            </a:r>
            <a:r>
              <a:rPr lang="en-US" sz="1400" dirty="0" smtClean="0"/>
              <a:t>JVM</a:t>
            </a:r>
            <a:r>
              <a:rPr lang="ru-RU" sz="1400" dirty="0" smtClean="0"/>
              <a:t>, соответствует некоторый объект класса </a:t>
            </a:r>
            <a:r>
              <a:rPr lang="en-US" sz="1400" dirty="0" err="1" smtClean="0"/>
              <a:t>java.lang.Class</a:t>
            </a: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Класс </a:t>
            </a:r>
            <a:r>
              <a:rPr lang="en-US" sz="1400" dirty="0" err="1" smtClean="0"/>
              <a:t>java.lang.Class</a:t>
            </a:r>
            <a:r>
              <a:rPr lang="en-US" sz="1400" dirty="0" smtClean="0"/>
              <a:t> </a:t>
            </a:r>
            <a:r>
              <a:rPr lang="ru-RU" sz="1400" dirty="0" smtClean="0"/>
              <a:t>финальный и не имеет публичных конструкторов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Объект класса </a:t>
            </a:r>
            <a:r>
              <a:rPr lang="en-US" sz="1400" dirty="0" smtClean="0"/>
              <a:t>Class </a:t>
            </a:r>
            <a:r>
              <a:rPr lang="ru-RU" sz="1400" dirty="0" smtClean="0"/>
              <a:t>можно получить разными способами:</a:t>
            </a:r>
          </a:p>
          <a:p>
            <a:endParaRPr lang="en-US" sz="1000" dirty="0" smtClean="0">
              <a:latin typeface="Lucida Console" pitchFamily="49" charset="0"/>
            </a:endParaRPr>
          </a:p>
          <a:p>
            <a:endParaRPr lang="en-US" sz="1000" dirty="0" smtClean="0">
              <a:latin typeface="Lucida Console" pitchFamily="49" charset="0"/>
            </a:endParaRPr>
          </a:p>
          <a:p>
            <a:r>
              <a:rPr lang="ru-RU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Something a = new Foo();	  // Foo </a:t>
            </a:r>
            <a:r>
              <a:rPr lang="ru-RU" sz="1000" dirty="0" smtClean="0">
                <a:latin typeface="Lucida Console" pitchFamily="49" charset="0"/>
              </a:rPr>
              <a:t>– наследник </a:t>
            </a:r>
            <a:r>
              <a:rPr lang="en-US" sz="1000" dirty="0" smtClean="0">
                <a:latin typeface="Lucida Console" pitchFamily="49" charset="0"/>
              </a:rPr>
              <a:t>Something</a:t>
            </a:r>
          </a:p>
          <a:p>
            <a:r>
              <a:rPr lang="en-US" sz="1000" dirty="0" smtClean="0">
                <a:latin typeface="Lucida Console" pitchFamily="49" charset="0"/>
              </a:rPr>
              <a:t>	Class </a:t>
            </a:r>
            <a:r>
              <a:rPr lang="en-US" sz="1000" dirty="0" err="1" smtClean="0">
                <a:latin typeface="Lucida Console" pitchFamily="49" charset="0"/>
              </a:rPr>
              <a:t>aclass</a:t>
            </a:r>
            <a:r>
              <a:rPr lang="en-US" sz="1000" dirty="0" smtClean="0">
                <a:latin typeface="Lucida Console" pitchFamily="49" charset="0"/>
              </a:rPr>
              <a:t> = </a:t>
            </a:r>
            <a:r>
              <a:rPr lang="en-US" sz="1000" dirty="0" err="1" smtClean="0">
                <a:latin typeface="Lucida Console" pitchFamily="49" charset="0"/>
              </a:rPr>
              <a:t>a</a:t>
            </a:r>
            <a:r>
              <a:rPr lang="en-US" sz="1000" b="1" dirty="0" err="1" smtClean="0">
                <a:latin typeface="Lucida Console" pitchFamily="49" charset="0"/>
              </a:rPr>
              <a:t>.getClass</a:t>
            </a:r>
            <a:r>
              <a:rPr lang="en-US" sz="1000" b="1" dirty="0" smtClean="0">
                <a:latin typeface="Lucida Console" pitchFamily="49" charset="0"/>
              </a:rPr>
              <a:t>()</a:t>
            </a:r>
            <a:r>
              <a:rPr lang="en-US" sz="1000" dirty="0" smtClean="0">
                <a:latin typeface="Lucida Console" pitchFamily="49" charset="0"/>
              </a:rPr>
              <a:t>;</a:t>
            </a:r>
            <a:r>
              <a:rPr lang="ru-RU" sz="1000" dirty="0" smtClean="0">
                <a:latin typeface="Lucida Console" pitchFamily="49" charset="0"/>
              </a:rPr>
              <a:t>	  </a:t>
            </a: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en-US" sz="1000" dirty="0" err="1" smtClean="0">
                <a:latin typeface="Lucida Console" pitchFamily="49" charset="0"/>
              </a:rPr>
              <a:t>aclass</a:t>
            </a:r>
            <a:r>
              <a:rPr lang="en-US" sz="1000" dirty="0" smtClean="0">
                <a:latin typeface="Lucida Console" pitchFamily="49" charset="0"/>
              </a:rPr>
              <a:t> – </a:t>
            </a:r>
            <a:r>
              <a:rPr lang="ru-RU" sz="1000" dirty="0" smtClean="0">
                <a:latin typeface="Lucida Console" pitchFamily="49" charset="0"/>
              </a:rPr>
              <a:t>объект, соответствующий </a:t>
            </a:r>
            <a:r>
              <a:rPr lang="en-US" sz="1000" dirty="0" smtClean="0">
                <a:latin typeface="Lucida Console" pitchFamily="49" charset="0"/>
              </a:rPr>
              <a:t>Foo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 smtClean="0">
                <a:latin typeface="Lucida Console" pitchFamily="49" charset="0"/>
              </a:rPr>
              <a:t>	Class </a:t>
            </a:r>
            <a:r>
              <a:rPr lang="en-US" sz="1000" dirty="0" err="1" smtClean="0">
                <a:latin typeface="Lucida Console" pitchFamily="49" charset="0"/>
              </a:rPr>
              <a:t>fooClass</a:t>
            </a:r>
            <a:r>
              <a:rPr lang="en-US" sz="1000" dirty="0" smtClean="0">
                <a:latin typeface="Lucida Console" pitchFamily="49" charset="0"/>
              </a:rPr>
              <a:t> = </a:t>
            </a:r>
            <a:r>
              <a:rPr lang="en-US" sz="1000" dirty="0" err="1" smtClean="0">
                <a:latin typeface="Lucida Console" pitchFamily="49" charset="0"/>
              </a:rPr>
              <a:t>Foo</a:t>
            </a:r>
            <a:r>
              <a:rPr lang="en-US" sz="1000" b="1" dirty="0" err="1" smtClean="0">
                <a:latin typeface="Lucida Console" pitchFamily="49" charset="0"/>
              </a:rPr>
              <a:t>.class</a:t>
            </a:r>
            <a:r>
              <a:rPr lang="en-US" sz="1000" dirty="0" smtClean="0">
                <a:latin typeface="Lucida Console" pitchFamily="49" charset="0"/>
              </a:rPr>
              <a:t>;</a:t>
            </a:r>
          </a:p>
          <a:p>
            <a:r>
              <a:rPr lang="en-US" sz="1000" dirty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Class </a:t>
            </a:r>
            <a:r>
              <a:rPr lang="en-US" sz="1000" dirty="0" err="1" smtClean="0">
                <a:latin typeface="Lucida Console" pitchFamily="49" charset="0"/>
              </a:rPr>
              <a:t>stringClass</a:t>
            </a:r>
            <a:r>
              <a:rPr lang="en-US" sz="1000" dirty="0" smtClean="0">
                <a:latin typeface="Lucida Console" pitchFamily="49" charset="0"/>
              </a:rPr>
              <a:t> = </a:t>
            </a:r>
            <a:r>
              <a:rPr lang="en-US" sz="1000" dirty="0" err="1" smtClean="0">
                <a:latin typeface="Lucida Console" pitchFamily="49" charset="0"/>
              </a:rPr>
              <a:t>String.class</a:t>
            </a:r>
            <a:r>
              <a:rPr lang="en-US" sz="1000" dirty="0" smtClean="0">
                <a:latin typeface="Lucida Console" pitchFamily="49" charset="0"/>
              </a:rPr>
              <a:t>;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 smtClean="0">
                <a:latin typeface="Lucida Console" pitchFamily="49" charset="0"/>
              </a:rPr>
              <a:t>	</a:t>
            </a:r>
            <a:endParaRPr lang="en-US" sz="1000" dirty="0">
              <a:latin typeface="Lucida Console" pitchFamily="49" charset="0"/>
            </a:endParaRPr>
          </a:p>
          <a:p>
            <a:endParaRPr lang="ru-RU" sz="1100" dirty="0" smtClean="0">
              <a:latin typeface="Lucida Console" pitchFamily="49" charset="0"/>
            </a:endParaRPr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22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Java.lang.Class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Можно получать объект класса по имени</a:t>
            </a:r>
          </a:p>
          <a:p>
            <a:endParaRPr lang="ru-RU" sz="600" dirty="0" smtClean="0"/>
          </a:p>
          <a:p>
            <a:r>
              <a:rPr lang="en-US" sz="1100" dirty="0" smtClean="0">
                <a:latin typeface="Lucida Console" pitchFamily="49" charset="0"/>
              </a:rPr>
              <a:t>	Class </a:t>
            </a:r>
            <a:r>
              <a:rPr lang="en-US" sz="1100" dirty="0" err="1" smtClean="0">
                <a:latin typeface="Lucida Console" pitchFamily="49" charset="0"/>
              </a:rPr>
              <a:t>someClass</a:t>
            </a:r>
            <a:r>
              <a:rPr lang="en-US" sz="1100" dirty="0" smtClean="0">
                <a:latin typeface="Lucida Console" pitchFamily="49" charset="0"/>
              </a:rPr>
              <a:t> = </a:t>
            </a:r>
            <a:r>
              <a:rPr lang="en-US" sz="1100" dirty="0" err="1" smtClean="0">
                <a:latin typeface="Lucida Console" pitchFamily="49" charset="0"/>
              </a:rPr>
              <a:t>Class</a:t>
            </a:r>
            <a:r>
              <a:rPr lang="en-US" sz="1100" b="1" dirty="0" err="1" smtClean="0">
                <a:latin typeface="Lucida Console" pitchFamily="49" charset="0"/>
              </a:rPr>
              <a:t>.forName</a:t>
            </a:r>
            <a:r>
              <a:rPr lang="en-US" sz="1100" dirty="0" smtClean="0">
                <a:latin typeface="Lucida Console" pitchFamily="49" charset="0"/>
              </a:rPr>
              <a:t>(“</a:t>
            </a:r>
            <a:r>
              <a:rPr lang="en-US" sz="1100" dirty="0" err="1" smtClean="0">
                <a:latin typeface="Lucida Console" pitchFamily="49" charset="0"/>
              </a:rPr>
              <a:t>foo.bar.baz.SomeClass</a:t>
            </a:r>
            <a:r>
              <a:rPr lang="en-US" sz="1100" dirty="0" smtClean="0">
                <a:latin typeface="Lucida Console" pitchFamily="49" charset="0"/>
              </a:rPr>
              <a:t>”);</a:t>
            </a:r>
            <a:endParaRPr lang="ru-RU" sz="1100" dirty="0">
              <a:latin typeface="Lucida Console" pitchFamily="49" charset="0"/>
            </a:endParaRPr>
          </a:p>
          <a:p>
            <a:endParaRPr lang="ru-RU" sz="1400" dirty="0" smtClean="0"/>
          </a:p>
          <a:p>
            <a:r>
              <a:rPr lang="ru-RU" sz="1100" dirty="0" smtClean="0"/>
              <a:t>		При этом, если этот класс еще не был загружен, он будет загружаться</a:t>
            </a:r>
          </a:p>
          <a:p>
            <a:r>
              <a:rPr lang="ru-RU" sz="1100" dirty="0" smtClean="0"/>
              <a:t>		Загрузка будет осуществляться тем </a:t>
            </a:r>
            <a:r>
              <a:rPr lang="en-US" sz="1100" dirty="0" smtClean="0"/>
              <a:t>class loader’</a:t>
            </a:r>
            <a:r>
              <a:rPr lang="ru-RU" sz="1100" dirty="0" smtClean="0"/>
              <a:t>ом, который загрузил текущий класс</a:t>
            </a:r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Можно загрузить класс от </a:t>
            </a:r>
            <a:r>
              <a:rPr lang="en-US" sz="1400" dirty="0" smtClean="0"/>
              <a:t>class loader’</a:t>
            </a:r>
            <a:r>
              <a:rPr lang="ru-RU" sz="1400" dirty="0" smtClean="0"/>
              <a:t>а</a:t>
            </a:r>
            <a:r>
              <a:rPr lang="en-US" sz="1400" dirty="0"/>
              <a:t> </a:t>
            </a:r>
            <a:r>
              <a:rPr lang="ru-RU" sz="1400" dirty="0" smtClean="0"/>
              <a:t>(при этом явно указать, от какого)</a:t>
            </a:r>
          </a:p>
          <a:p>
            <a:pPr lvl="0">
              <a:buClr>
                <a:srgbClr val="3891A7"/>
              </a:buClr>
            </a:pPr>
            <a:endParaRPr lang="ru-RU" sz="6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lvl="0">
              <a:buClr>
                <a:srgbClr val="3891A7"/>
              </a:buClr>
            </a:pPr>
            <a:r>
              <a:rPr lang="en-US" sz="11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	</a:t>
            </a:r>
            <a:r>
              <a:rPr lang="en-US" sz="11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ClassLoader</a:t>
            </a:r>
            <a:r>
              <a:rPr lang="en-US" sz="11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cl = ...</a:t>
            </a:r>
          </a:p>
          <a:p>
            <a:pPr lvl="0">
              <a:buClr>
                <a:srgbClr val="3891A7"/>
              </a:buClr>
            </a:pPr>
            <a:r>
              <a:rPr lang="en-US" sz="11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	</a:t>
            </a:r>
            <a:r>
              <a:rPr lang="en-US" sz="11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cl</a:t>
            </a:r>
            <a:r>
              <a:rPr lang="en-US" sz="1100" b="1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.loadClass</a:t>
            </a:r>
            <a:r>
              <a:rPr lang="en-US" sz="11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(“</a:t>
            </a:r>
            <a:r>
              <a:rPr lang="en-US" sz="11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foo.bar.baz.SomeClass</a:t>
            </a:r>
            <a:r>
              <a:rPr lang="en-US" sz="11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”);</a:t>
            </a: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13352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Что можно с этим сделать?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r>
              <a:rPr lang="ru-RU" sz="1400" dirty="0" smtClean="0"/>
              <a:t>			                   </a:t>
            </a:r>
            <a:r>
              <a:rPr lang="ru-RU" sz="1600" b="1" dirty="0" smtClean="0">
                <a:solidFill>
                  <a:schemeClr val="bg1">
                    <a:lumMod val="85000"/>
                  </a:schemeClr>
                </a:solidFill>
              </a:rPr>
              <a:t>ВСЁ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Узнать информацию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</a:t>
            </a:r>
            <a:r>
              <a:rPr lang="en-US" sz="1200" dirty="0" err="1" smtClean="0"/>
              <a:t>isInterface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</a:t>
            </a:r>
            <a:r>
              <a:rPr lang="en-US" sz="1200" dirty="0" err="1" smtClean="0"/>
              <a:t>isArray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</a:t>
            </a:r>
            <a:r>
              <a:rPr lang="en-US" sz="1200" dirty="0" err="1" smtClean="0"/>
              <a:t>isEnum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</a:t>
            </a:r>
            <a:r>
              <a:rPr lang="en-US" sz="1200" dirty="0" err="1" smtClean="0"/>
              <a:t>isPrimitive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</a:t>
            </a:r>
            <a:r>
              <a:rPr lang="en-US" sz="1200" dirty="0" err="1" smtClean="0"/>
              <a:t>isAnnotation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String </a:t>
            </a:r>
            <a:r>
              <a:rPr lang="en-US" sz="1200" dirty="0" err="1" smtClean="0"/>
              <a:t>getName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ClassLoader</a:t>
            </a:r>
            <a:r>
              <a:rPr lang="en-US" sz="1200" dirty="0" smtClean="0"/>
              <a:t> </a:t>
            </a:r>
            <a:r>
              <a:rPr lang="en-US" sz="1200" dirty="0" err="1" smtClean="0"/>
              <a:t>getClassLoader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Class </a:t>
            </a:r>
            <a:r>
              <a:rPr lang="en-US" sz="1200" dirty="0" err="1" smtClean="0"/>
              <a:t>getSuperClass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Class[] </a:t>
            </a:r>
            <a:r>
              <a:rPr lang="en-US" sz="1200" dirty="0" err="1" smtClean="0"/>
              <a:t>getInterfaces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int </a:t>
            </a:r>
            <a:r>
              <a:rPr lang="en-US" sz="1200" dirty="0" err="1" smtClean="0"/>
              <a:t>getModifiers</a:t>
            </a:r>
            <a:r>
              <a:rPr lang="en-US" sz="1200" dirty="0" smtClean="0"/>
              <a:t>()		// </a:t>
            </a:r>
            <a:r>
              <a:rPr lang="en-US" sz="1200" dirty="0" err="1" smtClean="0"/>
              <a:t>java.lang.reflect.Modifier.isFinal</a:t>
            </a:r>
            <a:r>
              <a:rPr lang="en-US" sz="1200" dirty="0" smtClean="0"/>
              <a:t>(int mod)</a:t>
            </a:r>
          </a:p>
          <a:p>
            <a:r>
              <a:rPr lang="en-US" sz="1200" dirty="0"/>
              <a:t>	Package </a:t>
            </a:r>
            <a:r>
              <a:rPr lang="en-US" sz="1200" dirty="0" err="1"/>
              <a:t>getPackage</a:t>
            </a:r>
            <a:r>
              <a:rPr lang="en-US" sz="1200" dirty="0"/>
              <a:t>()</a:t>
            </a:r>
          </a:p>
          <a:p>
            <a:endParaRPr lang="ru-RU" sz="1200" dirty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3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Получить список полей</a:t>
            </a:r>
          </a:p>
          <a:p>
            <a:r>
              <a:rPr lang="en-US" sz="1200" dirty="0" smtClean="0"/>
              <a:t>	Field [] </a:t>
            </a:r>
            <a:r>
              <a:rPr lang="en-US" sz="1200" dirty="0" err="1" smtClean="0"/>
              <a:t>getFields</a:t>
            </a:r>
            <a:r>
              <a:rPr lang="en-US" sz="1200" dirty="0" smtClean="0"/>
              <a:t>()</a:t>
            </a:r>
            <a:endParaRPr lang="ru-RU" sz="1200" dirty="0" smtClean="0"/>
          </a:p>
          <a:p>
            <a:r>
              <a:rPr lang="ru-RU" sz="1200" dirty="0"/>
              <a:t>	</a:t>
            </a:r>
            <a:r>
              <a:rPr lang="en-US" sz="1200" dirty="0" smtClean="0"/>
              <a:t>Field </a:t>
            </a:r>
            <a:r>
              <a:rPr lang="en-US" sz="1200" dirty="0" err="1" smtClean="0"/>
              <a:t>getField</a:t>
            </a:r>
            <a:r>
              <a:rPr lang="en-US" sz="1200" dirty="0" smtClean="0"/>
              <a:t>(String name)</a:t>
            </a:r>
            <a:endParaRPr lang="ru-RU" sz="1200" dirty="0"/>
          </a:p>
          <a:p>
            <a:pPr marL="484632" indent="-457200">
              <a:buFont typeface="Arial" pitchFamily="34" charset="0"/>
              <a:buChar char="•"/>
            </a:pP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Получить список полей, объявленных непосредственно в этом классе</a:t>
            </a:r>
            <a:endParaRPr lang="en-US" sz="1400" dirty="0" smtClean="0"/>
          </a:p>
          <a:p>
            <a:pPr lvl="0">
              <a:buClr>
                <a:srgbClr val="3891A7"/>
              </a:buClr>
            </a:pP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	Field [] 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getDeclaredFields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  <a:endParaRPr lang="ru-RU" sz="12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Получить список методов, конструкторов, аннотаций, висящих на классе</a:t>
            </a:r>
          </a:p>
          <a:p>
            <a:pPr lvl="0">
              <a:buClr>
                <a:srgbClr val="3891A7"/>
              </a:buClr>
            </a:pP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	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Method 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[] 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getMethods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</a:p>
          <a:p>
            <a:pPr lvl="0">
              <a:buClr>
                <a:srgbClr val="3891A7"/>
              </a:buClr>
            </a:pP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	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Method [] 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getDeclaredMethods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  <a:endParaRPr lang="ru-RU" sz="1400" dirty="0" smtClean="0"/>
          </a:p>
          <a:p>
            <a:r>
              <a:rPr lang="ru-RU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	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Constructor [] 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getConstructors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</a:p>
          <a:p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	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Constructor [] 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getDeclaredConstructors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  <a:endParaRPr lang="ru-RU" sz="12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r>
              <a:rPr lang="ru-RU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	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Annotation [] 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getAnnotations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</a:p>
          <a:p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	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Annotation [] 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getDeclaredAnnotations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  <a:endParaRPr lang="en-US" sz="1400" dirty="0"/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Получить список констант </a:t>
            </a:r>
            <a:r>
              <a:rPr lang="en-US" sz="1400" dirty="0" err="1" smtClean="0"/>
              <a:t>Enum’a</a:t>
            </a:r>
            <a:endParaRPr lang="en-US" sz="1400" dirty="0" smtClean="0"/>
          </a:p>
          <a:p>
            <a:pPr lvl="0">
              <a:buClr>
                <a:srgbClr val="3891A7"/>
              </a:buClr>
            </a:pP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	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Object 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[] 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getEnumConstants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  <a:endParaRPr lang="en-US" sz="12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246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en-US" sz="1400" dirty="0" smtClean="0"/>
              <a:t>Field, Method, Constructor, </a:t>
            </a:r>
            <a:r>
              <a:rPr lang="ru-RU" sz="1400" dirty="0" smtClean="0"/>
              <a:t>– объекты классов из пакета </a:t>
            </a:r>
            <a:r>
              <a:rPr lang="en-US" sz="1400" dirty="0" err="1" smtClean="0"/>
              <a:t>java.lang.reflect</a:t>
            </a:r>
            <a:endParaRPr lang="en-US" sz="1400" dirty="0"/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400" dirty="0" smtClean="0"/>
              <a:t>Field</a:t>
            </a:r>
          </a:p>
          <a:p>
            <a:r>
              <a:rPr lang="en-US" sz="1200" dirty="0" smtClean="0"/>
              <a:t>	Class </a:t>
            </a:r>
            <a:r>
              <a:rPr lang="en-US" sz="1200" dirty="0" err="1" smtClean="0"/>
              <a:t>getDeclaringClass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String </a:t>
            </a:r>
            <a:r>
              <a:rPr lang="en-US" sz="1200" dirty="0" err="1" smtClean="0"/>
              <a:t>getName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int </a:t>
            </a:r>
            <a:r>
              <a:rPr lang="en-US" sz="1200" dirty="0" err="1" smtClean="0"/>
              <a:t>getModifiers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Annotation [] </a:t>
            </a:r>
            <a:r>
              <a:rPr lang="en-US" sz="1200" dirty="0" err="1" smtClean="0"/>
              <a:t>getDeclaredAnnotations</a:t>
            </a:r>
            <a:r>
              <a:rPr lang="en-US" sz="1200" dirty="0" smtClean="0"/>
              <a:t>()</a:t>
            </a:r>
            <a:endParaRPr lang="en-US" sz="1200" dirty="0"/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400" dirty="0" smtClean="0"/>
              <a:t>Method</a:t>
            </a:r>
          </a:p>
          <a:p>
            <a:r>
              <a:rPr lang="en-US" sz="1200" dirty="0"/>
              <a:t>	Class </a:t>
            </a:r>
            <a:r>
              <a:rPr lang="en-US" sz="1200" dirty="0" err="1"/>
              <a:t>getDeclaringClass</a:t>
            </a:r>
            <a:r>
              <a:rPr lang="en-US" sz="1200" dirty="0"/>
              <a:t>()</a:t>
            </a:r>
          </a:p>
          <a:p>
            <a:r>
              <a:rPr lang="en-US" sz="1200" dirty="0"/>
              <a:t>	String </a:t>
            </a:r>
            <a:r>
              <a:rPr lang="en-US" sz="1200" dirty="0" err="1"/>
              <a:t>getName</a:t>
            </a:r>
            <a:r>
              <a:rPr lang="en-US" sz="1200" dirty="0"/>
              <a:t>()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getModifiers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Class [] </a:t>
            </a:r>
            <a:r>
              <a:rPr lang="en-US" sz="1200" dirty="0" err="1" smtClean="0"/>
              <a:t>getParameterTypes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Class </a:t>
            </a:r>
            <a:r>
              <a:rPr lang="en-US" sz="1200" dirty="0" err="1" smtClean="0"/>
              <a:t>getReturnType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Class [] </a:t>
            </a:r>
            <a:r>
              <a:rPr lang="en-US" sz="1200" dirty="0" err="1" smtClean="0"/>
              <a:t>getExceptionTypes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</a:t>
            </a:r>
            <a:r>
              <a:rPr lang="en-US" sz="1200" dirty="0" err="1" smtClean="0"/>
              <a:t>isVarArgs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Annotation [] </a:t>
            </a:r>
            <a:r>
              <a:rPr lang="en-US" sz="1200" dirty="0" err="1"/>
              <a:t>getDeclaredAnnotations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Annotation [][] </a:t>
            </a:r>
            <a:r>
              <a:rPr lang="en-US" sz="1200" dirty="0" err="1" smtClean="0"/>
              <a:t>getParameterAnnotations</a:t>
            </a:r>
            <a:r>
              <a:rPr lang="en-US" sz="1200" dirty="0" smtClean="0"/>
              <a:t>()</a:t>
            </a:r>
            <a:endParaRPr lang="en-US" sz="1200" dirty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146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en-US" sz="1400" dirty="0" smtClean="0"/>
              <a:t>Constructor</a:t>
            </a:r>
          </a:p>
          <a:p>
            <a:r>
              <a:rPr lang="en-US" sz="1200" dirty="0" smtClean="0"/>
              <a:t>	Class </a:t>
            </a:r>
            <a:r>
              <a:rPr lang="en-US" sz="1200" dirty="0" err="1" smtClean="0"/>
              <a:t>getDeclaringClass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String </a:t>
            </a:r>
            <a:r>
              <a:rPr lang="en-US" sz="1200" dirty="0" err="1" smtClean="0"/>
              <a:t>getName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	int </a:t>
            </a:r>
            <a:r>
              <a:rPr lang="en-US" sz="1200" dirty="0" err="1" smtClean="0"/>
              <a:t>getModifiers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Class [] </a:t>
            </a:r>
            <a:r>
              <a:rPr lang="en-US" sz="1200" dirty="0" err="1"/>
              <a:t>getParameterTypes</a:t>
            </a:r>
            <a:r>
              <a:rPr lang="en-US" sz="1200" dirty="0"/>
              <a:t>()</a:t>
            </a:r>
          </a:p>
          <a:p>
            <a:r>
              <a:rPr lang="en-US" sz="1200" dirty="0"/>
              <a:t>	Class [] </a:t>
            </a:r>
            <a:r>
              <a:rPr lang="en-US" sz="1200" dirty="0" err="1"/>
              <a:t>getExceptionTypes</a:t>
            </a:r>
            <a:r>
              <a:rPr lang="en-US" sz="1200" dirty="0"/>
              <a:t>()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isVarArgs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Annotation [] </a:t>
            </a:r>
            <a:r>
              <a:rPr lang="en-US" sz="1200" dirty="0" err="1" smtClean="0"/>
              <a:t>getDeclaredAnnotations</a:t>
            </a:r>
            <a:r>
              <a:rPr lang="en-US" sz="1200" dirty="0" smtClean="0"/>
              <a:t>()</a:t>
            </a:r>
            <a:endParaRPr lang="en-US" sz="1200" dirty="0"/>
          </a:p>
          <a:p>
            <a:pPr lvl="0">
              <a:buClr>
                <a:srgbClr val="3891A7"/>
              </a:buClr>
            </a:pP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	Annotation [][]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</a:rPr>
              <a:t>getParameterAnnotations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()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201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можно с этим сделать?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400" dirty="0" smtClean="0"/>
              <a:t>Можно читать значения полей объектов</a:t>
            </a: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200" dirty="0" smtClean="0">
                <a:latin typeface="Lucida Console" pitchFamily="49" charset="0"/>
              </a:rPr>
              <a:t>class A {</a:t>
            </a:r>
          </a:p>
          <a:p>
            <a:r>
              <a:rPr lang="en-US" sz="1200" dirty="0" smtClean="0">
                <a:latin typeface="Lucida Console" pitchFamily="49" charset="0"/>
              </a:rPr>
              <a:t>    public String x;</a:t>
            </a:r>
          </a:p>
          <a:p>
            <a:r>
              <a:rPr lang="en-US" sz="1200" dirty="0" smtClean="0">
                <a:latin typeface="Lucida Console" pitchFamily="49" charset="0"/>
              </a:rPr>
              <a:t>}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A </a:t>
            </a:r>
            <a:r>
              <a:rPr lang="en-US" sz="1200" dirty="0" err="1" smtClean="0">
                <a:latin typeface="Lucida Console" pitchFamily="49" charset="0"/>
              </a:rPr>
              <a:t>obj</a:t>
            </a:r>
            <a:r>
              <a:rPr lang="en-US" sz="1200" dirty="0" smtClean="0">
                <a:latin typeface="Lucida Console" pitchFamily="49" charset="0"/>
              </a:rPr>
              <a:t> = new A();</a:t>
            </a:r>
          </a:p>
          <a:p>
            <a:r>
              <a:rPr lang="en-US" sz="1200" dirty="0" smtClean="0">
                <a:latin typeface="Lucida Console" pitchFamily="49" charset="0"/>
              </a:rPr>
              <a:t>String s </a:t>
            </a:r>
            <a:r>
              <a:rPr lang="en-US" sz="1200" dirty="0">
                <a:latin typeface="Lucida Console" pitchFamily="49" charset="0"/>
              </a:rPr>
              <a:t>= </a:t>
            </a:r>
            <a:r>
              <a:rPr lang="en-US" sz="1200" dirty="0" err="1">
                <a:latin typeface="Lucida Console" pitchFamily="49" charset="0"/>
              </a:rPr>
              <a:t>obj.x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endParaRPr lang="en-US" sz="1200" dirty="0" smtClean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Class </a:t>
            </a:r>
            <a:r>
              <a:rPr lang="en-US" sz="1200" dirty="0" err="1" smtClean="0">
                <a:latin typeface="Lucida Console" pitchFamily="49" charset="0"/>
              </a:rPr>
              <a:t>aclass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>
                <a:latin typeface="Lucida Console" pitchFamily="49" charset="0"/>
              </a:rPr>
              <a:t>= </a:t>
            </a:r>
            <a:r>
              <a:rPr lang="en-US" sz="1200" dirty="0" err="1">
                <a:latin typeface="Lucida Console" pitchFamily="49" charset="0"/>
              </a:rPr>
              <a:t>obj.getClass</a:t>
            </a:r>
            <a:r>
              <a:rPr lang="en-US" sz="1200" dirty="0" smtClean="0">
                <a:latin typeface="Lucida Console" pitchFamily="49" charset="0"/>
              </a:rPr>
              <a:t>();</a:t>
            </a:r>
          </a:p>
          <a:p>
            <a:r>
              <a:rPr lang="en-US" sz="1200" dirty="0" smtClean="0">
                <a:latin typeface="Lucida Console" pitchFamily="49" charset="0"/>
              </a:rPr>
              <a:t>Field </a:t>
            </a:r>
            <a:r>
              <a:rPr lang="en-US" sz="1200" dirty="0" err="1" smtClean="0">
                <a:latin typeface="Lucida Console" pitchFamily="49" charset="0"/>
              </a:rPr>
              <a:t>xfield</a:t>
            </a:r>
            <a:r>
              <a:rPr lang="en-US" sz="1200" dirty="0" smtClean="0">
                <a:latin typeface="Lucida Console" pitchFamily="49" charset="0"/>
              </a:rPr>
              <a:t> = </a:t>
            </a:r>
            <a:r>
              <a:rPr lang="en-US" sz="1200" dirty="0" err="1" smtClean="0">
                <a:latin typeface="Lucida Console" pitchFamily="49" charset="0"/>
              </a:rPr>
              <a:t>aclass.getField</a:t>
            </a:r>
            <a:r>
              <a:rPr lang="en-US" sz="1200" dirty="0" smtClean="0">
                <a:latin typeface="Lucida Console" pitchFamily="49" charset="0"/>
              </a:rPr>
              <a:t>(“x”);</a:t>
            </a:r>
          </a:p>
          <a:p>
            <a:r>
              <a:rPr lang="en-US" sz="1200" dirty="0" smtClean="0">
                <a:latin typeface="Lucida Console" pitchFamily="49" charset="0"/>
              </a:rPr>
              <a:t>String s = (String)(</a:t>
            </a:r>
            <a:r>
              <a:rPr lang="en-US" sz="1200" dirty="0" err="1" smtClean="0">
                <a:latin typeface="Lucida Console" pitchFamily="49" charset="0"/>
              </a:rPr>
              <a:t>xfield</a:t>
            </a:r>
            <a:r>
              <a:rPr lang="en-US" sz="1200" b="1" dirty="0" err="1" smtClean="0">
                <a:latin typeface="Lucida Console" pitchFamily="49" charset="0"/>
              </a:rPr>
              <a:t>.get</a:t>
            </a:r>
            <a:r>
              <a:rPr lang="en-US" sz="1200" b="1" dirty="0" smtClean="0">
                <a:latin typeface="Lucida Console" pitchFamily="49" charset="0"/>
              </a:rPr>
              <a:t>(</a:t>
            </a:r>
            <a:r>
              <a:rPr lang="en-US" sz="1200" b="1" dirty="0" err="1" smtClean="0">
                <a:latin typeface="Lucida Console" pitchFamily="49" charset="0"/>
              </a:rPr>
              <a:t>obj</a:t>
            </a:r>
            <a:r>
              <a:rPr lang="en-US" sz="1200" b="1" dirty="0" smtClean="0">
                <a:latin typeface="Lucida Console" pitchFamily="49" charset="0"/>
              </a:rPr>
              <a:t>)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445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5687</TotalTime>
  <Words>996</Words>
  <Application>Microsoft Office PowerPoint</Application>
  <PresentationFormat>Экран (4:3)</PresentationFormat>
  <Paragraphs>316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Algerian</vt:lpstr>
      <vt:lpstr>Arial</vt:lpstr>
      <vt:lpstr>Corbel</vt:lpstr>
      <vt:lpstr>Gill Sans MT</vt:lpstr>
      <vt:lpstr>Lucida Console</vt:lpstr>
      <vt:lpstr>Verdana</vt:lpstr>
      <vt:lpstr>Wingdings 2</vt:lpstr>
      <vt:lpstr>Солнцестояние</vt:lpstr>
      <vt:lpstr>Язык программирования Java</vt:lpstr>
      <vt:lpstr>Рефлексия (лат. reflexio — обращение назад)</vt:lpstr>
      <vt:lpstr>Java.lang.Class</vt:lpstr>
      <vt:lpstr>Java.lang.Class</vt:lpstr>
      <vt:lpstr>Что можно с этим сделать?</vt:lpstr>
      <vt:lpstr>Что можно с этим сделать?</vt:lpstr>
      <vt:lpstr>Что можно с этим сделать?</vt:lpstr>
      <vt:lpstr>Что можно с этим сделать?</vt:lpstr>
      <vt:lpstr>Что можно с этим сделать?</vt:lpstr>
      <vt:lpstr>Что можно с этим сделать?</vt:lpstr>
      <vt:lpstr>Что можно с этим сделать?</vt:lpstr>
      <vt:lpstr>Что можно с этим сделать?</vt:lpstr>
      <vt:lpstr>Что можно с этим сделать?</vt:lpstr>
      <vt:lpstr>Что можно с этим сделать?</vt:lpstr>
      <vt:lpstr>Что можно с этим сделать?</vt:lpstr>
      <vt:lpstr>Зачем все это нужно?!</vt:lpstr>
      <vt:lpstr>Зачем все это нужно?!</vt:lpstr>
      <vt:lpstr>Private? =)</vt:lpstr>
      <vt:lpstr>Рефлексия</vt:lpstr>
      <vt:lpstr>Рефлексия</vt:lpstr>
      <vt:lpstr>Рефлексия</vt:lpstr>
      <vt:lpstr>Язык программирования Java</vt:lpstr>
    </vt:vector>
  </TitlesOfParts>
  <Company>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Java</dc:title>
  <dc:creator>Vladimir</dc:creator>
  <cp:lastModifiedBy>max</cp:lastModifiedBy>
  <cp:revision>255</cp:revision>
  <dcterms:created xsi:type="dcterms:W3CDTF">2011-10-05T17:25:42Z</dcterms:created>
  <dcterms:modified xsi:type="dcterms:W3CDTF">2016-08-14T20:31:38Z</dcterms:modified>
</cp:coreProperties>
</file>