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9" r:id="rId3"/>
    <p:sldId id="380" r:id="rId4"/>
    <p:sldId id="381" r:id="rId5"/>
    <p:sldId id="382" r:id="rId6"/>
    <p:sldId id="383" r:id="rId7"/>
    <p:sldId id="393" r:id="rId8"/>
    <p:sldId id="384" r:id="rId9"/>
    <p:sldId id="385" r:id="rId10"/>
    <p:sldId id="386" r:id="rId11"/>
    <p:sldId id="387" r:id="rId12"/>
    <p:sldId id="394" r:id="rId13"/>
    <p:sldId id="388" r:id="rId14"/>
    <p:sldId id="389" r:id="rId15"/>
    <p:sldId id="390" r:id="rId16"/>
    <p:sldId id="391" r:id="rId17"/>
    <p:sldId id="392" r:id="rId18"/>
    <p:sldId id="395" r:id="rId19"/>
    <p:sldId id="396" r:id="rId20"/>
    <p:sldId id="404" r:id="rId21"/>
    <p:sldId id="397" r:id="rId22"/>
    <p:sldId id="398" r:id="rId23"/>
    <p:sldId id="399" r:id="rId24"/>
    <p:sldId id="400" r:id="rId25"/>
    <p:sldId id="401" r:id="rId26"/>
    <p:sldId id="402" r:id="rId27"/>
    <p:sldId id="405" r:id="rId28"/>
    <p:sldId id="403" r:id="rId29"/>
    <p:sldId id="406" r:id="rId30"/>
    <p:sldId id="35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FA4172-0886-4197-B8C4-BB3FA8C7C661}" type="datetimeFigureOut">
              <a:rPr lang="ru-RU" smtClean="0"/>
              <a:t>15.08.2016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852871-A043-40EA-BF51-5CCA4F63381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1.4.2/docs/guide/jni/spec/jniTOC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/>
          <a:lstStyle/>
          <a:p>
            <a:pPr algn="ctr"/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39180" y="3137624"/>
            <a:ext cx="2009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Native methods</a:t>
            </a:r>
          </a:p>
          <a:p>
            <a:pPr algn="ctr"/>
            <a:r>
              <a:rPr lang="en-US" sz="2200" dirty="0" smtClean="0"/>
              <a:t>JNI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3635896" y="6309320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http://groups.google.com/group/nsu-java-special-course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5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 порядку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600" dirty="0" smtClean="0">
              <a:solidFill>
                <a:srgbClr val="FF0000"/>
              </a:solidFill>
            </a:endParaRPr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jint</a:t>
            </a:r>
            <a:r>
              <a:rPr lang="en-US" sz="1600" dirty="0" smtClean="0"/>
              <a:t> –</a:t>
            </a:r>
            <a:r>
              <a:rPr lang="ru-RU" sz="1600" dirty="0" smtClean="0"/>
              <a:t> это обычный </a:t>
            </a:r>
            <a:r>
              <a:rPr lang="en-US" sz="1600" dirty="0" smtClean="0"/>
              <a:t>int </a:t>
            </a:r>
            <a:r>
              <a:rPr lang="ru-RU" sz="1600" dirty="0" smtClean="0">
                <a:sym typeface="Wingdings" pitchFamily="2" charset="2"/>
              </a:rPr>
              <a:t>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>
              <a:sym typeface="Wingdings" pitchFamily="2" charset="2"/>
            </a:endParaRP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JNIEnv</a:t>
            </a:r>
            <a:r>
              <a:rPr lang="en-US" sz="1600" dirty="0" smtClean="0"/>
              <a:t> </a:t>
            </a:r>
            <a:r>
              <a:rPr lang="ru-RU" sz="1600" dirty="0" smtClean="0"/>
              <a:t>– это структура, описанная в </a:t>
            </a:r>
            <a:r>
              <a:rPr lang="en-US" sz="1600" dirty="0" err="1" smtClean="0"/>
              <a:t>jni.h</a:t>
            </a:r>
            <a:r>
              <a:rPr lang="ru-RU" sz="1600" dirty="0" smtClean="0"/>
              <a:t>, соответствующая окружению, в котором исполняется </a:t>
            </a:r>
            <a:r>
              <a:rPr lang="en-US" sz="1600" dirty="0" smtClean="0"/>
              <a:t>Java</a:t>
            </a:r>
            <a:r>
              <a:rPr lang="ru-RU" sz="1600" dirty="0" smtClean="0"/>
              <a:t>-код</a:t>
            </a:r>
          </a:p>
          <a:p>
            <a:r>
              <a:rPr lang="ru-RU" sz="1400" dirty="0" smtClean="0"/>
              <a:t>	Если у вас есть указатель на такую структуру, то через него можно сделать много 	полезного</a:t>
            </a:r>
          </a:p>
          <a:p>
            <a:r>
              <a:rPr lang="ru-RU" sz="1400" dirty="0" smtClean="0"/>
              <a:t>	Как видно, кто-то (</a:t>
            </a:r>
            <a:r>
              <a:rPr lang="en-US" sz="1400" dirty="0" smtClean="0"/>
              <a:t>JVM</a:t>
            </a:r>
            <a:r>
              <a:rPr lang="ru-RU" sz="1400" dirty="0" smtClean="0"/>
              <a:t>) любезно предоставляет вам такой указатель</a:t>
            </a: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jclass</a:t>
            </a:r>
            <a:r>
              <a:rPr lang="ru-RU" sz="1600" dirty="0" smtClean="0"/>
              <a:t> – это указатель на  структуру </a:t>
            </a:r>
            <a:r>
              <a:rPr lang="en-US" sz="1600" dirty="0" smtClean="0"/>
              <a:t>_</a:t>
            </a:r>
            <a:r>
              <a:rPr lang="en-US" sz="1600" dirty="0" err="1" smtClean="0"/>
              <a:t>jclass</a:t>
            </a:r>
            <a:r>
              <a:rPr lang="ru-RU" sz="1600" dirty="0" smtClean="0"/>
              <a:t>, описанную в </a:t>
            </a:r>
            <a:r>
              <a:rPr lang="en-US" sz="1600" dirty="0" err="1" smtClean="0"/>
              <a:t>jni.h</a:t>
            </a:r>
            <a:r>
              <a:rPr lang="ru-RU" sz="1600" dirty="0" smtClean="0"/>
              <a:t>, соответствующий классу, в котором был описан этот статический метод</a:t>
            </a:r>
          </a:p>
          <a:p>
            <a:r>
              <a:rPr lang="ru-RU" sz="1400" dirty="0" smtClean="0"/>
              <a:t>	Как нетрудно догадаться, через него также можно сделать много полезного, и 	его также предоставляет вам </a:t>
            </a:r>
            <a:r>
              <a:rPr lang="en-US" sz="1400" dirty="0" smtClean="0"/>
              <a:t>JVM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 порядку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603936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Java_test_factorial</a:t>
            </a:r>
            <a:r>
              <a:rPr lang="ru-RU" sz="1600" dirty="0" smtClean="0"/>
              <a:t> – это специально составленное имя, по которому </a:t>
            </a:r>
            <a:r>
              <a:rPr lang="en-US" sz="1600" dirty="0" smtClean="0"/>
              <a:t>JVM</a:t>
            </a:r>
            <a:r>
              <a:rPr lang="ru-RU" sz="1600" dirty="0" smtClean="0"/>
              <a:t> ищет метод</a:t>
            </a:r>
            <a:endParaRPr lang="en-US" sz="1600" dirty="0" smtClean="0"/>
          </a:p>
          <a:p>
            <a:r>
              <a:rPr lang="en-US" sz="1400" dirty="0"/>
              <a:t>	</a:t>
            </a:r>
            <a:r>
              <a:rPr lang="ru-RU" sz="1400" dirty="0" smtClean="0"/>
              <a:t>являющийся </a:t>
            </a:r>
            <a:r>
              <a:rPr lang="en-US" sz="1400" dirty="0" smtClean="0">
                <a:solidFill>
                  <a:srgbClr val="FF0000"/>
                </a:solidFill>
              </a:rPr>
              <a:t>Java</a:t>
            </a:r>
            <a:r>
              <a:rPr lang="ru-RU" sz="1400" dirty="0" smtClean="0"/>
              <a:t> </a:t>
            </a:r>
            <a:r>
              <a:rPr lang="en-US" sz="1400" dirty="0" smtClean="0"/>
              <a:t>native-</a:t>
            </a:r>
            <a:r>
              <a:rPr lang="ru-RU" sz="1400" dirty="0" smtClean="0"/>
              <a:t>методом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ru-RU" sz="1400" dirty="0" smtClean="0"/>
              <a:t>реализованный в классе </a:t>
            </a:r>
            <a:r>
              <a:rPr lang="en-US" sz="1400" dirty="0" smtClean="0">
                <a:solidFill>
                  <a:srgbClr val="FF0000"/>
                </a:solidFill>
              </a:rPr>
              <a:t>test</a:t>
            </a:r>
            <a:endParaRPr lang="en-US" sz="1400" dirty="0"/>
          </a:p>
          <a:p>
            <a:r>
              <a:rPr lang="en-US" sz="1400" dirty="0" smtClean="0"/>
              <a:t>	</a:t>
            </a:r>
            <a:r>
              <a:rPr lang="ru-RU" sz="1400" dirty="0" smtClean="0"/>
              <a:t>имеющий имя </a:t>
            </a:r>
            <a:r>
              <a:rPr lang="en-US" sz="1400" dirty="0" smtClean="0">
                <a:solidFill>
                  <a:srgbClr val="FF0000"/>
                </a:solidFill>
              </a:rPr>
              <a:t>factorial</a:t>
            </a:r>
          </a:p>
          <a:p>
            <a:pPr marL="484632" indent="-457200">
              <a:buFont typeface="Arial" pitchFamily="34" charset="0"/>
              <a:buChar char="•"/>
            </a:pPr>
            <a:endParaRPr lang="en-US" sz="1600" dirty="0"/>
          </a:p>
          <a:p>
            <a:pPr lvl="0">
              <a:buClr>
                <a:srgbClr val="3891A7"/>
              </a:buClr>
            </a:pPr>
            <a:endParaRPr lang="en-US" sz="1100" dirty="0" smtClean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endParaRPr lang="en-US" sz="11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#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include &lt;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jni.h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&gt;</a:t>
            </a:r>
          </a:p>
          <a:p>
            <a:pPr lvl="0">
              <a:buClr>
                <a:srgbClr val="3891A7"/>
              </a:buClr>
            </a:pPr>
            <a:endParaRPr lang="ru-RU" sz="10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JNIEXPORT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jint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JNICALL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Java_test_factorial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(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JNIEnv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*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env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,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jclass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</a:t>
            </a: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c,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jint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arg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) {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int i, res;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res = 1;</a:t>
            </a:r>
          </a:p>
          <a:p>
            <a:pPr lvl="0">
              <a:buClr>
                <a:srgbClr val="3891A7"/>
              </a:buClr>
            </a:pPr>
            <a:r>
              <a:rPr lang="nn-NO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for (i = 1; i &lt;= arg; i++) {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    res *= i;</a:t>
            </a:r>
          </a:p>
          <a:p>
            <a:pPr lvl="0">
              <a:buClr>
                <a:srgbClr val="3891A7"/>
              </a:buClr>
            </a:pPr>
            <a:r>
              <a:rPr lang="ru-RU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}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return res;</a:t>
            </a:r>
          </a:p>
          <a:p>
            <a:pPr lvl="0">
              <a:buClr>
                <a:srgbClr val="3891A7"/>
              </a:buClr>
            </a:pPr>
            <a:r>
              <a:rPr lang="ru-RU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 порядку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603936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Java_test_factorial</a:t>
            </a:r>
            <a:r>
              <a:rPr lang="ru-RU" sz="1600" dirty="0" smtClean="0"/>
              <a:t> – это специально составленное (</a:t>
            </a:r>
            <a:r>
              <a:rPr lang="en-US" sz="1600" dirty="0" smtClean="0"/>
              <a:t>mangled</a:t>
            </a:r>
            <a:r>
              <a:rPr lang="ru-RU" sz="1600" dirty="0" smtClean="0"/>
              <a:t>) имя, по которому </a:t>
            </a:r>
            <a:r>
              <a:rPr lang="en-US" sz="1600" dirty="0" smtClean="0"/>
              <a:t>JVM</a:t>
            </a:r>
            <a:r>
              <a:rPr lang="ru-RU" sz="1600" dirty="0" smtClean="0"/>
              <a:t> ищет</a:t>
            </a:r>
            <a:r>
              <a:rPr lang="en-US" sz="1600" dirty="0" smtClean="0"/>
              <a:t> (</a:t>
            </a:r>
            <a:r>
              <a:rPr lang="ru-RU" sz="1600" dirty="0" smtClean="0"/>
              <a:t>в загруженных библиотеках</a:t>
            </a:r>
            <a:r>
              <a:rPr lang="en-US" sz="1600" dirty="0" smtClean="0"/>
              <a:t>)</a:t>
            </a:r>
            <a:r>
              <a:rPr lang="ru-RU" sz="1600" dirty="0" smtClean="0"/>
              <a:t> метод</a:t>
            </a:r>
            <a:endParaRPr lang="en-US" sz="1600" dirty="0" smtClean="0"/>
          </a:p>
          <a:p>
            <a:r>
              <a:rPr lang="en-US" sz="1400" dirty="0"/>
              <a:t>	</a:t>
            </a:r>
            <a:r>
              <a:rPr lang="ru-RU" sz="1400" dirty="0" smtClean="0"/>
              <a:t>являющийся </a:t>
            </a:r>
            <a:r>
              <a:rPr lang="en-US" sz="1400" dirty="0" smtClean="0">
                <a:solidFill>
                  <a:srgbClr val="FF0000"/>
                </a:solidFill>
              </a:rPr>
              <a:t>Java</a:t>
            </a:r>
            <a:r>
              <a:rPr lang="ru-RU" sz="1400" dirty="0" smtClean="0"/>
              <a:t> </a:t>
            </a:r>
            <a:r>
              <a:rPr lang="en-US" sz="1400" dirty="0" smtClean="0"/>
              <a:t>native-</a:t>
            </a:r>
            <a:r>
              <a:rPr lang="ru-RU" sz="1400" dirty="0" smtClean="0"/>
              <a:t>методом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ru-RU" sz="1400" dirty="0" smtClean="0"/>
              <a:t>реализованный в классе </a:t>
            </a:r>
            <a:r>
              <a:rPr lang="en-US" sz="1400" dirty="0" smtClean="0">
                <a:solidFill>
                  <a:srgbClr val="FF0000"/>
                </a:solidFill>
              </a:rPr>
              <a:t>test</a:t>
            </a:r>
            <a:endParaRPr lang="en-US" sz="1400" dirty="0"/>
          </a:p>
          <a:p>
            <a:r>
              <a:rPr lang="en-US" sz="1400" dirty="0" smtClean="0"/>
              <a:t>	</a:t>
            </a:r>
            <a:r>
              <a:rPr lang="ru-RU" sz="1400" dirty="0" smtClean="0"/>
              <a:t>имеющий имя </a:t>
            </a:r>
            <a:r>
              <a:rPr lang="en-US" sz="1400" dirty="0" smtClean="0">
                <a:solidFill>
                  <a:srgbClr val="FF0000"/>
                </a:solidFill>
              </a:rPr>
              <a:t>factorial</a:t>
            </a:r>
          </a:p>
          <a:p>
            <a:pPr marL="484632" indent="-457200">
              <a:buFont typeface="Arial" pitchFamily="34" charset="0"/>
              <a:buChar char="•"/>
            </a:pPr>
            <a:endParaRPr lang="en-US" sz="1600" dirty="0"/>
          </a:p>
          <a:p>
            <a:pPr lvl="0">
              <a:buClr>
                <a:srgbClr val="3891A7"/>
              </a:buClr>
            </a:pPr>
            <a:endParaRPr lang="en-US" sz="1100" dirty="0" smtClean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endParaRPr lang="en-US" sz="11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//#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include &lt;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jni.h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&gt;</a:t>
            </a:r>
          </a:p>
          <a:p>
            <a:pPr lvl="0">
              <a:buClr>
                <a:srgbClr val="3891A7"/>
              </a:buClr>
            </a:pPr>
            <a:endParaRPr lang="ru-RU" sz="10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__</a:t>
            </a:r>
            <a:r>
              <a:rPr lang="en-US" sz="10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declspec</a:t>
            </a: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(</a:t>
            </a:r>
            <a:r>
              <a:rPr lang="en-US" sz="10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dllexport</a:t>
            </a: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) int __</a:t>
            </a:r>
            <a:r>
              <a:rPr lang="en-US" sz="10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stdcall</a:t>
            </a: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</a:t>
            </a:r>
            <a:r>
              <a:rPr lang="en-US" sz="10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Java_test_factorial</a:t>
            </a: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(void *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env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, </a:t>
            </a:r>
            <a:r>
              <a:rPr lang="en-US" sz="1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void * c, int </a:t>
            </a:r>
            <a:r>
              <a:rPr lang="en-US" sz="10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arg</a:t>
            </a: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) {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int i, res;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res = 1;</a:t>
            </a:r>
          </a:p>
          <a:p>
            <a:pPr lvl="0">
              <a:buClr>
                <a:srgbClr val="3891A7"/>
              </a:buClr>
            </a:pPr>
            <a:r>
              <a:rPr lang="nn-NO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for (i = 1; i &lt;= arg; i++) {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    res *= i;</a:t>
            </a:r>
          </a:p>
          <a:p>
            <a:pPr lvl="0">
              <a:buClr>
                <a:srgbClr val="3891A7"/>
              </a:buClr>
            </a:pPr>
            <a:r>
              <a:rPr lang="ru-RU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}</a:t>
            </a:r>
          </a:p>
          <a:p>
            <a:pPr lvl="0">
              <a:buClr>
                <a:srgbClr val="3891A7"/>
              </a:buClr>
            </a:pPr>
            <a:r>
              <a:rPr lang="en-US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   return res;</a:t>
            </a:r>
          </a:p>
          <a:p>
            <a:pPr lvl="0">
              <a:buClr>
                <a:srgbClr val="3891A7"/>
              </a:buClr>
            </a:pPr>
            <a:r>
              <a:rPr lang="ru-RU" sz="10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761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Я должен все это знать?!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В идеале – да</a:t>
            </a:r>
          </a:p>
          <a:p>
            <a:r>
              <a:rPr lang="ru-RU" sz="1400" dirty="0" smtClean="0"/>
              <a:t>	по крайней мере, понимать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На практике есть удобный </a:t>
            </a:r>
            <a:r>
              <a:rPr lang="en-US" sz="1600" dirty="0" smtClean="0"/>
              <a:t>tool</a:t>
            </a:r>
            <a:r>
              <a:rPr lang="ru-RU" sz="1600" dirty="0"/>
              <a:t> </a:t>
            </a:r>
            <a:r>
              <a:rPr lang="ru-RU" sz="1600" dirty="0" smtClean="0"/>
              <a:t>– </a:t>
            </a:r>
            <a:r>
              <a:rPr lang="en-US" sz="1600" dirty="0" err="1" smtClean="0"/>
              <a:t>javah</a:t>
            </a:r>
            <a:r>
              <a:rPr lang="ru-RU" sz="1600" dirty="0" smtClean="0"/>
              <a:t>, поставляемый вместе с </a:t>
            </a:r>
            <a:r>
              <a:rPr lang="en-US" sz="1600" dirty="0" smtClean="0"/>
              <a:t>JDK</a:t>
            </a: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smtClean="0"/>
              <a:t>javah.exe </a:t>
            </a:r>
            <a:r>
              <a:rPr lang="ru-RU" sz="1600" dirty="0" smtClean="0"/>
              <a:t>– читает </a:t>
            </a:r>
            <a:r>
              <a:rPr lang="en-US" sz="1600" dirty="0" smtClean="0"/>
              <a:t>.class </a:t>
            </a:r>
            <a:r>
              <a:rPr lang="ru-RU" sz="1600" dirty="0" smtClean="0"/>
              <a:t>файлы, находит в них </a:t>
            </a:r>
            <a:r>
              <a:rPr lang="en-US" sz="1600" dirty="0" smtClean="0"/>
              <a:t>native</a:t>
            </a:r>
            <a:r>
              <a:rPr lang="ru-RU" sz="1600" dirty="0" smtClean="0"/>
              <a:t>-методы и генерирует </a:t>
            </a:r>
            <a:r>
              <a:rPr lang="en-US" sz="1600" dirty="0" smtClean="0"/>
              <a:t>.h </a:t>
            </a:r>
            <a:r>
              <a:rPr lang="ru-RU" sz="1600" dirty="0" smtClean="0"/>
              <a:t>файл, в котором описывает все сигнатуры </a:t>
            </a:r>
            <a:r>
              <a:rPr lang="en-US" sz="1600" dirty="0" smtClean="0"/>
              <a:t>native-</a:t>
            </a:r>
            <a:r>
              <a:rPr lang="ru-RU" sz="1600" dirty="0" smtClean="0"/>
              <a:t>методов, включая хитро конструируемые имена</a:t>
            </a:r>
          </a:p>
          <a:p>
            <a:r>
              <a:rPr lang="ru-RU" sz="1400" dirty="0" smtClean="0"/>
              <a:t>	все, что остается помнить, это то, что надо указать </a:t>
            </a:r>
            <a:r>
              <a:rPr lang="en-US" sz="1400" dirty="0" smtClean="0"/>
              <a:t>&lt;JDK&gt;/include </a:t>
            </a:r>
            <a:r>
              <a:rPr lang="ru-RU" sz="1400" dirty="0" smtClean="0"/>
              <a:t>и 	</a:t>
            </a:r>
            <a:r>
              <a:rPr lang="en-US" sz="1400" dirty="0" smtClean="0"/>
              <a:t>&lt;JDK&gt;/include/win32</a:t>
            </a:r>
            <a:r>
              <a:rPr lang="ru-RU" sz="1400" dirty="0"/>
              <a:t> </a:t>
            </a:r>
            <a:r>
              <a:rPr lang="ru-RU" sz="1400" dirty="0" smtClean="0"/>
              <a:t>в качестве директорий для </a:t>
            </a:r>
            <a:r>
              <a:rPr lang="en-US" sz="1400" dirty="0" smtClean="0"/>
              <a:t>.h </a:t>
            </a:r>
            <a:r>
              <a:rPr lang="ru-RU" sz="1400" dirty="0" smtClean="0"/>
              <a:t>файлов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javah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Lucida Console" pitchFamily="49" charset="0"/>
              </a:rPr>
              <a:t>public class test {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public static </a:t>
            </a:r>
            <a:r>
              <a:rPr lang="en-US" sz="1400" b="1" u="sng" dirty="0">
                <a:latin typeface="Lucida Console" pitchFamily="49" charset="0"/>
              </a:rPr>
              <a:t>native</a:t>
            </a:r>
            <a:r>
              <a:rPr lang="en-US" sz="1400" dirty="0">
                <a:latin typeface="Lucida Console" pitchFamily="49" charset="0"/>
              </a:rPr>
              <a:t> int factorial(int n);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public static void main(String [] args) {</a:t>
            </a:r>
            <a:endParaRPr lang="ru-RU" sz="1400" dirty="0">
              <a:latin typeface="Lucida Console" pitchFamily="49" charset="0"/>
            </a:endParaRPr>
          </a:p>
          <a:p>
            <a:r>
              <a:rPr lang="ru-RU" sz="1400" dirty="0">
                <a:latin typeface="Lucida Console" pitchFamily="49" charset="0"/>
              </a:rPr>
              <a:t>        </a:t>
            </a:r>
            <a:r>
              <a:rPr lang="en-US" sz="1400" b="1" u="sng" dirty="0" err="1">
                <a:latin typeface="Lucida Console" pitchFamily="49" charset="0"/>
              </a:rPr>
              <a:t>System.loadLibrary</a:t>
            </a:r>
            <a:r>
              <a:rPr lang="en-US" sz="1400" b="1" u="sng" dirty="0">
                <a:latin typeface="Lucida Console" pitchFamily="49" charset="0"/>
              </a:rPr>
              <a:t>(“</a:t>
            </a:r>
            <a:r>
              <a:rPr lang="en-US" sz="1400" b="1" u="sng" dirty="0" err="1">
                <a:latin typeface="Lucida Console" pitchFamily="49" charset="0"/>
              </a:rPr>
              <a:t>c_part</a:t>
            </a:r>
            <a:r>
              <a:rPr lang="en-US" sz="1400" b="1" u="sng" dirty="0">
                <a:latin typeface="Lucida Console" pitchFamily="49" charset="0"/>
              </a:rPr>
              <a:t>”);</a:t>
            </a:r>
          </a:p>
          <a:p>
            <a:r>
              <a:rPr lang="en-US" sz="1400" dirty="0">
                <a:latin typeface="Lucida Console" pitchFamily="49" charset="0"/>
              </a:rPr>
              <a:t>        System.out.println(factorial(</a:t>
            </a:r>
            <a:r>
              <a:rPr lang="ru-RU" sz="1400" dirty="0">
                <a:latin typeface="Lucida Console" pitchFamily="49" charset="0"/>
              </a:rPr>
              <a:t>8</a:t>
            </a:r>
            <a:r>
              <a:rPr lang="en-US" sz="1400" dirty="0">
                <a:latin typeface="Lucida Console" pitchFamily="49" charset="0"/>
              </a:rPr>
              <a:t>));</a:t>
            </a:r>
          </a:p>
          <a:p>
            <a:r>
              <a:rPr lang="en-US" sz="1400" dirty="0">
                <a:latin typeface="Lucida Console" pitchFamily="49" charset="0"/>
              </a:rPr>
              <a:t>    }</a:t>
            </a: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C:\work\test:&gt; </a:t>
            </a:r>
            <a:r>
              <a:rPr lang="en-US" sz="1400" dirty="0" err="1" smtClean="0">
                <a:latin typeface="Lucida Console" pitchFamily="49" charset="0"/>
              </a:rPr>
              <a:t>javac</a:t>
            </a:r>
            <a:r>
              <a:rPr lang="en-US" sz="1400" dirty="0" smtClean="0">
                <a:latin typeface="Lucida Console" pitchFamily="49" charset="0"/>
              </a:rPr>
              <a:t> test.java		// </a:t>
            </a:r>
            <a:r>
              <a:rPr lang="ru-RU" sz="1400" dirty="0" smtClean="0">
                <a:latin typeface="Lucida Console" pitchFamily="49" charset="0"/>
              </a:rPr>
              <a:t>порождает </a:t>
            </a:r>
            <a:r>
              <a:rPr lang="en-US" sz="1400" dirty="0" err="1" smtClean="0">
                <a:latin typeface="Lucida Console" pitchFamily="49" charset="0"/>
              </a:rPr>
              <a:t>test.class</a:t>
            </a:r>
            <a:endParaRPr lang="ru-RU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C:\work\test</a:t>
            </a:r>
            <a:r>
              <a:rPr lang="en-US" sz="1400" dirty="0" smtClean="0">
                <a:latin typeface="Lucida Console" pitchFamily="49" charset="0"/>
              </a:rPr>
              <a:t>:&gt; </a:t>
            </a:r>
            <a:r>
              <a:rPr lang="en-US" sz="1400" dirty="0" err="1" smtClean="0">
                <a:latin typeface="Lucida Console" pitchFamily="49" charset="0"/>
              </a:rPr>
              <a:t>javah</a:t>
            </a:r>
            <a:r>
              <a:rPr lang="en-US" sz="1400" dirty="0" smtClean="0">
                <a:latin typeface="Lucida Console" pitchFamily="49" charset="0"/>
              </a:rPr>
              <a:t> test			// </a:t>
            </a:r>
            <a:r>
              <a:rPr lang="ru-RU" sz="1400" dirty="0" smtClean="0">
                <a:latin typeface="Lucida Console" pitchFamily="49" charset="0"/>
              </a:rPr>
              <a:t>порождает </a:t>
            </a:r>
            <a:r>
              <a:rPr lang="en-US" sz="1400" dirty="0" err="1" smtClean="0">
                <a:latin typeface="Lucida Console" pitchFamily="49" charset="0"/>
              </a:rPr>
              <a:t>test.h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javah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latin typeface="Lucida Console" pitchFamily="49" charset="0"/>
              </a:rPr>
              <a:t>/* DO NOT EDIT THIS FILE - it is machine generated */</a:t>
            </a:r>
          </a:p>
          <a:p>
            <a:r>
              <a:rPr lang="en-US" sz="1600" dirty="0">
                <a:latin typeface="Lucida Console" pitchFamily="49" charset="0"/>
              </a:rPr>
              <a:t>#include &lt;</a:t>
            </a:r>
            <a:r>
              <a:rPr lang="en-US" sz="1600" dirty="0" err="1">
                <a:latin typeface="Lucida Console" pitchFamily="49" charset="0"/>
              </a:rPr>
              <a:t>jni.h</a:t>
            </a:r>
            <a:r>
              <a:rPr lang="en-US" sz="1600" dirty="0">
                <a:latin typeface="Lucida Console" pitchFamily="49" charset="0"/>
              </a:rPr>
              <a:t>&gt;</a:t>
            </a:r>
          </a:p>
          <a:p>
            <a:r>
              <a:rPr lang="en-US" sz="1600" dirty="0">
                <a:latin typeface="Lucida Console" pitchFamily="49" charset="0"/>
              </a:rPr>
              <a:t>/* Header for class test */</a:t>
            </a:r>
          </a:p>
          <a:p>
            <a:endParaRPr lang="ru-RU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ifndef</a:t>
            </a:r>
            <a:r>
              <a:rPr lang="en-US" sz="1600" dirty="0">
                <a:latin typeface="Lucida Console" pitchFamily="49" charset="0"/>
              </a:rPr>
              <a:t> _</a:t>
            </a:r>
            <a:r>
              <a:rPr lang="en-US" sz="1600" dirty="0" err="1">
                <a:latin typeface="Lucida Console" pitchFamily="49" charset="0"/>
              </a:rPr>
              <a:t>Included_test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#define _</a:t>
            </a:r>
            <a:r>
              <a:rPr lang="en-US" sz="1600" dirty="0" err="1">
                <a:latin typeface="Lucida Console" pitchFamily="49" charset="0"/>
              </a:rPr>
              <a:t>Included_test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ifdef</a:t>
            </a:r>
            <a:r>
              <a:rPr lang="en-US" sz="1600" dirty="0">
                <a:latin typeface="Lucida Console" pitchFamily="49" charset="0"/>
              </a:rPr>
              <a:t> __</a:t>
            </a:r>
            <a:r>
              <a:rPr lang="en-US" sz="1600" dirty="0" err="1">
                <a:latin typeface="Lucida Console" pitchFamily="49" charset="0"/>
              </a:rPr>
              <a:t>cplusplus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extern "C" {</a:t>
            </a: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endif</a:t>
            </a:r>
            <a:endParaRPr lang="en-US" sz="1600" dirty="0">
              <a:latin typeface="Lucida Console" pitchFamily="49" charset="0"/>
            </a:endParaRPr>
          </a:p>
          <a:p>
            <a:r>
              <a:rPr lang="ru-RU" sz="1600" dirty="0">
                <a:latin typeface="Lucida Console" pitchFamily="49" charset="0"/>
              </a:rPr>
              <a:t>/*</a:t>
            </a:r>
          </a:p>
          <a:p>
            <a:r>
              <a:rPr lang="en-US" sz="1600" dirty="0">
                <a:latin typeface="Lucida Console" pitchFamily="49" charset="0"/>
              </a:rPr>
              <a:t> * Class:     test</a:t>
            </a:r>
          </a:p>
          <a:p>
            <a:r>
              <a:rPr lang="en-US" sz="1600" dirty="0">
                <a:latin typeface="Lucida Console" pitchFamily="49" charset="0"/>
              </a:rPr>
              <a:t> * Method:    factorial</a:t>
            </a:r>
          </a:p>
          <a:p>
            <a:r>
              <a:rPr lang="en-US" sz="1600" dirty="0">
                <a:latin typeface="Lucida Console" pitchFamily="49" charset="0"/>
              </a:rPr>
              <a:t> * Signature: (I)I</a:t>
            </a:r>
          </a:p>
          <a:p>
            <a:r>
              <a:rPr lang="ru-RU" sz="1600" dirty="0">
                <a:latin typeface="Lucida Console" pitchFamily="49" charset="0"/>
              </a:rPr>
              <a:t> */</a:t>
            </a:r>
          </a:p>
          <a:p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JNIEXPORT </a:t>
            </a:r>
            <a:r>
              <a:rPr lang="en-US" sz="1600" b="1" dirty="0" err="1">
                <a:solidFill>
                  <a:srgbClr val="FF0000"/>
                </a:solidFill>
                <a:latin typeface="Lucida Console" pitchFamily="49" charset="0"/>
              </a:rPr>
              <a:t>jint</a:t>
            </a:r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 JNICALL </a:t>
            </a:r>
            <a:r>
              <a:rPr lang="en-US" sz="1600" b="1" dirty="0" err="1">
                <a:solidFill>
                  <a:srgbClr val="FF0000"/>
                </a:solidFill>
                <a:latin typeface="Lucida Console" pitchFamily="49" charset="0"/>
              </a:rPr>
              <a:t>Java_test_factorial</a:t>
            </a:r>
            <a:endParaRPr lang="en-US" sz="1600" b="1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  (</a:t>
            </a:r>
            <a:r>
              <a:rPr lang="en-US" sz="1600" b="1" dirty="0" err="1">
                <a:solidFill>
                  <a:srgbClr val="FF0000"/>
                </a:solidFill>
                <a:latin typeface="Lucida Console" pitchFamily="49" charset="0"/>
              </a:rPr>
              <a:t>JNIEnv</a:t>
            </a:r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 *, </a:t>
            </a:r>
            <a:r>
              <a:rPr lang="en-US" sz="1600" b="1" dirty="0" err="1">
                <a:solidFill>
                  <a:srgbClr val="FF0000"/>
                </a:solidFill>
                <a:latin typeface="Lucida Console" pitchFamily="49" charset="0"/>
              </a:rPr>
              <a:t>jclass</a:t>
            </a:r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Lucida Console" pitchFamily="49" charset="0"/>
              </a:rPr>
              <a:t>jint</a:t>
            </a:r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endParaRPr lang="ru-RU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ifdef</a:t>
            </a:r>
            <a:r>
              <a:rPr lang="en-US" sz="1600" dirty="0">
                <a:latin typeface="Lucida Console" pitchFamily="49" charset="0"/>
              </a:rPr>
              <a:t> __</a:t>
            </a:r>
            <a:r>
              <a:rPr lang="en-US" sz="1600" dirty="0" err="1">
                <a:latin typeface="Lucida Console" pitchFamily="49" charset="0"/>
              </a:rPr>
              <a:t>cplusplus</a:t>
            </a:r>
            <a:endParaRPr lang="en-US" sz="1600" dirty="0">
              <a:latin typeface="Lucida Console" pitchFamily="49" charset="0"/>
            </a:endParaRPr>
          </a:p>
          <a:p>
            <a:r>
              <a:rPr lang="ru-RU" sz="1600" dirty="0">
                <a:latin typeface="Lucida Console" pitchFamily="49" charset="0"/>
              </a:rPr>
              <a:t>}</a:t>
            </a: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endif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endif</a:t>
            </a:r>
            <a:endParaRPr lang="en-US" sz="1600" dirty="0">
              <a:latin typeface="Lucida Console" pitchFamily="49" charset="0"/>
            </a:endParaRPr>
          </a:p>
          <a:p>
            <a:endParaRPr lang="ru-RU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javah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Остается реализовать методы, определенные в сгенерированном </a:t>
            </a:r>
            <a:r>
              <a:rPr lang="en-US" sz="1600" dirty="0" smtClean="0"/>
              <a:t>.h </a:t>
            </a:r>
            <a:r>
              <a:rPr lang="ru-RU" sz="1600" dirty="0" smtClean="0"/>
              <a:t>файле</a:t>
            </a:r>
            <a:endParaRPr lang="en-US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И скомпилировать полученный код в </a:t>
            </a:r>
            <a:r>
              <a:rPr lang="en-US" sz="1600" dirty="0" smtClean="0"/>
              <a:t>.</a:t>
            </a:r>
            <a:r>
              <a:rPr lang="en-US" sz="1600" dirty="0" err="1" smtClean="0"/>
              <a:t>dll</a:t>
            </a:r>
            <a:r>
              <a:rPr lang="en-US" sz="1600" dirty="0" smtClean="0"/>
              <a:t> </a:t>
            </a:r>
            <a:r>
              <a:rPr lang="ru-RU" sz="1600" dirty="0" smtClean="0"/>
              <a:t>с именем, согласованным с тем, которое вы загружаете через </a:t>
            </a:r>
            <a:r>
              <a:rPr lang="en-US" sz="1600" dirty="0" err="1" smtClean="0"/>
              <a:t>System.loadLibrary</a:t>
            </a: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r>
              <a:rPr lang="en-US" sz="1100" dirty="0" smtClean="0">
                <a:latin typeface="Lucida Console" pitchFamily="49" charset="0"/>
              </a:rPr>
              <a:t>C</a:t>
            </a:r>
            <a:r>
              <a:rPr lang="en-US" sz="1100" dirty="0">
                <a:latin typeface="Lucida Console" pitchFamily="49" charset="0"/>
              </a:rPr>
              <a:t>:\</a:t>
            </a:r>
            <a:r>
              <a:rPr lang="en-US" sz="1100" dirty="0" smtClean="0">
                <a:latin typeface="Lucida Console" pitchFamily="49" charset="0"/>
              </a:rPr>
              <a:t>work\test\test.c</a:t>
            </a:r>
            <a:endParaRPr lang="ru-RU" sz="1100" dirty="0" smtClean="0">
              <a:latin typeface="Lucida Console" pitchFamily="49" charset="0"/>
            </a:endParaRPr>
          </a:p>
          <a:p>
            <a:r>
              <a:rPr lang="ru-RU" sz="1100" dirty="0" smtClean="0">
                <a:latin typeface="Lucida Console" pitchFamily="49" charset="0"/>
              </a:rPr>
              <a:t>-------------------------</a:t>
            </a:r>
          </a:p>
          <a:p>
            <a:endParaRPr lang="ru-RU" sz="1100" dirty="0">
              <a:latin typeface="Lucida Console" pitchFamily="49" charset="0"/>
            </a:endParaRPr>
          </a:p>
          <a:p>
            <a:r>
              <a:rPr lang="en-US" sz="1100" dirty="0" smtClean="0">
                <a:latin typeface="Lucida Console" pitchFamily="49" charset="0"/>
              </a:rPr>
              <a:t>#</a:t>
            </a:r>
            <a:r>
              <a:rPr lang="en-US" sz="1100" dirty="0">
                <a:latin typeface="Lucida Console" pitchFamily="49" charset="0"/>
              </a:rPr>
              <a:t>include "</a:t>
            </a:r>
            <a:r>
              <a:rPr lang="en-US" sz="1100" dirty="0" err="1">
                <a:latin typeface="Lucida Console" pitchFamily="49" charset="0"/>
              </a:rPr>
              <a:t>test.h</a:t>
            </a:r>
            <a:r>
              <a:rPr lang="en-US" sz="1100" dirty="0">
                <a:latin typeface="Lucida Console" pitchFamily="49" charset="0"/>
              </a:rPr>
              <a:t>"</a:t>
            </a:r>
          </a:p>
          <a:p>
            <a:endParaRPr lang="ru-RU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JNIEXPORT </a:t>
            </a:r>
            <a:r>
              <a:rPr lang="en-US" sz="1100" dirty="0" err="1">
                <a:latin typeface="Lucida Console" pitchFamily="49" charset="0"/>
              </a:rPr>
              <a:t>jint</a:t>
            </a:r>
            <a:r>
              <a:rPr lang="en-US" sz="1100" dirty="0">
                <a:latin typeface="Lucida Console" pitchFamily="49" charset="0"/>
              </a:rPr>
              <a:t> JNICALL </a:t>
            </a:r>
            <a:r>
              <a:rPr lang="en-US" sz="1100" dirty="0" err="1">
                <a:latin typeface="Lucida Console" pitchFamily="49" charset="0"/>
              </a:rPr>
              <a:t>Java_test_factorial</a:t>
            </a:r>
            <a:r>
              <a:rPr lang="en-US" sz="1100" dirty="0">
                <a:latin typeface="Lucida Console" pitchFamily="49" charset="0"/>
              </a:rPr>
              <a:t>(</a:t>
            </a:r>
            <a:r>
              <a:rPr lang="en-US" sz="1100" dirty="0" err="1">
                <a:latin typeface="Lucida Console" pitchFamily="49" charset="0"/>
              </a:rPr>
              <a:t>JNIEnv</a:t>
            </a:r>
            <a:r>
              <a:rPr lang="en-US" sz="1100" dirty="0">
                <a:latin typeface="Lucida Console" pitchFamily="49" charset="0"/>
              </a:rPr>
              <a:t> *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jclass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smtClean="0">
                <a:latin typeface="Lucida Console" pitchFamily="49" charset="0"/>
              </a:rPr>
              <a:t>c, </a:t>
            </a:r>
            <a:r>
              <a:rPr lang="en-US" sz="1100" dirty="0" err="1">
                <a:latin typeface="Lucida Console" pitchFamily="49" charset="0"/>
              </a:rPr>
              <a:t>jint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arg</a:t>
            </a:r>
            <a:r>
              <a:rPr lang="en-US" sz="1100" dirty="0">
                <a:latin typeface="Lucida Console" pitchFamily="49" charset="0"/>
              </a:rPr>
              <a:t>) {</a:t>
            </a:r>
          </a:p>
          <a:p>
            <a:r>
              <a:rPr lang="en-US" sz="1100" dirty="0">
                <a:latin typeface="Lucida Console" pitchFamily="49" charset="0"/>
              </a:rPr>
              <a:t>    int i, res;</a:t>
            </a:r>
          </a:p>
          <a:p>
            <a:r>
              <a:rPr lang="en-US" sz="1100" dirty="0">
                <a:latin typeface="Lucida Console" pitchFamily="49" charset="0"/>
              </a:rPr>
              <a:t>    res = 1;</a:t>
            </a:r>
          </a:p>
          <a:p>
            <a:r>
              <a:rPr lang="nn-NO" sz="1100" dirty="0">
                <a:latin typeface="Lucida Console" pitchFamily="49" charset="0"/>
              </a:rPr>
              <a:t>    for (i = 1; i &lt;= arg; i++) {</a:t>
            </a:r>
          </a:p>
          <a:p>
            <a:r>
              <a:rPr lang="en-US" sz="1100" dirty="0">
                <a:latin typeface="Lucida Console" pitchFamily="49" charset="0"/>
              </a:rPr>
              <a:t>        res *= i;</a:t>
            </a:r>
          </a:p>
          <a:p>
            <a:r>
              <a:rPr lang="ru-RU" sz="1100" dirty="0">
                <a:latin typeface="Lucida Console" pitchFamily="49" charset="0"/>
              </a:rPr>
              <a:t>    }</a:t>
            </a:r>
          </a:p>
          <a:p>
            <a:r>
              <a:rPr lang="en-US" sz="1100" dirty="0">
                <a:latin typeface="Lucida Console" pitchFamily="49" charset="0"/>
              </a:rPr>
              <a:t>    return res;</a:t>
            </a:r>
          </a:p>
          <a:p>
            <a:r>
              <a:rPr lang="ru-RU" sz="11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Что можно этим сделать?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Написать программу частично на </a:t>
            </a:r>
            <a:r>
              <a:rPr lang="en-US" sz="1600" dirty="0" smtClean="0"/>
              <a:t>Java</a:t>
            </a:r>
            <a:r>
              <a:rPr lang="ru-RU" sz="1600" dirty="0" smtClean="0"/>
              <a:t>, частично на </a:t>
            </a:r>
            <a:r>
              <a:rPr lang="en-US" sz="1600" dirty="0" smtClean="0"/>
              <a:t>C/C++</a:t>
            </a:r>
            <a:r>
              <a:rPr lang="ru-RU" sz="1600" dirty="0" smtClean="0"/>
              <a:t> и соединить через </a:t>
            </a:r>
            <a:r>
              <a:rPr lang="en-US" sz="1600" dirty="0" smtClean="0"/>
              <a:t>native-</a:t>
            </a:r>
            <a:r>
              <a:rPr lang="ru-RU" sz="1600" dirty="0" smtClean="0"/>
              <a:t>методы</a:t>
            </a: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endParaRPr lang="en-US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Взаимодействие можно организовать через примитивные типы</a:t>
            </a:r>
          </a:p>
          <a:p>
            <a:endParaRPr lang="en-US" sz="16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Java-type		JNI-type		C/C++-type</a:t>
            </a:r>
          </a:p>
          <a:p>
            <a:r>
              <a:rPr lang="en-US" sz="1200" dirty="0" smtClean="0"/>
              <a:t>	--------------------------------------------------------------------------------------------</a:t>
            </a:r>
            <a:endParaRPr lang="en-US" sz="1200" dirty="0"/>
          </a:p>
          <a:p>
            <a:r>
              <a:rPr lang="en-US" sz="1200" dirty="0" smtClean="0"/>
              <a:t>	int		</a:t>
            </a:r>
            <a:r>
              <a:rPr lang="en-US" sz="1200" dirty="0" err="1" smtClean="0"/>
              <a:t>jint</a:t>
            </a:r>
            <a:r>
              <a:rPr lang="en-US" sz="1200" dirty="0" smtClean="0"/>
              <a:t>		long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long		</a:t>
            </a:r>
            <a:r>
              <a:rPr lang="en-US" sz="1200" dirty="0" err="1" smtClean="0"/>
              <a:t>jlong</a:t>
            </a:r>
            <a:r>
              <a:rPr lang="en-US" sz="1200" dirty="0" smtClean="0"/>
              <a:t>		__int64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byte		</a:t>
            </a:r>
            <a:r>
              <a:rPr lang="en-US" sz="1200" dirty="0" err="1" smtClean="0"/>
              <a:t>jbyte</a:t>
            </a:r>
            <a:r>
              <a:rPr lang="en-US" sz="1200" dirty="0" smtClean="0"/>
              <a:t>		signed char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char		</a:t>
            </a:r>
            <a:r>
              <a:rPr lang="en-US" sz="1200" dirty="0" err="1" smtClean="0"/>
              <a:t>jchar</a:t>
            </a:r>
            <a:r>
              <a:rPr lang="en-US" sz="1200" dirty="0" smtClean="0"/>
              <a:t>		unsigned short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short		</a:t>
            </a:r>
            <a:r>
              <a:rPr lang="en-US" sz="1200" dirty="0" err="1" smtClean="0"/>
              <a:t>jshort</a:t>
            </a:r>
            <a:r>
              <a:rPr lang="en-US" sz="1200" dirty="0" smtClean="0"/>
              <a:t>		short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float		</a:t>
            </a:r>
            <a:r>
              <a:rPr lang="en-US" sz="1200" dirty="0" err="1" smtClean="0"/>
              <a:t>jfloat</a:t>
            </a:r>
            <a:r>
              <a:rPr lang="en-US" sz="1200" dirty="0" smtClean="0"/>
              <a:t>		float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double		</a:t>
            </a:r>
            <a:r>
              <a:rPr lang="en-US" sz="1200" dirty="0" err="1" smtClean="0"/>
              <a:t>jdouble</a:t>
            </a:r>
            <a:r>
              <a:rPr lang="en-US" sz="1200" dirty="0" smtClean="0"/>
              <a:t>		double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boolean</a:t>
            </a:r>
            <a:r>
              <a:rPr lang="en-US" sz="1200" dirty="0" smtClean="0"/>
              <a:t>		</a:t>
            </a:r>
            <a:r>
              <a:rPr lang="en-US" sz="1200" dirty="0" err="1" smtClean="0"/>
              <a:t>jboolean</a:t>
            </a:r>
            <a:r>
              <a:rPr lang="en-US" sz="1200" dirty="0" smtClean="0"/>
              <a:t>		unsigned char</a:t>
            </a:r>
            <a:endParaRPr lang="ru-RU" sz="1200" dirty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Как-то бедновато…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JNI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С помощью </a:t>
            </a:r>
            <a:r>
              <a:rPr lang="en-US" sz="1600" dirty="0" smtClean="0"/>
              <a:t>JNI-</a:t>
            </a:r>
            <a:r>
              <a:rPr lang="ru-RU" sz="1600" dirty="0" smtClean="0"/>
              <a:t>объектов (</a:t>
            </a:r>
            <a:r>
              <a:rPr lang="en-US" sz="1600" dirty="0" err="1" smtClean="0"/>
              <a:t>JNIEnv</a:t>
            </a:r>
            <a:r>
              <a:rPr lang="en-US" sz="1600" dirty="0" smtClean="0"/>
              <a:t>, </a:t>
            </a:r>
            <a:r>
              <a:rPr lang="en-US" sz="1600" dirty="0" err="1" smtClean="0"/>
              <a:t>jclass</a:t>
            </a:r>
            <a:r>
              <a:rPr lang="en-US" sz="1600" dirty="0" smtClean="0"/>
              <a:t>, </a:t>
            </a:r>
            <a:r>
              <a:rPr lang="en-US" sz="1600" dirty="0" err="1" smtClean="0"/>
              <a:t>jobject</a:t>
            </a:r>
            <a:r>
              <a:rPr lang="ru-RU" sz="1600" dirty="0" smtClean="0"/>
              <a:t>) и функций, объявленных в </a:t>
            </a:r>
            <a:r>
              <a:rPr lang="en-US" sz="1600" dirty="0" err="1" smtClean="0"/>
              <a:t>jni.h</a:t>
            </a:r>
            <a:r>
              <a:rPr lang="ru-RU" sz="1600" dirty="0" smtClean="0"/>
              <a:t>, можно</a:t>
            </a:r>
            <a:r>
              <a:rPr lang="en-US" sz="1600" dirty="0" smtClean="0"/>
              <a:t> </a:t>
            </a:r>
            <a:r>
              <a:rPr lang="ru-RU" sz="1600" dirty="0" smtClean="0"/>
              <a:t>полностью управлять </a:t>
            </a:r>
            <a:r>
              <a:rPr lang="en-US" sz="1600" dirty="0" smtClean="0"/>
              <a:t>Java-</a:t>
            </a:r>
            <a:r>
              <a:rPr lang="ru-RU" sz="1600" dirty="0" smtClean="0"/>
              <a:t>кодом из </a:t>
            </a:r>
            <a:r>
              <a:rPr lang="en-US" sz="1600" dirty="0" smtClean="0"/>
              <a:t>native-</a:t>
            </a:r>
            <a:r>
              <a:rPr lang="ru-RU" sz="1600" dirty="0" smtClean="0"/>
              <a:t>кода</a:t>
            </a:r>
          </a:p>
          <a:p>
            <a:endParaRPr lang="ru-RU" sz="1600" dirty="0"/>
          </a:p>
          <a:p>
            <a:r>
              <a:rPr lang="ru-RU" sz="1400" dirty="0" smtClean="0"/>
              <a:t>	Читать/писать поля (как статические, так и </a:t>
            </a:r>
            <a:r>
              <a:rPr lang="en-US" sz="1400" dirty="0" smtClean="0"/>
              <a:t>instance</a:t>
            </a:r>
            <a:r>
              <a:rPr lang="ru-RU" sz="1400" dirty="0" smtClean="0"/>
              <a:t>)</a:t>
            </a:r>
            <a:endParaRPr lang="en-US" sz="1400" dirty="0" smtClean="0"/>
          </a:p>
          <a:p>
            <a:endParaRPr lang="ru-RU" sz="800" dirty="0" smtClean="0"/>
          </a:p>
          <a:p>
            <a:r>
              <a:rPr lang="ru-RU" sz="1400" dirty="0"/>
              <a:t>	</a:t>
            </a:r>
            <a:r>
              <a:rPr lang="ru-RU" sz="1400" dirty="0" smtClean="0"/>
              <a:t>Вызывать </a:t>
            </a:r>
            <a:r>
              <a:rPr lang="en-US" sz="1400" dirty="0" smtClean="0"/>
              <a:t>java-</a:t>
            </a:r>
            <a:r>
              <a:rPr lang="ru-RU" sz="1400" dirty="0" smtClean="0"/>
              <a:t>методы</a:t>
            </a:r>
          </a:p>
          <a:p>
            <a:pPr lvl="0">
              <a:buClr>
                <a:srgbClr val="3891A7"/>
              </a:buClr>
            </a:pPr>
            <a:endParaRPr lang="ru-RU" sz="8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r>
              <a:rPr lang="ru-RU" sz="1400" dirty="0" smtClean="0"/>
              <a:t>	Создавать новые объекты</a:t>
            </a:r>
          </a:p>
          <a:p>
            <a:pPr lvl="0">
              <a:buClr>
                <a:srgbClr val="3891A7"/>
              </a:buClr>
            </a:pPr>
            <a:endParaRPr lang="ru-RU" sz="8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r>
              <a:rPr lang="ru-RU" sz="1400" dirty="0"/>
              <a:t>	</a:t>
            </a:r>
            <a:r>
              <a:rPr lang="ru-RU" sz="1400" dirty="0" smtClean="0"/>
              <a:t>Получать </a:t>
            </a:r>
            <a:r>
              <a:rPr lang="en-US" sz="1400" dirty="0" smtClean="0"/>
              <a:t>reflection-</a:t>
            </a:r>
            <a:r>
              <a:rPr lang="ru-RU" sz="1400" dirty="0" smtClean="0"/>
              <a:t>информацию</a:t>
            </a:r>
            <a:endParaRPr lang="en-US" sz="1400" dirty="0" smtClean="0"/>
          </a:p>
          <a:p>
            <a:pPr lvl="0">
              <a:buClr>
                <a:srgbClr val="3891A7"/>
              </a:buClr>
            </a:pPr>
            <a:endParaRPr lang="ru-RU" sz="8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r>
              <a:rPr lang="en-US" sz="1400" dirty="0"/>
              <a:t>	</a:t>
            </a:r>
            <a:r>
              <a:rPr lang="ru-RU" sz="1400" dirty="0" smtClean="0"/>
              <a:t>Бросать исключения</a:t>
            </a:r>
          </a:p>
          <a:p>
            <a:endParaRPr lang="ru-RU" sz="800" dirty="0"/>
          </a:p>
          <a:p>
            <a:r>
              <a:rPr lang="ru-RU" sz="1400" dirty="0" smtClean="0"/>
              <a:t>	Нарушать семантику и корректность </a:t>
            </a:r>
            <a:r>
              <a:rPr lang="en-US" sz="1400" dirty="0" smtClean="0"/>
              <a:t>Java</a:t>
            </a:r>
            <a:endParaRPr lang="ru-RU" sz="1400" dirty="0" smtClean="0"/>
          </a:p>
          <a:p>
            <a:pPr lvl="0">
              <a:buClr>
                <a:srgbClr val="3891A7"/>
              </a:buClr>
            </a:pPr>
            <a:endParaRPr lang="ru-RU" sz="8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r>
              <a:rPr lang="ru-RU" sz="1400" dirty="0"/>
              <a:t>	</a:t>
            </a:r>
            <a:r>
              <a:rPr lang="ru-RU" sz="1400" dirty="0" smtClean="0"/>
              <a:t>…</a:t>
            </a:r>
            <a:endParaRPr lang="en-US" sz="1400" dirty="0" smtClean="0"/>
          </a:p>
          <a:p>
            <a:pPr algn="r"/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</a:rPr>
              <a:t>Познай всю мощь темной стороны Силы</a:t>
            </a:r>
          </a:p>
          <a:p>
            <a:pPr algn="r"/>
            <a:r>
              <a:rPr lang="ru-RU" sz="1000" dirty="0" err="1" smtClean="0">
                <a:solidFill>
                  <a:schemeClr val="bg1">
                    <a:lumMod val="65000"/>
                  </a:schemeClr>
                </a:solidFill>
              </a:rPr>
              <a:t>Дарт</a:t>
            </a:r>
            <a:r>
              <a:rPr lang="ru-RU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000" dirty="0" err="1" smtClean="0">
                <a:solidFill>
                  <a:schemeClr val="bg1">
                    <a:lumMod val="65000"/>
                  </a:schemeClr>
                </a:solidFill>
              </a:rPr>
              <a:t>Сидиус</a:t>
            </a:r>
            <a:endParaRPr lang="ru-RU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JNI sample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latin typeface="Lucida Console" pitchFamily="49" charset="0"/>
              </a:rPr>
              <a:t>public class Test {</a:t>
            </a:r>
          </a:p>
          <a:p>
            <a:r>
              <a:rPr lang="en-US" sz="1600" dirty="0">
                <a:latin typeface="Lucida Console" pitchFamily="49" charset="0"/>
              </a:rPr>
              <a:t>    public int x;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   public Test(int x) {</a:t>
            </a:r>
          </a:p>
          <a:p>
            <a:r>
              <a:rPr lang="en-US" sz="1600" dirty="0">
                <a:latin typeface="Lucida Console" pitchFamily="49" charset="0"/>
              </a:rPr>
              <a:t>        </a:t>
            </a:r>
            <a:r>
              <a:rPr lang="en-US" sz="1600" dirty="0" err="1">
                <a:latin typeface="Lucida Console" pitchFamily="49" charset="0"/>
              </a:rPr>
              <a:t>this.x</a:t>
            </a:r>
            <a:r>
              <a:rPr lang="en-US" sz="1600" dirty="0">
                <a:latin typeface="Lucida Console" pitchFamily="49" charset="0"/>
              </a:rPr>
              <a:t> = x;</a:t>
            </a:r>
          </a:p>
          <a:p>
            <a:r>
              <a:rPr lang="en-US" sz="1600" dirty="0">
                <a:latin typeface="Lucida Console" pitchFamily="49" charset="0"/>
              </a:rPr>
              <a:t>    }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   public String </a:t>
            </a:r>
            <a:r>
              <a:rPr lang="en-US" sz="1600" dirty="0" err="1">
                <a:latin typeface="Lucida Console" pitchFamily="49" charset="0"/>
              </a:rPr>
              <a:t>toString</a:t>
            </a:r>
            <a:r>
              <a:rPr lang="en-US" sz="1600" dirty="0">
                <a:latin typeface="Lucida Console" pitchFamily="49" charset="0"/>
              </a:rPr>
              <a:t>() {</a:t>
            </a:r>
          </a:p>
          <a:p>
            <a:r>
              <a:rPr lang="en-US" sz="1600" dirty="0">
                <a:latin typeface="Lucida Console" pitchFamily="49" charset="0"/>
              </a:rPr>
              <a:t>        return </a:t>
            </a:r>
            <a:r>
              <a:rPr lang="en-US" sz="1600" dirty="0" err="1">
                <a:latin typeface="Lucida Console" pitchFamily="49" charset="0"/>
              </a:rPr>
              <a:t>super.toString</a:t>
            </a:r>
            <a:r>
              <a:rPr lang="en-US" sz="1600" dirty="0">
                <a:latin typeface="Lucida Console" pitchFamily="49" charset="0"/>
              </a:rPr>
              <a:t>() + ", x = " + x;</a:t>
            </a:r>
          </a:p>
          <a:p>
            <a:r>
              <a:rPr lang="en-US" sz="1600" dirty="0">
                <a:latin typeface="Lucida Console" pitchFamily="49" charset="0"/>
              </a:rPr>
              <a:t>    }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b="1" dirty="0">
                <a:latin typeface="Lucida Console" pitchFamily="49" charset="0"/>
              </a:rPr>
              <a:t>public native Test </a:t>
            </a:r>
            <a:r>
              <a:rPr lang="en-US" sz="1600" b="1" dirty="0" err="1">
                <a:latin typeface="Lucida Console" pitchFamily="49" charset="0"/>
              </a:rPr>
              <a:t>makeCopy</a:t>
            </a:r>
            <a:r>
              <a:rPr lang="en-US" sz="1600" b="1" dirty="0" smtClean="0">
                <a:latin typeface="Lucida Console" pitchFamily="49" charset="0"/>
              </a:rPr>
              <a:t>();</a:t>
            </a:r>
            <a:endParaRPr lang="ru-RU" sz="1600" b="1" dirty="0" smtClean="0">
              <a:latin typeface="Lucida Console" pitchFamily="49" charset="0"/>
            </a:endParaRPr>
          </a:p>
          <a:p>
            <a:endParaRPr lang="en-US" sz="1600" dirty="0" smtClean="0">
              <a:latin typeface="Lucida Console" pitchFamily="49" charset="0"/>
            </a:endParaRPr>
          </a:p>
          <a:p>
            <a:r>
              <a:rPr lang="en-US" sz="1600" dirty="0" smtClean="0">
                <a:latin typeface="Lucida Console" pitchFamily="49" charset="0"/>
              </a:rPr>
              <a:t>    </a:t>
            </a:r>
            <a:r>
              <a:rPr lang="en-US" sz="1600" dirty="0">
                <a:latin typeface="Lucida Console" pitchFamily="49" charset="0"/>
              </a:rPr>
              <a:t>public static void main(String [] args) {</a:t>
            </a:r>
          </a:p>
          <a:p>
            <a:r>
              <a:rPr lang="en-US" sz="1600" dirty="0">
                <a:latin typeface="Lucida Console" pitchFamily="49" charset="0"/>
              </a:rPr>
              <a:t>        </a:t>
            </a:r>
            <a:r>
              <a:rPr lang="en-US" sz="1600" dirty="0" err="1">
                <a:latin typeface="Lucida Console" pitchFamily="49" charset="0"/>
              </a:rPr>
              <a:t>System.loadLibrary</a:t>
            </a:r>
            <a:r>
              <a:rPr lang="en-US" sz="1600" dirty="0">
                <a:latin typeface="Lucida Console" pitchFamily="49" charset="0"/>
              </a:rPr>
              <a:t>("</a:t>
            </a:r>
            <a:r>
              <a:rPr lang="en-US" sz="1600" dirty="0" err="1">
                <a:latin typeface="Lucida Console" pitchFamily="49" charset="0"/>
              </a:rPr>
              <a:t>c_part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r>
              <a:rPr lang="en-US" sz="1600" dirty="0">
                <a:latin typeface="Lucida Console" pitchFamily="49" charset="0"/>
              </a:rPr>
              <a:t>        Test some = new Test(42);</a:t>
            </a:r>
          </a:p>
          <a:p>
            <a:r>
              <a:rPr lang="en-US" sz="1600" dirty="0">
                <a:latin typeface="Lucida Console" pitchFamily="49" charset="0"/>
              </a:rPr>
              <a:t>        System.out.println(some);</a:t>
            </a:r>
          </a:p>
          <a:p>
            <a:r>
              <a:rPr lang="en-US" sz="1600" dirty="0">
                <a:latin typeface="Lucida Console" pitchFamily="49" charset="0"/>
              </a:rPr>
              <a:t>        Test </a:t>
            </a:r>
            <a:r>
              <a:rPr lang="en-US" sz="1600" dirty="0" err="1">
                <a:latin typeface="Lucida Console" pitchFamily="49" charset="0"/>
              </a:rPr>
              <a:t>someCopy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 err="1">
                <a:latin typeface="Lucida Console" pitchFamily="49" charset="0"/>
              </a:rPr>
              <a:t>some.makeCopy</a:t>
            </a:r>
            <a:r>
              <a:rPr lang="en-US" sz="1600" dirty="0">
                <a:latin typeface="Lucida Console" pitchFamily="49" charset="0"/>
              </a:rPr>
              <a:t>();</a:t>
            </a:r>
          </a:p>
          <a:p>
            <a:r>
              <a:rPr lang="en-US" sz="1600" dirty="0">
                <a:latin typeface="Lucida Console" pitchFamily="49" charset="0"/>
              </a:rPr>
              <a:t>        System.out.println(</a:t>
            </a:r>
            <a:r>
              <a:rPr lang="en-US" sz="1600" dirty="0" err="1">
                <a:latin typeface="Lucida Console" pitchFamily="49" charset="0"/>
              </a:rPr>
              <a:t>someCopy</a:t>
            </a:r>
            <a:r>
              <a:rPr lang="en-US" sz="1600" dirty="0">
                <a:latin typeface="Lucida Console" pitchFamily="49" charset="0"/>
              </a:rPr>
              <a:t>);</a:t>
            </a:r>
          </a:p>
          <a:p>
            <a:r>
              <a:rPr lang="en-US" sz="1600" dirty="0">
                <a:latin typeface="Lucida Console" pitchFamily="49" charset="0"/>
              </a:rPr>
              <a:t>    }</a:t>
            </a:r>
          </a:p>
          <a:p>
            <a:r>
              <a:rPr lang="en-US" sz="1600" dirty="0">
                <a:latin typeface="Lucida Console" pitchFamily="49" charset="0"/>
              </a:rPr>
              <a:t>}</a:t>
            </a:r>
            <a:endParaRPr lang="ru-RU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Java vs. C/C++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Недостатки </a:t>
            </a:r>
            <a:r>
              <a:rPr lang="en-US" sz="1600" dirty="0" smtClean="0"/>
              <a:t>Java </a:t>
            </a:r>
            <a:r>
              <a:rPr lang="ru-RU" sz="1600" dirty="0" smtClean="0"/>
              <a:t>(по сравнению с </a:t>
            </a:r>
            <a:r>
              <a:rPr lang="en-US" sz="1600" dirty="0" smtClean="0"/>
              <a:t>C/C++</a:t>
            </a:r>
            <a:r>
              <a:rPr lang="ru-RU" sz="1600" dirty="0" smtClean="0"/>
              <a:t>)</a:t>
            </a:r>
          </a:p>
          <a:p>
            <a:r>
              <a:rPr lang="ru-RU" sz="1400" dirty="0" smtClean="0"/>
              <a:t>	</a:t>
            </a:r>
            <a:r>
              <a:rPr lang="ru-RU" sz="1400" strike="sngStrike" dirty="0" smtClean="0"/>
              <a:t>низкая производительность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отсутствие системных средств: ассемблерные вставки, прямая работа с памятью, 	операционной системой и т.п.</a:t>
            </a:r>
          </a:p>
          <a:p>
            <a:r>
              <a:rPr lang="ru-RU" sz="1400" dirty="0"/>
              <a:t>	</a:t>
            </a: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Преимущества </a:t>
            </a:r>
            <a:r>
              <a:rPr lang="en-US" sz="1600" dirty="0" smtClean="0"/>
              <a:t>Java</a:t>
            </a:r>
          </a:p>
          <a:p>
            <a:r>
              <a:rPr lang="ru-RU" sz="1400" dirty="0" smtClean="0"/>
              <a:t>	безопасность операций</a:t>
            </a:r>
          </a:p>
          <a:p>
            <a:r>
              <a:rPr lang="ru-RU" sz="1400" dirty="0" smtClean="0"/>
              <a:t>	кроссплатформенность</a:t>
            </a:r>
            <a:endParaRPr lang="en-US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На самом деле, одно из другого следует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гарантии безопасности и кроссплатформенности невозможны, если язык 	поддерживает «низкоуровневые» системные средства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22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JNI sample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latin typeface="Lucida Console" pitchFamily="49" charset="0"/>
              </a:rPr>
              <a:t>public class Test {</a:t>
            </a:r>
          </a:p>
          <a:p>
            <a:r>
              <a:rPr lang="en-US" sz="1600" dirty="0">
                <a:latin typeface="Lucida Console" pitchFamily="49" charset="0"/>
              </a:rPr>
              <a:t>    public int x;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   public Test(int x) {</a:t>
            </a:r>
          </a:p>
          <a:p>
            <a:r>
              <a:rPr lang="en-US" sz="1600" dirty="0">
                <a:latin typeface="Lucida Console" pitchFamily="49" charset="0"/>
              </a:rPr>
              <a:t>        </a:t>
            </a:r>
            <a:r>
              <a:rPr lang="en-US" sz="1600" dirty="0" err="1">
                <a:latin typeface="Lucida Console" pitchFamily="49" charset="0"/>
              </a:rPr>
              <a:t>this.x</a:t>
            </a:r>
            <a:r>
              <a:rPr lang="en-US" sz="1600" dirty="0">
                <a:latin typeface="Lucida Console" pitchFamily="49" charset="0"/>
              </a:rPr>
              <a:t> = x;</a:t>
            </a:r>
          </a:p>
          <a:p>
            <a:r>
              <a:rPr lang="en-US" sz="1600" dirty="0">
                <a:latin typeface="Lucida Console" pitchFamily="49" charset="0"/>
              </a:rPr>
              <a:t>    }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   public String </a:t>
            </a:r>
            <a:r>
              <a:rPr lang="en-US" sz="1600" dirty="0" err="1">
                <a:latin typeface="Lucida Console" pitchFamily="49" charset="0"/>
              </a:rPr>
              <a:t>toString</a:t>
            </a:r>
            <a:r>
              <a:rPr lang="en-US" sz="1600" dirty="0">
                <a:latin typeface="Lucida Console" pitchFamily="49" charset="0"/>
              </a:rPr>
              <a:t>() {</a:t>
            </a:r>
          </a:p>
          <a:p>
            <a:r>
              <a:rPr lang="en-US" sz="1600" dirty="0">
                <a:latin typeface="Lucida Console" pitchFamily="49" charset="0"/>
              </a:rPr>
              <a:t>        return </a:t>
            </a:r>
            <a:r>
              <a:rPr lang="en-US" sz="1600" dirty="0" err="1">
                <a:latin typeface="Lucida Console" pitchFamily="49" charset="0"/>
              </a:rPr>
              <a:t>super.toString</a:t>
            </a:r>
            <a:r>
              <a:rPr lang="en-US" sz="1600" dirty="0">
                <a:latin typeface="Lucida Console" pitchFamily="49" charset="0"/>
              </a:rPr>
              <a:t>() + ", x = " + x;</a:t>
            </a:r>
          </a:p>
          <a:p>
            <a:r>
              <a:rPr lang="en-US" sz="1600" dirty="0">
                <a:latin typeface="Lucida Console" pitchFamily="49" charset="0"/>
              </a:rPr>
              <a:t>    }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b="1" dirty="0">
                <a:latin typeface="Lucida Console" pitchFamily="49" charset="0"/>
              </a:rPr>
              <a:t>public native Test </a:t>
            </a:r>
            <a:r>
              <a:rPr lang="en-US" sz="1600" b="1" dirty="0" err="1">
                <a:latin typeface="Lucida Console" pitchFamily="49" charset="0"/>
              </a:rPr>
              <a:t>makeCopy</a:t>
            </a:r>
            <a:r>
              <a:rPr lang="en-US" sz="1600" b="1" dirty="0" smtClean="0">
                <a:latin typeface="Lucida Console" pitchFamily="49" charset="0"/>
              </a:rPr>
              <a:t>();</a:t>
            </a:r>
            <a:r>
              <a:rPr lang="en-US" sz="1600" dirty="0" smtClean="0">
                <a:latin typeface="Lucida Console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// return new Test(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</a:rPr>
              <a:t>this.x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Lucida Console" pitchFamily="49" charset="0"/>
            </a:endParaRP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   public static void main(String [] args) {</a:t>
            </a:r>
          </a:p>
          <a:p>
            <a:r>
              <a:rPr lang="en-US" sz="1600" dirty="0">
                <a:latin typeface="Lucida Console" pitchFamily="49" charset="0"/>
              </a:rPr>
              <a:t>        </a:t>
            </a:r>
            <a:r>
              <a:rPr lang="en-US" sz="1600" dirty="0" err="1">
                <a:latin typeface="Lucida Console" pitchFamily="49" charset="0"/>
              </a:rPr>
              <a:t>System.loadLibrary</a:t>
            </a:r>
            <a:r>
              <a:rPr lang="en-US" sz="1600" dirty="0">
                <a:latin typeface="Lucida Console" pitchFamily="49" charset="0"/>
              </a:rPr>
              <a:t>("</a:t>
            </a:r>
            <a:r>
              <a:rPr lang="en-US" sz="1600" dirty="0" err="1">
                <a:latin typeface="Lucida Console" pitchFamily="49" charset="0"/>
              </a:rPr>
              <a:t>c_part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r>
              <a:rPr lang="en-US" sz="1600" dirty="0">
                <a:latin typeface="Lucida Console" pitchFamily="49" charset="0"/>
              </a:rPr>
              <a:t>        Test some = new Test(42);</a:t>
            </a:r>
          </a:p>
          <a:p>
            <a:r>
              <a:rPr lang="en-US" sz="1600" dirty="0">
                <a:latin typeface="Lucida Console" pitchFamily="49" charset="0"/>
              </a:rPr>
              <a:t>        System.out.println(some);</a:t>
            </a:r>
          </a:p>
          <a:p>
            <a:r>
              <a:rPr lang="en-US" sz="1600" dirty="0">
                <a:latin typeface="Lucida Console" pitchFamily="49" charset="0"/>
              </a:rPr>
              <a:t>        Test </a:t>
            </a:r>
            <a:r>
              <a:rPr lang="en-US" sz="1600" dirty="0" err="1">
                <a:latin typeface="Lucida Console" pitchFamily="49" charset="0"/>
              </a:rPr>
              <a:t>someCopy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 err="1">
                <a:latin typeface="Lucida Console" pitchFamily="49" charset="0"/>
              </a:rPr>
              <a:t>some.makeCopy</a:t>
            </a:r>
            <a:r>
              <a:rPr lang="en-US" sz="1600" dirty="0">
                <a:latin typeface="Lucida Console" pitchFamily="49" charset="0"/>
              </a:rPr>
              <a:t>();</a:t>
            </a:r>
          </a:p>
          <a:p>
            <a:r>
              <a:rPr lang="en-US" sz="1600" dirty="0">
                <a:latin typeface="Lucida Console" pitchFamily="49" charset="0"/>
              </a:rPr>
              <a:t>        System.out.println(</a:t>
            </a:r>
            <a:r>
              <a:rPr lang="en-US" sz="1600" dirty="0" err="1">
                <a:latin typeface="Lucida Console" pitchFamily="49" charset="0"/>
              </a:rPr>
              <a:t>someCopy</a:t>
            </a:r>
            <a:r>
              <a:rPr lang="en-US" sz="1600" dirty="0">
                <a:latin typeface="Lucida Console" pitchFamily="49" charset="0"/>
              </a:rPr>
              <a:t>);</a:t>
            </a:r>
          </a:p>
          <a:p>
            <a:r>
              <a:rPr lang="en-US" sz="1600" dirty="0">
                <a:latin typeface="Lucida Console" pitchFamily="49" charset="0"/>
              </a:rPr>
              <a:t>    }</a:t>
            </a:r>
          </a:p>
          <a:p>
            <a:r>
              <a:rPr lang="en-US" sz="1600" dirty="0">
                <a:latin typeface="Lucida Console" pitchFamily="49" charset="0"/>
              </a:rPr>
              <a:t>}</a:t>
            </a:r>
            <a:endParaRPr lang="ru-RU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javah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latin typeface="Lucida Console" pitchFamily="49" charset="0"/>
              </a:rPr>
              <a:t>/* DO NOT EDIT THIS FILE - it is machine generated */</a:t>
            </a:r>
          </a:p>
          <a:p>
            <a:r>
              <a:rPr lang="en-US" sz="1600" dirty="0">
                <a:latin typeface="Lucida Console" pitchFamily="49" charset="0"/>
              </a:rPr>
              <a:t>#include &lt;</a:t>
            </a:r>
            <a:r>
              <a:rPr lang="en-US" sz="1600" dirty="0" err="1">
                <a:latin typeface="Lucida Console" pitchFamily="49" charset="0"/>
              </a:rPr>
              <a:t>jni.h</a:t>
            </a:r>
            <a:r>
              <a:rPr lang="en-US" sz="1600" dirty="0">
                <a:latin typeface="Lucida Console" pitchFamily="49" charset="0"/>
              </a:rPr>
              <a:t>&gt;</a:t>
            </a:r>
          </a:p>
          <a:p>
            <a:r>
              <a:rPr lang="en-US" sz="1600" dirty="0">
                <a:latin typeface="Lucida Console" pitchFamily="49" charset="0"/>
              </a:rPr>
              <a:t>/* Header for class Test */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ifndef</a:t>
            </a:r>
            <a:r>
              <a:rPr lang="en-US" sz="1600" dirty="0">
                <a:latin typeface="Lucida Console" pitchFamily="49" charset="0"/>
              </a:rPr>
              <a:t> _</a:t>
            </a:r>
            <a:r>
              <a:rPr lang="en-US" sz="1600" dirty="0" err="1">
                <a:latin typeface="Lucida Console" pitchFamily="49" charset="0"/>
              </a:rPr>
              <a:t>Included_Test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#define _</a:t>
            </a:r>
            <a:r>
              <a:rPr lang="en-US" sz="1600" dirty="0" err="1">
                <a:latin typeface="Lucida Console" pitchFamily="49" charset="0"/>
              </a:rPr>
              <a:t>Included_Test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ifdef</a:t>
            </a:r>
            <a:r>
              <a:rPr lang="en-US" sz="1600" dirty="0">
                <a:latin typeface="Lucida Console" pitchFamily="49" charset="0"/>
              </a:rPr>
              <a:t> __</a:t>
            </a:r>
            <a:r>
              <a:rPr lang="en-US" sz="1600" dirty="0" err="1">
                <a:latin typeface="Lucida Console" pitchFamily="49" charset="0"/>
              </a:rPr>
              <a:t>cplusplus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extern "C" {</a:t>
            </a: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endif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/*</a:t>
            </a:r>
          </a:p>
          <a:p>
            <a:r>
              <a:rPr lang="en-US" sz="1600" dirty="0">
                <a:latin typeface="Lucida Console" pitchFamily="49" charset="0"/>
              </a:rPr>
              <a:t> * Class:     Test</a:t>
            </a:r>
          </a:p>
          <a:p>
            <a:r>
              <a:rPr lang="en-US" sz="1600" dirty="0">
                <a:latin typeface="Lucida Console" pitchFamily="49" charset="0"/>
              </a:rPr>
              <a:t> * Method:    </a:t>
            </a:r>
            <a:r>
              <a:rPr lang="en-US" sz="1600" dirty="0" err="1">
                <a:latin typeface="Lucida Console" pitchFamily="49" charset="0"/>
              </a:rPr>
              <a:t>makeCopy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 * Signature: ()</a:t>
            </a:r>
            <a:r>
              <a:rPr lang="en-US" sz="1600" dirty="0" err="1">
                <a:latin typeface="Lucida Console" pitchFamily="49" charset="0"/>
              </a:rPr>
              <a:t>LTest</a:t>
            </a:r>
            <a:r>
              <a:rPr lang="en-US" sz="1600" dirty="0">
                <a:latin typeface="Lucida Console" pitchFamily="49" charset="0"/>
              </a:rPr>
              <a:t>;</a:t>
            </a:r>
          </a:p>
          <a:p>
            <a:r>
              <a:rPr lang="en-US" sz="1600" dirty="0">
                <a:latin typeface="Lucida Console" pitchFamily="49" charset="0"/>
              </a:rPr>
              <a:t> */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JNIEXPORT </a:t>
            </a:r>
            <a:r>
              <a:rPr lang="en-US" sz="1600" dirty="0" err="1">
                <a:solidFill>
                  <a:srgbClr val="FF0000"/>
                </a:solidFill>
                <a:latin typeface="Lucida Console" pitchFamily="49" charset="0"/>
              </a:rPr>
              <a:t>jobject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 JNICALL </a:t>
            </a:r>
            <a:r>
              <a:rPr lang="en-US" sz="1600" dirty="0" err="1">
                <a:solidFill>
                  <a:srgbClr val="FF0000"/>
                </a:solidFill>
                <a:latin typeface="Lucida Console" pitchFamily="49" charset="0"/>
              </a:rPr>
              <a:t>Java_Test_makeCopy</a:t>
            </a:r>
            <a:endParaRPr lang="en-US" sz="1600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  (</a:t>
            </a:r>
            <a:r>
              <a:rPr lang="en-US" sz="1600" dirty="0" err="1">
                <a:solidFill>
                  <a:srgbClr val="FF0000"/>
                </a:solidFill>
                <a:latin typeface="Lucida Console" pitchFamily="49" charset="0"/>
              </a:rPr>
              <a:t>JNIEnv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 *, </a:t>
            </a:r>
            <a:r>
              <a:rPr lang="en-US" sz="1600" dirty="0" err="1">
                <a:solidFill>
                  <a:srgbClr val="FF0000"/>
                </a:solidFill>
                <a:latin typeface="Lucida Console" pitchFamily="49" charset="0"/>
              </a:rPr>
              <a:t>jobject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ifdef</a:t>
            </a:r>
            <a:r>
              <a:rPr lang="en-US" sz="1600" dirty="0">
                <a:latin typeface="Lucida Console" pitchFamily="49" charset="0"/>
              </a:rPr>
              <a:t> __</a:t>
            </a:r>
            <a:r>
              <a:rPr lang="en-US" sz="1600" dirty="0" err="1">
                <a:latin typeface="Lucida Console" pitchFamily="49" charset="0"/>
              </a:rPr>
              <a:t>cplusplus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}</a:t>
            </a: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endif</a:t>
            </a:r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#</a:t>
            </a:r>
            <a:r>
              <a:rPr lang="en-US" sz="1600" dirty="0" err="1">
                <a:latin typeface="Lucida Console" pitchFamily="49" charset="0"/>
              </a:rPr>
              <a:t>endif</a:t>
            </a:r>
            <a:endParaRPr lang="en-US" sz="1600" dirty="0">
              <a:latin typeface="Lucida Console" pitchFamily="49" charset="0"/>
            </a:endParaRPr>
          </a:p>
          <a:p>
            <a:endParaRPr lang="ru-RU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Lucida Console" pitchFamily="49" charset="0"/>
              </a:rPr>
              <a:t>#include "</a:t>
            </a:r>
            <a:r>
              <a:rPr lang="en-US" sz="1200" dirty="0" err="1">
                <a:latin typeface="Lucida Console" pitchFamily="49" charset="0"/>
              </a:rPr>
              <a:t>Test.h</a:t>
            </a:r>
            <a:r>
              <a:rPr lang="en-US" sz="1200" dirty="0">
                <a:latin typeface="Lucida Console" pitchFamily="49" charset="0"/>
              </a:rPr>
              <a:t>"</a:t>
            </a:r>
          </a:p>
          <a:p>
            <a:endParaRPr lang="ru-RU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JNIEXPORT </a:t>
            </a:r>
            <a:r>
              <a:rPr lang="en-US" sz="1200" dirty="0" err="1">
                <a:latin typeface="Lucida Console" pitchFamily="49" charset="0"/>
              </a:rPr>
              <a:t>jobject</a:t>
            </a:r>
            <a:r>
              <a:rPr lang="en-US" sz="1200" dirty="0">
                <a:latin typeface="Lucida Console" pitchFamily="49" charset="0"/>
              </a:rPr>
              <a:t> JNICALL </a:t>
            </a:r>
            <a:r>
              <a:rPr lang="en-US" sz="1200" dirty="0" err="1">
                <a:latin typeface="Lucida Console" pitchFamily="49" charset="0"/>
              </a:rPr>
              <a:t>Java_Test_makeCopy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JNIEnv</a:t>
            </a:r>
            <a:r>
              <a:rPr lang="en-US" sz="1200" dirty="0">
                <a:latin typeface="Lucida Console" pitchFamily="49" charset="0"/>
              </a:rPr>
              <a:t> * </a:t>
            </a:r>
            <a:r>
              <a:rPr lang="en-US" sz="1200" dirty="0" err="1">
                <a:latin typeface="Lucida Console" pitchFamily="49" charset="0"/>
              </a:rPr>
              <a:t>env</a:t>
            </a:r>
            <a:r>
              <a:rPr lang="en-US" sz="1200" dirty="0">
                <a:latin typeface="Lucida Console" pitchFamily="49" charset="0"/>
              </a:rPr>
              <a:t>, </a:t>
            </a:r>
            <a:r>
              <a:rPr lang="en-US" sz="1200" dirty="0" err="1">
                <a:latin typeface="Lucida Console" pitchFamily="49" charset="0"/>
              </a:rPr>
              <a:t>jobject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thisObj</a:t>
            </a:r>
            <a:r>
              <a:rPr lang="en-US" sz="1200" dirty="0">
                <a:latin typeface="Lucida Console" pitchFamily="49" charset="0"/>
              </a:rPr>
              <a:t>) {</a:t>
            </a:r>
          </a:p>
          <a:p>
            <a:endParaRPr lang="ru-RU" sz="1600" dirty="0"/>
          </a:p>
          <a:p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Надо получить некоторый дескриптор класса по объекту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r>
              <a:rPr lang="en-US" sz="1200" dirty="0" err="1">
                <a:latin typeface="Lucida Console" pitchFamily="49" charset="0"/>
              </a:rPr>
              <a:t>jclass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thisObjClass</a:t>
            </a:r>
            <a:r>
              <a:rPr lang="en-US" sz="1200" dirty="0">
                <a:latin typeface="Lucida Console" pitchFamily="49" charset="0"/>
              </a:rPr>
              <a:t> = </a:t>
            </a:r>
            <a:r>
              <a:rPr lang="en-US" sz="1200" dirty="0" err="1">
                <a:latin typeface="Lucida Console" pitchFamily="49" charset="0"/>
              </a:rPr>
              <a:t>env</a:t>
            </a:r>
            <a:r>
              <a:rPr lang="en-US" sz="1200" dirty="0">
                <a:latin typeface="Lucida Console" pitchFamily="49" charset="0"/>
              </a:rPr>
              <a:t>-&gt;</a:t>
            </a:r>
            <a:r>
              <a:rPr lang="en-US" sz="1200" b="1" dirty="0" err="1">
                <a:latin typeface="Lucida Console" pitchFamily="49" charset="0"/>
              </a:rPr>
              <a:t>GetObjectClass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thisObj</a:t>
            </a:r>
            <a:r>
              <a:rPr lang="en-US" sz="1200" dirty="0">
                <a:latin typeface="Lucida Console" pitchFamily="49" charset="0"/>
              </a:rPr>
              <a:t>);</a:t>
            </a:r>
            <a:endParaRPr lang="ru-RU" sz="1200" dirty="0" smtClean="0">
              <a:latin typeface="Lucida Console" pitchFamily="49" charset="0"/>
            </a:endParaRP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Надо получить некоторый дескриптор поля по дескриптору класса, имени поля и сигнатуре (типе)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r>
              <a:rPr lang="en-US" sz="1200" dirty="0" err="1">
                <a:latin typeface="Lucida Console" pitchFamily="49" charset="0"/>
              </a:rPr>
              <a:t>jfieldID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xField</a:t>
            </a:r>
            <a:r>
              <a:rPr lang="en-US" sz="1200" dirty="0">
                <a:latin typeface="Lucida Console" pitchFamily="49" charset="0"/>
              </a:rPr>
              <a:t> = </a:t>
            </a:r>
            <a:r>
              <a:rPr lang="en-US" sz="1200" dirty="0" err="1">
                <a:latin typeface="Lucida Console" pitchFamily="49" charset="0"/>
              </a:rPr>
              <a:t>env</a:t>
            </a:r>
            <a:r>
              <a:rPr lang="en-US" sz="1200" dirty="0">
                <a:latin typeface="Lucida Console" pitchFamily="49" charset="0"/>
              </a:rPr>
              <a:t>-&gt;</a:t>
            </a:r>
            <a:r>
              <a:rPr lang="en-US" sz="1200" b="1" dirty="0" err="1">
                <a:latin typeface="Lucida Console" pitchFamily="49" charset="0"/>
              </a:rPr>
              <a:t>GetFieldID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thisObjClass</a:t>
            </a:r>
            <a:r>
              <a:rPr lang="en-US" sz="1200" dirty="0">
                <a:latin typeface="Lucida Console" pitchFamily="49" charset="0"/>
              </a:rPr>
              <a:t>, "x", </a:t>
            </a:r>
            <a:r>
              <a:rPr lang="en-US" sz="1200" b="1" dirty="0">
                <a:latin typeface="Lucida Console" pitchFamily="49" charset="0"/>
              </a:rPr>
              <a:t>"I"</a:t>
            </a:r>
            <a:r>
              <a:rPr lang="en-US" sz="1200" dirty="0">
                <a:latin typeface="Lucida Console" pitchFamily="49" charset="0"/>
              </a:rPr>
              <a:t>);</a:t>
            </a:r>
            <a:endParaRPr lang="ru-RU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Сигнатуры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Аналогично тому, как специальным образом устанавливается соответствие между именами методов в </a:t>
            </a:r>
            <a:r>
              <a:rPr lang="en-US" sz="1600" dirty="0" smtClean="0"/>
              <a:t>Java </a:t>
            </a:r>
            <a:r>
              <a:rPr lang="ru-RU" sz="1600" dirty="0" smtClean="0"/>
              <a:t>и</a:t>
            </a:r>
            <a:r>
              <a:rPr lang="en-US" sz="1600" dirty="0" smtClean="0"/>
              <a:t> native-</a:t>
            </a:r>
            <a:r>
              <a:rPr lang="ru-RU" sz="1600" dirty="0" smtClean="0"/>
              <a:t>реализациях, есть соответствие между типами </a:t>
            </a:r>
            <a:r>
              <a:rPr lang="en-US" sz="1600" dirty="0" smtClean="0"/>
              <a:t>Java </a:t>
            </a:r>
            <a:r>
              <a:rPr lang="ru-RU" sz="1600" dirty="0" smtClean="0"/>
              <a:t>и тому, как их можно называть в </a:t>
            </a:r>
            <a:r>
              <a:rPr lang="en-US" sz="1600" dirty="0" smtClean="0"/>
              <a:t>native-</a:t>
            </a:r>
            <a:r>
              <a:rPr lang="ru-RU" sz="1600" dirty="0" smtClean="0"/>
              <a:t>реализациях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r>
              <a:rPr lang="ru-RU" sz="1100" dirty="0" smtClean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int – “I”</a:t>
            </a:r>
            <a:endParaRPr lang="en-US" sz="1100" dirty="0">
              <a:latin typeface="Lucida Console" pitchFamily="49" charset="0"/>
            </a:endParaRPr>
          </a:p>
          <a:p>
            <a:r>
              <a:rPr lang="en-US" sz="1100" dirty="0" smtClean="0">
                <a:latin typeface="Lucida Console" pitchFamily="49" charset="0"/>
              </a:rPr>
              <a:t>	long – “J”</a:t>
            </a: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float – “F”</a:t>
            </a: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double – “D”</a:t>
            </a: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short – “S”</a:t>
            </a: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char – “C”</a:t>
            </a: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byte – “B”</a:t>
            </a: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err="1" smtClean="0">
                <a:latin typeface="Lucida Console" pitchFamily="49" charset="0"/>
              </a:rPr>
              <a:t>boolean</a:t>
            </a:r>
            <a:r>
              <a:rPr lang="en-US" sz="1100" dirty="0" smtClean="0">
                <a:latin typeface="Lucida Console" pitchFamily="49" charset="0"/>
              </a:rPr>
              <a:t> – “Z”</a:t>
            </a:r>
            <a:endParaRPr lang="en-US" sz="1100" dirty="0">
              <a:latin typeface="Lucida Console" pitchFamily="49" charset="0"/>
            </a:endParaRPr>
          </a:p>
          <a:p>
            <a:endParaRPr lang="en-US" sz="1100" dirty="0" smtClean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String – “</a:t>
            </a:r>
            <a:r>
              <a:rPr lang="en-US" sz="1100" dirty="0" err="1" smtClean="0">
                <a:latin typeface="Lucida Console" pitchFamily="49" charset="0"/>
              </a:rPr>
              <a:t>Ljava</a:t>
            </a:r>
            <a:r>
              <a:rPr lang="en-US" sz="1100" dirty="0" smtClean="0">
                <a:latin typeface="Lucida Console" pitchFamily="49" charset="0"/>
              </a:rPr>
              <a:t>/</a:t>
            </a:r>
            <a:r>
              <a:rPr lang="en-US" sz="1100" dirty="0" err="1" smtClean="0">
                <a:latin typeface="Lucida Console" pitchFamily="49" charset="0"/>
              </a:rPr>
              <a:t>lang</a:t>
            </a:r>
            <a:r>
              <a:rPr lang="en-US" sz="1100" dirty="0" smtClean="0">
                <a:latin typeface="Lucida Console" pitchFamily="49" charset="0"/>
              </a:rPr>
              <a:t>/String;”</a:t>
            </a: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smtClean="0">
                <a:latin typeface="Lucida Console" pitchFamily="49" charset="0"/>
              </a:rPr>
              <a:t>Object [] – “[</a:t>
            </a:r>
            <a:r>
              <a:rPr lang="en-US" sz="1100" dirty="0" err="1" smtClean="0">
                <a:latin typeface="Lucida Console" pitchFamily="49" charset="0"/>
              </a:rPr>
              <a:t>Ljava</a:t>
            </a:r>
            <a:r>
              <a:rPr lang="en-US" sz="1100" dirty="0" smtClean="0">
                <a:latin typeface="Lucida Console" pitchFamily="49" charset="0"/>
              </a:rPr>
              <a:t>/</a:t>
            </a:r>
            <a:r>
              <a:rPr lang="en-US" sz="1100" dirty="0" err="1" smtClean="0">
                <a:latin typeface="Lucida Console" pitchFamily="49" charset="0"/>
              </a:rPr>
              <a:t>lang</a:t>
            </a:r>
            <a:r>
              <a:rPr lang="en-US" sz="1100" dirty="0" smtClean="0">
                <a:latin typeface="Lucida Console" pitchFamily="49" charset="0"/>
              </a:rPr>
              <a:t>/Object;”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 smtClean="0">
                <a:latin typeface="Lucida Console" pitchFamily="49" charset="0"/>
              </a:rPr>
              <a:t>	long foo(int x, Object </a:t>
            </a:r>
            <a:r>
              <a:rPr lang="en-US" sz="1100" dirty="0" err="1" smtClean="0">
                <a:latin typeface="Lucida Console" pitchFamily="49" charset="0"/>
              </a:rPr>
              <a:t>obj</a:t>
            </a:r>
            <a:r>
              <a:rPr lang="en-US" sz="1100" dirty="0" smtClean="0">
                <a:latin typeface="Lucida Console" pitchFamily="49" charset="0"/>
              </a:rPr>
              <a:t>, double y, </a:t>
            </a:r>
            <a:r>
              <a:rPr lang="en-US" sz="1100" dirty="0" err="1" smtClean="0">
                <a:latin typeface="Lucida Console" pitchFamily="49" charset="0"/>
              </a:rPr>
              <a:t>bar.baz.Test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smtClean="0">
                <a:latin typeface="Lucida Console" pitchFamily="49" charset="0"/>
              </a:rPr>
              <a:t>[] some) – 	</a:t>
            </a:r>
          </a:p>
          <a:p>
            <a:r>
              <a:rPr lang="en-US" sz="1100" dirty="0" smtClean="0">
                <a:latin typeface="Lucida Console" pitchFamily="49" charset="0"/>
              </a:rPr>
              <a:t>				“(</a:t>
            </a:r>
            <a:r>
              <a:rPr lang="en-US" sz="1100" dirty="0" err="1" smtClean="0">
                <a:latin typeface="Lucida Console" pitchFamily="49" charset="0"/>
              </a:rPr>
              <a:t>ILjava</a:t>
            </a:r>
            <a:r>
              <a:rPr lang="en-US" sz="1100" dirty="0" smtClean="0">
                <a:latin typeface="Lucida Console" pitchFamily="49" charset="0"/>
              </a:rPr>
              <a:t>/</a:t>
            </a:r>
            <a:r>
              <a:rPr lang="en-US" sz="1100" dirty="0" err="1" smtClean="0">
                <a:latin typeface="Lucida Console" pitchFamily="49" charset="0"/>
              </a:rPr>
              <a:t>lang</a:t>
            </a:r>
            <a:r>
              <a:rPr lang="en-US" sz="1100" dirty="0" smtClean="0">
                <a:latin typeface="Lucida Console" pitchFamily="49" charset="0"/>
              </a:rPr>
              <a:t>/</a:t>
            </a:r>
            <a:r>
              <a:rPr lang="en-US" sz="1100" dirty="0" err="1" smtClean="0">
                <a:latin typeface="Lucida Console" pitchFamily="49" charset="0"/>
              </a:rPr>
              <a:t>Object;D</a:t>
            </a:r>
            <a:r>
              <a:rPr lang="en-US" sz="1100" dirty="0" smtClean="0">
                <a:latin typeface="Lucida Console" pitchFamily="49" charset="0"/>
              </a:rPr>
              <a:t>[</a:t>
            </a:r>
            <a:r>
              <a:rPr lang="en-US" sz="1100" dirty="0" err="1" smtClean="0">
                <a:latin typeface="Lucida Console" pitchFamily="49" charset="0"/>
              </a:rPr>
              <a:t>Lbar</a:t>
            </a:r>
            <a:r>
              <a:rPr lang="en-US" sz="1100" dirty="0" smtClean="0">
                <a:latin typeface="Lucida Console" pitchFamily="49" charset="0"/>
              </a:rPr>
              <a:t>/</a:t>
            </a:r>
            <a:r>
              <a:rPr lang="en-US" sz="1100" dirty="0" err="1" smtClean="0">
                <a:latin typeface="Lucida Console" pitchFamily="49" charset="0"/>
              </a:rPr>
              <a:t>baz</a:t>
            </a:r>
            <a:r>
              <a:rPr lang="en-US" sz="1100" dirty="0" smtClean="0">
                <a:latin typeface="Lucida Console" pitchFamily="49" charset="0"/>
              </a:rPr>
              <a:t>/Test)J”</a:t>
            </a:r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lvl="0">
              <a:buClr>
                <a:srgbClr val="3891A7"/>
              </a:buClr>
            </a:pP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#include "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Test.h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"</a:t>
            </a:r>
          </a:p>
          <a:p>
            <a:pPr lvl="0">
              <a:buClr>
                <a:srgbClr val="3891A7"/>
              </a:buClr>
            </a:pPr>
            <a:endParaRPr lang="ru-RU" sz="12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JNIEXPORT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jobject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JNICALL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Java_Test_makeCopy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(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JNIEnv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*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env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,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jobject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thisObj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) {</a:t>
            </a:r>
          </a:p>
          <a:p>
            <a:pPr lvl="0">
              <a:buClr>
                <a:srgbClr val="3891A7"/>
              </a:buClr>
            </a:pPr>
            <a:r>
              <a:rPr lang="ru-RU" sz="12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	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jclass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thisObjClass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=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env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-&gt;</a:t>
            </a:r>
            <a:r>
              <a:rPr lang="en-US" sz="1200" b="1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GetObjectClass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(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thisObj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);</a:t>
            </a:r>
            <a:endParaRPr lang="ru-RU" sz="12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r>
              <a:rPr lang="ru-RU" sz="12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	</a:t>
            </a:r>
            <a:r>
              <a:rPr lang="en-US" sz="1200" dirty="0" err="1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jfieldID</a:t>
            </a:r>
            <a:r>
              <a:rPr lang="en-US" sz="12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xField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 = 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env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-&gt;</a:t>
            </a:r>
            <a:r>
              <a:rPr lang="en-US" sz="1200" b="1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GetFieldID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(</a:t>
            </a:r>
            <a:r>
              <a:rPr lang="en-US" sz="1200" dirty="0" err="1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thisObjClass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, "x", </a:t>
            </a:r>
            <a:r>
              <a:rPr lang="en-US" sz="1200" b="1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"I"</a:t>
            </a:r>
            <a:r>
              <a:rPr lang="en-US" sz="1200" dirty="0">
                <a:solidFill>
                  <a:srgbClr val="4F271C">
                    <a:shade val="30000"/>
                    <a:satMod val="150000"/>
                  </a:srgbClr>
                </a:solidFill>
                <a:latin typeface="Lucida Console" pitchFamily="49" charset="0"/>
              </a:rPr>
              <a:t>);</a:t>
            </a:r>
            <a:endParaRPr lang="ru-RU" sz="12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endParaRPr lang="ru-RU" sz="1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ru-RU" sz="1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Надо </a:t>
            </a:r>
            <a:r>
              <a:rPr lang="ru-RU" sz="1600" dirty="0">
                <a:solidFill>
                  <a:srgbClr val="4F271C">
                    <a:shade val="30000"/>
                    <a:satMod val="150000"/>
                  </a:srgbClr>
                </a:solidFill>
              </a:rPr>
              <a:t>получить 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значения поля </a:t>
            </a:r>
            <a:r>
              <a:rPr lang="en-US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X 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в объекте </a:t>
            </a:r>
            <a:r>
              <a:rPr lang="en-US" sz="16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thisObj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 с помощью </a:t>
            </a:r>
            <a:r>
              <a:rPr lang="ru-RU" sz="16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дескрпитора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 </a:t>
            </a:r>
            <a:r>
              <a:rPr lang="en-US" sz="16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xField</a:t>
            </a:r>
            <a:endParaRPr lang="ru-RU" sz="1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lvl="0">
              <a:buClr>
                <a:srgbClr val="3891A7"/>
              </a:buClr>
            </a:pPr>
            <a:endParaRPr lang="ru-RU" sz="1200" dirty="0" smtClean="0">
              <a:latin typeface="Lucida Console" pitchFamily="49" charset="0"/>
            </a:endParaRPr>
          </a:p>
          <a:p>
            <a:pPr lvl="0">
              <a:buClr>
                <a:srgbClr val="3891A7"/>
              </a:buClr>
            </a:pPr>
            <a:r>
              <a:rPr lang="en-US" sz="1200" dirty="0" err="1" smtClean="0">
                <a:latin typeface="Lucida Console" pitchFamily="49" charset="0"/>
              </a:rPr>
              <a:t>jint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xValue</a:t>
            </a:r>
            <a:r>
              <a:rPr lang="en-US" sz="1200" dirty="0">
                <a:latin typeface="Lucida Console" pitchFamily="49" charset="0"/>
              </a:rPr>
              <a:t> = </a:t>
            </a:r>
            <a:r>
              <a:rPr lang="en-US" sz="1200" dirty="0" err="1">
                <a:latin typeface="Lucida Console" pitchFamily="49" charset="0"/>
              </a:rPr>
              <a:t>env</a:t>
            </a:r>
            <a:r>
              <a:rPr lang="en-US" sz="1200" dirty="0">
                <a:latin typeface="Lucida Console" pitchFamily="49" charset="0"/>
              </a:rPr>
              <a:t>-&gt;</a:t>
            </a:r>
            <a:r>
              <a:rPr lang="en-US" sz="1200" b="1" dirty="0" err="1">
                <a:latin typeface="Lucida Console" pitchFamily="49" charset="0"/>
              </a:rPr>
              <a:t>GetIntField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thisObj</a:t>
            </a:r>
            <a:r>
              <a:rPr lang="en-US" sz="1200" dirty="0">
                <a:latin typeface="Lucida Console" pitchFamily="49" charset="0"/>
              </a:rPr>
              <a:t>, </a:t>
            </a:r>
            <a:r>
              <a:rPr lang="en-US" sz="1200" dirty="0" err="1">
                <a:latin typeface="Lucida Console" pitchFamily="49" charset="0"/>
              </a:rPr>
              <a:t>xField</a:t>
            </a:r>
            <a:r>
              <a:rPr lang="en-US" sz="1200" dirty="0">
                <a:latin typeface="Lucida Console" pitchFamily="49" charset="0"/>
              </a:rPr>
              <a:t>);</a:t>
            </a:r>
            <a:endParaRPr lang="ru-RU" sz="1200" dirty="0">
              <a:solidFill>
                <a:srgbClr val="4F271C">
                  <a:shade val="30000"/>
                  <a:satMod val="150000"/>
                </a:srgbClr>
              </a:solidFill>
              <a:latin typeface="Lucida Console" pitchFamily="49" charset="0"/>
            </a:endParaRP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Надо получить дескриптор метода, соответствующего конструктору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r>
              <a:rPr lang="en-US" sz="1200" dirty="0" err="1">
                <a:latin typeface="Lucida Console" pitchFamily="49" charset="0"/>
              </a:rPr>
              <a:t>jmethodID</a:t>
            </a:r>
            <a:r>
              <a:rPr lang="en-US" sz="1200" dirty="0">
                <a:latin typeface="Lucida Console" pitchFamily="49" charset="0"/>
              </a:rPr>
              <a:t> constructor = </a:t>
            </a:r>
            <a:r>
              <a:rPr lang="en-US" sz="1200" dirty="0" err="1">
                <a:latin typeface="Lucida Console" pitchFamily="49" charset="0"/>
              </a:rPr>
              <a:t>env</a:t>
            </a:r>
            <a:r>
              <a:rPr lang="en-US" sz="1200" dirty="0">
                <a:latin typeface="Lucida Console" pitchFamily="49" charset="0"/>
              </a:rPr>
              <a:t>-&gt;</a:t>
            </a:r>
            <a:r>
              <a:rPr lang="en-US" sz="1200" b="1" dirty="0" err="1">
                <a:latin typeface="Lucida Console" pitchFamily="49" charset="0"/>
              </a:rPr>
              <a:t>GetMethodID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thisObjClass</a:t>
            </a:r>
            <a:r>
              <a:rPr lang="en-US" sz="1200" dirty="0">
                <a:latin typeface="Lucida Console" pitchFamily="49" charset="0"/>
              </a:rPr>
              <a:t>, </a:t>
            </a:r>
            <a:r>
              <a:rPr lang="en-US" sz="1200" b="1" dirty="0">
                <a:latin typeface="Lucida Console" pitchFamily="49" charset="0"/>
              </a:rPr>
              <a:t>"&lt;</a:t>
            </a:r>
            <a:r>
              <a:rPr lang="en-US" sz="1200" b="1" dirty="0" err="1">
                <a:latin typeface="Lucida Console" pitchFamily="49" charset="0"/>
              </a:rPr>
              <a:t>init</a:t>
            </a:r>
            <a:r>
              <a:rPr lang="en-US" sz="1200" b="1" dirty="0">
                <a:latin typeface="Lucida Console" pitchFamily="49" charset="0"/>
              </a:rPr>
              <a:t>&gt;"</a:t>
            </a:r>
            <a:r>
              <a:rPr lang="en-US" sz="1200" dirty="0">
                <a:latin typeface="Lucida Console" pitchFamily="49" charset="0"/>
              </a:rPr>
              <a:t>, </a:t>
            </a:r>
            <a:r>
              <a:rPr lang="en-US" sz="1200" b="1" dirty="0">
                <a:latin typeface="Lucida Console" pitchFamily="49" charset="0"/>
              </a:rPr>
              <a:t>"(I)V"</a:t>
            </a:r>
            <a:r>
              <a:rPr lang="en-US" sz="1200" dirty="0">
                <a:latin typeface="Lucida Console" pitchFamily="49" charset="0"/>
              </a:rPr>
              <a:t>);</a:t>
            </a:r>
            <a:endParaRPr lang="ru-RU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Осталось позвать метод (как конструктор), передать ему параметры и вернуть тот объект, который он возвратит</a:t>
            </a:r>
          </a:p>
          <a:p>
            <a:endParaRPr lang="ru-RU" sz="400" dirty="0" smtClean="0">
              <a:latin typeface="Lucida Console" pitchFamily="49" charset="0"/>
            </a:endParaRPr>
          </a:p>
          <a:p>
            <a:endParaRPr lang="ru-RU" sz="1200" dirty="0" smtClean="0">
              <a:latin typeface="Lucida Console" pitchFamily="49" charset="0"/>
            </a:endParaRPr>
          </a:p>
          <a:p>
            <a:endParaRPr lang="ru-RU" sz="1200" dirty="0">
              <a:latin typeface="Lucida Console" pitchFamily="49" charset="0"/>
            </a:endParaRPr>
          </a:p>
          <a:p>
            <a:r>
              <a:rPr lang="en-US" sz="1100" dirty="0" smtClean="0">
                <a:latin typeface="Lucida Console" pitchFamily="49" charset="0"/>
              </a:rPr>
              <a:t>JNIEXPORT </a:t>
            </a:r>
            <a:r>
              <a:rPr lang="en-US" sz="1100" dirty="0" err="1">
                <a:latin typeface="Lucida Console" pitchFamily="49" charset="0"/>
              </a:rPr>
              <a:t>jobject</a:t>
            </a:r>
            <a:r>
              <a:rPr lang="en-US" sz="1100" dirty="0">
                <a:latin typeface="Lucida Console" pitchFamily="49" charset="0"/>
              </a:rPr>
              <a:t> JNICALL </a:t>
            </a:r>
            <a:r>
              <a:rPr lang="en-US" sz="1100" dirty="0" err="1" smtClean="0">
                <a:latin typeface="Lucida Console" pitchFamily="49" charset="0"/>
              </a:rPr>
              <a:t>Java_Test_makeCopy</a:t>
            </a:r>
            <a:r>
              <a:rPr lang="en-US" sz="1100" dirty="0" smtClean="0">
                <a:latin typeface="Lucida Console" pitchFamily="49" charset="0"/>
              </a:rPr>
              <a:t>(</a:t>
            </a:r>
            <a:r>
              <a:rPr lang="en-US" sz="1100" dirty="0" err="1" smtClean="0">
                <a:latin typeface="Lucida Console" pitchFamily="49" charset="0"/>
              </a:rPr>
              <a:t>JNIEnv</a:t>
            </a:r>
            <a:r>
              <a:rPr lang="en-US" sz="1100" dirty="0" smtClean="0">
                <a:latin typeface="Lucida Console" pitchFamily="49" charset="0"/>
              </a:rPr>
              <a:t> </a:t>
            </a:r>
            <a:r>
              <a:rPr lang="en-US" sz="1100" dirty="0">
                <a:latin typeface="Lucida Console" pitchFamily="49" charset="0"/>
              </a:rPr>
              <a:t>*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jobject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thisObj</a:t>
            </a:r>
            <a:r>
              <a:rPr lang="en-US" sz="1100" dirty="0">
                <a:latin typeface="Lucida Console" pitchFamily="49" charset="0"/>
              </a:rPr>
              <a:t>) </a:t>
            </a:r>
            <a:r>
              <a:rPr lang="en-US" sz="1100" dirty="0" smtClean="0">
                <a:latin typeface="Lucida Console" pitchFamily="49" charset="0"/>
              </a:rPr>
              <a:t>{</a:t>
            </a:r>
            <a:endParaRPr lang="ru-RU" sz="1100" dirty="0" smtClean="0">
              <a:latin typeface="Lucida Console" pitchFamily="49" charset="0"/>
            </a:endParaRP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err="1">
                <a:latin typeface="Lucida Console" pitchFamily="49" charset="0"/>
              </a:rPr>
              <a:t>jclass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thisObjClass</a:t>
            </a:r>
            <a:r>
              <a:rPr lang="en-US" sz="1100" dirty="0">
                <a:latin typeface="Lucida Console" pitchFamily="49" charset="0"/>
              </a:rPr>
              <a:t> =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-&gt;</a:t>
            </a:r>
            <a:r>
              <a:rPr lang="en-US" sz="1100" dirty="0" err="1">
                <a:latin typeface="Lucida Console" pitchFamily="49" charset="0"/>
              </a:rPr>
              <a:t>GetObjectClass</a:t>
            </a:r>
            <a:r>
              <a:rPr lang="en-US" sz="1100" dirty="0">
                <a:latin typeface="Lucida Console" pitchFamily="49" charset="0"/>
              </a:rPr>
              <a:t>(</a:t>
            </a:r>
            <a:r>
              <a:rPr lang="en-US" sz="1100" dirty="0" err="1">
                <a:latin typeface="Lucida Console" pitchFamily="49" charset="0"/>
              </a:rPr>
              <a:t>thisObj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ru-RU" sz="1100" dirty="0" smtClean="0">
              <a:latin typeface="Lucida Console" pitchFamily="49" charset="0"/>
            </a:endParaRP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err="1">
                <a:latin typeface="Lucida Console" pitchFamily="49" charset="0"/>
              </a:rPr>
              <a:t>jfieldID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xField</a:t>
            </a:r>
            <a:r>
              <a:rPr lang="en-US" sz="1100" dirty="0">
                <a:latin typeface="Lucida Console" pitchFamily="49" charset="0"/>
              </a:rPr>
              <a:t> =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-&gt;</a:t>
            </a:r>
            <a:r>
              <a:rPr lang="en-US" sz="1100" dirty="0" err="1">
                <a:latin typeface="Lucida Console" pitchFamily="49" charset="0"/>
              </a:rPr>
              <a:t>GetFieldID</a:t>
            </a:r>
            <a:r>
              <a:rPr lang="en-US" sz="1100" dirty="0">
                <a:latin typeface="Lucida Console" pitchFamily="49" charset="0"/>
              </a:rPr>
              <a:t>(</a:t>
            </a:r>
            <a:r>
              <a:rPr lang="en-US" sz="1100" dirty="0" err="1">
                <a:latin typeface="Lucida Console" pitchFamily="49" charset="0"/>
              </a:rPr>
              <a:t>thisObjClass</a:t>
            </a:r>
            <a:r>
              <a:rPr lang="en-US" sz="1100" dirty="0">
                <a:latin typeface="Lucida Console" pitchFamily="49" charset="0"/>
              </a:rPr>
              <a:t>, "x", "I</a:t>
            </a:r>
            <a:r>
              <a:rPr lang="en-US" sz="1100" dirty="0" smtClean="0">
                <a:latin typeface="Lucida Console" pitchFamily="49" charset="0"/>
              </a:rPr>
              <a:t>");</a:t>
            </a:r>
            <a:endParaRPr lang="ru-RU" sz="1100" dirty="0" smtClean="0">
              <a:latin typeface="Lucida Console" pitchFamily="49" charset="0"/>
            </a:endParaRP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err="1">
                <a:latin typeface="Lucida Console" pitchFamily="49" charset="0"/>
              </a:rPr>
              <a:t>jint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xValue</a:t>
            </a:r>
            <a:r>
              <a:rPr lang="en-US" sz="1100" dirty="0">
                <a:latin typeface="Lucida Console" pitchFamily="49" charset="0"/>
              </a:rPr>
              <a:t> =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-&gt;</a:t>
            </a:r>
            <a:r>
              <a:rPr lang="en-US" sz="1100" dirty="0" err="1">
                <a:latin typeface="Lucida Console" pitchFamily="49" charset="0"/>
              </a:rPr>
              <a:t>GetIntField</a:t>
            </a:r>
            <a:r>
              <a:rPr lang="en-US" sz="1100" dirty="0">
                <a:latin typeface="Lucida Console" pitchFamily="49" charset="0"/>
              </a:rPr>
              <a:t>(</a:t>
            </a:r>
            <a:r>
              <a:rPr lang="en-US" sz="1100" dirty="0" err="1">
                <a:latin typeface="Lucida Console" pitchFamily="49" charset="0"/>
              </a:rPr>
              <a:t>thisObj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xField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ru-RU" sz="1100" dirty="0" smtClean="0">
              <a:latin typeface="Lucida Console" pitchFamily="49" charset="0"/>
            </a:endParaRP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	</a:t>
            </a:r>
            <a:r>
              <a:rPr lang="en-US" sz="1100" dirty="0" err="1">
                <a:latin typeface="Lucida Console" pitchFamily="49" charset="0"/>
              </a:rPr>
              <a:t>jmethodID</a:t>
            </a:r>
            <a:r>
              <a:rPr lang="en-US" sz="1100" dirty="0">
                <a:latin typeface="Lucida Console" pitchFamily="49" charset="0"/>
              </a:rPr>
              <a:t> constructor =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-&gt;</a:t>
            </a:r>
            <a:r>
              <a:rPr lang="en-US" sz="1100" dirty="0" err="1">
                <a:latin typeface="Lucida Console" pitchFamily="49" charset="0"/>
              </a:rPr>
              <a:t>GetMethodID</a:t>
            </a:r>
            <a:r>
              <a:rPr lang="en-US" sz="1100" dirty="0">
                <a:latin typeface="Lucida Console" pitchFamily="49" charset="0"/>
              </a:rPr>
              <a:t>(</a:t>
            </a:r>
            <a:r>
              <a:rPr lang="en-US" sz="1100" dirty="0" err="1">
                <a:latin typeface="Lucida Console" pitchFamily="49" charset="0"/>
              </a:rPr>
              <a:t>thisObjClass</a:t>
            </a:r>
            <a:r>
              <a:rPr lang="en-US" sz="1100" dirty="0">
                <a:latin typeface="Lucida Console" pitchFamily="49" charset="0"/>
              </a:rPr>
              <a:t>, "&lt;</a:t>
            </a:r>
            <a:r>
              <a:rPr lang="en-US" sz="1100" dirty="0" err="1">
                <a:latin typeface="Lucida Console" pitchFamily="49" charset="0"/>
              </a:rPr>
              <a:t>init</a:t>
            </a:r>
            <a:r>
              <a:rPr lang="en-US" sz="1100" dirty="0">
                <a:latin typeface="Lucida Console" pitchFamily="49" charset="0"/>
              </a:rPr>
              <a:t>&gt;", "(I)V</a:t>
            </a:r>
            <a:r>
              <a:rPr lang="en-US" sz="1100" dirty="0" smtClean="0">
                <a:latin typeface="Lucida Console" pitchFamily="49" charset="0"/>
              </a:rPr>
              <a:t>");</a:t>
            </a:r>
            <a:endParaRPr lang="ru-RU" sz="1100" dirty="0" smtClean="0">
              <a:latin typeface="Lucida Console" pitchFamily="49" charset="0"/>
            </a:endParaRP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	return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-&gt;</a:t>
            </a:r>
            <a:r>
              <a:rPr lang="en-US" sz="1100" b="1" dirty="0" err="1">
                <a:latin typeface="Lucida Console" pitchFamily="49" charset="0"/>
              </a:rPr>
              <a:t>NewObject</a:t>
            </a:r>
            <a:r>
              <a:rPr lang="en-US" sz="1100" dirty="0">
                <a:latin typeface="Lucida Console" pitchFamily="49" charset="0"/>
              </a:rPr>
              <a:t>(</a:t>
            </a:r>
            <a:r>
              <a:rPr lang="en-US" sz="1100" dirty="0" err="1">
                <a:latin typeface="Lucida Console" pitchFamily="49" charset="0"/>
              </a:rPr>
              <a:t>thisObjClass</a:t>
            </a:r>
            <a:r>
              <a:rPr lang="en-US" sz="1100" dirty="0">
                <a:latin typeface="Lucida Console" pitchFamily="49" charset="0"/>
              </a:rPr>
              <a:t>, constructor, </a:t>
            </a:r>
            <a:r>
              <a:rPr lang="en-US" sz="1100" dirty="0" err="1">
                <a:latin typeface="Lucida Console" pitchFamily="49" charset="0"/>
              </a:rPr>
              <a:t>xValue</a:t>
            </a:r>
            <a:r>
              <a:rPr lang="en-US" sz="1100" dirty="0" smtClean="0">
                <a:latin typeface="Lucida Console" pitchFamily="49" charset="0"/>
              </a:rPr>
              <a:t>);</a:t>
            </a:r>
            <a:endParaRPr lang="ru-RU" sz="1100" dirty="0" smtClean="0">
              <a:latin typeface="Lucida Console" pitchFamily="49" charset="0"/>
            </a:endParaRP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ru-RU" sz="11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JNI</a:t>
            </a:r>
            <a:r>
              <a:rPr lang="ru-RU" dirty="0" smtClean="0"/>
              <a:t> и исключения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Проблема: если вы вызвали через </a:t>
            </a:r>
            <a:r>
              <a:rPr lang="en-US" sz="1600" dirty="0" smtClean="0"/>
              <a:t>JNI java-</a:t>
            </a:r>
            <a:r>
              <a:rPr lang="ru-RU" sz="1600" dirty="0" smtClean="0"/>
              <a:t>метод и он бросил исключение,</a:t>
            </a:r>
            <a:r>
              <a:rPr lang="en-US" sz="1600" dirty="0" smtClean="0"/>
              <a:t> JVM</a:t>
            </a:r>
            <a:r>
              <a:rPr lang="ru-RU" sz="1600" dirty="0" smtClean="0"/>
              <a:t> пробьет стек вызовов вплоть до </a:t>
            </a:r>
            <a:r>
              <a:rPr lang="en-US" sz="1600" dirty="0" smtClean="0"/>
              <a:t>native-</a:t>
            </a:r>
            <a:r>
              <a:rPr lang="ru-RU" sz="1600" dirty="0" smtClean="0"/>
              <a:t>метода и</a:t>
            </a:r>
            <a:r>
              <a:rPr lang="en-US" sz="1600" dirty="0" smtClean="0"/>
              <a:t> </a:t>
            </a:r>
            <a:r>
              <a:rPr lang="ru-RU" sz="1600" dirty="0" smtClean="0"/>
              <a:t>остановится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Управление вернется в </a:t>
            </a:r>
            <a:r>
              <a:rPr lang="en-US" sz="1600" dirty="0" smtClean="0"/>
              <a:t>native-</a:t>
            </a:r>
            <a:r>
              <a:rPr lang="ru-RU" sz="1600" dirty="0" smtClean="0"/>
              <a:t>метод в ту точку, в которой вы вызвали </a:t>
            </a:r>
            <a:r>
              <a:rPr lang="en-US" sz="1600" dirty="0" smtClean="0"/>
              <a:t>java-</a:t>
            </a:r>
            <a:r>
              <a:rPr lang="ru-RU" sz="1600" dirty="0" smtClean="0"/>
              <a:t>метод</a:t>
            </a:r>
            <a:endParaRPr lang="en-US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600" dirty="0"/>
          </a:p>
          <a:p>
            <a:r>
              <a:rPr lang="ru-RU" sz="1400" dirty="0" smtClean="0"/>
              <a:t>	Если вы после этого выйдете из </a:t>
            </a:r>
            <a:r>
              <a:rPr lang="en-US" sz="1400" dirty="0" smtClean="0"/>
              <a:t>native-</a:t>
            </a:r>
            <a:r>
              <a:rPr lang="ru-RU" sz="1400" dirty="0" smtClean="0"/>
              <a:t>метода, исключение пойдет 	обрабатываться дальше (от того места в </a:t>
            </a:r>
            <a:r>
              <a:rPr lang="en-US" sz="1400" dirty="0" smtClean="0"/>
              <a:t>java-</a:t>
            </a:r>
            <a:r>
              <a:rPr lang="ru-RU" sz="1400" dirty="0" smtClean="0"/>
              <a:t>коде,</a:t>
            </a:r>
            <a:r>
              <a:rPr lang="en-US" sz="1400" dirty="0" smtClean="0"/>
              <a:t> </a:t>
            </a:r>
            <a:r>
              <a:rPr lang="ru-RU" sz="1400" dirty="0" smtClean="0"/>
              <a:t>где был вызван </a:t>
            </a:r>
            <a:r>
              <a:rPr lang="en-US" sz="1400" dirty="0" smtClean="0"/>
              <a:t>native-</a:t>
            </a:r>
            <a:r>
              <a:rPr lang="ru-RU" sz="1400" dirty="0" smtClean="0"/>
              <a:t>метод)</a:t>
            </a:r>
            <a:endParaRPr lang="en-US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Если же вы не выйдете из </a:t>
            </a:r>
            <a:r>
              <a:rPr lang="en-US" sz="1600" dirty="0" smtClean="0"/>
              <a:t>native-</a:t>
            </a:r>
            <a:r>
              <a:rPr lang="ru-RU" sz="1600" dirty="0" smtClean="0"/>
              <a:t>метода и продолжите работать (в частности вызывать другие </a:t>
            </a:r>
            <a:r>
              <a:rPr lang="en-US" sz="1600" dirty="0" smtClean="0"/>
              <a:t>java-</a:t>
            </a:r>
            <a:r>
              <a:rPr lang="ru-RU" sz="1600" dirty="0" smtClean="0"/>
              <a:t>методы из </a:t>
            </a:r>
            <a:r>
              <a:rPr lang="en-US" sz="1600" dirty="0" smtClean="0"/>
              <a:t>native-</a:t>
            </a:r>
            <a:r>
              <a:rPr lang="ru-RU" sz="1600" dirty="0" smtClean="0"/>
              <a:t>метода), могут возникнуть разнообразные нежелательные спецэффекты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JNI</a:t>
            </a:r>
            <a:r>
              <a:rPr lang="ru-RU" dirty="0" smtClean="0"/>
              <a:t> и исключения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err="1" smtClean="0"/>
              <a:t>jthrowable</a:t>
            </a:r>
            <a:r>
              <a:rPr lang="en-US" sz="1600" dirty="0" smtClean="0"/>
              <a:t> </a:t>
            </a:r>
            <a:r>
              <a:rPr lang="en-US" sz="1600" dirty="0" err="1" smtClean="0"/>
              <a:t>JNIEnv</a:t>
            </a:r>
            <a:r>
              <a:rPr lang="en-US" sz="1600" dirty="0"/>
              <a:t>::</a:t>
            </a:r>
            <a:r>
              <a:rPr lang="en-US" sz="1600" dirty="0" err="1" smtClean="0"/>
              <a:t>ExceptionOccurred</a:t>
            </a:r>
            <a:r>
              <a:rPr lang="en-US" sz="1600" dirty="0" smtClean="0"/>
              <a:t>()</a:t>
            </a:r>
          </a:p>
          <a:p>
            <a:r>
              <a:rPr lang="en-US" sz="1400" dirty="0" smtClean="0"/>
              <a:t>	</a:t>
            </a:r>
            <a:r>
              <a:rPr lang="ru-RU" sz="1400" dirty="0" smtClean="0"/>
              <a:t>Возвращает дескриптор исключения, если оно было выброшено при последнем 	запуске</a:t>
            </a:r>
            <a:r>
              <a:rPr lang="en-US" sz="1400" dirty="0" smtClean="0"/>
              <a:t> java-</a:t>
            </a:r>
            <a:r>
              <a:rPr lang="ru-RU" sz="1400" dirty="0" smtClean="0"/>
              <a:t>кода из </a:t>
            </a:r>
            <a:r>
              <a:rPr lang="en-US" sz="1400" dirty="0" smtClean="0"/>
              <a:t>native-</a:t>
            </a:r>
            <a:r>
              <a:rPr lang="ru-RU" sz="1400" dirty="0" smtClean="0"/>
              <a:t>кода – </a:t>
            </a:r>
            <a:r>
              <a:rPr lang="ru-RU" sz="1400" i="1" dirty="0" smtClean="0"/>
              <a:t>асинхронное исключение</a:t>
            </a:r>
          </a:p>
          <a:p>
            <a:endParaRPr lang="ru-RU" sz="1600" dirty="0" smtClean="0"/>
          </a:p>
          <a:p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smtClean="0"/>
              <a:t>void </a:t>
            </a:r>
            <a:r>
              <a:rPr lang="en-US" sz="1600" dirty="0" err="1" smtClean="0"/>
              <a:t>JNIEnv</a:t>
            </a:r>
            <a:r>
              <a:rPr lang="en-US" sz="1600" dirty="0" smtClean="0"/>
              <a:t>::</a:t>
            </a:r>
            <a:r>
              <a:rPr lang="en-US" sz="1600" dirty="0" err="1" smtClean="0"/>
              <a:t>ExceptionClear</a:t>
            </a:r>
            <a:r>
              <a:rPr lang="en-US" sz="1600" dirty="0" smtClean="0"/>
              <a:t>()</a:t>
            </a:r>
          </a:p>
          <a:p>
            <a:r>
              <a:rPr lang="en-US" sz="1400" dirty="0" smtClean="0"/>
              <a:t>	</a:t>
            </a:r>
            <a:r>
              <a:rPr lang="ru-RU" sz="1400" dirty="0" smtClean="0"/>
              <a:t>Сбрасывает исключение, если оно было выброшено; после выхода из </a:t>
            </a:r>
            <a:r>
              <a:rPr lang="en-US" sz="1400" dirty="0" smtClean="0"/>
              <a:t>native-</a:t>
            </a:r>
            <a:r>
              <a:rPr lang="ru-RU" sz="1400" dirty="0" smtClean="0"/>
              <a:t>	методы обработка этого исключения продолжаться не будет</a:t>
            </a: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err="1" smtClean="0"/>
              <a:t>jint</a:t>
            </a:r>
            <a:r>
              <a:rPr lang="en-US" sz="1600" dirty="0" smtClean="0"/>
              <a:t> </a:t>
            </a:r>
            <a:r>
              <a:rPr lang="en-US" sz="1600" dirty="0" err="1" smtClean="0"/>
              <a:t>JNIEnv</a:t>
            </a:r>
            <a:r>
              <a:rPr lang="en-US" sz="1600" dirty="0" smtClean="0"/>
              <a:t>::Throw(</a:t>
            </a:r>
            <a:r>
              <a:rPr lang="en-US" sz="1600" dirty="0" err="1" smtClean="0"/>
              <a:t>jthrowable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ru-RU" sz="1400" dirty="0" smtClean="0"/>
              <a:t>	Выбрасывает (асинхронно) исключение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14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JNI: </a:t>
            </a:r>
            <a:r>
              <a:rPr lang="ru-RU" dirty="0" smtClean="0"/>
              <a:t>подводные камни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Проверки асинхронных исключений надо делать после каждого обращения из </a:t>
            </a:r>
            <a:r>
              <a:rPr lang="en-US" sz="1600" dirty="0" smtClean="0"/>
              <a:t>native-</a:t>
            </a:r>
            <a:r>
              <a:rPr lang="ru-RU" sz="1600" dirty="0" smtClean="0"/>
              <a:t>кода в </a:t>
            </a:r>
            <a:r>
              <a:rPr lang="en-US" sz="1600" dirty="0" smtClean="0"/>
              <a:t>java-</a:t>
            </a:r>
            <a:r>
              <a:rPr lang="ru-RU" sz="1600" dirty="0" smtClean="0"/>
              <a:t>код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Не стоит играть с огнем: не сохраняйте ссылки на </a:t>
            </a:r>
            <a:r>
              <a:rPr lang="en-US" sz="1600" dirty="0" err="1" smtClean="0"/>
              <a:t>jobject</a:t>
            </a:r>
            <a:r>
              <a:rPr lang="en-US" sz="1600" dirty="0" smtClean="0"/>
              <a:t> </a:t>
            </a:r>
            <a:r>
              <a:rPr lang="ru-RU" sz="1600" dirty="0" smtClean="0"/>
              <a:t>в глобальных структурах </a:t>
            </a:r>
            <a:r>
              <a:rPr lang="en-US" sz="1600" dirty="0" smtClean="0"/>
              <a:t>C/C++</a:t>
            </a:r>
            <a:r>
              <a:rPr lang="ru-RU" sz="1600" dirty="0" smtClean="0"/>
              <a:t> в надежде, что они переживут сборку мусора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Не стоит делать грязных </a:t>
            </a:r>
            <a:r>
              <a:rPr lang="ru-RU" sz="1600" dirty="0" err="1" smtClean="0"/>
              <a:t>хаков</a:t>
            </a:r>
            <a:r>
              <a:rPr lang="ru-RU" sz="1600" dirty="0" smtClean="0"/>
              <a:t> при работе с </a:t>
            </a:r>
            <a:r>
              <a:rPr lang="en-US" sz="1600" dirty="0" err="1" smtClean="0"/>
              <a:t>jobject</a:t>
            </a:r>
            <a:r>
              <a:rPr lang="en-US" sz="1600" dirty="0" smtClean="0"/>
              <a:t>/</a:t>
            </a:r>
            <a:r>
              <a:rPr lang="en-US" sz="1600" dirty="0" err="1" smtClean="0"/>
              <a:t>jclass</a:t>
            </a:r>
            <a:r>
              <a:rPr lang="en-US" sz="1600" dirty="0" smtClean="0"/>
              <a:t>/</a:t>
            </a:r>
            <a:r>
              <a:rPr lang="en-US" sz="1600" dirty="0" err="1" smtClean="0"/>
              <a:t>JNIEnv</a:t>
            </a:r>
            <a:r>
              <a:rPr lang="en-US" sz="1600" dirty="0" smtClean="0"/>
              <a:t>. </a:t>
            </a:r>
            <a:r>
              <a:rPr lang="ru-RU" sz="1600" dirty="0" smtClean="0"/>
              <a:t>Попытки использовать эти объекты каким-либо способом, кроме специфицированных в </a:t>
            </a:r>
            <a:r>
              <a:rPr lang="en-US" sz="1600" dirty="0" err="1" smtClean="0"/>
              <a:t>jni.h</a:t>
            </a:r>
            <a:r>
              <a:rPr lang="ru-RU" sz="1600" dirty="0" smtClean="0"/>
              <a:t>, не приведут ни к чему хорошему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50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JNI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Очень богатый и сложный интерфейс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Полноценное описание </a:t>
            </a:r>
            <a:r>
              <a:rPr lang="en-US" sz="1600" dirty="0">
                <a:hlinkClick r:id="rId2"/>
              </a:rPr>
              <a:t>http://docs.oracle.com/javase/1.4.2/docs/guide/jni/spec/jniTOC.html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47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Жизненные реалии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Случаи бывают разные…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r>
              <a:rPr lang="ru-RU" sz="1400" dirty="0" smtClean="0"/>
              <a:t>	«</a:t>
            </a:r>
            <a:r>
              <a:rPr lang="en-US" sz="1400" dirty="0" smtClean="0"/>
              <a:t>Legacy code</a:t>
            </a:r>
            <a:r>
              <a:rPr lang="ru-RU" sz="1400" dirty="0" smtClean="0"/>
              <a:t>»</a:t>
            </a:r>
            <a:r>
              <a:rPr lang="en-US" sz="1400" dirty="0" smtClean="0"/>
              <a:t> </a:t>
            </a:r>
            <a:r>
              <a:rPr lang="ru-RU" sz="1400" dirty="0" smtClean="0"/>
              <a:t>- код, написанный на каком-то языке (</a:t>
            </a:r>
            <a:r>
              <a:rPr lang="en-US" sz="1400" dirty="0" smtClean="0"/>
              <a:t>C/C++/Fortran/Basic </a:t>
            </a:r>
            <a:r>
              <a:rPr lang="en-US" sz="1400" dirty="0" smtClean="0">
                <a:sym typeface="Wingdings" pitchFamily="2" charset="2"/>
              </a:rPr>
              <a:t></a:t>
            </a:r>
            <a:r>
              <a:rPr lang="ru-RU" sz="1400" dirty="0" smtClean="0"/>
              <a:t>), 	который трудно или дорого переписать на </a:t>
            </a:r>
            <a:r>
              <a:rPr lang="en-US" sz="1400" dirty="0" smtClean="0"/>
              <a:t>Java</a:t>
            </a:r>
            <a:endParaRPr lang="ru-RU" sz="14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400" dirty="0"/>
          </a:p>
          <a:p>
            <a:r>
              <a:rPr lang="ru-RU" sz="1400" dirty="0" smtClean="0"/>
              <a:t>	Невозможность реализации программы без системных средств</a:t>
            </a:r>
          </a:p>
          <a:p>
            <a:endParaRPr lang="ru-RU" sz="1400" dirty="0"/>
          </a:p>
          <a:p>
            <a:r>
              <a:rPr lang="ru-RU" sz="1400" dirty="0" smtClean="0"/>
              <a:t>	Крайняя критичность производительности (вплоть до того, что Вы согласны 	писать код на ассемблере)</a:t>
            </a:r>
            <a:endParaRPr lang="en-US" sz="1400" dirty="0" smtClean="0"/>
          </a:p>
          <a:p>
            <a:endParaRPr lang="en-US" sz="1400" dirty="0" smtClean="0"/>
          </a:p>
          <a:p>
            <a:pPr algn="r"/>
            <a:endParaRPr lang="ru-RU" sz="1400" i="1" dirty="0" smtClean="0"/>
          </a:p>
          <a:p>
            <a:pPr algn="r"/>
            <a:endParaRPr lang="ru-RU" sz="1400" i="1" dirty="0"/>
          </a:p>
          <a:p>
            <a:pPr algn="r"/>
            <a:r>
              <a:rPr lang="ru-RU" sz="1300" i="1" dirty="0" smtClean="0"/>
              <a:t>Из-за отсутствия контроля над собой многие люди всю жизнь проводят в борьбе с трудностями, которые сами же и создали. Их собственная упрямая жестокость не дает им добиться успеха.</a:t>
            </a:r>
            <a:endParaRPr lang="en-US" sz="1300" i="1" dirty="0" smtClean="0"/>
          </a:p>
          <a:p>
            <a:pPr algn="r"/>
            <a:r>
              <a:rPr lang="ru-RU" sz="1300" dirty="0" err="1" smtClean="0"/>
              <a:t>Сэмюэл</a:t>
            </a:r>
            <a:r>
              <a:rPr lang="ru-RU" sz="1300" dirty="0" smtClean="0"/>
              <a:t> </a:t>
            </a:r>
            <a:r>
              <a:rPr lang="ru-RU" sz="1300" dirty="0" err="1" smtClean="0"/>
              <a:t>Смайлс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1380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/>
          <a:lstStyle/>
          <a:p>
            <a:pPr algn="ctr"/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2708920"/>
            <a:ext cx="35076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600" dirty="0" smtClean="0">
                <a:latin typeface="Algerian" pitchFamily="82" charset="0"/>
              </a:rPr>
              <a:t>Q &amp; 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5979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Java + C/C++ 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Программа может состоять из </a:t>
            </a:r>
            <a:r>
              <a:rPr lang="en-US" sz="1600" dirty="0" smtClean="0"/>
              <a:t>Java </a:t>
            </a:r>
            <a:r>
              <a:rPr lang="ru-RU" sz="1600" dirty="0" smtClean="0"/>
              <a:t>кода + кода, написанного на другом языке (здесь и далее – </a:t>
            </a:r>
            <a:r>
              <a:rPr lang="en-US" sz="1600" dirty="0" smtClean="0"/>
              <a:t>C/C++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Код, написанный на </a:t>
            </a:r>
            <a:r>
              <a:rPr lang="en-US" sz="1600" dirty="0" smtClean="0"/>
              <a:t>C/C++ </a:t>
            </a:r>
            <a:r>
              <a:rPr lang="ru-RU" sz="1600" dirty="0" smtClean="0"/>
              <a:t>называется «</a:t>
            </a:r>
            <a:r>
              <a:rPr lang="en-US" sz="1600" dirty="0" smtClean="0"/>
              <a:t>native</a:t>
            </a:r>
            <a:r>
              <a:rPr lang="ru-RU" sz="1600" dirty="0" smtClean="0"/>
              <a:t>» (родной) код</a:t>
            </a:r>
          </a:p>
          <a:p>
            <a:r>
              <a:rPr lang="ru-RU" sz="1400" dirty="0" smtClean="0"/>
              <a:t>	</a:t>
            </a:r>
            <a:r>
              <a:rPr lang="en-US" sz="1400" dirty="0" smtClean="0"/>
              <a:t>native –</a:t>
            </a:r>
            <a:r>
              <a:rPr lang="ru-RU" sz="1400" dirty="0" smtClean="0"/>
              <a:t> означает родство кода с той платформой, на которой он написан (не 	секрет, что </a:t>
            </a:r>
            <a:r>
              <a:rPr lang="en-US" sz="1400" dirty="0" smtClean="0"/>
              <a:t>C-</a:t>
            </a:r>
            <a:r>
              <a:rPr lang="ru-RU" sz="1400" dirty="0" smtClean="0"/>
              <a:t>код, скомпилированный под </a:t>
            </a:r>
            <a:r>
              <a:rPr lang="en-US" sz="1400" dirty="0" smtClean="0"/>
              <a:t>Windows</a:t>
            </a:r>
            <a:r>
              <a:rPr lang="ru-RU" sz="1400" dirty="0" smtClean="0"/>
              <a:t>, не будет работать на </a:t>
            </a:r>
            <a:r>
              <a:rPr lang="en-US" sz="1400" dirty="0" smtClean="0"/>
              <a:t>Linux</a:t>
            </a:r>
            <a:r>
              <a:rPr lang="ru-RU" sz="1400" dirty="0" smtClean="0"/>
              <a:t>)</a:t>
            </a:r>
            <a:endParaRPr lang="ru-RU" sz="1400" dirty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smtClean="0"/>
              <a:t>Legacy</a:t>
            </a:r>
            <a:r>
              <a:rPr lang="ru-RU" sz="1600" dirty="0" smtClean="0"/>
              <a:t> код может быть таким образом обернут в </a:t>
            </a:r>
            <a:r>
              <a:rPr lang="en-US" sz="1600" dirty="0" smtClean="0"/>
              <a:t>Java-</a:t>
            </a:r>
            <a:r>
              <a:rPr lang="ru-RU" sz="1600" dirty="0" smtClean="0"/>
              <a:t>оболочку, которая в дальнейшем встраивается в нормальную </a:t>
            </a:r>
            <a:r>
              <a:rPr lang="en-US" sz="1600" dirty="0" smtClean="0"/>
              <a:t>Java-</a:t>
            </a:r>
            <a:r>
              <a:rPr lang="ru-RU" sz="1600" dirty="0" smtClean="0"/>
              <a:t>систему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endParaRPr lang="en-US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Редкие необходимые системные операции и критические по производительности части могут быть написаны на </a:t>
            </a:r>
            <a:r>
              <a:rPr lang="en-US" sz="1600" dirty="0" smtClean="0"/>
              <a:t>C/C++ </a:t>
            </a:r>
            <a:r>
              <a:rPr lang="ru-RU" sz="1600" dirty="0" smtClean="0"/>
              <a:t>и могут быть использованы из </a:t>
            </a:r>
            <a:r>
              <a:rPr lang="en-US" sz="1600" dirty="0" smtClean="0"/>
              <a:t>Java-</a:t>
            </a:r>
            <a:r>
              <a:rPr lang="ru-RU" sz="1600" dirty="0" smtClean="0"/>
              <a:t>программы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Native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Со стороны </a:t>
            </a:r>
            <a:r>
              <a:rPr lang="en-US" sz="1600" dirty="0" smtClean="0"/>
              <a:t>Java </a:t>
            </a:r>
            <a:r>
              <a:rPr lang="ru-RU" sz="1600" dirty="0" smtClean="0"/>
              <a:t>методы, реализованные на другом языке, выглядят, как методы</a:t>
            </a:r>
            <a:r>
              <a:rPr lang="en-US" sz="1600" dirty="0" smtClean="0"/>
              <a:t> </a:t>
            </a:r>
            <a:r>
              <a:rPr lang="ru-RU" sz="1600" dirty="0" smtClean="0"/>
              <a:t>без тела, объявленные со спецификатором </a:t>
            </a:r>
            <a:r>
              <a:rPr lang="en-US" sz="1600" dirty="0" smtClean="0"/>
              <a:t>native</a:t>
            </a: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Чтобы</a:t>
            </a:r>
            <a:r>
              <a:rPr lang="en-US" sz="1600" dirty="0" smtClean="0"/>
              <a:t> JVM</a:t>
            </a:r>
            <a:r>
              <a:rPr lang="ru-RU" sz="1600" dirty="0" smtClean="0"/>
              <a:t> смогла найти реализацию этого метода, он должна быть реализован в библиотеке (</a:t>
            </a:r>
            <a:r>
              <a:rPr lang="en-US" sz="1600" dirty="0" smtClean="0"/>
              <a:t>Windows - .</a:t>
            </a:r>
            <a:r>
              <a:rPr lang="en-US" sz="1600" dirty="0" err="1" smtClean="0"/>
              <a:t>dll</a:t>
            </a:r>
            <a:r>
              <a:rPr lang="ru-RU" sz="1600" dirty="0" smtClean="0"/>
              <a:t>,</a:t>
            </a:r>
            <a:r>
              <a:rPr lang="en-US" sz="1600" dirty="0" smtClean="0"/>
              <a:t> Linux - .so</a:t>
            </a:r>
            <a:r>
              <a:rPr lang="ru-RU" sz="1600" dirty="0" smtClean="0"/>
              <a:t>), которую необходимо загрузить с помощью метода </a:t>
            </a:r>
            <a:r>
              <a:rPr lang="en-US" sz="1600" dirty="0" err="1" smtClean="0"/>
              <a:t>loadLibrary</a:t>
            </a: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en-US" sz="1600" dirty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r>
              <a:rPr lang="en-US" sz="1200" dirty="0" smtClean="0">
                <a:latin typeface="Lucida Console" pitchFamily="49" charset="0"/>
              </a:rPr>
              <a:t>public </a:t>
            </a:r>
            <a:r>
              <a:rPr lang="en-US" sz="1200" dirty="0">
                <a:latin typeface="Lucida Console" pitchFamily="49" charset="0"/>
              </a:rPr>
              <a:t>class test {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   public static </a:t>
            </a:r>
            <a:r>
              <a:rPr lang="en-US" sz="1200" b="1" u="sng" dirty="0">
                <a:latin typeface="Lucida Console" pitchFamily="49" charset="0"/>
              </a:rPr>
              <a:t>native</a:t>
            </a:r>
            <a:r>
              <a:rPr lang="en-US" sz="1200" dirty="0">
                <a:latin typeface="Lucida Console" pitchFamily="49" charset="0"/>
              </a:rPr>
              <a:t> int factorial(int n);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   public static void main(String [] args) </a:t>
            </a:r>
            <a:r>
              <a:rPr lang="en-US" sz="1200" dirty="0" smtClean="0">
                <a:latin typeface="Lucida Console" pitchFamily="49" charset="0"/>
              </a:rPr>
              <a:t>{</a:t>
            </a:r>
            <a:endParaRPr lang="ru-RU" sz="1200" dirty="0" smtClean="0">
              <a:latin typeface="Lucida Console" pitchFamily="49" charset="0"/>
            </a:endParaRPr>
          </a:p>
          <a:p>
            <a:r>
              <a:rPr lang="ru-RU" sz="1200" dirty="0">
                <a:latin typeface="Lucida Console" pitchFamily="49" charset="0"/>
              </a:rPr>
              <a:t> </a:t>
            </a:r>
            <a:r>
              <a:rPr lang="ru-RU" sz="1200" dirty="0" smtClean="0">
                <a:latin typeface="Lucida Console" pitchFamily="49" charset="0"/>
              </a:rPr>
              <a:t>       </a:t>
            </a:r>
            <a:r>
              <a:rPr lang="en-US" sz="1200" b="1" u="sng" dirty="0" err="1" smtClean="0">
                <a:latin typeface="Lucida Console" pitchFamily="49" charset="0"/>
              </a:rPr>
              <a:t>System.loadLibrary</a:t>
            </a:r>
            <a:r>
              <a:rPr lang="en-US" sz="1200" b="1" u="sng" dirty="0" smtClean="0">
                <a:latin typeface="Lucida Console" pitchFamily="49" charset="0"/>
              </a:rPr>
              <a:t>(“</a:t>
            </a:r>
            <a:r>
              <a:rPr lang="en-US" sz="1200" b="1" u="sng" dirty="0" err="1" smtClean="0">
                <a:latin typeface="Lucida Console" pitchFamily="49" charset="0"/>
              </a:rPr>
              <a:t>c_part</a:t>
            </a:r>
            <a:r>
              <a:rPr lang="en-US" sz="1200" b="1" u="sng" dirty="0" smtClean="0">
                <a:latin typeface="Lucida Console" pitchFamily="49" charset="0"/>
              </a:rPr>
              <a:t>”);</a:t>
            </a:r>
            <a:endParaRPr lang="en-US" sz="1200" b="1" u="sng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       </a:t>
            </a:r>
            <a:r>
              <a:rPr lang="en-US" sz="1200" dirty="0" smtClean="0">
                <a:latin typeface="Lucida Console" pitchFamily="49" charset="0"/>
              </a:rPr>
              <a:t>System.out.println(factorial(</a:t>
            </a:r>
            <a:r>
              <a:rPr lang="ru-RU" sz="1200" dirty="0" smtClean="0">
                <a:latin typeface="Lucida Console" pitchFamily="49" charset="0"/>
              </a:rPr>
              <a:t>8</a:t>
            </a:r>
            <a:r>
              <a:rPr lang="en-US" sz="1200" dirty="0" smtClean="0">
                <a:latin typeface="Lucida Console" pitchFamily="49" charset="0"/>
              </a:rPr>
              <a:t>));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   }</a:t>
            </a:r>
          </a:p>
          <a:p>
            <a:r>
              <a:rPr lang="en-US" sz="1200" dirty="0" smtClean="0">
                <a:latin typeface="Lucida Console" pitchFamily="49" charset="0"/>
              </a:rPr>
              <a:t>}</a:t>
            </a:r>
            <a:endParaRPr lang="ru-RU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Native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Со стороны </a:t>
            </a:r>
            <a:r>
              <a:rPr lang="en-US" sz="1600" dirty="0" smtClean="0"/>
              <a:t>C/C++ </a:t>
            </a:r>
            <a:r>
              <a:rPr lang="ru-RU" sz="1600" dirty="0" smtClean="0"/>
              <a:t>все выглядит несколько хуже…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endParaRPr lang="ru-RU" sz="1100" dirty="0" smtClean="0">
              <a:latin typeface="Lucida Console" pitchFamily="49" charset="0"/>
            </a:endParaRPr>
          </a:p>
          <a:p>
            <a:endParaRPr lang="ru-RU" sz="1100" dirty="0">
              <a:latin typeface="Lucida Console" pitchFamily="49" charset="0"/>
            </a:endParaRPr>
          </a:p>
          <a:p>
            <a:r>
              <a:rPr lang="en-US" sz="1100" dirty="0" smtClean="0">
                <a:latin typeface="Lucida Console" pitchFamily="49" charset="0"/>
              </a:rPr>
              <a:t>#</a:t>
            </a:r>
            <a:r>
              <a:rPr lang="en-US" sz="1100" dirty="0">
                <a:latin typeface="Lucida Console" pitchFamily="49" charset="0"/>
              </a:rPr>
              <a:t>include &lt;</a:t>
            </a:r>
            <a:r>
              <a:rPr lang="en-US" sz="1100" dirty="0" err="1">
                <a:latin typeface="Lucida Console" pitchFamily="49" charset="0"/>
              </a:rPr>
              <a:t>jni.h</a:t>
            </a:r>
            <a:r>
              <a:rPr lang="en-US" sz="1100" dirty="0">
                <a:latin typeface="Lucida Console" pitchFamily="49" charset="0"/>
              </a:rPr>
              <a:t>&gt;</a:t>
            </a:r>
          </a:p>
          <a:p>
            <a:endParaRPr lang="ru-RU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JNIEXPORT </a:t>
            </a:r>
            <a:r>
              <a:rPr lang="en-US" sz="1100" dirty="0" err="1">
                <a:latin typeface="Lucida Console" pitchFamily="49" charset="0"/>
              </a:rPr>
              <a:t>jint</a:t>
            </a:r>
            <a:r>
              <a:rPr lang="en-US" sz="1100" dirty="0">
                <a:latin typeface="Lucida Console" pitchFamily="49" charset="0"/>
              </a:rPr>
              <a:t> JNICALL </a:t>
            </a:r>
            <a:r>
              <a:rPr lang="en-US" sz="1100" dirty="0" err="1">
                <a:latin typeface="Lucida Console" pitchFamily="49" charset="0"/>
              </a:rPr>
              <a:t>Java_test_factorial</a:t>
            </a:r>
            <a:r>
              <a:rPr lang="en-US" sz="1100" dirty="0">
                <a:latin typeface="Lucida Console" pitchFamily="49" charset="0"/>
              </a:rPr>
              <a:t>(</a:t>
            </a:r>
            <a:r>
              <a:rPr lang="en-US" sz="1100" dirty="0" err="1">
                <a:latin typeface="Lucida Console" pitchFamily="49" charset="0"/>
              </a:rPr>
              <a:t>JNIEnv</a:t>
            </a:r>
            <a:r>
              <a:rPr lang="en-US" sz="1100" dirty="0">
                <a:latin typeface="Lucida Console" pitchFamily="49" charset="0"/>
              </a:rPr>
              <a:t> * </a:t>
            </a:r>
            <a:r>
              <a:rPr lang="en-US" sz="1100" dirty="0" err="1">
                <a:latin typeface="Lucida Console" pitchFamily="49" charset="0"/>
              </a:rPr>
              <a:t>env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jclass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smtClean="0">
                <a:latin typeface="Lucida Console" pitchFamily="49" charset="0"/>
              </a:rPr>
              <a:t>c, </a:t>
            </a:r>
            <a:r>
              <a:rPr lang="en-US" sz="1100" dirty="0" err="1">
                <a:latin typeface="Lucida Console" pitchFamily="49" charset="0"/>
              </a:rPr>
              <a:t>jint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arg</a:t>
            </a:r>
            <a:r>
              <a:rPr lang="en-US" sz="1100" dirty="0">
                <a:latin typeface="Lucida Console" pitchFamily="49" charset="0"/>
              </a:rPr>
              <a:t>) {</a:t>
            </a:r>
          </a:p>
          <a:p>
            <a:r>
              <a:rPr lang="en-US" sz="1100" dirty="0">
                <a:latin typeface="Lucida Console" pitchFamily="49" charset="0"/>
              </a:rPr>
              <a:t>    int i, res;</a:t>
            </a:r>
          </a:p>
          <a:p>
            <a:r>
              <a:rPr lang="en-US" sz="1100" dirty="0">
                <a:latin typeface="Lucida Console" pitchFamily="49" charset="0"/>
              </a:rPr>
              <a:t>    res = 1;</a:t>
            </a:r>
          </a:p>
          <a:p>
            <a:r>
              <a:rPr lang="nn-NO" sz="1100" dirty="0">
                <a:latin typeface="Lucida Console" pitchFamily="49" charset="0"/>
              </a:rPr>
              <a:t>    for (i = 1; i &lt;= arg; i++) {</a:t>
            </a:r>
          </a:p>
          <a:p>
            <a:r>
              <a:rPr lang="en-US" sz="1100" dirty="0">
                <a:latin typeface="Lucida Console" pitchFamily="49" charset="0"/>
              </a:rPr>
              <a:t>        res *= i;</a:t>
            </a:r>
          </a:p>
          <a:p>
            <a:r>
              <a:rPr lang="ru-RU" sz="1100" dirty="0">
                <a:latin typeface="Lucida Console" pitchFamily="49" charset="0"/>
              </a:rPr>
              <a:t>    }</a:t>
            </a:r>
          </a:p>
          <a:p>
            <a:r>
              <a:rPr lang="en-US" sz="1100" dirty="0">
                <a:latin typeface="Lucida Console" pitchFamily="49" charset="0"/>
              </a:rPr>
              <a:t>    return res;</a:t>
            </a:r>
          </a:p>
          <a:p>
            <a:r>
              <a:rPr lang="ru-RU" sz="1100" dirty="0" smtClean="0">
                <a:latin typeface="Lucida Console" pitchFamily="49" charset="0"/>
              </a:rPr>
              <a:t>}</a:t>
            </a: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ru-RU" sz="1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ru-RU" sz="1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Этот С-код должен быть скомпилирован в библиотеку </a:t>
            </a:r>
            <a:r>
              <a:rPr lang="en-US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c_part.dll 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и она должна быть положена рядом с вашим </a:t>
            </a:r>
            <a:r>
              <a:rPr lang="ru-RU" sz="16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байткодом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 (самый простой способ)</a:t>
            </a:r>
            <a:endParaRPr lang="ru-RU" sz="1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endParaRPr lang="ru-RU" sz="11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Native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Со стороны </a:t>
            </a:r>
            <a:r>
              <a:rPr lang="en-US" sz="1600" dirty="0" smtClean="0"/>
              <a:t>C/C++ </a:t>
            </a:r>
            <a:r>
              <a:rPr lang="ru-RU" sz="1600" dirty="0" smtClean="0"/>
              <a:t>все выглядит несколько хуже…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endParaRPr lang="ru-RU" sz="1100" dirty="0" smtClean="0">
              <a:latin typeface="Lucida Console" pitchFamily="49" charset="0"/>
            </a:endParaRPr>
          </a:p>
          <a:p>
            <a:endParaRPr lang="ru-RU" sz="1100" dirty="0">
              <a:latin typeface="Lucida Console" pitchFamily="49" charset="0"/>
            </a:endParaRPr>
          </a:p>
          <a:p>
            <a:r>
              <a:rPr lang="en-US" sz="1100" dirty="0" smtClean="0">
                <a:latin typeface="Lucida Console" pitchFamily="49" charset="0"/>
              </a:rPr>
              <a:t>#</a:t>
            </a:r>
            <a:r>
              <a:rPr lang="en-US" sz="1100" dirty="0">
                <a:latin typeface="Lucida Console" pitchFamily="49" charset="0"/>
              </a:rPr>
              <a:t>include 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jni.h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endParaRPr lang="ru-RU" sz="1100" dirty="0">
              <a:latin typeface="Lucida Console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JNIEXPORT 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jint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 JNICALL 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Java_test_factorial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JNIEnv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 * 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env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, 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jclass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Lucida Console" pitchFamily="49" charset="0"/>
              </a:rPr>
              <a:t>c, 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jint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itchFamily="49" charset="0"/>
              </a:rPr>
              <a:t>arg</a:t>
            </a:r>
            <a:r>
              <a:rPr lang="en-US" sz="11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  <a:r>
              <a:rPr lang="en-US" sz="1100" dirty="0">
                <a:latin typeface="Lucida Console" pitchFamily="49" charset="0"/>
              </a:rPr>
              <a:t> {</a:t>
            </a:r>
          </a:p>
          <a:p>
            <a:r>
              <a:rPr lang="en-US" sz="1100" dirty="0">
                <a:latin typeface="Lucida Console" pitchFamily="49" charset="0"/>
              </a:rPr>
              <a:t>    int i, res;</a:t>
            </a:r>
          </a:p>
          <a:p>
            <a:r>
              <a:rPr lang="en-US" sz="1100" dirty="0">
                <a:latin typeface="Lucida Console" pitchFamily="49" charset="0"/>
              </a:rPr>
              <a:t>    res = 1;</a:t>
            </a:r>
          </a:p>
          <a:p>
            <a:r>
              <a:rPr lang="nn-NO" sz="1100" dirty="0">
                <a:latin typeface="Lucida Console" pitchFamily="49" charset="0"/>
              </a:rPr>
              <a:t>    for (i = 1; i &lt;= arg; i++) {</a:t>
            </a:r>
          </a:p>
          <a:p>
            <a:r>
              <a:rPr lang="en-US" sz="1100" dirty="0">
                <a:latin typeface="Lucida Console" pitchFamily="49" charset="0"/>
              </a:rPr>
              <a:t>        res *= i;</a:t>
            </a:r>
          </a:p>
          <a:p>
            <a:r>
              <a:rPr lang="ru-RU" sz="1100" dirty="0">
                <a:latin typeface="Lucida Console" pitchFamily="49" charset="0"/>
              </a:rPr>
              <a:t>    }</a:t>
            </a:r>
          </a:p>
          <a:p>
            <a:r>
              <a:rPr lang="en-US" sz="1100" dirty="0">
                <a:latin typeface="Lucida Console" pitchFamily="49" charset="0"/>
              </a:rPr>
              <a:t>    return res;</a:t>
            </a:r>
          </a:p>
          <a:p>
            <a:r>
              <a:rPr lang="ru-RU" sz="1100" dirty="0" smtClean="0">
                <a:latin typeface="Lucida Console" pitchFamily="49" charset="0"/>
              </a:rPr>
              <a:t>}</a:t>
            </a: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ru-RU" sz="1600" dirty="0" smtClean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endParaRPr lang="ru-RU" sz="1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pPr marL="484632" lvl="0" indent="-457200">
              <a:buClr>
                <a:srgbClr val="3891A7"/>
              </a:buClr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Этот С-код должен быть скомпилирован в библиотеку </a:t>
            </a:r>
            <a:r>
              <a:rPr lang="en-US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c_part.dll 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и она должна быть положена рядом с вашим </a:t>
            </a:r>
            <a:r>
              <a:rPr lang="ru-RU" sz="1600" dirty="0" err="1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байткодом</a:t>
            </a:r>
            <a:r>
              <a:rPr lang="ru-RU" sz="1600" dirty="0" smtClean="0">
                <a:solidFill>
                  <a:srgbClr val="4F271C">
                    <a:shade val="30000"/>
                    <a:satMod val="150000"/>
                  </a:srgbClr>
                </a:solidFill>
              </a:rPr>
              <a:t> (самый простой способ)</a:t>
            </a:r>
            <a:endParaRPr lang="ru-RU" sz="1600" dirty="0">
              <a:solidFill>
                <a:srgbClr val="4F271C">
                  <a:shade val="30000"/>
                  <a:satMod val="150000"/>
                </a:srgbClr>
              </a:solidFill>
            </a:endParaRPr>
          </a:p>
          <a:p>
            <a:endParaRPr lang="ru-RU" sz="1100" dirty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458112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это?!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5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 порядку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#include &lt;</a:t>
            </a:r>
            <a:r>
              <a:rPr lang="en-US" sz="1600" dirty="0" err="1" smtClean="0">
                <a:solidFill>
                  <a:srgbClr val="FF0000"/>
                </a:solidFill>
              </a:rPr>
              <a:t>jni.h</a:t>
            </a:r>
            <a:r>
              <a:rPr lang="en-US" sz="1600" dirty="0" smtClean="0">
                <a:solidFill>
                  <a:srgbClr val="FF0000"/>
                </a:solidFill>
              </a:rPr>
              <a:t>&gt;</a:t>
            </a:r>
            <a:endParaRPr lang="ru-RU" sz="1600" dirty="0" smtClean="0">
              <a:solidFill>
                <a:srgbClr val="FF0000"/>
              </a:solidFill>
            </a:endParaRPr>
          </a:p>
          <a:p>
            <a:endParaRPr lang="ru-RU" sz="1400" dirty="0" smtClean="0"/>
          </a:p>
          <a:p>
            <a:r>
              <a:rPr lang="ru-RU" sz="1400" dirty="0" smtClean="0"/>
              <a:t>	Заголовочный файл, который</a:t>
            </a:r>
            <a:r>
              <a:rPr lang="en-US" sz="1400" dirty="0" smtClean="0"/>
              <a:t> </a:t>
            </a:r>
            <a:r>
              <a:rPr lang="ru-RU" sz="1400" dirty="0" smtClean="0"/>
              <a:t>лежит в </a:t>
            </a:r>
            <a:r>
              <a:rPr lang="en-US" sz="1400" dirty="0" smtClean="0"/>
              <a:t>JDK</a:t>
            </a:r>
            <a:r>
              <a:rPr lang="ru-RU" sz="1400" dirty="0" smtClean="0"/>
              <a:t> по адресу </a:t>
            </a:r>
            <a:r>
              <a:rPr lang="en-US" sz="1400" dirty="0" smtClean="0"/>
              <a:t>&lt;JDK&gt;/include</a:t>
            </a:r>
            <a:r>
              <a:rPr lang="ru-RU" sz="1400" dirty="0" smtClean="0"/>
              <a:t>, в котором 	описаны все основные элементы на языке </a:t>
            </a:r>
            <a:r>
              <a:rPr lang="en-US" sz="1400" dirty="0" smtClean="0"/>
              <a:t>C</a:t>
            </a:r>
            <a:r>
              <a:rPr lang="ru-RU" sz="1400" dirty="0" smtClean="0"/>
              <a:t>, необходимые для реализации 	</a:t>
            </a:r>
            <a:r>
              <a:rPr lang="en-US" sz="1400" dirty="0" smtClean="0"/>
              <a:t>native-</a:t>
            </a:r>
            <a:r>
              <a:rPr lang="ru-RU" sz="1400" dirty="0" smtClean="0"/>
              <a:t>метода</a:t>
            </a:r>
          </a:p>
          <a:p>
            <a:endParaRPr lang="ru-RU" sz="1400" dirty="0"/>
          </a:p>
          <a:p>
            <a:r>
              <a:rPr lang="ru-RU" sz="1400" dirty="0" smtClean="0"/>
              <a:t>	Для того чтобы </a:t>
            </a:r>
            <a:r>
              <a:rPr lang="en-US" sz="1400" dirty="0" smtClean="0"/>
              <a:t>C/C++</a:t>
            </a:r>
            <a:r>
              <a:rPr lang="ru-RU" sz="1400" dirty="0" smtClean="0"/>
              <a:t> компилятор скомпилировал вашу программу, вам надо 	указать, чтобы он искал заголовочные файлы в двух дополнительных 	директориях:</a:t>
            </a:r>
          </a:p>
          <a:p>
            <a:endParaRPr lang="ru-RU" sz="1400" dirty="0" smtClean="0"/>
          </a:p>
          <a:p>
            <a:r>
              <a:rPr lang="ru-RU" sz="1400" dirty="0"/>
              <a:t>	</a:t>
            </a:r>
            <a:r>
              <a:rPr lang="ru-RU" sz="1400" dirty="0" smtClean="0"/>
              <a:t>	</a:t>
            </a:r>
            <a:r>
              <a:rPr lang="en-US" sz="1400" dirty="0" smtClean="0"/>
              <a:t>&lt;JDK&gt;/include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&lt;JDK&gt;/include/win32 (</a:t>
            </a:r>
            <a:r>
              <a:rPr lang="ru-RU" sz="1400" dirty="0" smtClean="0"/>
              <a:t>для </a:t>
            </a:r>
            <a:r>
              <a:rPr lang="en-US" sz="1400" dirty="0" smtClean="0"/>
              <a:t>Windows)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	В среде разработки </a:t>
            </a:r>
            <a:r>
              <a:rPr lang="en-US" sz="1400" dirty="0" smtClean="0"/>
              <a:t>Visual Studio</a:t>
            </a:r>
            <a:r>
              <a:rPr lang="ru-RU" sz="1400" dirty="0" smtClean="0"/>
              <a:t>, например,</a:t>
            </a:r>
            <a:r>
              <a:rPr lang="en-US" sz="1400" dirty="0" smtClean="0"/>
              <a:t> </a:t>
            </a:r>
            <a:r>
              <a:rPr lang="ru-RU" sz="1400" dirty="0" smtClean="0"/>
              <a:t>это можно сделать в настройках </a:t>
            </a:r>
            <a:r>
              <a:rPr lang="en-US" sz="1400" dirty="0" smtClean="0"/>
              <a:t>	</a:t>
            </a:r>
            <a:r>
              <a:rPr lang="ru-RU" sz="1400" dirty="0" smtClean="0"/>
              <a:t>проекта: меню </a:t>
            </a:r>
            <a:r>
              <a:rPr lang="en-US" sz="1400" dirty="0" smtClean="0"/>
              <a:t>“Project” -- &lt;</a:t>
            </a:r>
            <a:r>
              <a:rPr lang="en-US" sz="1400" dirty="0" err="1" smtClean="0"/>
              <a:t>Project_name</a:t>
            </a:r>
            <a:r>
              <a:rPr lang="en-US" sz="1400" dirty="0" smtClean="0"/>
              <a:t>&gt; Properties – C/C++ -- General – 	Additional Include Directories (</a:t>
            </a:r>
            <a:r>
              <a:rPr lang="ru-RU" sz="1400" dirty="0" smtClean="0"/>
              <a:t>дописать в этот параметр две директории через </a:t>
            </a:r>
            <a:r>
              <a:rPr lang="en-US" sz="1400" dirty="0" smtClean="0"/>
              <a:t>;)</a:t>
            </a:r>
          </a:p>
          <a:p>
            <a:endParaRPr lang="en-US" sz="1400" dirty="0"/>
          </a:p>
          <a:p>
            <a:r>
              <a:rPr lang="en-US" sz="1600" dirty="0" smtClean="0"/>
              <a:t>JNI – Java Native Interface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85135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 порядку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62408"/>
            <a:ext cx="7406640" cy="4806952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JNIEXPORT</a:t>
            </a:r>
            <a:r>
              <a:rPr lang="ru-RU" sz="1600" dirty="0" smtClean="0"/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на </a:t>
            </a:r>
            <a:r>
              <a:rPr lang="en-US" sz="1600" dirty="0" smtClean="0"/>
              <a:t>Windows </a:t>
            </a:r>
            <a:r>
              <a:rPr lang="ru-RU" sz="1600" dirty="0" smtClean="0"/>
              <a:t>это синоним «</a:t>
            </a:r>
            <a:r>
              <a:rPr lang="en-US" sz="1600" dirty="0"/>
              <a:t>__</a:t>
            </a:r>
            <a:r>
              <a:rPr lang="en-US" sz="1600" dirty="0" err="1"/>
              <a:t>declspec</a:t>
            </a:r>
            <a:r>
              <a:rPr lang="en-US" sz="1600" dirty="0"/>
              <a:t>(</a:t>
            </a:r>
            <a:r>
              <a:rPr lang="en-US" sz="1600" dirty="0" err="1"/>
              <a:t>dllexport</a:t>
            </a:r>
            <a:r>
              <a:rPr lang="en-US" sz="1600" dirty="0"/>
              <a:t>)</a:t>
            </a:r>
            <a:r>
              <a:rPr lang="ru-RU" sz="1600" dirty="0" smtClean="0"/>
              <a:t>»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JNICALL</a:t>
            </a:r>
            <a:r>
              <a:rPr lang="en-US" sz="1600" dirty="0" smtClean="0"/>
              <a:t> </a:t>
            </a:r>
            <a:r>
              <a:rPr lang="ru-RU" sz="1600" dirty="0" smtClean="0"/>
              <a:t>– на </a:t>
            </a:r>
            <a:r>
              <a:rPr lang="en-US" sz="1600" dirty="0" smtClean="0"/>
              <a:t>Windows </a:t>
            </a:r>
            <a:r>
              <a:rPr lang="ru-RU" sz="1600" dirty="0" smtClean="0"/>
              <a:t>это синоним «</a:t>
            </a:r>
            <a:r>
              <a:rPr lang="en-US" sz="1600" dirty="0"/>
              <a:t>__</a:t>
            </a:r>
            <a:r>
              <a:rPr lang="en-US" sz="1600" dirty="0" err="1"/>
              <a:t>stdcall</a:t>
            </a:r>
            <a:r>
              <a:rPr lang="ru-RU" sz="1600" dirty="0" smtClean="0"/>
              <a:t>»</a:t>
            </a:r>
          </a:p>
          <a:p>
            <a:pPr marL="484632" indent="-457200">
              <a:buFont typeface="Arial" pitchFamily="34" charset="0"/>
              <a:buChar char="•"/>
            </a:pPr>
            <a:endParaRPr lang="ru-RU" sz="1600" dirty="0" smtClean="0"/>
          </a:p>
          <a:p>
            <a:pPr marL="484632" indent="-457200">
              <a:buFont typeface="Arial" pitchFamily="34" charset="0"/>
              <a:buChar char="•"/>
            </a:pPr>
            <a:endParaRPr lang="ru-RU" sz="1600" dirty="0"/>
          </a:p>
          <a:p>
            <a:pPr marL="484632" indent="-457200">
              <a:buFont typeface="Arial" pitchFamily="34" charset="0"/>
              <a:buChar char="•"/>
            </a:pPr>
            <a:r>
              <a:rPr lang="ru-RU" sz="1600" dirty="0" smtClean="0"/>
              <a:t>Для тех, кто не знает термины «</a:t>
            </a:r>
            <a:r>
              <a:rPr lang="ru-RU" sz="1600" i="1" dirty="0" smtClean="0"/>
              <a:t>соглашение о вызовах</a:t>
            </a:r>
            <a:r>
              <a:rPr lang="ru-RU" sz="1600" dirty="0" smtClean="0"/>
              <a:t>» и «</a:t>
            </a:r>
            <a:r>
              <a:rPr lang="ru-RU" sz="1600" i="1" dirty="0" smtClean="0"/>
              <a:t>динамическая линковка</a:t>
            </a:r>
            <a:r>
              <a:rPr lang="ru-RU" sz="1600" dirty="0" smtClean="0"/>
              <a:t>», 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эти слова – это </a:t>
            </a:r>
            <a:r>
              <a:rPr lang="ru-RU" sz="1400" i="1" dirty="0" smtClean="0"/>
              <a:t>магия</a:t>
            </a:r>
            <a:r>
              <a:rPr lang="ru-RU" sz="1400" dirty="0" smtClean="0"/>
              <a:t>, благодаря которой</a:t>
            </a:r>
            <a:r>
              <a:rPr lang="en-US" sz="1400" dirty="0" smtClean="0"/>
              <a:t> </a:t>
            </a:r>
            <a:r>
              <a:rPr lang="ru-RU" sz="1400" dirty="0" smtClean="0"/>
              <a:t>эту функцию вообще можно вызывать 	откуда-то снаружи (например, из </a:t>
            </a:r>
            <a:r>
              <a:rPr lang="en-US" sz="1400" dirty="0" smtClean="0"/>
              <a:t>Java</a:t>
            </a:r>
            <a:r>
              <a:rPr lang="ru-RU" sz="1400" dirty="0" smtClean="0"/>
              <a:t>-кода)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65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6160</TotalTime>
  <Words>1217</Words>
  <Application>Microsoft Office PowerPoint</Application>
  <PresentationFormat>Экран (4:3)</PresentationFormat>
  <Paragraphs>436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Algerian</vt:lpstr>
      <vt:lpstr>Arial</vt:lpstr>
      <vt:lpstr>Corbel</vt:lpstr>
      <vt:lpstr>Gill Sans MT</vt:lpstr>
      <vt:lpstr>Lucida Console</vt:lpstr>
      <vt:lpstr>Verdana</vt:lpstr>
      <vt:lpstr>Wingdings</vt:lpstr>
      <vt:lpstr>Wingdings 2</vt:lpstr>
      <vt:lpstr>Солнцестояние</vt:lpstr>
      <vt:lpstr>Язык программирования Java</vt:lpstr>
      <vt:lpstr>Java vs. C/C++</vt:lpstr>
      <vt:lpstr>Жизненные реалии</vt:lpstr>
      <vt:lpstr>Java + C/C++ !</vt:lpstr>
      <vt:lpstr>Native methods</vt:lpstr>
      <vt:lpstr>Native methods</vt:lpstr>
      <vt:lpstr>Native methods</vt:lpstr>
      <vt:lpstr>По порядку</vt:lpstr>
      <vt:lpstr>По порядку</vt:lpstr>
      <vt:lpstr>По порядку</vt:lpstr>
      <vt:lpstr>По порядку</vt:lpstr>
      <vt:lpstr>По порядку</vt:lpstr>
      <vt:lpstr>Я должен все это знать?!</vt:lpstr>
      <vt:lpstr>javah</vt:lpstr>
      <vt:lpstr>javah</vt:lpstr>
      <vt:lpstr>javah</vt:lpstr>
      <vt:lpstr>Что можно этим сделать?</vt:lpstr>
      <vt:lpstr>JNI</vt:lpstr>
      <vt:lpstr>JNI sample</vt:lpstr>
      <vt:lpstr>JNI sample</vt:lpstr>
      <vt:lpstr>javah</vt:lpstr>
      <vt:lpstr>Реализация</vt:lpstr>
      <vt:lpstr>Сигнатуры</vt:lpstr>
      <vt:lpstr>Реализация</vt:lpstr>
      <vt:lpstr>Реализация</vt:lpstr>
      <vt:lpstr>JNI и исключения</vt:lpstr>
      <vt:lpstr>JNI и исключения</vt:lpstr>
      <vt:lpstr>JNI: подводные камни</vt:lpstr>
      <vt:lpstr>JNI</vt:lpstr>
      <vt:lpstr>Язык программирования Java</vt:lpstr>
    </vt:vector>
  </TitlesOfParts>
  <Company>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Java</dc:title>
  <dc:creator>Vladimir</dc:creator>
  <cp:lastModifiedBy>max</cp:lastModifiedBy>
  <cp:revision>291</cp:revision>
  <dcterms:created xsi:type="dcterms:W3CDTF">2011-10-05T17:25:42Z</dcterms:created>
  <dcterms:modified xsi:type="dcterms:W3CDTF">2016-08-14T21:40:26Z</dcterms:modified>
</cp:coreProperties>
</file>