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6" r:id="rId3"/>
    <p:sldId id="282" r:id="rId4"/>
    <p:sldId id="283" r:id="rId5"/>
    <p:sldId id="281" r:id="rId6"/>
    <p:sldId id="284" r:id="rId7"/>
    <p:sldId id="285" r:id="rId8"/>
    <p:sldId id="286" r:id="rId9"/>
    <p:sldId id="287" r:id="rId10"/>
    <p:sldId id="267" r:id="rId11"/>
    <p:sldId id="270" r:id="rId12"/>
    <p:sldId id="269" r:id="rId13"/>
    <p:sldId id="271" r:id="rId14"/>
    <p:sldId id="273" r:id="rId15"/>
    <p:sldId id="274" r:id="rId16"/>
    <p:sldId id="275" r:id="rId17"/>
    <p:sldId id="278" r:id="rId18"/>
    <p:sldId id="279" r:id="rId19"/>
    <p:sldId id="280" r:id="rId20"/>
    <p:sldId id="272" r:id="rId21"/>
    <p:sldId id="277" r:id="rId22"/>
    <p:sldId id="268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7" r:id="rId34"/>
    <p:sldId id="299" r:id="rId35"/>
    <p:sldId id="300" r:id="rId36"/>
    <p:sldId id="304" r:id="rId37"/>
    <p:sldId id="301" r:id="rId38"/>
    <p:sldId id="303" r:id="rId39"/>
    <p:sldId id="305" r:id="rId40"/>
    <p:sldId id="306" r:id="rId41"/>
    <p:sldId id="307" r:id="rId42"/>
    <p:sldId id="308" r:id="rId4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#A01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JDBC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JDBC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JDBC</a:t>
            </a:r>
            <a:r>
              <a:rPr lang="en-US" sz="2400" dirty="0" smtClean="0">
                <a:latin typeface="Calibri" pitchFamily="34" charset="0"/>
              </a:rPr>
              <a:t>: Java Data Base Connectivity</a:t>
            </a:r>
            <a:r>
              <a:rPr lang="ru-RU" sz="2400" dirty="0" smtClean="0">
                <a:latin typeface="Calibri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268760"/>
            <a:ext cx="2520280" cy="437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2987824" y="1340768"/>
            <a:ext cx="59766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400" kern="0" dirty="0" smtClean="0">
                <a:latin typeface="Calibri" pitchFamily="34" charset="0"/>
                <a:cs typeface="+mn-cs"/>
              </a:rPr>
              <a:t>   Платформенно-независимый промышленный стандарт взаимодействия Java-приложений с различными СУБД, реализованный в виде пакета java.sql, входящего в состав Java SE. (С) Википедия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JDBC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JDBC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 архитектурном разрезе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30" name="Picture 6" descr="C:\Documents and Settings\abulov\Рабочий стол\JDBCTier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12776"/>
            <a:ext cx="7416824" cy="4547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JDBC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28498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Строка соединения с базой</a:t>
            </a:r>
            <a:r>
              <a:rPr lang="en-US" dirty="0" smtClean="0">
                <a:latin typeface="Calibri" pitchFamily="34" charset="0"/>
              </a:rPr>
              <a:t>: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jdbc</a:t>
            </a:r>
            <a:r>
              <a:rPr lang="en-US" dirty="0" smtClean="0">
                <a:latin typeface="Calibri" pitchFamily="34" charset="0"/>
              </a:rPr>
              <a:t>:&lt;</a:t>
            </a:r>
            <a:r>
              <a:rPr lang="en-US" dirty="0" err="1" smtClean="0">
                <a:latin typeface="Calibri" pitchFamily="34" charset="0"/>
              </a:rPr>
              <a:t>subprotocol</a:t>
            </a:r>
            <a:r>
              <a:rPr lang="en-US" dirty="0" smtClean="0">
                <a:latin typeface="Calibri" pitchFamily="34" charset="0"/>
              </a:rPr>
              <a:t>&gt;:&lt;</a:t>
            </a:r>
            <a:r>
              <a:rPr lang="en-US" dirty="0" err="1" smtClean="0">
                <a:latin typeface="Calibri" pitchFamily="34" charset="0"/>
              </a:rPr>
              <a:t>subname</a:t>
            </a:r>
            <a:r>
              <a:rPr lang="en-US" dirty="0" smtClean="0">
                <a:latin typeface="Calibri" pitchFamily="34" charset="0"/>
              </a:rPr>
              <a:t>&gt; 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5733256"/>
            <a:ext cx="450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alibri" pitchFamily="34" charset="0"/>
              </a:rPr>
              <a:t>Subprotocol</a:t>
            </a:r>
            <a:r>
              <a:rPr lang="en-US" sz="1800" b="1" dirty="0" smtClean="0">
                <a:latin typeface="Calibri" pitchFamily="34" charset="0"/>
              </a:rPr>
              <a:t>: </a:t>
            </a:r>
            <a:r>
              <a:rPr lang="en-US" sz="1800" dirty="0" smtClean="0">
                <a:latin typeface="Calibri" pitchFamily="34" charset="0"/>
              </a:rPr>
              <a:t>oracle, </a:t>
            </a:r>
            <a:r>
              <a:rPr lang="en-US" sz="1800" dirty="0" err="1" smtClean="0">
                <a:latin typeface="Calibri" pitchFamily="34" charset="0"/>
              </a:rPr>
              <a:t>mysql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</a:rPr>
              <a:t>odbc</a:t>
            </a:r>
            <a:r>
              <a:rPr lang="en-US" sz="1800" dirty="0" smtClean="0">
                <a:latin typeface="Calibri" pitchFamily="34" charset="0"/>
              </a:rPr>
              <a:t>, firebird  </a:t>
            </a:r>
            <a:endParaRPr lang="en-US" sz="18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611560" y="3933056"/>
            <a:ext cx="6372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>
                <a:latin typeface="Calibri" pitchFamily="34" charset="0"/>
              </a:rPr>
              <a:t>jdbc:odbc:dsn_name;UID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your_uid;PWD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your_pwd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host_name:port</a:t>
            </a:r>
            <a:r>
              <a:rPr lang="en-US" dirty="0" smtClean="0"/>
              <a:t>/</a:t>
            </a:r>
            <a:r>
              <a:rPr lang="en-US" dirty="0" err="1" smtClean="0"/>
              <a:t>dbname</a:t>
            </a:r>
            <a:endParaRPr lang="en-US" dirty="0" smtClean="0"/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dirty="0" err="1" smtClean="0"/>
              <a:t>jdbc:oracle:thin</a:t>
            </a:r>
            <a:r>
              <a:rPr lang="en-US" dirty="0" smtClean="0"/>
              <a:t>:@</a:t>
            </a:r>
            <a:r>
              <a:rPr lang="en-US" dirty="0" err="1" smtClean="0"/>
              <a:t>machine_name:port_number:instance_name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7" y="1052736"/>
            <a:ext cx="86307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76064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libri" pitchFamily="34" charset="0"/>
              </a:rPr>
              <a:t>JDBC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– </a:t>
            </a:r>
            <a:r>
              <a:rPr lang="ru-RU" sz="2400" b="1" dirty="0" smtClean="0">
                <a:latin typeface="Calibri" pitchFamily="34" charset="0"/>
              </a:rPr>
              <a:t>это просто</a:t>
            </a:r>
            <a:r>
              <a:rPr lang="en-US" sz="2400" b="1" dirty="0" smtClean="0">
                <a:latin typeface="Calibri" pitchFamily="34" charset="0"/>
              </a:rPr>
              <a:t>:</a:t>
            </a:r>
            <a:endParaRPr lang="ru-RU" sz="24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0568" y="764704"/>
            <a:ext cx="9144000" cy="79208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Connection: </a:t>
            </a:r>
            <a:r>
              <a:rPr lang="ru-RU" b="1" dirty="0" smtClean="0">
                <a:latin typeface="Calibri" pitchFamily="34" charset="0"/>
              </a:rPr>
              <a:t>осуществляет соединение с БэДэ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и создает </a:t>
            </a:r>
            <a:r>
              <a:rPr lang="en-US" b="1" dirty="0" smtClean="0">
                <a:latin typeface="Calibri" pitchFamily="34" charset="0"/>
              </a:rPr>
              <a:t>Statement’</a:t>
            </a:r>
            <a:r>
              <a:rPr lang="ru-RU" b="1" dirty="0" smtClean="0">
                <a:latin typeface="Calibri" pitchFamily="34" charset="0"/>
              </a:rPr>
              <a:t>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2736"/>
            <a:ext cx="906390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Основной интерфейс для работы с базой данных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Является ограниченным невозобновляемым ресурсом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548680"/>
            <a:ext cx="9144000" cy="504056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Закрывай </a:t>
            </a:r>
            <a:r>
              <a:rPr lang="en-US" b="1" dirty="0" smtClean="0">
                <a:latin typeface="Calibri" pitchFamily="34" charset="0"/>
              </a:rPr>
              <a:t>Connection</a:t>
            </a:r>
            <a:r>
              <a:rPr lang="ru-RU" b="1" dirty="0" smtClean="0">
                <a:latin typeface="Calibri" pitchFamily="34" charset="0"/>
              </a:rPr>
              <a:t> или  будешь ловить барабашек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9" y="1052736"/>
            <a:ext cx="86552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548680"/>
            <a:ext cx="9144000" cy="504056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Закрывай </a:t>
            </a:r>
            <a:r>
              <a:rPr lang="en-US" b="1" dirty="0" smtClean="0">
                <a:latin typeface="Calibri" pitchFamily="34" charset="0"/>
              </a:rPr>
              <a:t>Connection</a:t>
            </a:r>
            <a:r>
              <a:rPr lang="ru-RU" b="1" dirty="0" smtClean="0">
                <a:latin typeface="Calibri" pitchFamily="34" charset="0"/>
              </a:rPr>
              <a:t> правильно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836712"/>
            <a:ext cx="880362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Statements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-</a:t>
            </a:r>
            <a:r>
              <a:rPr lang="en-US" sz="2400" kern="0" dirty="0" smtClean="0">
                <a:latin typeface="Calibri" pitchFamily="34" charset="0"/>
                <a:cs typeface="+mn-cs"/>
              </a:rPr>
              <a:t> the object used for executing a static SQL statement and returning the results it produces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Prepared Statement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an object that represents a precompiled SQL statement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Callable Statement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the interface used to execute SQL stored procedures.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Statement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простое исполнение статических </a:t>
            </a:r>
            <a:r>
              <a:rPr lang="en-US" sz="2400" b="1" kern="0" dirty="0" smtClean="0">
                <a:latin typeface="Calibri" pitchFamily="34" charset="0"/>
                <a:cs typeface="+mn-cs"/>
              </a:rPr>
              <a:t>SQL 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запросов.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24744"/>
            <a:ext cx="86858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PreparedStatement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PreparedStatement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исполнение скомпилированных запросов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768"/>
            <a:ext cx="83973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Выполняется быстрее, чем </a:t>
            </a:r>
            <a:r>
              <a:rPr lang="en-US" dirty="0" smtClean="0">
                <a:latin typeface="Calibri" pitchFamily="34" charset="0"/>
              </a:rPr>
              <a:t>Statement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Предохраняет от </a:t>
            </a:r>
            <a:r>
              <a:rPr lang="en-US" dirty="0" smtClean="0">
                <a:latin typeface="Calibri" pitchFamily="34" charset="0"/>
              </a:rPr>
              <a:t>SQL Injection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Подобный шаблон используется в </a:t>
            </a:r>
            <a:r>
              <a:rPr lang="en-US" dirty="0" smtClean="0">
                <a:latin typeface="Calibri" pitchFamily="34" charset="0"/>
              </a:rPr>
              <a:t>Hibernate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smtClean="0">
                <a:latin typeface="Calibri" pitchFamily="34" charset="0"/>
              </a:rPr>
              <a:t>JPA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CallableStatement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CallableStatement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 smtClean="0">
                <a:latin typeface="Calibri" pitchFamily="34" charset="0"/>
                <a:cs typeface="+mn-cs"/>
              </a:rPr>
              <a:t> исполнение хранимых процедур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340768"/>
            <a:ext cx="87565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Транзакции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</a:rPr>
              <a:t>ACID</a:t>
            </a:r>
            <a:r>
              <a:rPr lang="en-US" sz="2400" dirty="0" smtClean="0">
                <a:latin typeface="Calibri" pitchFamily="34" charset="0"/>
              </a:rPr>
              <a:t>: Atomicity, Consistency, Isolation, Durability</a:t>
            </a:r>
          </a:p>
          <a:p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Atomicity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контексте транзакции либо выполняются все действия, либо не выполняется ни одно из них. Либо происходит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commit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(фиксация),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либо </a:t>
            </a:r>
            <a:r>
              <a:rPr lang="en-US" sz="2400" i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rollback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откат).</a:t>
            </a:r>
          </a:p>
          <a:p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Consistency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системные ресурсы должны пребывать в целостном и непротиворечивом состоянии как до начала транзакции, так и после ее окончания.</a:t>
            </a:r>
          </a:p>
          <a:p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Isolation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промежуточные результаты транзакции должны быть закрыты для доступа со стороны любой другой действующей транзакции до момента фиксации.</a:t>
            </a:r>
          </a:p>
          <a:p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Durability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результат выполнения завершенной транзакции не должен быть утрачен ни при каких условиях.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ResultSet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alibri" pitchFamily="34" charset="0"/>
              </a:rPr>
              <a:t>ResultSet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>курсор текущего запроса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124744"/>
            <a:ext cx="894048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Является мощным средством для итерации по набору данных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Позволяет выполнять удаление, вставку и обновление столбцов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Но для этого не используется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</a:t>
            </a:r>
            <a:endParaRPr lang="en-US" dirty="0" smtClean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ResultSetMetaData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Предоставляет мета данные запроса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1" y="1196752"/>
            <a:ext cx="88495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Общие правила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На 1 (один) </a:t>
            </a:r>
            <a:r>
              <a:rPr lang="en-US" sz="2400" b="1" dirty="0" smtClean="0">
                <a:latin typeface="Calibri" pitchFamily="34" charset="0"/>
              </a:rPr>
              <a:t>Statement – 1 (</a:t>
            </a:r>
            <a:r>
              <a:rPr lang="ru-RU" sz="2400" b="1" dirty="0" smtClean="0">
                <a:latin typeface="Calibri" pitchFamily="34" charset="0"/>
              </a:rPr>
              <a:t>один) </a:t>
            </a:r>
            <a:r>
              <a:rPr lang="en-US" sz="2400" b="1" dirty="0" err="1" smtClean="0">
                <a:latin typeface="Calibri" pitchFamily="34" charset="0"/>
              </a:rPr>
              <a:t>ResultSet</a:t>
            </a:r>
            <a:endParaRPr lang="ru-RU" sz="2400" b="1" dirty="0" smtClean="0">
              <a:latin typeface="Calibri" pitchFamily="34" charset="0"/>
            </a:endParaRPr>
          </a:p>
          <a:p>
            <a:r>
              <a:rPr lang="ru-RU" sz="2400" b="1" dirty="0" smtClean="0">
                <a:latin typeface="Calibri" pitchFamily="34" charset="0"/>
              </a:rPr>
              <a:t>Открыл – закрой!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Statement </a:t>
            </a:r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можно (и даже нужно) использовать повторно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серьезных проектах использовать только </a:t>
            </a:r>
            <a:r>
              <a:rPr lang="en-US" sz="2400" b="1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PreparedStatement</a:t>
            </a:r>
            <a:endParaRPr lang="ru-RU" sz="2400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ru-RU" sz="2400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Помни про транзакцию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Архитектура доступа к данным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</a:rPr>
              <a:t>Смешивание </a:t>
            </a:r>
            <a:r>
              <a:rPr lang="en-US" sz="2400" dirty="0" smtClean="0">
                <a:latin typeface="Calibri" pitchFamily="34" charset="0"/>
              </a:rPr>
              <a:t>SQL </a:t>
            </a:r>
            <a:r>
              <a:rPr lang="ru-RU" sz="2400" dirty="0" smtClean="0">
                <a:latin typeface="Calibri" pitchFamily="34" charset="0"/>
              </a:rPr>
              <a:t>кода и реализации является в </a:t>
            </a:r>
            <a:r>
              <a:rPr lang="en-US" sz="2400" dirty="0" smtClean="0">
                <a:latin typeface="Calibri" pitchFamily="34" charset="0"/>
              </a:rPr>
              <a:t>Java </a:t>
            </a:r>
            <a:r>
              <a:rPr lang="ru-RU" sz="2400" dirty="0" smtClean="0">
                <a:latin typeface="Calibri" pitchFamily="34" charset="0"/>
              </a:rPr>
              <a:t>антипаттерном (не действительно в Индии)</a:t>
            </a:r>
          </a:p>
          <a:p>
            <a:r>
              <a:rPr lang="ru-RU" sz="2400" dirty="0" smtClean="0">
                <a:latin typeface="Calibri" pitchFamily="34" charset="0"/>
              </a:rPr>
              <a:t>Ни в коем случае не допускается вызов </a:t>
            </a:r>
            <a:r>
              <a:rPr lang="en-US" sz="2400" dirty="0" smtClean="0">
                <a:latin typeface="Calibri" pitchFamily="34" charset="0"/>
              </a:rPr>
              <a:t>SQL</a:t>
            </a:r>
            <a:r>
              <a:rPr lang="ru-RU" sz="2400" dirty="0" smtClean="0">
                <a:latin typeface="Calibri" pitchFamily="34" charset="0"/>
              </a:rPr>
              <a:t> из </a:t>
            </a:r>
            <a:r>
              <a:rPr lang="en-US" sz="2400" dirty="0" smtClean="0">
                <a:latin typeface="Calibri" pitchFamily="34" charset="0"/>
              </a:rPr>
              <a:t>view </a:t>
            </a:r>
            <a:r>
              <a:rPr lang="ru-RU" sz="2400" dirty="0" smtClean="0">
                <a:latin typeface="Calibri" pitchFamily="34" charset="0"/>
              </a:rPr>
              <a:t>или </a:t>
            </a:r>
            <a:r>
              <a:rPr lang="en-US" sz="2400" dirty="0" smtClean="0">
                <a:latin typeface="Calibri" pitchFamily="34" charset="0"/>
              </a:rPr>
              <a:t>controller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Соединения лучше пуллировать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А еще лучше использовать типовые решения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Active Record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212976"/>
            <a:ext cx="8712968" cy="2376264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</a:rPr>
              <a:t>Объект является "обёрткой" одной строки из БД или представления, включает в себя доступ к БД и логику обращения с данными.</a:t>
            </a:r>
            <a:endParaRPr lang="en-US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</a:rPr>
              <a:t>Используется в </a:t>
            </a:r>
            <a:r>
              <a:rPr lang="en-US" sz="2400" dirty="0" smtClean="0">
                <a:latin typeface="Calibri" pitchFamily="34" charset="0"/>
              </a:rPr>
              <a:t>YII, </a:t>
            </a:r>
            <a:r>
              <a:rPr lang="en-US" sz="2400" dirty="0" err="1" smtClean="0">
                <a:latin typeface="Calibri" pitchFamily="34" charset="0"/>
              </a:rPr>
              <a:t>RoR</a:t>
            </a:r>
            <a:r>
              <a:rPr lang="en-US" sz="2400" dirty="0" smtClean="0">
                <a:latin typeface="Calibri" pitchFamily="34" charset="0"/>
              </a:rPr>
              <a:t>, Lift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</a:rPr>
              <a:t>Очень удобен для использования с документо-ориентированными базами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836712"/>
            <a:ext cx="3671887" cy="24209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mapper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8"/>
            <a:ext cx="8712968" cy="1296144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Использует шаблон </a:t>
            </a:r>
            <a:r>
              <a:rPr lang="en-US" sz="2400" dirty="0" smtClean="0">
                <a:latin typeface="Calibri" pitchFamily="34" charset="0"/>
              </a:rPr>
              <a:t>Bridge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Реализован в  </a:t>
            </a:r>
            <a:r>
              <a:rPr lang="en-US" sz="2400" dirty="0" smtClean="0">
                <a:latin typeface="Calibri" pitchFamily="34" charset="0"/>
              </a:rPr>
              <a:t>JDO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err="1" smtClean="0">
                <a:latin typeface="Calibri" pitchFamily="34" charset="0"/>
              </a:rPr>
              <a:t>iBatis</a:t>
            </a:r>
            <a:endParaRPr lang="en-US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Не нужно специально аннотировать или менять классы.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620688"/>
            <a:ext cx="7667625" cy="2159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mapper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8"/>
            <a:ext cx="8712968" cy="1296144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Использует шаблон </a:t>
            </a:r>
            <a:r>
              <a:rPr lang="en-US" sz="2400" dirty="0" smtClean="0">
                <a:latin typeface="Calibri" pitchFamily="34" charset="0"/>
              </a:rPr>
              <a:t>Bridge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Реализован в  </a:t>
            </a:r>
            <a:r>
              <a:rPr lang="en-US" sz="2400" dirty="0" smtClean="0">
                <a:latin typeface="Calibri" pitchFamily="34" charset="0"/>
              </a:rPr>
              <a:t>JDO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err="1" smtClean="0">
                <a:latin typeface="Calibri" pitchFamily="34" charset="0"/>
              </a:rPr>
              <a:t>iBatis</a:t>
            </a:r>
            <a:endParaRPr lang="en-US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Не нужно специально аннотировать или менять классы.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620688"/>
            <a:ext cx="7667625" cy="2159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Table Data Gateway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8"/>
            <a:ext cx="8712968" cy="720080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Работает со всеми записями в таблице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836712"/>
            <a:ext cx="8683625" cy="1295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DAO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645024"/>
            <a:ext cx="8712968" cy="720080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Arial" charset="0"/>
              </a:rPr>
              <a:t>Является классическим </a:t>
            </a:r>
            <a:r>
              <a:rPr lang="en-US" sz="2400" dirty="0" smtClean="0">
                <a:latin typeface="Arial" charset="0"/>
              </a:rPr>
              <a:t>Core J2EE </a:t>
            </a:r>
            <a:r>
              <a:rPr lang="ru-RU" sz="2400" dirty="0" smtClean="0">
                <a:latin typeface="Arial" charset="0"/>
              </a:rPr>
              <a:t>паттерном</a:t>
            </a:r>
            <a:endParaRPr lang="ru-RU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692696"/>
            <a:ext cx="6905625" cy="2665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Lazy Load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37112"/>
            <a:ext cx="8712968" cy="1368152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Использует шаблон </a:t>
            </a:r>
            <a:r>
              <a:rPr lang="en-US" sz="2400" dirty="0" smtClean="0">
                <a:latin typeface="Calibri" pitchFamily="34" charset="0"/>
              </a:rPr>
              <a:t>Proxy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Поддерживается нативно </a:t>
            </a:r>
            <a:r>
              <a:rPr lang="en-US" sz="2400" dirty="0" smtClean="0">
                <a:latin typeface="Calibri" pitchFamily="34" charset="0"/>
              </a:rPr>
              <a:t>JPA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Hibernate. </a:t>
            </a: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Основные сложности связаны с временем жизни </a:t>
            </a:r>
            <a:r>
              <a:rPr lang="en-US" sz="2400" dirty="0" smtClean="0">
                <a:latin typeface="Calibri" pitchFamily="34" charset="0"/>
              </a:rPr>
              <a:t>proxy</a:t>
            </a: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sz="2400" dirty="0" smtClean="0">
              <a:latin typeface="Calibri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836613"/>
            <a:ext cx="4465637" cy="3482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Проблемы изоляции транзакций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потерянное обновление (lost update)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«грязное» чтение (dirty read) — чтение данных, которые были записаны откаченной транзакцией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052736"/>
            <a:ext cx="599466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717032"/>
            <a:ext cx="70021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Query Object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37112"/>
            <a:ext cx="8712968" cy="1368152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Поддерживается нативно </a:t>
            </a:r>
            <a:r>
              <a:rPr lang="en-US" sz="2400" dirty="0" smtClean="0">
                <a:latin typeface="Calibri" pitchFamily="34" charset="0"/>
              </a:rPr>
              <a:t>JPA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Hibernate. 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Является реализацией шаблона - </a:t>
            </a:r>
            <a:r>
              <a:rPr lang="en-US" sz="2400" dirty="0" smtClean="0">
                <a:latin typeface="Calibri" pitchFamily="34" charset="0"/>
              </a:rPr>
              <a:t>???? 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</a:t>
            </a: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836613"/>
            <a:ext cx="5545138" cy="31384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Unit of Work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56992"/>
            <a:ext cx="8712968" cy="864096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Поддерживается нативно </a:t>
            </a:r>
            <a:r>
              <a:rPr lang="en-US" sz="2400" dirty="0" smtClean="0">
                <a:latin typeface="Calibri" pitchFamily="34" charset="0"/>
              </a:rPr>
              <a:t>JPA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Hibernate. 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2400" dirty="0" smtClean="0">
                <a:latin typeface="Calibri" pitchFamily="34" charset="0"/>
              </a:rPr>
              <a:t>Сложен в своей реализации</a:t>
            </a: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ru-RU" sz="2400" dirty="0" smtClean="0">
              <a:latin typeface="Calibri" pitchFamily="34" charset="0"/>
            </a:endParaRPr>
          </a:p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692696"/>
            <a:ext cx="2763838" cy="2447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Domain Model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764704"/>
            <a:ext cx="6552728" cy="32403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Объектная модель домена используется как правило с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ORM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Нужна при сложной бизнес-логике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764704"/>
            <a:ext cx="19431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ORM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52839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Object-relational mapping  - </a:t>
            </a:r>
            <a:r>
              <a:rPr lang="ru-RU" sz="2400" dirty="0" smtClean="0">
                <a:latin typeface="Calibri" pitchFamily="34" charset="0"/>
              </a:rPr>
              <a:t>объектно-реляционное отображение.</a:t>
            </a:r>
          </a:p>
          <a:p>
            <a:r>
              <a:rPr lang="ru-RU" sz="2400" dirty="0" smtClean="0">
                <a:latin typeface="Calibri" pitchFamily="34" charset="0"/>
              </a:rPr>
              <a:t>Несколько таблиц или записей из таблиц могут относиться к одному объекту.</a:t>
            </a:r>
          </a:p>
          <a:p>
            <a:r>
              <a:rPr lang="ru-RU" sz="2400" dirty="0" smtClean="0">
                <a:latin typeface="Calibri" pitchFamily="34" charset="0"/>
              </a:rPr>
              <a:t>Используется при сложных связях между доменными объектами</a:t>
            </a:r>
          </a:p>
          <a:p>
            <a:r>
              <a:rPr lang="ru-RU" sz="2400" dirty="0" smtClean="0">
                <a:latin typeface="Calibri" pitchFamily="34" charset="0"/>
              </a:rPr>
              <a:t>Самый известный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фреймворк – </a:t>
            </a:r>
            <a:r>
              <a:rPr lang="en-US" sz="2400" dirty="0" smtClean="0">
                <a:latin typeface="Calibri" pitchFamily="34" charset="0"/>
              </a:rPr>
              <a:t>Hibernate.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64704"/>
            <a:ext cx="77334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52839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Проект  стартовал в 2001 году  и создавался как альтернатива </a:t>
            </a:r>
            <a:r>
              <a:rPr lang="en-US" sz="2400" dirty="0" smtClean="0">
                <a:latin typeface="Calibri" pitchFamily="34" charset="0"/>
              </a:rPr>
              <a:t>EJB2 Entity Bean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В 2003 году стартовала версия 2. Это стал тот Хибернейт, который мы знаем.</a:t>
            </a:r>
          </a:p>
          <a:p>
            <a:r>
              <a:rPr lang="ru-RU" sz="2400" dirty="0" smtClean="0">
                <a:latin typeface="Calibri" pitchFamily="34" charset="0"/>
              </a:rPr>
              <a:t>В 2010 году стартовала версия 3.</a:t>
            </a:r>
          </a:p>
          <a:p>
            <a:r>
              <a:rPr lang="en-US" sz="2400" dirty="0" smtClean="0">
                <a:latin typeface="Calibri" pitchFamily="34" charset="0"/>
              </a:rPr>
              <a:t>JPA 1.0 </a:t>
            </a:r>
            <a:r>
              <a:rPr lang="ru-RU" sz="2400" dirty="0" smtClean="0">
                <a:latin typeface="Calibri" pitchFamily="34" charset="0"/>
              </a:rPr>
              <a:t>был частично списан с </a:t>
            </a:r>
            <a:r>
              <a:rPr lang="en-US" sz="2400" dirty="0" smtClean="0">
                <a:latin typeface="Calibri" pitchFamily="34" charset="0"/>
              </a:rPr>
              <a:t>Hibernate 2</a:t>
            </a:r>
          </a:p>
          <a:p>
            <a:r>
              <a:rPr lang="en-US" sz="2400" dirty="0" smtClean="0">
                <a:latin typeface="Calibri" pitchFamily="34" charset="0"/>
              </a:rPr>
              <a:t>JPA 2.0 </a:t>
            </a:r>
            <a:r>
              <a:rPr lang="ru-RU" sz="2400" dirty="0" smtClean="0">
                <a:latin typeface="Calibri" pitchFamily="34" charset="0"/>
              </a:rPr>
              <a:t>был частично списан с </a:t>
            </a:r>
            <a:r>
              <a:rPr lang="en-US" sz="2400" dirty="0" smtClean="0">
                <a:latin typeface="Calibri" pitchFamily="34" charset="0"/>
              </a:rPr>
              <a:t>Hibernate 2-3</a:t>
            </a:r>
            <a:r>
              <a:rPr lang="ru-RU" sz="2400" dirty="0" smtClean="0">
                <a:latin typeface="Calibri" pitchFamily="34" charset="0"/>
              </a:rPr>
              <a:t> 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возможности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Полный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без единого кусочка </a:t>
            </a:r>
            <a:r>
              <a:rPr lang="en-US" sz="2400" dirty="0" smtClean="0">
                <a:latin typeface="Calibri" pitchFamily="34" charset="0"/>
              </a:rPr>
              <a:t>SQL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Управление транзакциями (только в рамках БД)</a:t>
            </a:r>
          </a:p>
          <a:p>
            <a:r>
              <a:rPr lang="ru-RU" sz="2400" dirty="0" smtClean="0">
                <a:latin typeface="Calibri" pitchFamily="34" charset="0"/>
              </a:rPr>
              <a:t>Кеш </a:t>
            </a:r>
            <a:r>
              <a:rPr lang="en-US" sz="2400" dirty="0" smtClean="0">
                <a:latin typeface="Calibri" pitchFamily="34" charset="0"/>
              </a:rPr>
              <a:t>L2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Оптимизация под конкретные диалекты</a:t>
            </a:r>
          </a:p>
          <a:p>
            <a:r>
              <a:rPr lang="ru-RU" sz="2400" dirty="0" smtClean="0">
                <a:latin typeface="Calibri" pitchFamily="34" charset="0"/>
              </a:rPr>
              <a:t>Поддержка </a:t>
            </a:r>
            <a:r>
              <a:rPr lang="en-US" sz="2400" dirty="0" smtClean="0">
                <a:latin typeface="Calibri" pitchFamily="34" charset="0"/>
              </a:rPr>
              <a:t>annotation-based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xml-based </a:t>
            </a:r>
            <a:r>
              <a:rPr lang="ru-RU" sz="2400" dirty="0" smtClean="0">
                <a:latin typeface="Calibri" pitchFamily="34" charset="0"/>
              </a:rPr>
              <a:t>маппинга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Свой язык запросов – </a:t>
            </a:r>
            <a:r>
              <a:rPr lang="en-US" sz="2400" dirty="0" smtClean="0">
                <a:latin typeface="Calibri" pitchFamily="34" charset="0"/>
              </a:rPr>
              <a:t>HQL</a:t>
            </a:r>
          </a:p>
          <a:p>
            <a:r>
              <a:rPr lang="ru-RU" sz="2400" dirty="0" smtClean="0">
                <a:latin typeface="Calibri" pitchFamily="34" charset="0"/>
              </a:rPr>
              <a:t>Умеет работать в </a:t>
            </a:r>
            <a:r>
              <a:rPr lang="en-US" sz="2400" dirty="0" smtClean="0">
                <a:latin typeface="Calibri" pitchFamily="34" charset="0"/>
              </a:rPr>
              <a:t>non-manager </a:t>
            </a:r>
            <a:r>
              <a:rPr lang="en-US" sz="2400" dirty="0" err="1" smtClean="0">
                <a:latin typeface="Calibri" pitchFamily="34" charset="0"/>
              </a:rPr>
              <a:t>enviroment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Стыкуется </a:t>
            </a:r>
            <a:r>
              <a:rPr lang="en-US" sz="2400" dirty="0" smtClean="0">
                <a:latin typeface="Calibri" pitchFamily="34" charset="0"/>
              </a:rPr>
              <a:t>“</a:t>
            </a:r>
            <a:r>
              <a:rPr lang="ru-RU" sz="2400" dirty="0" smtClean="0">
                <a:latin typeface="Calibri" pitchFamily="34" charset="0"/>
              </a:rPr>
              <a:t>из коробки</a:t>
            </a:r>
            <a:r>
              <a:rPr lang="en-US" sz="2400" dirty="0" smtClean="0">
                <a:latin typeface="Calibri" pitchFamily="34" charset="0"/>
              </a:rPr>
              <a:t>”</a:t>
            </a:r>
            <a:r>
              <a:rPr lang="ru-RU" sz="2400" dirty="0" smtClean="0">
                <a:latin typeface="Calibri" pitchFamily="34" charset="0"/>
              </a:rPr>
              <a:t> со всем стеком </a:t>
            </a:r>
            <a:r>
              <a:rPr lang="en-US" sz="2400" dirty="0" err="1" smtClean="0">
                <a:latin typeface="Calibri" pitchFamily="34" charset="0"/>
              </a:rPr>
              <a:t>Jboss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Отлично интегрируется в </a:t>
            </a:r>
            <a:r>
              <a:rPr lang="en-US" sz="2400" dirty="0" smtClean="0">
                <a:latin typeface="Calibri" pitchFamily="34" charset="0"/>
              </a:rPr>
              <a:t>Spring, JPA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Умеет работать с </a:t>
            </a:r>
            <a:r>
              <a:rPr lang="en-US" sz="2400" dirty="0" err="1" smtClean="0">
                <a:latin typeface="Calibri" pitchFamily="34" charset="0"/>
              </a:rPr>
              <a:t>EhCache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Memcache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Jboss</a:t>
            </a:r>
            <a:r>
              <a:rPr lang="en-US" sz="2400" dirty="0" smtClean="0">
                <a:latin typeface="Calibri" pitchFamily="34" charset="0"/>
              </a:rPr>
              <a:t>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архитектура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93" y="1340768"/>
            <a:ext cx="827886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Entity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64704"/>
            <a:ext cx="3600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3928" y="764704"/>
            <a:ext cx="5040560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Основа </a:t>
            </a:r>
            <a:r>
              <a:rPr lang="en-US" sz="2400" dirty="0" smtClean="0">
                <a:latin typeface="Calibri" pitchFamily="34" charset="0"/>
              </a:rPr>
              <a:t>Hibernate - Entity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Маппинг может осуществляться автоматом или вручную к колонке.</a:t>
            </a:r>
          </a:p>
          <a:p>
            <a:r>
              <a:rPr lang="ru-RU" sz="2400" dirty="0" smtClean="0">
                <a:latin typeface="Calibri" pitchFamily="34" charset="0"/>
              </a:rPr>
              <a:t>Обязательно в каждой </a:t>
            </a:r>
            <a:r>
              <a:rPr lang="en-US" sz="2400" dirty="0" smtClean="0">
                <a:latin typeface="Calibri" pitchFamily="34" charset="0"/>
              </a:rPr>
              <a:t>Entity </a:t>
            </a:r>
            <a:r>
              <a:rPr lang="ru-RU" sz="2400" dirty="0" smtClean="0">
                <a:latin typeface="Calibri" pitchFamily="34" charset="0"/>
              </a:rPr>
              <a:t>должен быть </a:t>
            </a:r>
            <a:r>
              <a:rPr lang="en-US" sz="2400" dirty="0" smtClean="0">
                <a:latin typeface="Calibri" pitchFamily="34" charset="0"/>
              </a:rPr>
              <a:t>id! </a:t>
            </a: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Аннотировать можно поля или геттеры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Обязателен пустой дефолтный конструктор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99992" y="764704"/>
            <a:ext cx="4464496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Вся мощь </a:t>
            </a:r>
            <a:r>
              <a:rPr lang="en-US" sz="2400" dirty="0" smtClean="0">
                <a:latin typeface="Calibri" pitchFamily="34" charset="0"/>
              </a:rPr>
              <a:t>ORM </a:t>
            </a:r>
            <a:r>
              <a:rPr lang="ru-RU" sz="2400" dirty="0" smtClean="0">
                <a:latin typeface="Calibri" pitchFamily="34" charset="0"/>
              </a:rPr>
              <a:t>раскрывается в связях</a:t>
            </a:r>
          </a:p>
          <a:p>
            <a:r>
              <a:rPr lang="ru-RU" sz="2400" dirty="0" smtClean="0">
                <a:latin typeface="Calibri" pitchFamily="34" charset="0"/>
              </a:rPr>
              <a:t>Связи бывают </a:t>
            </a:r>
            <a:r>
              <a:rPr lang="en-US" sz="2400" dirty="0" err="1" smtClean="0">
                <a:latin typeface="Calibri" pitchFamily="34" charset="0"/>
              </a:rPr>
              <a:t>OneToOne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OneToMany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ManyToOne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ManyToMany</a:t>
            </a:r>
            <a:endParaRPr lang="ru-RU" sz="2400" dirty="0" smtClean="0">
              <a:latin typeface="Calibri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620688"/>
            <a:ext cx="427303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Проблемы изоляции транзакций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неповторяющееся чтение (non-repeatable read);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фантомное чтение (phantom reads).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3" y="1052736"/>
            <a:ext cx="708127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777" y="3645024"/>
            <a:ext cx="826767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Session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568952" cy="496855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Управляет жизненным циклом </a:t>
            </a:r>
            <a:r>
              <a:rPr lang="en-US" sz="2400" dirty="0" smtClean="0">
                <a:latin typeface="Calibri" pitchFamily="34" charset="0"/>
              </a:rPr>
              <a:t>Entity</a:t>
            </a:r>
          </a:p>
          <a:p>
            <a:r>
              <a:rPr lang="ru-RU" sz="2400" dirty="0" smtClean="0">
                <a:latin typeface="Calibri" pitchFamily="34" charset="0"/>
              </a:rPr>
              <a:t>Позволяет осуществлять </a:t>
            </a:r>
            <a:r>
              <a:rPr lang="en-US" sz="2400" dirty="0" err="1" smtClean="0">
                <a:latin typeface="Calibri" pitchFamily="34" charset="0"/>
              </a:rPr>
              <a:t>UnitOfWork</a:t>
            </a:r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Позволяет делать длинные транзакции</a:t>
            </a:r>
          </a:p>
          <a:p>
            <a:r>
              <a:rPr lang="ru-RU" sz="2400" dirty="0" smtClean="0">
                <a:latin typeface="Calibri" pitchFamily="34" charset="0"/>
              </a:rPr>
              <a:t>Умеет делать </a:t>
            </a:r>
            <a:r>
              <a:rPr lang="en-US" sz="2400" dirty="0" smtClean="0">
                <a:latin typeface="Calibri" pitchFamily="34" charset="0"/>
              </a:rPr>
              <a:t>Conversation Scope</a:t>
            </a: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конфигурация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64704"/>
            <a:ext cx="824439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Hibernate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вставка данных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908720"/>
            <a:ext cx="8492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Уровни изоляции транзакций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Read uncommitted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</a:rPr>
              <a:t>Read committed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</a:rPr>
              <a:t>Repeatable read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Serializable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Read uncommitted</a:t>
            </a:r>
            <a:r>
              <a:rPr lang="en-US" sz="2400" dirty="0" smtClean="0">
                <a:latin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разрешает грязные чтения, но без потери обновлений. Одна транзакция может не писать в строку, если другая незафиксированная транзакция уже записывает туда. Однако, любая транзакция может читать любые строки.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Read committed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разрешает неповторяемые чтения, но не грязные чтения. Это может быть достигнуто с помощью мгновенных общих блокировок чтения и эксклюзивной блокировки записи. Однако, незафиксированные пишущие транзакции блокируют  все другие транзакции на доступ к строке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Уровни изоляции транзакций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4968552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</a:rPr>
              <a:t>Repeatable read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не допускает ни неповторяемого чтения, ни грязного чтения. Фантомное чтение может произойти. Это может быть достигнуто с использованием общих блокировок на чтение и эксклюзивной блокировки на запись. Блок чтения пишущих транзакций (но не другие операции чтения) и блок  пишущих транзакций блокируют все другие транзакции</a:t>
            </a:r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sz="2400" b="1" dirty="0" err="1" smtClean="0">
                <a:latin typeface="Calibri" pitchFamily="34" charset="0"/>
              </a:rPr>
              <a:t>Serializable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обеспечивает строгую изоляцию транзакций. Он эмулирует последовательное выполнение операций, как если бы операция была выполнена одна за другой последовательно, а не параллельно.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Уровни изоляции транзакций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Выбор уровня изоляции зависит от конкретной задачи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768"/>
            <a:ext cx="87524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изоляции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256584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Блокировка</a:t>
            </a:r>
            <a:r>
              <a:rPr lang="ru-RU" sz="2400" dirty="0" smtClean="0">
                <a:latin typeface="Calibri" pitchFamily="34" charset="0"/>
              </a:rPr>
              <a:t> - это установка метки на запись, что запись заблокирована для изменений. Существует два вида блокировок - оптимистичная и пессимистичная.</a:t>
            </a:r>
          </a:p>
          <a:p>
            <a:r>
              <a:rPr lang="ru-RU" sz="2400" dirty="0" smtClean="0">
                <a:latin typeface="Calibri" pitchFamily="34" charset="0"/>
              </a:rPr>
              <a:t>При </a:t>
            </a:r>
            <a:r>
              <a:rPr lang="ru-RU" sz="2400" b="1" dirty="0" smtClean="0">
                <a:latin typeface="Calibri" pitchFamily="34" charset="0"/>
              </a:rPr>
              <a:t>оптимистичной</a:t>
            </a:r>
            <a:r>
              <a:rPr lang="ru-RU" sz="2400" dirty="0" smtClean="0">
                <a:latin typeface="Calibri" pitchFamily="34" charset="0"/>
              </a:rPr>
              <a:t> блокировке на базе данных реальной блокировки не происходит. Для реализации оптимистичной блокировки часто используется версионирование данных - в таблицу добавляется колонка, которая хранит текущую версию. При выполнении update в запросе в секции where передается версия данных, которая была забрана на изменение. Вместо версии можно хранить время последнего изменения данных</a:t>
            </a:r>
            <a:r>
              <a:rPr lang="en-US" sz="2400" dirty="0" smtClean="0">
                <a:latin typeface="Calibri" pitchFamily="34" charset="0"/>
              </a:rPr>
              <a:t>.</a:t>
            </a:r>
            <a:r>
              <a:rPr lang="ru-RU" sz="2400" dirty="0" smtClean="0">
                <a:latin typeface="Calibri" pitchFamily="34" charset="0"/>
              </a:rPr>
              <a:t> </a:t>
            </a:r>
          </a:p>
          <a:p>
            <a:r>
              <a:rPr lang="ru-RU" sz="2400" dirty="0" smtClean="0">
                <a:latin typeface="Calibri" pitchFamily="34" charset="0"/>
              </a:rPr>
              <a:t>При </a:t>
            </a:r>
            <a:r>
              <a:rPr lang="ru-RU" sz="2400" b="1" dirty="0" smtClean="0">
                <a:latin typeface="Calibri" pitchFamily="34" charset="0"/>
              </a:rPr>
              <a:t>пессимистичной</a:t>
            </a:r>
            <a:r>
              <a:rPr lang="ru-RU" sz="2400" dirty="0" smtClean="0">
                <a:latin typeface="Calibri" pitchFamily="34" charset="0"/>
              </a:rPr>
              <a:t> блокировке для записи ставится эксклюзивная блокировка на уровне базы данных, запрещая таким образом доступ к данным из других транзакций. Существует несколько видов пессимистичных блокировок: блокировка при чтении и блокировка при записи.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Разновидности транзакций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256584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Обычная транзакция</a:t>
            </a:r>
          </a:p>
          <a:p>
            <a:r>
              <a:rPr lang="ru-RU" sz="2400" dirty="0" smtClean="0">
                <a:latin typeface="Calibri" pitchFamily="34" charset="0"/>
              </a:rPr>
              <a:t>Длинная транзакция</a:t>
            </a:r>
          </a:p>
          <a:p>
            <a:r>
              <a:rPr lang="en-US" sz="2400" dirty="0" smtClean="0">
                <a:latin typeface="Calibri" pitchFamily="34" charset="0"/>
              </a:rPr>
              <a:t>XA-</a:t>
            </a:r>
            <a:r>
              <a:rPr lang="ru-RU" sz="2400" dirty="0" smtClean="0">
                <a:latin typeface="Calibri" pitchFamily="34" charset="0"/>
              </a:rPr>
              <a:t>транзакция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endParaRPr lang="ru-RU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3302</TotalTime>
  <Words>1116</Words>
  <Application>Microsoft Office PowerPoint</Application>
  <PresentationFormat>Экран (4:3)</PresentationFormat>
  <Paragraphs>217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Tele-GroteskFet</vt:lpstr>
      <vt:lpstr>Tele-GroteskNor</vt:lpstr>
      <vt:lpstr>Verdana</vt:lpstr>
      <vt:lpstr>Wingdings</vt:lpstr>
      <vt:lpstr>lecture template</vt:lpstr>
      <vt:lpstr>Java Lecture #A01  JDBC</vt:lpstr>
      <vt:lpstr>Транзакции </vt:lpstr>
      <vt:lpstr>Проблемы изоляции транзакций </vt:lpstr>
      <vt:lpstr>Проблемы изоляции транзакций </vt:lpstr>
      <vt:lpstr>Уровни изоляции транзакций</vt:lpstr>
      <vt:lpstr>Уровни изоляции транзакций</vt:lpstr>
      <vt:lpstr>Уровни изоляции транзакций</vt:lpstr>
      <vt:lpstr>Реализация изоляции</vt:lpstr>
      <vt:lpstr>Разновидности транзакций </vt:lpstr>
      <vt:lpstr>JDBC </vt:lpstr>
      <vt:lpstr>JDBC </vt:lpstr>
      <vt:lpstr>JDBC </vt:lpstr>
      <vt:lpstr>Connection </vt:lpstr>
      <vt:lpstr>Connection </vt:lpstr>
      <vt:lpstr>Connection </vt:lpstr>
      <vt:lpstr>Statements </vt:lpstr>
      <vt:lpstr>Statement </vt:lpstr>
      <vt:lpstr>PreparedStatement </vt:lpstr>
      <vt:lpstr>CallableStatement </vt:lpstr>
      <vt:lpstr>ResultSet </vt:lpstr>
      <vt:lpstr>ResultSetMetaData </vt:lpstr>
      <vt:lpstr>Общие правила </vt:lpstr>
      <vt:lpstr>Архитектура доступа к данным </vt:lpstr>
      <vt:lpstr>Active Record </vt:lpstr>
      <vt:lpstr>Data mapper </vt:lpstr>
      <vt:lpstr>Data mapper </vt:lpstr>
      <vt:lpstr>Table Data Gateway</vt:lpstr>
      <vt:lpstr>DAO</vt:lpstr>
      <vt:lpstr>Lazy Load</vt:lpstr>
      <vt:lpstr>Query Object</vt:lpstr>
      <vt:lpstr>Unit of Work</vt:lpstr>
      <vt:lpstr>Domain Model </vt:lpstr>
      <vt:lpstr>ORM </vt:lpstr>
      <vt:lpstr>Hibernate</vt:lpstr>
      <vt:lpstr>Hibernate </vt:lpstr>
      <vt:lpstr>Hibernate - возможности </vt:lpstr>
      <vt:lpstr>Hibernate – архитектура </vt:lpstr>
      <vt:lpstr>Hibernate - Entity </vt:lpstr>
      <vt:lpstr>Hibernate </vt:lpstr>
      <vt:lpstr>Hibernate Session </vt:lpstr>
      <vt:lpstr>Hibernate - конфигурация </vt:lpstr>
      <vt:lpstr>Hibernate пример – вставка данных 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max</cp:lastModifiedBy>
  <cp:revision>306</cp:revision>
  <cp:lastPrinted>2008-10-06T12:12:35Z</cp:lastPrinted>
  <dcterms:created xsi:type="dcterms:W3CDTF">2011-07-27T18:24:16Z</dcterms:created>
  <dcterms:modified xsi:type="dcterms:W3CDTF">2016-08-14T20:30:23Z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