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77" r:id="rId5"/>
    <p:sldId id="335" r:id="rId6"/>
    <p:sldId id="336" r:id="rId7"/>
    <p:sldId id="343" r:id="rId8"/>
    <p:sldId id="344" r:id="rId9"/>
    <p:sldId id="345" r:id="rId10"/>
    <p:sldId id="337" r:id="rId11"/>
    <p:sldId id="338" r:id="rId12"/>
    <p:sldId id="339" r:id="rId13"/>
    <p:sldId id="340" r:id="rId14"/>
    <p:sldId id="341" r:id="rId15"/>
    <p:sldId id="342" r:id="rId16"/>
    <p:sldId id="310" r:id="rId17"/>
    <p:sldId id="347" r:id="rId18"/>
    <p:sldId id="350" r:id="rId19"/>
    <p:sldId id="363" r:id="rId20"/>
    <p:sldId id="348" r:id="rId21"/>
    <p:sldId id="349" r:id="rId22"/>
    <p:sldId id="346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60" r:id="rId31"/>
    <p:sldId id="361" r:id="rId32"/>
    <p:sldId id="359" r:id="rId33"/>
    <p:sldId id="3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>
        <p:scale>
          <a:sx n="72" d="100"/>
          <a:sy n="72" d="100"/>
        </p:scale>
        <p:origin x="54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233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defTabSz="91378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t="16544" r="7275" b="16691"/>
          <a:stretch/>
        </p:blipFill>
        <p:spPr>
          <a:xfrm>
            <a:off x="10731799" y="4630992"/>
            <a:ext cx="1131688" cy="33474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3271" y="164177"/>
            <a:ext cx="369146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  <a:r>
              <a:rPr lang="en-US" sz="1600" baseline="0" dirty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Virtual Academy</a:t>
            </a:r>
            <a:endParaRPr lang="en-US" sz="1600" dirty="0">
              <a:solidFill>
                <a:schemeClr val="tx1">
                  <a:lumMod val="75000"/>
                  <a:lumOff val="25000"/>
                  <a:alpha val="99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9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11603313" cy="1692617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0" y="3466407"/>
            <a:ext cx="11315013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34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ru-RU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Демонстрация</a:t>
            </a:r>
            <a:endParaRPr lang="en-US" sz="6600" dirty="0">
              <a:solidFill>
                <a:prstClr val="black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2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4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4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op right small rectangle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7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Аутентификация и авторизация</a:t>
            </a:r>
            <a:endParaRPr lang="en-US" sz="60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9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Насторйки в </a:t>
            </a:r>
            <a:r>
              <a:rPr lang="en-US" dirty="0"/>
              <a:t>settings.py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713958"/>
            <a:ext cx="11525250" cy="5290388"/>
          </a:xfrm>
        </p:spPr>
        <p:txBody>
          <a:bodyPr/>
          <a:lstStyle/>
          <a:p>
            <a:r>
              <a:rPr lang="ru-RU" dirty="0"/>
              <a:t>LOGIN_REDIRECT_URL</a:t>
            </a:r>
          </a:p>
          <a:p>
            <a:pPr lvl="1"/>
            <a:r>
              <a:rPr lang="ru-RU" sz="2400" dirty="0"/>
              <a:t>По умолчанию: '/accounts/profile/'</a:t>
            </a:r>
          </a:p>
          <a:p>
            <a:pPr lvl="1"/>
            <a:r>
              <a:rPr lang="ru-RU" sz="2400" dirty="0"/>
              <a:t>URL куда перенаправляется пользователь поле авторизации пользователя в представлении contrib.auth.login, если не передан параметр next.</a:t>
            </a:r>
            <a:endParaRPr lang="en-US" sz="2400" dirty="0"/>
          </a:p>
          <a:p>
            <a:r>
              <a:rPr lang="ru-RU" dirty="0"/>
              <a:t>LOGIN_URL</a:t>
            </a:r>
          </a:p>
          <a:p>
            <a:pPr lvl="1"/>
            <a:r>
              <a:rPr lang="ru-RU" sz="2400" dirty="0"/>
              <a:t>По умолчанию: '/accounts/login/'</a:t>
            </a:r>
          </a:p>
          <a:p>
            <a:pPr lvl="1"/>
            <a:r>
              <a:rPr lang="ru-RU" sz="2400" dirty="0"/>
              <a:t>URL, на который перенаправляются пользователи для авторизации, особенно при использовании декоратора </a:t>
            </a:r>
            <a:r>
              <a:rPr lang="en-US" sz="2400" b="1" dirty="0"/>
              <a:t>@</a:t>
            </a:r>
            <a:r>
              <a:rPr lang="ru-RU" sz="2400" b="1" dirty="0" err="1"/>
              <a:t>login_required</a:t>
            </a:r>
            <a:r>
              <a:rPr lang="ru-RU" sz="2400" dirty="0"/>
              <a:t>().</a:t>
            </a:r>
            <a:endParaRPr lang="en-US" sz="2400" dirty="0"/>
          </a:p>
          <a:p>
            <a:r>
              <a:rPr lang="en-US" dirty="0"/>
              <a:t>LOGOUT_URL</a:t>
            </a:r>
          </a:p>
          <a:p>
            <a:pPr lvl="1"/>
            <a:r>
              <a:rPr lang="ru-RU" sz="2400" dirty="0"/>
              <a:t>По умолчанию: '/</a:t>
            </a:r>
            <a:r>
              <a:rPr lang="en-US" sz="2400" dirty="0"/>
              <a:t>accounts/logout/'</a:t>
            </a:r>
          </a:p>
          <a:p>
            <a:pPr lvl="1"/>
            <a:r>
              <a:rPr lang="ru-RU" sz="2400" dirty="0"/>
              <a:t>Аналогичен </a:t>
            </a:r>
            <a:r>
              <a:rPr lang="en-US" sz="2400" dirty="0"/>
              <a:t>LOGIN_URL.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647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аутентификации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539" y="1605417"/>
            <a:ext cx="1104438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"base.html"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crispy_forms_tags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'blog_login'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"post"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csrf_token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{{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crispy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hidden name=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"next"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btn-default"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endblock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9550" y="3133724"/>
            <a:ext cx="3990975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150755" y="4238624"/>
            <a:ext cx="8622020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0533" y="3417677"/>
            <a:ext cx="1131146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"blog_logout"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"btn btn-danger"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&gt;Logout&lt;/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4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польлзователя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0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понять, что пользователь аутентифицирован?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Если текущий пользователь не авторизован, атрибут </a:t>
            </a:r>
            <a:r>
              <a:rPr lang="en-US" dirty="0"/>
              <a:t> </a:t>
            </a:r>
            <a:r>
              <a:rPr lang="en-US" dirty="0" err="1"/>
              <a:t>request.user</a:t>
            </a:r>
            <a:r>
              <a:rPr lang="en-US" dirty="0"/>
              <a:t> </a:t>
            </a:r>
            <a:r>
              <a:rPr lang="ru-RU" dirty="0"/>
              <a:t>для каждого запроса содержит экземпляр AnonymousUser, иначе экземпляр User.</a:t>
            </a:r>
          </a:p>
          <a:p>
            <a:r>
              <a:rPr lang="ru-RU" dirty="0"/>
              <a:t>Различить их можно с помощью метода is_authenticated():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05074" y="4138195"/>
            <a:ext cx="88392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request.user.is_authenticated():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Пользователь аутентифицирован</a:t>
            </a:r>
            <a:b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b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Это анонимный пользователь</a:t>
            </a:r>
            <a:b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kumimoji="0" lang="ru-RU" altLang="ru-RU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8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r>
              <a:rPr lang="en-US" dirty="0" err="1"/>
              <a:t>login_required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краткости кода вы можете использовать декоратор login_required():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2065" y="3723423"/>
            <a:ext cx="1080052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django.contrib.auth.decorators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login_required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login_required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my_view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8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71923-7863-4D10-9D35-6381AA12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LoginRequiredMixin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4DDCE-B714-4014-A6E7-8A4D5D40C3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571E2E-2037-4E76-83A5-1197114C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7" y="2750133"/>
            <a:ext cx="11476019" cy="25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6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авторизовать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911976"/>
            <a:ext cx="11525250" cy="5290388"/>
          </a:xfrm>
        </p:spPr>
        <p:txBody>
          <a:bodyPr/>
          <a:lstStyle/>
          <a:p>
            <a:r>
              <a:rPr lang="ru-RU" dirty="0"/>
              <a:t>Перед авторизацией необходимо выполнить аутентификацию пользователя с помощью функции authenticate(), а затем вызвать функции login()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3517" y="2442746"/>
            <a:ext cx="994123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authenticate, login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my_view(request):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username = request.POST[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'username'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password = request.POST[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 = authenticate(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=username,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=password)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not None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user.is_active: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login(request, user)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Перенаправление на целевую страницу.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Вернуть сообщение о ошбике: 'Неактивный аккаунт'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Вернуть сообщение о ошибке 'Неверный логин'.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1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отменить авторизацию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Для отмены авторизации пользователя, который был авторизован с помощью функции login(), следует использовать функцию logout() в коде вашего представления. </a:t>
            </a:r>
          </a:p>
          <a:p>
            <a:r>
              <a:rPr lang="ru-RU" dirty="0"/>
              <a:t>Функция принимает объект HttpRequest и не возвращает никаких значений.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8449" y="4775568"/>
            <a:ext cx="743902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logout_view(request):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logout(request)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Перенаправление на страницу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1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прав доступа к страницам сайта</a:t>
            </a:r>
          </a:p>
        </p:txBody>
      </p:sp>
    </p:spTree>
    <p:extLst>
      <p:ext uri="{BB962C8B-B14F-4D97-AF65-F5344CB8AC3E}">
        <p14:creationId xmlns:p14="http://schemas.microsoft.com/office/powerpoint/2010/main" val="97926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аутентификации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поставляется с системой аутентификации пользователей. </a:t>
            </a:r>
            <a:endParaRPr lang="en-US" dirty="0"/>
          </a:p>
          <a:p>
            <a:r>
              <a:rPr lang="ru-RU" dirty="0"/>
              <a:t>Она обеспечивает пользовательские аккаунты, группы, права и сессии на основе куки.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3541" y="2635134"/>
            <a:ext cx="11315013" cy="14855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Права доступа и авторизация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06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2A2450-3576-4689-BF9E-3DFB94EA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Права доступа</a:t>
            </a:r>
            <a:endParaRPr lang="ru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8F3AF6E-F7A2-4DE0-A68F-0E8BCB1122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err="1"/>
              <a:t>Django</a:t>
            </a:r>
            <a:r>
              <a:rPr lang="ru-RU" dirty="0"/>
              <a:t> поставляется со встроенной системой прав (</a:t>
            </a:r>
            <a:r>
              <a:rPr lang="en-US" dirty="0"/>
              <a:t>permissions)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Он</a:t>
            </a:r>
            <a:r>
              <a:rPr lang="uk-UA" dirty="0"/>
              <a:t>а</a:t>
            </a:r>
            <a:r>
              <a:rPr lang="ru-RU" dirty="0"/>
              <a:t> предоставляет возможность назначать разрешения определенным пользователям и группам пользователей.</a:t>
            </a:r>
          </a:p>
          <a:p>
            <a:r>
              <a:rPr lang="ru-RU" dirty="0"/>
              <a:t>Она используется </a:t>
            </a:r>
            <a:r>
              <a:rPr lang="ru-RU" dirty="0" err="1"/>
              <a:t>админкой</a:t>
            </a:r>
            <a:r>
              <a:rPr lang="ru-RU" dirty="0"/>
              <a:t> </a:t>
            </a:r>
            <a:r>
              <a:rPr lang="ru-RU" dirty="0" err="1"/>
              <a:t>Django</a:t>
            </a:r>
            <a:r>
              <a:rPr lang="ru-RU" dirty="0"/>
              <a:t>, но вы можете использовать его в своем собственном коде.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587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727E2-2799-4C2E-8D63-F42BF2EE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Админка</a:t>
            </a:r>
            <a:r>
              <a:rPr lang="ru-RU" dirty="0"/>
              <a:t> </a:t>
            </a:r>
            <a:r>
              <a:rPr lang="ru-RU" dirty="0" err="1"/>
              <a:t>Django</a:t>
            </a:r>
            <a:r>
              <a:rPr lang="ru-RU" dirty="0"/>
              <a:t> использует права следующим образом: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EA054-2799-4437-AD31-56FDFFDFE3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Просмотр объектов ограничен пользователями с разрешением «</a:t>
            </a:r>
            <a:r>
              <a:rPr lang="en-US" b="1" dirty="0"/>
              <a:t>view</a:t>
            </a:r>
            <a:r>
              <a:rPr lang="ru-RU" dirty="0"/>
              <a:t>» или «</a:t>
            </a:r>
            <a:r>
              <a:rPr lang="en-US" b="1" dirty="0"/>
              <a:t>add</a:t>
            </a:r>
            <a:r>
              <a:rPr lang="ru-RU" dirty="0"/>
              <a:t>».</a:t>
            </a:r>
          </a:p>
          <a:p>
            <a:r>
              <a:rPr lang="ru-RU" dirty="0"/>
              <a:t>Добавление объекта ограничено пользователями с правом «</a:t>
            </a:r>
            <a:r>
              <a:rPr lang="en-US" b="1" dirty="0"/>
              <a:t>add</a:t>
            </a:r>
            <a:r>
              <a:rPr lang="ru-RU" dirty="0"/>
              <a:t>» для этого типа объекта.</a:t>
            </a:r>
          </a:p>
          <a:p>
            <a:r>
              <a:rPr lang="ru-RU" dirty="0"/>
              <a:t>Изменение объекта ограничен пользователями с правом «</a:t>
            </a:r>
            <a:r>
              <a:rPr lang="en-US" b="1" dirty="0"/>
              <a:t>change</a:t>
            </a:r>
            <a:r>
              <a:rPr lang="ru-RU" dirty="0"/>
              <a:t>» для этого типа объекта.</a:t>
            </a:r>
          </a:p>
          <a:p>
            <a:r>
              <a:rPr lang="ru-RU" dirty="0"/>
              <a:t>Удаление объекта ограничен пользователями с правом «</a:t>
            </a:r>
            <a:r>
              <a:rPr lang="en-US" b="1" dirty="0"/>
              <a:t>delete</a:t>
            </a:r>
            <a:r>
              <a:rPr lang="ru-RU" dirty="0"/>
              <a:t>» для этого типа объекта.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7790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29AC6-7639-4A80-8564-5CAC4F90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Права и группы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E2806-BB6E-4C18-877A-F518413DB2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uk-UA" dirty="0"/>
              <a:t>Модель </a:t>
            </a:r>
            <a:r>
              <a:rPr lang="en-US" dirty="0"/>
              <a:t>User </a:t>
            </a:r>
            <a:r>
              <a:rPr lang="ru-RU" dirty="0"/>
              <a:t>имеет два поля «многие ко многим»: </a:t>
            </a:r>
            <a:r>
              <a:rPr lang="ru-RU" b="1" dirty="0" err="1"/>
              <a:t>groups</a:t>
            </a:r>
            <a:r>
              <a:rPr lang="ru-RU" dirty="0"/>
              <a:t> и </a:t>
            </a:r>
            <a:r>
              <a:rPr lang="ru-RU" dirty="0" err="1"/>
              <a:t>user_</a:t>
            </a:r>
            <a:r>
              <a:rPr lang="ru-RU" b="1" dirty="0" err="1"/>
              <a:t>permissions</a:t>
            </a:r>
            <a:r>
              <a:rPr lang="ru-RU" dirty="0"/>
              <a:t>. </a:t>
            </a:r>
            <a:endParaRPr lang="en-US" dirty="0"/>
          </a:p>
          <a:p>
            <a:r>
              <a:rPr lang="en-US" dirty="0"/>
              <a:t>User </a:t>
            </a:r>
            <a:r>
              <a:rPr lang="ru-RU" dirty="0"/>
              <a:t>могут обращаться к своим связанным объектам так же, как и любая другая модель </a:t>
            </a:r>
            <a:r>
              <a:rPr lang="ru-RU" dirty="0" err="1"/>
              <a:t>Django</a:t>
            </a:r>
            <a:r>
              <a:rPr lang="ru-RU" dirty="0"/>
              <a:t>:</a:t>
            </a:r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51E1D7-CA9F-4750-A7F3-7A3FC7324CA3}"/>
              </a:ext>
            </a:extLst>
          </p:cNvPr>
          <p:cNvSpPr/>
          <p:nvPr/>
        </p:nvSpPr>
        <p:spPr>
          <a:xfrm>
            <a:off x="1802294" y="3774150"/>
            <a:ext cx="89452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myuser.groups.set</a:t>
            </a:r>
            <a:r>
              <a:rPr lang="en-US" sz="2400" dirty="0"/>
              <a:t>([</a:t>
            </a:r>
            <a:r>
              <a:rPr lang="en-US" sz="2400" dirty="0" err="1"/>
              <a:t>group_list</a:t>
            </a:r>
            <a:r>
              <a:rPr lang="en-US" sz="2400" dirty="0"/>
              <a:t>])</a:t>
            </a:r>
          </a:p>
          <a:p>
            <a:r>
              <a:rPr lang="en-US" sz="2400" dirty="0" err="1"/>
              <a:t>myuser.groups.add</a:t>
            </a:r>
            <a:r>
              <a:rPr lang="en-US" sz="2400" dirty="0"/>
              <a:t>(group, group, ...)</a:t>
            </a:r>
          </a:p>
          <a:p>
            <a:r>
              <a:rPr lang="en-US" sz="2400" dirty="0" err="1"/>
              <a:t>myuser.groups.remove</a:t>
            </a:r>
            <a:r>
              <a:rPr lang="en-US" sz="2400" dirty="0"/>
              <a:t>(group, group, ...)</a:t>
            </a:r>
          </a:p>
          <a:p>
            <a:r>
              <a:rPr lang="en-US" sz="2400" dirty="0" err="1"/>
              <a:t>myuser.groups.clear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myuser.user_permissions.set</a:t>
            </a:r>
            <a:r>
              <a:rPr lang="en-US" sz="2400" dirty="0"/>
              <a:t>([</a:t>
            </a:r>
            <a:r>
              <a:rPr lang="en-US" sz="2400" dirty="0" err="1"/>
              <a:t>permission_list</a:t>
            </a:r>
            <a:r>
              <a:rPr lang="en-US" sz="2400" dirty="0"/>
              <a:t>])</a:t>
            </a:r>
          </a:p>
          <a:p>
            <a:r>
              <a:rPr lang="en-US" sz="2400" dirty="0" err="1"/>
              <a:t>myuser.user_permissions.add</a:t>
            </a:r>
            <a:r>
              <a:rPr lang="en-US" sz="2400" dirty="0"/>
              <a:t>(permission, permission, ...)</a:t>
            </a:r>
          </a:p>
          <a:p>
            <a:r>
              <a:rPr lang="en-US" sz="2400" dirty="0" err="1"/>
              <a:t>myuser.user_permissions.remove</a:t>
            </a:r>
            <a:r>
              <a:rPr lang="en-US" sz="2400" dirty="0"/>
              <a:t>(permission, permission, ...)</a:t>
            </a:r>
          </a:p>
          <a:p>
            <a:r>
              <a:rPr lang="en-US" sz="2400" dirty="0" err="1"/>
              <a:t>myuser.user_permissions.clear</a:t>
            </a:r>
            <a:r>
              <a:rPr lang="en-US" sz="2400" dirty="0"/>
              <a:t>()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95859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B466E-A65D-4B4F-90ED-8252AC41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Права по </a:t>
            </a:r>
            <a:r>
              <a:rPr lang="uk-UA" dirty="0" err="1"/>
              <a:t>умлочанию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BE5AF-3315-480F-8FCD-1E9AB354E5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136434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uk-UA" dirty="0" err="1"/>
              <a:t>Наличие</a:t>
            </a:r>
            <a:r>
              <a:rPr lang="uk-UA" dirty="0"/>
              <a:t> </a:t>
            </a:r>
            <a:r>
              <a:rPr lang="uk-UA" dirty="0" err="1"/>
              <a:t>приложения</a:t>
            </a:r>
            <a:r>
              <a:rPr lang="uk-UA" dirty="0"/>
              <a:t> </a:t>
            </a:r>
            <a:r>
              <a:rPr lang="ru-RU" b="1" dirty="0" err="1"/>
              <a:t>django.contrib.auth</a:t>
            </a:r>
            <a:r>
              <a:rPr lang="ru-RU" dirty="0"/>
              <a:t> в списке INSTALLED_APPS </a:t>
            </a:r>
            <a:r>
              <a:rPr lang="en-US" dirty="0"/>
              <a:t>settings.py</a:t>
            </a:r>
            <a:r>
              <a:rPr lang="ru-RU" dirty="0"/>
              <a:t> гарантирует наличие прав для каждой модели каждого установленного приложения</a:t>
            </a:r>
          </a:p>
          <a:p>
            <a:r>
              <a:rPr lang="en-US" dirty="0"/>
              <a:t>add</a:t>
            </a:r>
            <a:r>
              <a:rPr lang="ru-RU" dirty="0"/>
              <a:t> </a:t>
            </a:r>
          </a:p>
          <a:p>
            <a:r>
              <a:rPr lang="en-US" dirty="0"/>
              <a:t>change</a:t>
            </a:r>
            <a:r>
              <a:rPr lang="ru-RU" dirty="0"/>
              <a:t> </a:t>
            </a:r>
          </a:p>
          <a:p>
            <a:r>
              <a:rPr lang="en-US" dirty="0"/>
              <a:t>delete</a:t>
            </a:r>
            <a:r>
              <a:rPr lang="ru-RU" dirty="0"/>
              <a:t> </a:t>
            </a:r>
          </a:p>
          <a:p>
            <a:r>
              <a:rPr lang="en-US" dirty="0"/>
              <a:t>view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Эти разрешения будут созданы при запуске </a:t>
            </a:r>
            <a:r>
              <a:rPr lang="ru-RU" b="1" dirty="0"/>
              <a:t>manage.py </a:t>
            </a:r>
            <a:r>
              <a:rPr lang="ru-RU" b="1" dirty="0" err="1"/>
              <a:t>migrate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0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52793-89BC-437C-AE11-06D031DF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Пример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E8996C-727B-4C06-B04B-F547075A88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Предполагая, что у вас есть приложение </a:t>
            </a:r>
            <a:r>
              <a:rPr lang="ru-RU" b="1" dirty="0" err="1"/>
              <a:t>foo</a:t>
            </a:r>
            <a:r>
              <a:rPr lang="ru-RU" dirty="0"/>
              <a:t> и моделью </a:t>
            </a:r>
            <a:r>
              <a:rPr lang="ru-RU" b="1" dirty="0" err="1"/>
              <a:t>Bar</a:t>
            </a:r>
            <a:r>
              <a:rPr lang="ru-RU" dirty="0"/>
              <a:t>, для проверки основных разрешений вы должны использовать:</a:t>
            </a:r>
          </a:p>
          <a:p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1A79D6-627F-40D6-80AD-8A383838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43" y="3697933"/>
            <a:ext cx="981986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UA" altLang="ru-UA" sz="3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add</a:t>
            </a:r>
            <a:r>
              <a:rPr kumimoji="0" lang="ru-UA" altLang="ru-UA" sz="3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: </a:t>
            </a:r>
            <a:r>
              <a:rPr kumimoji="0" lang="ru-RU" altLang="ru-UA" sz="3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		</a:t>
            </a:r>
            <a:r>
              <a:rPr kumimoji="0" lang="ru-UA" altLang="ru-UA" sz="3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user.has_perm</a:t>
            </a:r>
            <a:r>
              <a:rPr kumimoji="0" lang="ru-UA" altLang="ru-UA" sz="3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('</a:t>
            </a:r>
            <a:r>
              <a:rPr kumimoji="0" lang="ru-UA" altLang="ru-UA" sz="3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foo.add_bar</a:t>
            </a:r>
            <a:r>
              <a:rPr kumimoji="0" lang="ru-UA" altLang="ru-UA" sz="3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')</a:t>
            </a:r>
            <a:endParaRPr kumimoji="0" lang="ru-UA" altLang="ru-UA" sz="3600" b="0" i="0" u="none" strike="noStrike" cap="none" normalizeH="0" baseline="0" dirty="0">
              <a:ln>
                <a:noFill/>
              </a:ln>
              <a:solidFill>
                <a:srgbClr val="0C3C26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UA" altLang="ru-UA" sz="3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change</a:t>
            </a:r>
            <a:r>
              <a:rPr kumimoji="0" lang="ru-UA" altLang="ru-UA" sz="3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: </a:t>
            </a:r>
            <a:r>
              <a:rPr kumimoji="0" lang="ru-RU" altLang="ru-UA" sz="3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		</a:t>
            </a:r>
            <a:r>
              <a:rPr kumimoji="0" lang="ru-UA" altLang="ru-UA" sz="3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user.has_perm</a:t>
            </a:r>
            <a:r>
              <a:rPr kumimoji="0" lang="ru-UA" altLang="ru-UA" sz="3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('</a:t>
            </a:r>
            <a:r>
              <a:rPr kumimoji="0" lang="ru-UA" altLang="ru-UA" sz="3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foo.change_bar</a:t>
            </a:r>
            <a:r>
              <a:rPr kumimoji="0" lang="ru-UA" altLang="ru-UA" sz="3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')</a:t>
            </a:r>
            <a:endParaRPr kumimoji="0" lang="ru-UA" altLang="ru-UA" sz="3600" b="0" i="0" u="none" strike="noStrike" cap="none" normalizeH="0" baseline="0" dirty="0">
              <a:ln>
                <a:noFill/>
              </a:ln>
              <a:solidFill>
                <a:srgbClr val="0C3C26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UA" altLang="ru-UA" sz="3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delete</a:t>
            </a:r>
            <a:r>
              <a:rPr kumimoji="0" lang="ru-UA" altLang="ru-UA" sz="3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: </a:t>
            </a:r>
            <a:r>
              <a:rPr kumimoji="0" lang="ru-RU" altLang="ru-UA" sz="3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		</a:t>
            </a:r>
            <a:r>
              <a:rPr kumimoji="0" lang="ru-UA" altLang="ru-UA" sz="3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user.has_perm</a:t>
            </a:r>
            <a:r>
              <a:rPr kumimoji="0" lang="ru-UA" altLang="ru-UA" sz="3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('</a:t>
            </a:r>
            <a:r>
              <a:rPr kumimoji="0" lang="ru-UA" altLang="ru-UA" sz="3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foo.delete_bar</a:t>
            </a:r>
            <a:r>
              <a:rPr kumimoji="0" lang="ru-UA" altLang="ru-UA" sz="3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')</a:t>
            </a:r>
            <a:endParaRPr kumimoji="0" lang="ru-UA" altLang="ru-UA" sz="3600" b="0" i="0" u="none" strike="noStrike" cap="none" normalizeH="0" baseline="0" dirty="0">
              <a:ln>
                <a:noFill/>
              </a:ln>
              <a:solidFill>
                <a:srgbClr val="0C3C26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UA" altLang="ru-UA" sz="3600" b="0" i="0" u="none" strike="noStrike" cap="none" normalizeH="0" baseline="0" dirty="0" err="1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view</a:t>
            </a:r>
            <a:r>
              <a:rPr kumimoji="0" lang="ru-UA" altLang="ru-UA" sz="3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: </a:t>
            </a:r>
            <a:r>
              <a:rPr kumimoji="0" lang="ru-RU" altLang="ru-UA" sz="3600" b="0" i="0" u="none" strike="noStrike" cap="none" normalizeH="0" baseline="0" dirty="0">
                <a:ln>
                  <a:noFill/>
                </a:ln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		</a:t>
            </a:r>
            <a:r>
              <a:rPr kumimoji="0" lang="ru-UA" altLang="ru-UA" sz="3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user.has_perm</a:t>
            </a:r>
            <a:r>
              <a:rPr kumimoji="0" lang="ru-UA" altLang="ru-UA" sz="3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('</a:t>
            </a:r>
            <a:r>
              <a:rPr kumimoji="0" lang="ru-UA" altLang="ru-UA" sz="3600" b="1" i="0" u="none" strike="noStrike" cap="none" normalizeH="0" baseline="0" dirty="0" err="1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foo.view_bar</a:t>
            </a:r>
            <a:r>
              <a:rPr kumimoji="0" lang="ru-UA" altLang="ru-UA" sz="3600" b="1" i="0" u="none" strike="noStrike" cap="none" normalizeH="0" baseline="0" dirty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')</a:t>
            </a:r>
            <a:endParaRPr kumimoji="0" lang="ru-UA" altLang="ru-UA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E4FC9-35D1-452E-8704-2F129A5C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95E81-D8D0-4D52-B3DF-DE6449C03B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290388"/>
          </a:xfrm>
        </p:spPr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django.contrib.auth.models.Group</a:t>
            </a:r>
            <a:r>
              <a:rPr lang="ru-RU" dirty="0"/>
              <a:t> — это общий способ создания группы пользователей, поэтому вы можете применять права к этим пользователям. </a:t>
            </a:r>
          </a:p>
          <a:p>
            <a:r>
              <a:rPr lang="ru-RU" dirty="0"/>
              <a:t>Пользователь может принадлежать к любому количеству групп.</a:t>
            </a:r>
          </a:p>
          <a:p>
            <a:r>
              <a:rPr lang="ru-RU" dirty="0"/>
              <a:t>Пользователь в группе автоматически получает разрешения, предоставленные этой группе. </a:t>
            </a:r>
          </a:p>
          <a:p>
            <a:r>
              <a:rPr lang="ru-RU" dirty="0"/>
              <a:t>Например, если у группы Редакторы сайта есть разрешение </a:t>
            </a:r>
            <a:r>
              <a:rPr lang="ru-RU" dirty="0" err="1"/>
              <a:t>can_edit_home_page</a:t>
            </a:r>
            <a:r>
              <a:rPr lang="ru-RU" dirty="0"/>
              <a:t>, любой пользователь в этой группе будет иметь это разрешение.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377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4E09D-0583-4D2A-8FE5-5AF1F118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Декоратор </a:t>
            </a:r>
            <a:r>
              <a:rPr lang="en-US" b="1" dirty="0"/>
              <a:t>@</a:t>
            </a:r>
            <a:r>
              <a:rPr lang="en-US" b="1" dirty="0" err="1"/>
              <a:t>permission_required</a:t>
            </a:r>
            <a:r>
              <a:rPr lang="en-US" b="1" dirty="0"/>
              <a:t> </a:t>
            </a:r>
            <a:endParaRPr lang="ru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D5736-FB2C-4BE3-9E7B-0A8792E238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Относительно распространенная задача — проверить, есть ли у пользователя определенные права. По этой причине </a:t>
            </a:r>
            <a:r>
              <a:rPr lang="ru-RU" dirty="0" err="1"/>
              <a:t>Django</a:t>
            </a:r>
            <a:r>
              <a:rPr lang="ru-RU" dirty="0"/>
              <a:t> предоставляет декоратор </a:t>
            </a:r>
            <a:r>
              <a:rPr lang="ru-RU" dirty="0" err="1"/>
              <a:t>permission_required</a:t>
            </a:r>
            <a:r>
              <a:rPr lang="ru-RU" dirty="0"/>
              <a:t>():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60F0F9-78EE-4EA4-9949-A352DE5A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2" y="3696528"/>
            <a:ext cx="9741430" cy="2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7201C-ADEC-4931-A90A-AB07F8ED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PermissionRequiredMixin</a:t>
            </a:r>
            <a:r>
              <a:rPr lang="en-US" dirty="0"/>
              <a:t> 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F8C3F-2CEA-4DA5-ADA8-FF8FCFDA28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346949-9F5C-42B1-BB6C-EA7E02B1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7" y="2856564"/>
            <a:ext cx="10317303" cy="23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48D4B-03A7-4D28-827F-379E6C48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r>
              <a:rPr lang="en-US" b="1" dirty="0"/>
              <a:t>@</a:t>
            </a:r>
            <a:r>
              <a:rPr lang="en-US" b="1" dirty="0" err="1"/>
              <a:t>user_passes_test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31568-A09B-4F9A-B235-48CA542207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uk-UA" dirty="0"/>
              <a:t>Д</a:t>
            </a:r>
            <a:r>
              <a:rPr lang="ru-RU" dirty="0" err="1"/>
              <a:t>екоратор</a:t>
            </a:r>
            <a:r>
              <a:rPr lang="ru-RU" dirty="0"/>
              <a:t> </a:t>
            </a:r>
            <a:r>
              <a:rPr lang="ru-RU" dirty="0" err="1"/>
              <a:t>user_passes_test</a:t>
            </a:r>
            <a:r>
              <a:rPr lang="ru-RU" dirty="0"/>
              <a:t> позволяет сделать проверку для получения доступа к предоставлению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45314D-E5E9-4EAB-BC3E-8BB074AC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63" y="3180522"/>
            <a:ext cx="8935097" cy="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отвечает за аутентификацию и авторизацию. </a:t>
            </a:r>
            <a:endParaRPr lang="en-US" dirty="0"/>
          </a:p>
          <a:p>
            <a:r>
              <a:rPr lang="ru-RU" b="1" dirty="0"/>
              <a:t>Аутентификация</a:t>
            </a:r>
            <a:r>
              <a:rPr lang="ru-RU" dirty="0"/>
              <a:t> проверяет пользователя</a:t>
            </a:r>
          </a:p>
          <a:p>
            <a:r>
              <a:rPr lang="ru-RU" b="1" dirty="0"/>
              <a:t>Авторизация</a:t>
            </a:r>
            <a:r>
              <a:rPr lang="ru-RU" dirty="0"/>
              <a:t> определяет, что аутентифицированный пользователь может делать</a:t>
            </a:r>
          </a:p>
        </p:txBody>
      </p:sp>
    </p:spTree>
    <p:extLst>
      <p:ext uri="{BB962C8B-B14F-4D97-AF65-F5344CB8AC3E}">
        <p14:creationId xmlns:p14="http://schemas.microsoft.com/office/powerpoint/2010/main" val="18654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D1DFE-8B66-4053-BA5A-1F14B6D7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UserPassesTestMixin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1DF97-9147-4350-ADD4-D946DC5CE6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45FC71-14FC-42AF-B85C-E2178ABD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0" y="2822714"/>
            <a:ext cx="9427707" cy="27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130532"/>
            <a:ext cx="11525250" cy="5290388"/>
          </a:xfrm>
        </p:spPr>
        <p:txBody>
          <a:bodyPr/>
          <a:lstStyle/>
          <a:p>
            <a:r>
              <a:rPr lang="ru-RU" dirty="0"/>
              <a:t>Объекты </a:t>
            </a:r>
            <a:r>
              <a:rPr lang="ru-RU" b="1" dirty="0"/>
              <a:t>User</a:t>
            </a:r>
            <a:r>
              <a:rPr lang="ru-RU" dirty="0"/>
              <a:t> - основа системы аутентификации. </a:t>
            </a:r>
            <a:endParaRPr lang="en-US" dirty="0"/>
          </a:p>
          <a:p>
            <a:r>
              <a:rPr lang="ru-RU" dirty="0"/>
              <a:t>Они представляют пользователей сайта и используются для проверки прав доступа, регистрации пользователей, ассоциации данных с пользователями.</a:t>
            </a:r>
            <a:endParaRPr lang="en-US" dirty="0"/>
          </a:p>
          <a:p>
            <a:r>
              <a:rPr lang="ru-RU" dirty="0"/>
              <a:t>Основные атрибуты пользователя:</a:t>
            </a:r>
          </a:p>
          <a:p>
            <a:pPr lvl="1"/>
            <a:r>
              <a:rPr lang="ru-RU" dirty="0"/>
              <a:t>    </a:t>
            </a:r>
            <a:r>
              <a:rPr lang="en-US" dirty="0"/>
              <a:t>username</a:t>
            </a:r>
          </a:p>
          <a:p>
            <a:pPr lvl="1"/>
            <a:r>
              <a:rPr lang="en-US" dirty="0"/>
              <a:t>    password</a:t>
            </a:r>
          </a:p>
          <a:p>
            <a:pPr lvl="1"/>
            <a:r>
              <a:rPr lang="en-US" dirty="0"/>
              <a:t>    email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first_name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err="1"/>
              <a:t>last_name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4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пользователей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Самый простой способ создать пользователя – использовать метод create_user():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577" t="58426" r="50521" b="26276"/>
          <a:stretch/>
        </p:blipFill>
        <p:spPr>
          <a:xfrm>
            <a:off x="1562100" y="3086099"/>
            <a:ext cx="10017996" cy="2057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9051" t="76161" r="50521" b="21289"/>
          <a:stretch/>
        </p:blipFill>
        <p:spPr>
          <a:xfrm>
            <a:off x="1562100" y="5172075"/>
            <a:ext cx="9665571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пароля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не хранит пароль в открытом виде, хранится только </a:t>
            </a:r>
            <a:r>
              <a:rPr lang="ru-RU" dirty="0" err="1"/>
              <a:t>хеш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Именно по этой причине пароль меняется через специальную функцию.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22" t="68410" r="64653" b="21343"/>
          <a:stretch/>
        </p:blipFill>
        <p:spPr>
          <a:xfrm>
            <a:off x="2647950" y="4210050"/>
            <a:ext cx="7668390" cy="15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Поддержка аутентификации скомпонована в виде модуля в </a:t>
            </a:r>
            <a:r>
              <a:rPr lang="ru-RU" b="1" dirty="0"/>
              <a:t>django.contrib.auth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По умолчанию, требуемые настройки уже включены в </a:t>
            </a:r>
            <a:r>
              <a:rPr lang="ru-RU" b="1" dirty="0"/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40471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 аутентификации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Django предоставляет несколько представлений, с помощью которых можно осуществлять управление авторизацией пользователей и их паролями.</a:t>
            </a:r>
            <a:endParaRPr lang="en-US" dirty="0"/>
          </a:p>
          <a:p>
            <a:r>
              <a:rPr lang="ru-RU" dirty="0"/>
              <a:t>Django </a:t>
            </a:r>
            <a:r>
              <a:rPr lang="ru-RU" b="1" dirty="0"/>
              <a:t>не</a:t>
            </a:r>
            <a:r>
              <a:rPr lang="ru-RU" dirty="0"/>
              <a:t> предоставляет стандартного шаблона для представлений аутентификации. </a:t>
            </a:r>
          </a:p>
          <a:p>
            <a:r>
              <a:rPr lang="ru-RU" dirty="0"/>
              <a:t>Необходимо создать свой собственный шаблон для представлений аутентификации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1883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представлений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Специальное представление в схеме URL: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49349" y="2469015"/>
            <a:ext cx="8384761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django.conf.urls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url, include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django.contrib.auth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blog.views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 = [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r'^admin/'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admin.site.urls),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'^$'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index,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'index'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'blog.urls'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r'^login/$'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views.login,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"blog_login"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8429" y="3167149"/>
            <a:ext cx="5818909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596341" y="5273039"/>
            <a:ext cx="7345681" cy="321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35381" y="5674871"/>
            <a:ext cx="9252065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r'^logout/$'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views.logout, {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'next_page'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"index"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"blog_logout"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6341" y="5674871"/>
            <a:ext cx="843464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/>
    <PublishingExpirationDate xmlns="http://schemas.microsoft.com/sharepoint/v3" xsi:nil="true"/>
    <PublishingStartDate xmlns="http://schemas.microsoft.com/sharepoint/v3" xsi:nil="true"/>
    <TaxKeywordTaxHTField xmlns="230e9df3-be65-4c73-a93b-d1236ebd677e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889825850D44592AC5D2F43187AE4" ma:contentTypeVersion="5" ma:contentTypeDescription="Create a new document." ma:contentTypeScope="" ma:versionID="fde90edb5a63ba841bca516fd2abaf95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7aa9422-7f1f-4c84-9cdf-302b1a67e513" targetNamespace="http://schemas.microsoft.com/office/2006/metadata/properties" ma:root="true" ma:fieldsID="5e7808ae941cc340dbe51a3031959734" ns1:_="" ns2:_="" ns3:_="">
    <xsd:import namespace="http://schemas.microsoft.com/sharepoint/v3"/>
    <xsd:import namespace="230e9df3-be65-4c73-a93b-d1236ebd677e"/>
    <xsd:import namespace="27aa9422-7f1f-4c84-9cdf-302b1a67e51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c86a1576-3e7e-4087-ab3d-29105cf9744e}" ma:internalName="TaxCatchAll" ma:showField="CatchAllData" ma:web="27aa9422-7f1f-4c84-9cdf-302b1a67e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a9422-7f1f-4c84-9cdf-302b1a67e5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5FDD9-4C58-4084-9F89-0E6ADD6FFF55}">
  <ds:schemaRefs>
    <ds:schemaRef ds:uri="230e9df3-be65-4c73-a93b-d1236ebd677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27aa9422-7f1f-4c84-9cdf-302b1a67e513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53B29C-1CCD-4FE8-A1C4-023A0910D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7aa9422-7f1f-4c84-9cdf-302b1a67e5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5625</TotalTime>
  <Words>924</Words>
  <Application>Microsoft Office PowerPoint</Application>
  <PresentationFormat>Широкоэкранный</PresentationFormat>
  <Paragraphs>113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Fira Mono</vt:lpstr>
      <vt:lpstr>Roboto</vt:lpstr>
      <vt:lpstr>Segoe UI</vt:lpstr>
      <vt:lpstr>Segoe UI Light</vt:lpstr>
      <vt:lpstr>1_Office Theme</vt:lpstr>
      <vt:lpstr>Презентация PowerPoint</vt:lpstr>
      <vt:lpstr>Система аутентификации Django</vt:lpstr>
      <vt:lpstr>Аутентификация</vt:lpstr>
      <vt:lpstr>Объект пользователя</vt:lpstr>
      <vt:lpstr>Создание пользователей</vt:lpstr>
      <vt:lpstr>Смена пароля</vt:lpstr>
      <vt:lpstr>Установка</vt:lpstr>
      <vt:lpstr>Представления аутентификации</vt:lpstr>
      <vt:lpstr>Использование представлений</vt:lpstr>
      <vt:lpstr>Насторйки в settings.py</vt:lpstr>
      <vt:lpstr>Форма аутентификации</vt:lpstr>
      <vt:lpstr>Logout</vt:lpstr>
      <vt:lpstr>Аутентификация польлзователя</vt:lpstr>
      <vt:lpstr>Как понять, что пользователь аутентифицирован?</vt:lpstr>
      <vt:lpstr>Декоратор login_required</vt:lpstr>
      <vt:lpstr>LoginRequiredMixin</vt:lpstr>
      <vt:lpstr>Как авторизовать пользователя</vt:lpstr>
      <vt:lpstr>Как отменить авторизацию пользователя</vt:lpstr>
      <vt:lpstr>Ограничение прав доступа к страницам сайта</vt:lpstr>
      <vt:lpstr>Презентация PowerPoint</vt:lpstr>
      <vt:lpstr>Права доступа</vt:lpstr>
      <vt:lpstr>Админка Django использует права следующим образом:</vt:lpstr>
      <vt:lpstr>Права и группы</vt:lpstr>
      <vt:lpstr>Права по умлочанию</vt:lpstr>
      <vt:lpstr>Пример</vt:lpstr>
      <vt:lpstr>Группы</vt:lpstr>
      <vt:lpstr>Декоратор @permission_required </vt:lpstr>
      <vt:lpstr>PermissionRequiredMixin </vt:lpstr>
      <vt:lpstr>Декоратор @user_passes_test</vt:lpstr>
      <vt:lpstr>UserPassesTestMixin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Максим Шаптала</cp:lastModifiedBy>
  <cp:revision>269</cp:revision>
  <dcterms:created xsi:type="dcterms:W3CDTF">2013-02-15T23:12:42Z</dcterms:created>
  <dcterms:modified xsi:type="dcterms:W3CDTF">2022-04-27T15:34:30Z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0x010100496889825850D44592AC5D2F43187AE4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