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1" r:id="rId6"/>
    <p:sldId id="282" r:id="rId7"/>
    <p:sldId id="280" r:id="rId8"/>
    <p:sldId id="278" r:id="rId9"/>
    <p:sldId id="279" r:id="rId10"/>
    <p:sldId id="283" r:id="rId11"/>
    <p:sldId id="284" r:id="rId12"/>
    <p:sldId id="285" r:id="rId13"/>
    <p:sldId id="257" r:id="rId14"/>
    <p:sldId id="263" r:id="rId15"/>
    <p:sldId id="265" r:id="rId16"/>
    <p:sldId id="266" r:id="rId17"/>
    <p:sldId id="269" r:id="rId18"/>
    <p:sldId id="267" r:id="rId19"/>
    <p:sldId id="270" r:id="rId20"/>
    <p:sldId id="268" r:id="rId21"/>
    <p:sldId id="259" r:id="rId22"/>
    <p:sldId id="271" r:id="rId23"/>
    <p:sldId id="272" r:id="rId24"/>
    <p:sldId id="273" r:id="rId25"/>
    <p:sldId id="274" r:id="rId26"/>
    <p:sldId id="277" r:id="rId27"/>
    <p:sldId id="276" r:id="rId28"/>
    <p:sldId id="275" r:id="rId29"/>
    <p:sldId id="260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uk-UA" sz="1600" dirty="0" err="1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Академия</a:t>
            </a:r>
            <a:r>
              <a:rPr lang="uk-UA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Шаг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7E6FD67-5737-4105-B4FC-FD0DC3C64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Создание</a:t>
            </a:r>
            <a:r>
              <a:rPr lang="uk-UA" dirty="0"/>
              <a:t> </a:t>
            </a:r>
            <a:r>
              <a:rPr lang="en-US" dirty="0"/>
              <a:t>API </a:t>
            </a:r>
            <a:r>
              <a:rPr lang="uk-UA" dirty="0" err="1"/>
              <a:t>сервиса</a:t>
            </a:r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A9DFB-4A74-49B4-8510-6A8F71AB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337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2736481-73CE-465F-8308-12E3D557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</a:t>
            </a:r>
            <a:br>
              <a:rPr lang="ru-RU" b="1" dirty="0"/>
            </a:br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B64957-444C-49D3-90F7-07EF837FD4AC}"/>
              </a:ext>
            </a:extLst>
          </p:cNvPr>
          <p:cNvSpPr/>
          <p:nvPr/>
        </p:nvSpPr>
        <p:spPr>
          <a:xfrm>
            <a:off x="750136" y="1183645"/>
            <a:ext cx="480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UA" sz="2800" dirty="0" err="1"/>
              <a:t>pip</a:t>
            </a:r>
            <a:r>
              <a:rPr lang="ru-UA" sz="2800" dirty="0"/>
              <a:t> </a:t>
            </a:r>
            <a:r>
              <a:rPr lang="ru-UA" sz="2800" dirty="0" err="1"/>
              <a:t>install</a:t>
            </a:r>
            <a:r>
              <a:rPr lang="ru-UA" sz="2800" dirty="0"/>
              <a:t> </a:t>
            </a:r>
            <a:r>
              <a:rPr lang="ru-UA" sz="2800" dirty="0" err="1"/>
              <a:t>djangorestframework</a:t>
            </a:r>
            <a:endParaRPr lang="ru-UA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A6872E-9F2D-412C-8A64-D2F0BE28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36" y="2224969"/>
            <a:ext cx="511359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INSTALLED_APPS = [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…,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rest_framework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endParaRPr kumimoji="0" lang="ru-UA" altLang="ru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8400A7-A3A7-4E07-A37D-309DF5ED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1" y="4553840"/>
            <a:ext cx="104759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[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…,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path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api-auth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include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rest_framework.urls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endParaRPr kumimoji="0" lang="ru-UA" altLang="ru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CE442-E5BE-468F-A96F-8A96E91A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модели для демонстрации</a:t>
            </a:r>
            <a:endParaRPr lang="ru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CD2E4F-2DB8-458F-A8A9-2A54E75D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6" y="1796146"/>
            <a:ext cx="1116974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CharField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max_length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ru-UA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TextField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created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DateField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auto_now_add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UA" altLang="ru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FD2FAD8-4AB7-48AA-A489-BD80584AA256}"/>
              </a:ext>
            </a:extLst>
          </p:cNvPr>
          <p:cNvSpPr/>
          <p:nvPr/>
        </p:nvSpPr>
        <p:spPr>
          <a:xfrm>
            <a:off x="556856" y="4431565"/>
            <a:ext cx="113470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altLang="ru-UA" sz="2800" dirty="0" err="1">
                <a:solidFill>
                  <a:srgbClr val="0033B3"/>
                </a:solidFill>
                <a:latin typeface="JetBrains Mono"/>
              </a:rPr>
              <a:t>class</a:t>
            </a:r>
            <a:r>
              <a:rPr lang="ru-UA" altLang="ru-UA" sz="2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UA" altLang="ru-UA" sz="2800" dirty="0" err="1">
                <a:solidFill>
                  <a:srgbClr val="000000"/>
                </a:solidFill>
                <a:latin typeface="JetBrains Mono"/>
              </a:rPr>
              <a:t>Comment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Model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UA" altLang="ru-UA" sz="2800" dirty="0">
                <a:solidFill>
                  <a:srgbClr val="080808"/>
                </a:solidFill>
                <a:latin typeface="JetBrains Mono"/>
              </a:rPr>
            </a:b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ForeignKey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UA" altLang="ru-UA" sz="2800" dirty="0" err="1">
                <a:solidFill>
                  <a:srgbClr val="660099"/>
                </a:solidFill>
                <a:latin typeface="JetBrains Mono"/>
              </a:rPr>
              <a:t>related_name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UA" altLang="ru-UA" sz="2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UA" altLang="ru-UA" sz="2800" dirty="0" err="1">
                <a:solidFill>
                  <a:srgbClr val="067D17"/>
                </a:solidFill>
                <a:latin typeface="JetBrains Mono"/>
              </a:rPr>
              <a:t>comments</a:t>
            </a:r>
            <a:r>
              <a:rPr lang="ru-UA" altLang="ru-UA" sz="2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UA" altLang="ru-UA" sz="2800" dirty="0" err="1">
                <a:solidFill>
                  <a:srgbClr val="660099"/>
                </a:solidFill>
                <a:latin typeface="JetBrains Mono"/>
              </a:rPr>
              <a:t>on_delete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=CASCADE)</a:t>
            </a:r>
            <a:br>
              <a:rPr lang="ru-UA" altLang="ru-UA" sz="2800" dirty="0">
                <a:solidFill>
                  <a:srgbClr val="080808"/>
                </a:solidFill>
                <a:latin typeface="JetBrains Mono"/>
              </a:rPr>
            </a:b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text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UA" altLang="ru-UA" sz="2800" dirty="0" err="1">
                <a:solidFill>
                  <a:srgbClr val="080808"/>
                </a:solidFill>
                <a:latin typeface="JetBrains Mono"/>
              </a:rPr>
              <a:t>TextField</a:t>
            </a:r>
            <a:r>
              <a:rPr lang="ru-UA" altLang="ru-UA" sz="2800" dirty="0">
                <a:solidFill>
                  <a:srgbClr val="080808"/>
                </a:solidFill>
                <a:latin typeface="JetBrains Mono"/>
              </a:rPr>
              <a:t>()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2694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A321F-B663-40A4-9DB0-A5CC3BF3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Сериализаторы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032DD-50AF-44EC-A8BC-5E48F65610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начала работы с веб-API необходимо иметь способ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экземпляров моделей в представления, такие как </a:t>
            </a:r>
            <a:r>
              <a:rPr lang="ru-RU" b="1" dirty="0" err="1"/>
              <a:t>json</a:t>
            </a:r>
            <a:r>
              <a:rPr lang="ru-RU" dirty="0"/>
              <a:t>. </a:t>
            </a:r>
          </a:p>
          <a:p>
            <a:r>
              <a:rPr lang="ru-RU" dirty="0"/>
              <a:t>Это можно сделать объявив </a:t>
            </a:r>
            <a:r>
              <a:rPr lang="ru-RU" dirty="0" err="1"/>
              <a:t>сериализаторы</a:t>
            </a:r>
            <a:r>
              <a:rPr lang="ru-RU" dirty="0"/>
              <a:t>, которые работают очень похоже на формы </a:t>
            </a:r>
            <a:r>
              <a:rPr lang="ru-RU" dirty="0" err="1"/>
              <a:t>Django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775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FE62-685E-4A73-85C4-370D2F36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сериализатором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45C4A-165E-44D0-B0B5-1DF98D3810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Создадим класс </a:t>
            </a:r>
            <a:r>
              <a:rPr lang="en-US" dirty="0" err="1"/>
              <a:t>PostSerializer</a:t>
            </a:r>
            <a:r>
              <a:rPr lang="en-US" dirty="0"/>
              <a:t> </a:t>
            </a:r>
            <a:r>
              <a:rPr lang="ru-RU" dirty="0"/>
              <a:t>как наследник класса </a:t>
            </a:r>
            <a:r>
              <a:rPr lang="en-US" b="1" dirty="0"/>
              <a:t>Serializer</a:t>
            </a:r>
          </a:p>
          <a:p>
            <a:r>
              <a:rPr lang="ru-RU" dirty="0"/>
              <a:t>Определим</a:t>
            </a:r>
            <a:r>
              <a:rPr lang="uk-UA" dirty="0"/>
              <a:t> </a:t>
            </a:r>
            <a:r>
              <a:rPr lang="ru-RU" dirty="0"/>
              <a:t>нужные</a:t>
            </a:r>
            <a:r>
              <a:rPr lang="uk-UA" dirty="0"/>
              <a:t> атрибут</a:t>
            </a:r>
            <a:r>
              <a:rPr lang="ru-RU" dirty="0"/>
              <a:t>ы класса требуемых типов (как правило таких же, как и в модели)</a:t>
            </a:r>
          </a:p>
          <a:p>
            <a:r>
              <a:rPr lang="ru-RU" dirty="0"/>
              <a:t>Переопределим методы </a:t>
            </a:r>
            <a:r>
              <a:rPr lang="en-US" b="1" dirty="0"/>
              <a:t>create</a:t>
            </a:r>
            <a:r>
              <a:rPr lang="en-US" dirty="0"/>
              <a:t>() </a:t>
            </a:r>
            <a:r>
              <a:rPr lang="uk-UA" dirty="0"/>
              <a:t>и </a:t>
            </a:r>
            <a:r>
              <a:rPr lang="en-US" b="1" dirty="0"/>
              <a:t>update</a:t>
            </a:r>
            <a:r>
              <a:rPr lang="en-US" dirty="0"/>
              <a:t>()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322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18021-E840-4C09-BE44-E35FEE07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43E2C8-F13B-49C9-8401-FA09D346A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54" y="1887517"/>
            <a:ext cx="706265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serializers.IntegerField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read_only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serializers.CharField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required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serializers.DateTimeField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required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False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serializers.PrimaryKeyRelatedField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queryset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Post.objects.all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create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Comment.objects.create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(**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update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validated_data.get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text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instance.post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validated_data.get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post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instance.post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instance.save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1F93CB-5774-4402-BCF7-AB3BB13C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666" y="1887517"/>
            <a:ext cx="56402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serializers.IntegerField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read_only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serializers.CharField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max_length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100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serializers.CharField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required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False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read_only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serializers.DateTimeField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required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False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create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Post.objects.create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(**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update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instance.title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validated_data.get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title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instance.title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validated_data.get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text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instance.text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instance.save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C71EB-3B89-4016-A255-72A31397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 принципам </a:t>
            </a:r>
            <a:r>
              <a:rPr lang="en-US" dirty="0"/>
              <a:t>DRY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2E712-6B98-4745-A7DB-7D3E00C17A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Наш класс </a:t>
            </a:r>
            <a:r>
              <a:rPr lang="en-US" b="1" dirty="0"/>
              <a:t>Post</a:t>
            </a:r>
            <a:r>
              <a:rPr lang="ru-RU" b="1" dirty="0" err="1"/>
              <a:t>Serializer</a:t>
            </a:r>
            <a:r>
              <a:rPr lang="ru-RU" b="1" dirty="0"/>
              <a:t> </a:t>
            </a:r>
            <a:r>
              <a:rPr lang="ru-RU" dirty="0"/>
              <a:t>повторяет большое количество информации, которое также содержится в модели </a:t>
            </a:r>
            <a:r>
              <a:rPr lang="en-US" dirty="0"/>
              <a:t>Post</a:t>
            </a:r>
            <a:r>
              <a:rPr lang="ru-RU" dirty="0"/>
              <a:t>. Было бы неплохо, если бы мы могли сделать наш код немного более кратким.</a:t>
            </a:r>
          </a:p>
          <a:p>
            <a:r>
              <a:rPr lang="ru-RU" dirty="0"/>
              <a:t>Точно так же, как </a:t>
            </a:r>
            <a:r>
              <a:rPr lang="ru-RU" b="1" dirty="0" err="1"/>
              <a:t>Django</a:t>
            </a:r>
            <a:r>
              <a:rPr lang="ru-RU" dirty="0"/>
              <a:t> предоставляет как классы </a:t>
            </a:r>
            <a:r>
              <a:rPr lang="ru-RU" b="1" dirty="0" err="1"/>
              <a:t>Form</a:t>
            </a:r>
            <a:r>
              <a:rPr lang="ru-RU" dirty="0"/>
              <a:t>, так и классы </a:t>
            </a:r>
            <a:r>
              <a:rPr lang="ru-RU" b="1" dirty="0" err="1"/>
              <a:t>ModelForm</a:t>
            </a:r>
            <a:r>
              <a:rPr lang="ru-RU" dirty="0"/>
              <a:t>, среда REST включает в себя как классы </a:t>
            </a:r>
            <a:r>
              <a:rPr lang="ru-RU" b="1" dirty="0" err="1"/>
              <a:t>Serializer</a:t>
            </a:r>
            <a:r>
              <a:rPr lang="ru-RU" dirty="0"/>
              <a:t>, так и классы </a:t>
            </a:r>
            <a:r>
              <a:rPr lang="ru-RU" b="1" dirty="0" err="1"/>
              <a:t>ModelSerializer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8825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10CC3-1C9A-4FA1-8658-7DB371EF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545C63-A589-4D2F-AC9B-0DE11229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23" y="1460857"/>
            <a:ext cx="1002141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serializers.ModelSerializer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fields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(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id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title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text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comments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created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depth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</a:t>
            </a:r>
            <a:b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</a:br>
            <a:b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</a:br>
            <a:b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</a:b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serializers.ModelSerializer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fields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(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id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text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post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created</a:t>
            </a:r>
            <a:r>
              <a:rPr kumimoji="0" lang="ru-UA" altLang="ru-UA" sz="28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UA" altLang="ru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3C176-5E46-4195-9A8F-FC64E44A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Важное</a:t>
            </a:r>
            <a:r>
              <a:rPr lang="uk-UA" dirty="0"/>
              <a:t> </a:t>
            </a:r>
            <a:r>
              <a:rPr lang="uk-UA" dirty="0" err="1"/>
              <a:t>замечание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B9012-52D5-4370-A1C9-8C39E2B1F2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 помнить, что классы </a:t>
            </a:r>
            <a:r>
              <a:rPr lang="ru-RU" b="1" dirty="0" err="1"/>
              <a:t>ModelSerializer</a:t>
            </a:r>
            <a:r>
              <a:rPr lang="ru-RU" dirty="0"/>
              <a:t> не делают ничего особенно волшебного, это просто упрощение для создания классов </a:t>
            </a:r>
            <a:r>
              <a:rPr lang="ru-RU" dirty="0" err="1"/>
              <a:t>сериализаторов</a:t>
            </a:r>
            <a:r>
              <a:rPr lang="ru-RU" dirty="0"/>
              <a:t>:</a:t>
            </a:r>
          </a:p>
          <a:p>
            <a:r>
              <a:rPr lang="ru-RU" dirty="0"/>
              <a:t>Автоматически определяемый набор полей.</a:t>
            </a:r>
          </a:p>
          <a:p>
            <a:r>
              <a:rPr lang="ru-RU" dirty="0"/>
              <a:t>Простые реализации по умолчанию для методов </a:t>
            </a:r>
            <a:r>
              <a:rPr lang="ru-RU" b="1" dirty="0" err="1"/>
              <a:t>create</a:t>
            </a:r>
            <a:r>
              <a:rPr lang="ru-RU" dirty="0"/>
              <a:t>() и </a:t>
            </a:r>
            <a:r>
              <a:rPr lang="ru-RU" b="1" dirty="0" err="1"/>
              <a:t>update</a:t>
            </a:r>
            <a:r>
              <a:rPr lang="ru-RU" dirty="0"/>
              <a:t>() (при необходимости можно </a:t>
            </a:r>
            <a:r>
              <a:rPr lang="ru-RU" dirty="0" err="1"/>
              <a:t>перопределить</a:t>
            </a:r>
            <a:r>
              <a:rPr lang="ru-RU" dirty="0"/>
              <a:t>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05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4F2B4-42B3-4E86-A0A4-655169C2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A92C7-12F5-4F22-B68F-DA57D526AD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Существуют разные способы представления данных </a:t>
            </a:r>
            <a:r>
              <a:rPr lang="ru-RU" dirty="0" err="1"/>
              <a:t>сериализации</a:t>
            </a:r>
            <a:r>
              <a:rPr lang="ru-RU" dirty="0"/>
              <a:t>:</a:t>
            </a:r>
          </a:p>
          <a:p>
            <a:r>
              <a:rPr lang="ru-RU" dirty="0"/>
              <a:t>Через представления на базе функций</a:t>
            </a:r>
          </a:p>
          <a:p>
            <a:r>
              <a:rPr lang="ru-RU" dirty="0"/>
              <a:t>Через представления на базе классов</a:t>
            </a:r>
            <a:endParaRPr lang="en-US" dirty="0"/>
          </a:p>
          <a:p>
            <a:r>
              <a:rPr lang="ru-RU" dirty="0"/>
              <a:t>Через общие классы представлений (</a:t>
            </a:r>
            <a:r>
              <a:rPr lang="en-US" dirty="0"/>
              <a:t>CBV)</a:t>
            </a:r>
          </a:p>
          <a:p>
            <a:r>
              <a:rPr lang="ru-RU" dirty="0"/>
              <a:t>На базе </a:t>
            </a:r>
            <a:r>
              <a:rPr lang="en-US" dirty="0" err="1"/>
              <a:t>ViewSet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001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8112-03F7-4F65-BC80-6F5E1A1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представления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5EC89D-509F-4732-AA3C-82232C28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14" y="2144306"/>
            <a:ext cx="654506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JetBrains Mono"/>
              </a:rPr>
              <a:t>@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JetBrains Mono"/>
              </a:rPr>
              <a:t>api_view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'GET'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'POST'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post_list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request.method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'GET'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Post.objects.all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elif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request.method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'POST'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JSONParser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serializer.is_valid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serializer.save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=status.HTTP_201_CREATED)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serializer.errors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=status.HTTP_400_BAD_REQUEST)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04FF96-3865-4028-9179-1465AA57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895" y="2144305"/>
            <a:ext cx="608907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JetBrains Mono"/>
              </a:rPr>
              <a:t>@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JetBrains Mono"/>
              </a:rPr>
              <a:t>api_view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'GET'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'POST'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comment_list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request.method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'GET'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Comment.objects.all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elif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request.method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'POST'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JSONParser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serializer.is_valid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serializer.save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=status.HTTP_201_CREATED)</a:t>
            </a:r>
            <a:b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serializer.errors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=status.HTTP_400_BAD_REQUEST)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2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B6FA19-BE6D-43E9-A686-5CB146F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API?	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C4E42E-D2DB-4B97-BBCF-EB3CE68B7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– </a:t>
            </a:r>
            <a:r>
              <a:rPr lang="en-US" dirty="0"/>
              <a:t>Application Program Interface (</a:t>
            </a:r>
            <a:r>
              <a:rPr lang="ru-RU" dirty="0"/>
              <a:t>Прикладной программой интерфейс)</a:t>
            </a:r>
          </a:p>
          <a:p>
            <a:r>
              <a:rPr lang="en-US" dirty="0"/>
              <a:t>API – </a:t>
            </a:r>
            <a:r>
              <a:rPr lang="ru-RU" dirty="0"/>
              <a:t>это часть приложения, которая предоставляет данные</a:t>
            </a:r>
            <a:r>
              <a:rPr lang="en-US" dirty="0"/>
              <a:t> (data)</a:t>
            </a:r>
            <a:r>
              <a:rPr lang="ru-RU" dirty="0"/>
              <a:t> и конечные точки (</a:t>
            </a:r>
            <a:r>
              <a:rPr lang="en-US" dirty="0"/>
              <a:t>endpoints) </a:t>
            </a:r>
            <a:r>
              <a:rPr lang="ru-RU" dirty="0"/>
              <a:t>для взаимодействия и представления данных для других приложений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62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414CF6B-212C-4B02-A7C1-9B60D4FC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66" y="2166488"/>
            <a:ext cx="601683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CommentList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APIView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snippets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Comment.objects.all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snippets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post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serializer.is_valid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serializer.save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=status.HTTP_201_CREATED)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serializer.errors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=status.HTTP_400_BAD_REQUEST)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E105C-0F8E-4D22-849A-7742658B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Представление</a:t>
            </a:r>
            <a:r>
              <a:rPr lang="uk-UA" dirty="0"/>
              <a:t> на </a:t>
            </a:r>
            <a:r>
              <a:rPr lang="uk-UA" dirty="0" err="1"/>
              <a:t>базе</a:t>
            </a:r>
            <a:r>
              <a:rPr lang="uk-UA" dirty="0"/>
              <a:t> </a:t>
            </a:r>
            <a:r>
              <a:rPr lang="uk-UA" dirty="0" err="1"/>
              <a:t>класса</a:t>
            </a:r>
            <a:r>
              <a:rPr lang="uk-UA" dirty="0"/>
              <a:t> </a:t>
            </a:r>
            <a:r>
              <a:rPr lang="en-US" dirty="0" err="1"/>
              <a:t>APIView</a:t>
            </a:r>
            <a:endParaRPr lang="ru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696FE8-F747-4029-84B9-B9469B5E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14" y="2166488"/>
            <a:ext cx="568170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PostList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APIView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get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snippets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Post.objects.all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snippets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post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None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if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serializer.is_valid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serializer.save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=status.HTTP_201_CREATED)</a:t>
            </a: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serializer.errors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status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=status.HTTP_400_BAD_REQUEST)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7AFD-2A7D-4C19-9292-38CDF85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Используя</a:t>
            </a:r>
            <a:r>
              <a:rPr lang="uk-UA" dirty="0"/>
              <a:t> </a:t>
            </a:r>
            <a:r>
              <a:rPr lang="en-US" dirty="0"/>
              <a:t>CBV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57ECC5-E73E-4BB1-92E1-B4B01078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51" y="2522874"/>
            <a:ext cx="62321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PostList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ListCreateAPIView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Post.objects.all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serializer_class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endParaRPr kumimoji="0" lang="ru-UA" altLang="ru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691441-CDA3-4B5B-B4C8-2DB46A90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638" y="2522874"/>
            <a:ext cx="513291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CommentList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ListCreateAPIView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Comment.objects.all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serializer_class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endParaRPr kumimoji="0" lang="ru-UA" altLang="ru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89C4-BFA3-4876-95A6-0BA460FD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ViewSet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231EE-4416-40CF-9A48-B0A7C5D122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24241"/>
            <a:ext cx="11525250" cy="5290388"/>
          </a:xfrm>
        </p:spPr>
        <p:txBody>
          <a:bodyPr/>
          <a:lstStyle/>
          <a:p>
            <a:r>
              <a:rPr lang="ru-RU" dirty="0"/>
              <a:t>Платформа </a:t>
            </a:r>
            <a:r>
              <a:rPr lang="ru-RU" dirty="0" err="1"/>
              <a:t>Django</a:t>
            </a:r>
            <a:r>
              <a:rPr lang="ru-RU" dirty="0"/>
              <a:t> REST позволяет объединить логику для набора связанных представлений в одном классе, который называется </a:t>
            </a:r>
            <a:r>
              <a:rPr lang="ru-RU" dirty="0" err="1"/>
              <a:t>ViewSet</a:t>
            </a:r>
            <a:r>
              <a:rPr lang="ru-RU" dirty="0"/>
              <a:t>. </a:t>
            </a:r>
          </a:p>
          <a:p>
            <a:r>
              <a:rPr lang="ru-RU" dirty="0"/>
              <a:t>Класс </a:t>
            </a:r>
            <a:r>
              <a:rPr lang="ru-RU" dirty="0" err="1"/>
              <a:t>ViewSet</a:t>
            </a:r>
            <a:r>
              <a:rPr lang="ru-RU" dirty="0"/>
              <a:t> — это просто тип представления на основе классов, который не предоставляет никаких обработчиков методов, таких как </a:t>
            </a:r>
            <a:r>
              <a:rPr lang="ru-RU" b="1" dirty="0"/>
              <a:t>.</a:t>
            </a:r>
            <a:r>
              <a:rPr lang="ru-RU" b="1" dirty="0" err="1"/>
              <a:t>get</a:t>
            </a:r>
            <a:r>
              <a:rPr lang="ru-RU" b="1" dirty="0"/>
              <a:t>() </a:t>
            </a:r>
            <a:r>
              <a:rPr lang="ru-RU" dirty="0"/>
              <a:t>или </a:t>
            </a:r>
            <a:r>
              <a:rPr lang="ru-RU" b="1" dirty="0"/>
              <a:t>.</a:t>
            </a:r>
            <a:r>
              <a:rPr lang="ru-RU" b="1" dirty="0" err="1"/>
              <a:t>post</a:t>
            </a:r>
            <a:r>
              <a:rPr lang="ru-RU" b="1" dirty="0"/>
              <a:t>(), </a:t>
            </a:r>
            <a:r>
              <a:rPr lang="ru-RU" dirty="0"/>
              <a:t>а вместо этого предоставляет такие методы, как </a:t>
            </a:r>
            <a:r>
              <a:rPr lang="ru-RU" b="1" dirty="0"/>
              <a:t>.</a:t>
            </a:r>
            <a:r>
              <a:rPr lang="ru-RU" b="1" dirty="0" err="1"/>
              <a:t>list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/>
              <a:t>.</a:t>
            </a:r>
            <a:r>
              <a:rPr lang="ru-RU" b="1" dirty="0" err="1"/>
              <a:t>create</a:t>
            </a:r>
            <a:r>
              <a:rPr lang="ru-RU" b="1" dirty="0"/>
              <a:t>().</a:t>
            </a:r>
          </a:p>
          <a:p>
            <a:r>
              <a:rPr lang="ru-RU" dirty="0"/>
              <a:t>Обработчики методов для </a:t>
            </a:r>
            <a:r>
              <a:rPr lang="ru-RU" dirty="0" err="1"/>
              <a:t>ViewSet</a:t>
            </a:r>
            <a:r>
              <a:rPr lang="ru-RU" dirty="0"/>
              <a:t> привязаны к соответствующим действиям только в момент завершения представления с использованием метода </a:t>
            </a:r>
            <a:r>
              <a:rPr lang="ru-RU" b="1" dirty="0"/>
              <a:t>.</a:t>
            </a:r>
            <a:r>
              <a:rPr lang="ru-RU" b="1" dirty="0" err="1"/>
              <a:t>as_view</a:t>
            </a:r>
            <a:r>
              <a:rPr lang="ru-RU" b="1" dirty="0"/>
              <a:t>().</a:t>
            </a:r>
          </a:p>
          <a:p>
            <a:endParaRPr lang="ru-RU" dirty="0"/>
          </a:p>
          <a:p>
            <a:r>
              <a:rPr lang="ru-RU" dirty="0"/>
              <a:t>Как правило, вместо того, чтобы явно регистрировать представления в наборе представлений в </a:t>
            </a:r>
            <a:r>
              <a:rPr lang="ru-RU" dirty="0" err="1"/>
              <a:t>urlconf</a:t>
            </a:r>
            <a:r>
              <a:rPr lang="ru-RU" dirty="0"/>
              <a:t>, вы регистрируете набор представлений в классе маршрутизатора, который автоматически определяет для вас </a:t>
            </a:r>
            <a:r>
              <a:rPr lang="ru-RU" dirty="0" err="1"/>
              <a:t>urlconf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20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70E48-8FBB-4CF1-81C4-2DC08ECA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ViewSet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172BA-56CC-42F0-8F46-4766E5E996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602" y="1385397"/>
            <a:ext cx="4775894" cy="52903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Для получения представления используется метод </a:t>
            </a:r>
            <a:r>
              <a:rPr lang="en-US" sz="2800" dirty="0" err="1"/>
              <a:t>as_view</a:t>
            </a:r>
            <a:r>
              <a:rPr lang="en-US" sz="2800" dirty="0"/>
              <a:t>()</a:t>
            </a:r>
            <a:endParaRPr lang="ru-UA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62AAEA-6837-4BE7-B068-E6A78209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14" y="1443841"/>
            <a:ext cx="510688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UserViewSet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viewsets.ViewSet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</a:t>
            </a:r>
            <a:b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A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simple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ViewSet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for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listing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or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retrieving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users</a:t>
            </a: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"""</a:t>
            </a:r>
            <a:b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UA" altLang="ru-UA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list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User.objects.all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UserSerializer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many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True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def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retrieve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pk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None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User.objects.all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get_object_or_404(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pk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pk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UserSerializer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serializer.data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UA" altLang="ru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DBAD7D-2B34-4C0D-A394-61AFD46C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2" y="2989137"/>
            <a:ext cx="524078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user_list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UserViewSet.as_view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get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list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user_detail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UserViewSet.as_view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get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retrieve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endParaRPr kumimoji="0" lang="ru-UA" altLang="ru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89C4-BFA3-4876-95A6-0BA460FD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Используя</a:t>
            </a:r>
            <a:r>
              <a:rPr lang="uk-UA" dirty="0"/>
              <a:t> </a:t>
            </a:r>
            <a:r>
              <a:rPr lang="en-US" dirty="0" err="1"/>
              <a:t>ModelViewSet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231EE-4416-40CF-9A48-B0A7C5D122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/>
              <a:t>С </a:t>
            </a:r>
            <a:r>
              <a:rPr lang="en-US" dirty="0" err="1"/>
              <a:t>ModelViewSet</a:t>
            </a:r>
            <a:r>
              <a:rPr lang="en-US" dirty="0"/>
              <a:t> </a:t>
            </a:r>
            <a:r>
              <a:rPr lang="uk-UA" dirty="0"/>
              <a:t>нет </a:t>
            </a:r>
            <a:r>
              <a:rPr lang="uk-UA" dirty="0" err="1"/>
              <a:t>необходимости</a:t>
            </a:r>
            <a:r>
              <a:rPr lang="uk-UA" dirty="0"/>
              <a:t> </a:t>
            </a:r>
            <a:r>
              <a:rPr lang="ru-RU" dirty="0"/>
              <a:t>создавать отдельные представления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4E2CB-05B3-4001-AED5-A52C45C1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39" y="3240079"/>
            <a:ext cx="579424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viewsets.ModelViewSet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Post.objects.all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serializer_class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PostSerializer</a:t>
            </a:r>
            <a:endParaRPr kumimoji="0" lang="ru-UA" altLang="ru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08DE35-692B-4E73-B117-8AA64755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184" y="3240078"/>
            <a:ext cx="580240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CommentList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viewsets.ModelViewSet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Comment.objects.all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serializer_class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CommentSerializer</a:t>
            </a:r>
            <a:endParaRPr kumimoji="0" lang="ru-UA" altLang="ru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F47E2-D0EE-49AB-AD87-AFCE648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Регистрация</a:t>
            </a:r>
            <a:r>
              <a:rPr lang="uk-UA" dirty="0"/>
              <a:t> </a:t>
            </a:r>
            <a:r>
              <a:rPr lang="uk-UA" dirty="0" err="1"/>
              <a:t>роутера</a:t>
            </a:r>
            <a:r>
              <a:rPr lang="uk-UA" dirty="0"/>
              <a:t> в </a:t>
            </a:r>
            <a:r>
              <a:rPr lang="en-US" dirty="0"/>
              <a:t>urls.py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995B4E-2D5E-4FEE-8A77-33D624AC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51" y="2265055"/>
            <a:ext cx="8602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from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rest_framework.routers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import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DefaultRouter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from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demo.views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import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CommentViewSet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router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DefaultRouter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router.register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r'api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/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posts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router.register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r'api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/</a:t>
            </a:r>
            <a:r>
              <a:rPr kumimoji="0" lang="ru-UA" altLang="ru-UA" sz="24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comments</a:t>
            </a:r>
            <a:r>
              <a:rPr kumimoji="0" lang="ru-UA" altLang="ru-UA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CommentViewSet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kumimoji="0" lang="ru-UA" altLang="ru-UA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UA" altLang="ru-UA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router.urls</a:t>
            </a:r>
            <a:endParaRPr kumimoji="0" lang="ru-UA" altLang="ru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E5CE4-FD4C-436F-BCA8-3E65A93D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Пагинация</a:t>
            </a:r>
            <a:r>
              <a:rPr lang="en-US" dirty="0"/>
              <a:t> </a:t>
            </a:r>
            <a:r>
              <a:rPr lang="ru-RU" dirty="0"/>
              <a:t>для представлений на базе </a:t>
            </a:r>
            <a:r>
              <a:rPr lang="en-US" dirty="0"/>
              <a:t>CBV </a:t>
            </a:r>
            <a:r>
              <a:rPr lang="uk-UA" dirty="0"/>
              <a:t>и </a:t>
            </a:r>
            <a:r>
              <a:rPr lang="en-US" dirty="0" err="1"/>
              <a:t>ViewSet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9397F8-150B-4923-A442-B7C9805B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5" y="3297476"/>
            <a:ext cx="928604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REST_FRAMEWORK = {</a:t>
            </a:r>
            <a:b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'DEFAULT_PAGINATION_CLASS'</a:t>
            </a: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rest_framework.pagination.LimitOffsetPagination</a:t>
            </a:r>
            <a: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</a:t>
            </a: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'PAGE_SIZE'</a:t>
            </a: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20</a:t>
            </a:r>
            <a:br>
              <a:rPr kumimoji="0" lang="ru-UA" altLang="ru-UA" sz="20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</a:br>
            <a:r>
              <a:rPr kumimoji="0" lang="ru-UA" altLang="ru-UA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UA" altLang="ru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D07E1-2530-4C52-9327-BECB8732B0E4}"/>
              </a:ext>
            </a:extLst>
          </p:cNvPr>
          <p:cNvSpPr txBox="1"/>
          <p:nvPr/>
        </p:nvSpPr>
        <p:spPr>
          <a:xfrm>
            <a:off x="594803" y="1902257"/>
            <a:ext cx="277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Настройки в </a:t>
            </a:r>
            <a:r>
              <a:rPr lang="en-US" sz="2000" dirty="0"/>
              <a:t>settings.py: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25599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2AA85-59CB-4E41-AE5E-F736ADAB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E8222-0E38-4136-8B9F-9EA016EE22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4906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E34A-BF6F-4338-8C64-83D0F2D4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9EEF4-413D-4296-88BE-772ADCC426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15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A4867-BD54-4418-824F-4DA3C798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необходим </a:t>
            </a:r>
            <a:r>
              <a:rPr lang="en-US" dirty="0"/>
              <a:t>API?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DB840-2473-4316-9CC7-114F47C86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Мобильные приложения</a:t>
            </a:r>
          </a:p>
          <a:p>
            <a:r>
              <a:rPr lang="en-US" dirty="0"/>
              <a:t>Front End </a:t>
            </a:r>
            <a:r>
              <a:rPr lang="ru-RU" dirty="0"/>
              <a:t>фреймворки</a:t>
            </a:r>
          </a:p>
          <a:p>
            <a:r>
              <a:rPr lang="ru-RU" dirty="0" err="1"/>
              <a:t>Шаринг</a:t>
            </a:r>
            <a:r>
              <a:rPr lang="ru-RU" dirty="0"/>
              <a:t> или предоставление данных для других приложений/разработчиков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14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A63B7-4B5F-41D2-A6FA-DD3A64F2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A4FDA-0EEB-4420-A00F-CD71B4E41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6" r="18192"/>
          <a:stretch/>
        </p:blipFill>
        <p:spPr>
          <a:xfrm>
            <a:off x="1434905" y="1245702"/>
            <a:ext cx="10012356" cy="53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1DE40C-6B16-4456-8D0B-14BDCECB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REST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72425-5BBA-4FC7-96D8-52FBAA087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REST (от англ. </a:t>
            </a:r>
            <a:r>
              <a:rPr lang="ru-RU" dirty="0" err="1"/>
              <a:t>Representational</a:t>
            </a:r>
            <a:r>
              <a:rPr lang="ru-RU" dirty="0"/>
              <a:t> 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— «передача репрезентативного состояния» или «передача „</a:t>
            </a:r>
            <a:r>
              <a:rPr lang="ru-RU" dirty="0" err="1"/>
              <a:t>самоописываемого</a:t>
            </a:r>
            <a:r>
              <a:rPr lang="ru-RU" dirty="0"/>
              <a:t>“ состояния») — архитектурный стиль взаимодействия компонентов распределённого приложения в сети. </a:t>
            </a:r>
          </a:p>
          <a:p>
            <a:r>
              <a:rPr lang="ru-RU" dirty="0"/>
              <a:t>REST — это набор правил определяющих, как программисту организовать написание кода серверного приложения, чтобы все системы легко обменивались данными и приложение можно было масштабировать.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225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8794C-6B07-4A4F-88B5-717941D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Принцип</a:t>
            </a:r>
            <a:r>
              <a:rPr lang="ru-RU" dirty="0"/>
              <a:t>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05BF5-4B2E-4C4E-9D1E-EE34DC15B7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289750"/>
            <a:ext cx="11525250" cy="5290388"/>
          </a:xfrm>
        </p:spPr>
        <p:txBody>
          <a:bodyPr/>
          <a:lstStyle/>
          <a:p>
            <a:r>
              <a:rPr lang="ru-RU" sz="2400" b="1" dirty="0" err="1"/>
              <a:t>Client-Server</a:t>
            </a:r>
            <a:r>
              <a:rPr lang="ru-RU" sz="2400" dirty="0"/>
              <a:t>. Система должна быть разделена на клиентов и сервер</a:t>
            </a:r>
            <a:r>
              <a:rPr lang="uk-UA" sz="2400" dirty="0"/>
              <a:t>а</a:t>
            </a:r>
            <a:r>
              <a:rPr lang="ru-RU" sz="2400" dirty="0"/>
              <a:t>.</a:t>
            </a:r>
          </a:p>
          <a:p>
            <a:r>
              <a:rPr lang="ru-RU" sz="2400" b="1" dirty="0" err="1"/>
              <a:t>Stateless</a:t>
            </a:r>
            <a:r>
              <a:rPr lang="ru-RU" sz="2400" dirty="0"/>
              <a:t>. Сервер не должен хранить какой-либо информации о клиентах. В запросе должна храниться вся необходимая информация для обработки запроса и, если необходимо, идентификации клиента.</a:t>
            </a:r>
          </a:p>
          <a:p>
            <a:r>
              <a:rPr lang="ru-RU" sz="2400" b="1" dirty="0" err="1"/>
              <a:t>Cache</a:t>
            </a:r>
            <a:r>
              <a:rPr lang="ru-RU" sz="2400" dirty="0"/>
              <a:t>․ Клиенты и промежуточные узлы могут кешировать ответы сервера.</a:t>
            </a:r>
          </a:p>
          <a:p>
            <a:r>
              <a:rPr lang="ru-RU" sz="2400" b="1" dirty="0" err="1"/>
              <a:t>Uniform</a:t>
            </a:r>
            <a:r>
              <a:rPr lang="ru-RU" sz="2400" b="1" dirty="0"/>
              <a:t> </a:t>
            </a:r>
            <a:r>
              <a:rPr lang="ru-RU" sz="2400" b="1" dirty="0" err="1"/>
              <a:t>Interface</a:t>
            </a:r>
            <a:r>
              <a:rPr lang="ru-RU" sz="2400" dirty="0"/>
              <a:t>. Единый интерфейс определяет взаимодействие между клиентами и серверами.</a:t>
            </a:r>
          </a:p>
          <a:p>
            <a:r>
              <a:rPr lang="ru-RU" sz="2400" b="1" dirty="0" err="1"/>
              <a:t>Layered</a:t>
            </a:r>
            <a:r>
              <a:rPr lang="ru-RU" sz="2400" b="1" dirty="0"/>
              <a:t> </a:t>
            </a:r>
            <a:r>
              <a:rPr lang="ru-RU" sz="2400" b="1" dirty="0" err="1"/>
              <a:t>System</a:t>
            </a:r>
            <a:r>
              <a:rPr lang="ru-RU" sz="2400" dirty="0"/>
              <a:t>. Допускается разделить систему на иерархию слоев, но с условием, что каждый компонент может видеть компоненты только непосредственно следующего слоя.</a:t>
            </a:r>
          </a:p>
          <a:p>
            <a:r>
              <a:rPr lang="ru-RU" sz="2400" b="1" dirty="0" err="1"/>
              <a:t>Code-On-Demand</a:t>
            </a:r>
            <a:r>
              <a:rPr lang="ru-RU" sz="2400" dirty="0"/>
              <a:t> (опционально). Возможно выполнение кода на стороне клиента.</a:t>
            </a:r>
          </a:p>
          <a:p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8386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8B45F-2E21-4802-A2C4-E52BAC5B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7AB82-025B-4FCA-AB5D-D022D30E8D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End Point – </a:t>
            </a:r>
            <a:r>
              <a:rPr lang="uk-UA" dirty="0" err="1"/>
              <a:t>конечная</a:t>
            </a:r>
            <a:r>
              <a:rPr lang="uk-UA" dirty="0"/>
              <a:t> точка (</a:t>
            </a:r>
            <a:r>
              <a:rPr lang="en-US" dirty="0"/>
              <a:t>URL) </a:t>
            </a:r>
            <a:r>
              <a:rPr lang="ru-RU" dirty="0"/>
              <a:t>на которую клиент отправляет запрос. Пример: </a:t>
            </a:r>
            <a:r>
              <a:rPr lang="en-US" dirty="0"/>
              <a:t>http://localhost:8000/api/v1/posts</a:t>
            </a:r>
            <a:endParaRPr lang="ru-RU" dirty="0"/>
          </a:p>
          <a:p>
            <a:r>
              <a:rPr lang="en-US" dirty="0"/>
              <a:t>HTTP </a:t>
            </a:r>
            <a:r>
              <a:rPr lang="uk-UA" dirty="0"/>
              <a:t>метод</a:t>
            </a:r>
            <a:r>
              <a:rPr lang="ru-RU" dirty="0"/>
              <a:t>ы </a:t>
            </a:r>
          </a:p>
          <a:p>
            <a:pPr lvl="1"/>
            <a:r>
              <a:rPr lang="en-US" dirty="0"/>
              <a:t>GET - </a:t>
            </a:r>
            <a:r>
              <a:rPr lang="uk-UA" dirty="0"/>
              <a:t>для </a:t>
            </a:r>
            <a:r>
              <a:rPr lang="uk-UA" dirty="0" err="1"/>
              <a:t>получения</a:t>
            </a:r>
            <a:r>
              <a:rPr lang="uk-UA" dirty="0"/>
              <a:t> </a:t>
            </a:r>
            <a:r>
              <a:rPr lang="uk-UA" dirty="0" err="1"/>
              <a:t>данн</a:t>
            </a:r>
            <a:r>
              <a:rPr lang="ru-RU" dirty="0" err="1"/>
              <a:t>ых</a:t>
            </a:r>
            <a:endParaRPr lang="uk-UA" dirty="0"/>
          </a:p>
          <a:p>
            <a:pPr lvl="1"/>
            <a:r>
              <a:rPr lang="en-US" dirty="0"/>
              <a:t>POST - </a:t>
            </a:r>
            <a:r>
              <a:rPr lang="uk-UA" dirty="0"/>
              <a:t>для </a:t>
            </a:r>
            <a:r>
              <a:rPr lang="uk-UA" dirty="0" err="1"/>
              <a:t>создания</a:t>
            </a:r>
            <a:endParaRPr lang="uk-UA" dirty="0"/>
          </a:p>
          <a:p>
            <a:pPr lvl="1"/>
            <a:r>
              <a:rPr lang="en-US" dirty="0"/>
              <a:t>PUT - </a:t>
            </a:r>
            <a:r>
              <a:rPr lang="uk-UA" dirty="0"/>
              <a:t>для </a:t>
            </a:r>
            <a:r>
              <a:rPr lang="uk-UA" dirty="0" err="1"/>
              <a:t>полного</a:t>
            </a:r>
            <a:r>
              <a:rPr lang="uk-UA" dirty="0"/>
              <a:t> </a:t>
            </a:r>
            <a:r>
              <a:rPr lang="uk-UA" dirty="0" err="1"/>
              <a:t>обновления</a:t>
            </a:r>
            <a:endParaRPr lang="uk-UA" dirty="0"/>
          </a:p>
          <a:p>
            <a:pPr lvl="1"/>
            <a:r>
              <a:rPr lang="en-US" dirty="0"/>
              <a:t>PATCH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/>
              <a:t>для </a:t>
            </a:r>
            <a:r>
              <a:rPr lang="uk-UA" dirty="0" err="1"/>
              <a:t>частичного</a:t>
            </a:r>
            <a:r>
              <a:rPr lang="uk-UA" dirty="0"/>
              <a:t> </a:t>
            </a:r>
            <a:r>
              <a:rPr lang="uk-UA" dirty="0" err="1"/>
              <a:t>обновления</a:t>
            </a:r>
            <a:endParaRPr lang="uk-UA" dirty="0"/>
          </a:p>
          <a:p>
            <a:pPr lvl="1"/>
            <a:r>
              <a:rPr lang="en-US" dirty="0"/>
              <a:t>DELETE - </a:t>
            </a:r>
            <a:r>
              <a:rPr lang="uk-UA" dirty="0"/>
              <a:t>для </a:t>
            </a:r>
            <a:r>
              <a:rPr lang="uk-UA" dirty="0" err="1"/>
              <a:t>удаления</a:t>
            </a:r>
            <a:endParaRPr lang="en-US" dirty="0"/>
          </a:p>
          <a:p>
            <a:r>
              <a:rPr lang="en-US" dirty="0"/>
              <a:t>JSON </a:t>
            </a:r>
            <a:r>
              <a:rPr lang="uk-UA" dirty="0" err="1"/>
              <a:t>или</a:t>
            </a:r>
            <a:r>
              <a:rPr lang="uk-UA" dirty="0"/>
              <a:t> </a:t>
            </a:r>
            <a:r>
              <a:rPr lang="en-US" dirty="0"/>
              <a:t>XML</a:t>
            </a:r>
            <a:r>
              <a:rPr lang="ru-RU" dirty="0"/>
              <a:t> (</a:t>
            </a:r>
            <a:r>
              <a:rPr lang="uk-UA" dirty="0"/>
              <a:t>не </a:t>
            </a:r>
            <a:r>
              <a:rPr lang="en-US" dirty="0"/>
              <a:t>HTML) </a:t>
            </a:r>
            <a:r>
              <a:rPr lang="uk-UA" dirty="0"/>
              <a:t>для </a:t>
            </a:r>
            <a:r>
              <a:rPr lang="uk-UA" dirty="0" err="1"/>
              <a:t>обмена</a:t>
            </a:r>
            <a:r>
              <a:rPr lang="uk-UA" dirty="0"/>
              <a:t> </a:t>
            </a:r>
            <a:r>
              <a:rPr lang="uk-UA" dirty="0" err="1"/>
              <a:t>данн</a:t>
            </a:r>
            <a:r>
              <a:rPr lang="ru-RU" dirty="0" err="1"/>
              <a:t>ыми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3534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3A72-6ACA-41EC-ADF8-53314B44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AA324-E275-4511-92E8-BBCE41C2B0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D53AD6-B335-4CB7-ACB5-34F09198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891"/>
            <a:ext cx="12192000" cy="33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EAD14-6815-4EA7-8330-58C181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Запрос</a:t>
            </a:r>
            <a:r>
              <a:rPr lang="uk-UA" dirty="0"/>
              <a:t> на </a:t>
            </a:r>
            <a:r>
              <a:rPr lang="en-US" dirty="0"/>
              <a:t>endpoint /posts/{id}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D5A64-607B-4B87-B237-CED2134207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B9BFF-B9DA-4375-9A56-21D53938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714"/>
            <a:ext cx="12192000" cy="43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purl.org/dc/terms/"/>
    <ds:schemaRef ds:uri="http://www.w3.org/XML/1998/namespace"/>
    <ds:schemaRef ds:uri="27aa9422-7f1f-4c84-9cdf-302b1a67e513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6561</TotalTime>
  <Words>718</Words>
  <Application>Microsoft Office PowerPoint</Application>
  <PresentationFormat>Широкоэкранный</PresentationFormat>
  <Paragraphs>93</Paragraphs>
  <Slides>28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JetBrains Mono</vt:lpstr>
      <vt:lpstr>Segoe UI</vt:lpstr>
      <vt:lpstr>Segoe UI Light</vt:lpstr>
      <vt:lpstr>1_Office Theme</vt:lpstr>
      <vt:lpstr>Django REST Framework</vt:lpstr>
      <vt:lpstr>Что такое API? </vt:lpstr>
      <vt:lpstr>Когда необходим API?</vt:lpstr>
      <vt:lpstr>REST API</vt:lpstr>
      <vt:lpstr>Что такое REST</vt:lpstr>
      <vt:lpstr>Принципы</vt:lpstr>
      <vt:lpstr>Основные понятия</vt:lpstr>
      <vt:lpstr>Пример</vt:lpstr>
      <vt:lpstr>Запрос на endpoint /posts/{id}</vt:lpstr>
      <vt:lpstr>Установка </vt:lpstr>
      <vt:lpstr>Базовые модели для демонстрации</vt:lpstr>
      <vt:lpstr>Сериализаторы</vt:lpstr>
      <vt:lpstr>Работа с сериализатором</vt:lpstr>
      <vt:lpstr>Пример</vt:lpstr>
      <vt:lpstr>Следую принципам DRY</vt:lpstr>
      <vt:lpstr>Пример</vt:lpstr>
      <vt:lpstr>Важное замечание</vt:lpstr>
      <vt:lpstr>Представления</vt:lpstr>
      <vt:lpstr>Функциональные представления</vt:lpstr>
      <vt:lpstr>Представление на базе класса APIView</vt:lpstr>
      <vt:lpstr>Используя CBV</vt:lpstr>
      <vt:lpstr>ViewSet</vt:lpstr>
      <vt:lpstr>Пример ViewSet</vt:lpstr>
      <vt:lpstr>Используя ModelViewSet</vt:lpstr>
      <vt:lpstr>Регистрация роутера в urls.py</vt:lpstr>
      <vt:lpstr>Пагинация для представлений на базе CBV и ViewSet</vt:lpstr>
      <vt:lpstr>Аутентификация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346</cp:revision>
  <dcterms:created xsi:type="dcterms:W3CDTF">2013-02-15T23:12:42Z</dcterms:created>
  <dcterms:modified xsi:type="dcterms:W3CDTF">2022-05-17T11:22:36Z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