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6" r:id="rId3"/>
    <p:sldId id="277" r:id="rId4"/>
    <p:sldId id="259" r:id="rId5"/>
    <p:sldId id="308" r:id="rId6"/>
    <p:sldId id="309" r:id="rId7"/>
    <p:sldId id="307" r:id="rId8"/>
    <p:sldId id="264" r:id="rId9"/>
    <p:sldId id="261" r:id="rId10"/>
    <p:sldId id="260" r:id="rId11"/>
    <p:sldId id="262" r:id="rId12"/>
    <p:sldId id="310" r:id="rId13"/>
    <p:sldId id="295" r:id="rId14"/>
    <p:sldId id="306" r:id="rId15"/>
    <p:sldId id="297" r:id="rId16"/>
    <p:sldId id="298" r:id="rId17"/>
    <p:sldId id="299" r:id="rId18"/>
    <p:sldId id="300" r:id="rId19"/>
    <p:sldId id="301" r:id="rId20"/>
    <p:sldId id="303" r:id="rId21"/>
    <p:sldId id="312" r:id="rId22"/>
    <p:sldId id="313" r:id="rId23"/>
    <p:sldId id="311" r:id="rId24"/>
    <p:sldId id="314" r:id="rId25"/>
    <p:sldId id="304" r:id="rId26"/>
    <p:sldId id="305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42FF42"/>
    <a:srgbClr val="D6FFD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356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4BB6-ADF9-477E-BA61-F60537F49E1A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24FED-4CA1-4743-990A-A60408BE7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8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84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00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1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8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0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4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5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7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09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83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3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96A7-B107-4A76-9BCA-351E6EBF71D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2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ypl.github.io/PYP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computing/software/the-2017-top-programming-languag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thon.org/~guid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Программирование на Python</a:t>
            </a:r>
            <a:br>
              <a:rPr lang="ru-RU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Лекция 1</a:t>
            </a:r>
            <a:endParaRPr lang="en-US" smtClean="0"/>
          </a:p>
          <a:p>
            <a:r>
              <a:rPr lang="ru-RU" smtClean="0"/>
              <a:t>Введение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7608" y="148"/>
            <a:ext cx="7499350" cy="100012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Философия </a:t>
            </a:r>
            <a:r>
              <a:rPr lang="en-US" dirty="0" smtClean="0"/>
              <a:t>PYTHON</a:t>
            </a:r>
            <a:r>
              <a:rPr lang="ru-RU" dirty="0" smtClean="0"/>
              <a:t> </a:t>
            </a:r>
            <a:r>
              <a:rPr lang="ru-RU" sz="3000" dirty="0"/>
              <a:t>(</a:t>
            </a:r>
            <a:r>
              <a:rPr lang="en-US" sz="3000" dirty="0"/>
              <a:t>import this)</a:t>
            </a:r>
            <a:endParaRPr lang="ru-RU" sz="3000" dirty="0"/>
          </a:p>
        </p:txBody>
      </p:sp>
      <p:sp>
        <p:nvSpPr>
          <p:cNvPr id="10243" name="Содержимое 2"/>
          <p:cNvSpPr>
            <a:spLocks noGrp="1"/>
          </p:cNvSpPr>
          <p:nvPr>
            <p:ph idx="1"/>
          </p:nvPr>
        </p:nvSpPr>
        <p:spPr>
          <a:xfrm>
            <a:off x="839416" y="923008"/>
            <a:ext cx="10297144" cy="5929312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2600" i="1" dirty="0"/>
              <a:t>Красивое лучше, чем уродливое.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Явное лучше, чем неявное.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Простое лучше, чем сложное.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Сложное лучше, чем запутанное.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Плоское лучше, чем вложенное.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Разреженное лучше, чем плотное.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Читаемость имеет значение.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Особые случаи не настолько особые, чтобы нарушать правила.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Должен существовать один — и, желательно, только один — очевидный способ сделать это.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Если реализацию сложно объяснить — идея плоха.</a:t>
            </a:r>
            <a:r>
              <a:rPr lang="ru-RU" altLang="ru-RU" sz="2600" dirty="0"/>
              <a:t> </a:t>
            </a:r>
          </a:p>
          <a:p>
            <a:pPr eaLnBrk="1" hangingPunct="1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60612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PYTHON </a:t>
            </a:r>
            <a:r>
              <a:rPr lang="ru-RU" dirty="0" smtClean="0"/>
              <a:t>в индустрии</a:t>
            </a:r>
            <a:endParaRPr lang="ru-RU" dirty="0"/>
          </a:p>
        </p:txBody>
      </p:sp>
      <p:pic>
        <p:nvPicPr>
          <p:cNvPr id="1026" name="Picture 2" descr="http://updatealways.com/wp-content/uploads/2016/07/Google-User-Should-Know-these-important-URLs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685" y="2963296"/>
            <a:ext cx="2297131" cy="129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p.zp.ua/wp-content/uploads/2016/01/1431609098_apple_12454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80" y="1442353"/>
            <a:ext cx="1438240" cy="143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tbiz.ua/wp-content/uploads/2015/12/IBM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576" y="5056758"/>
            <a:ext cx="2243126" cy="99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data:image/png;base64,iVBORw0KGgoAAAANSUhEUgAAALwAAAC8CAMAAAD1lzSZAAAAt1BMVEX///8AgccAfsYAfMUAesQAecT6/f4Agsjr8/oQjc3x+PxXnNJRpNZytd7r9vsAd8OHu+Dh8fltp9Y9k85fpNa70+qHw+SvzOcAh8q+1euOud6f0OrM5fP2+v3c7fcYk88ti8vb5/Ot1u2Zx+YAccHR6fXC3vC21+2NwOJurtpBm9Jostx3styXyOaryeU9ntRfqtl4rNnE4/J4u+GJt92cwuLK3e+Kx+YsmdJIpdddodS23O9Hls8lkEpWAAAXVElEQVR4nMVdaWOiyhIN3SyCChKdyARFoiMu0eiNk4wx/v/f9aoaUZZuFsW88+HeiSIUTXXVqaWbh4cboKqGYTRKwyiAmoNbxEzD8AbBr36ns221RnpZLFv5aHfE6P/+lcU1gr+vnx+XuiPLlFJCiMQDuQI0B4rMQWXJ3W3X1wgNZU5cOy186vLX3E4BKgnurfeWTMlJas33u91jM8Sx2/UdidLTLWitp39uErt2PpoF6GZRXnTv99aRw/GWJb21+ph8v3t2NJNMexqMJ6hO4Q0QfTvzqoxMIUw7g7I/nXaWJ02xtNZHMLD589/0Br/be4I3Schy9V2b6DfAe/UJk4dKr0FjmH+wanjuXmZK6RzHPyOgWBhvoVAcc6m7KC2LuT44cL/E0ueNewpXAG/uoOhUar1VUmL1uzPCx6Xs++a9ZCvCmuk6kRdB6fkRQfUmIwtGX2v+f5THbEkoOt141zlow9Xh3qm2rXznN2Poaii61nu/4RzzLmgdddY/rDveAjWGLsfGbafpOHAauTWtSaxSCJY47FLnZl+jBhsLztTt18oNc684wfGi+g0aEzvZHEaBSK8/JL3ZUWCwnHZd5xvgY5T39TIGAcwte9A1mji7Q/GMwbW/V/tvb7NSR3otWvs4qRMwXcS/djyGVLa+yhzosam6LeAwlRF0NYnK7nU/HloSLaPEng7jrs1vmF2qYXvey8vLhCGAf3k28jnze/7Yda86ccOS5Kfiw7wlcpnrLgEwBrP+82I50mXLCqM1xbI0fd/qfPTfwdHawVVuY6ZIcrHKeS3QGevKh2u7q2bXIZzQFug0xDDHx873ddroypJVaLbNLV72GtlV76nrSKHYGMKCYddCIDs6B72a31oPqz/WJyopRT5aXYB9d/qVz228AINkUSIb4W7z8XHecccM7ny++u+w1J1TiEtk2ppVZXptKllFx8xlOPm46sCY40UY34Jc+va5/z3I0DDDfp/1Vy39FMDT0XNQSX828LOCQ2bwiJVdJcExamqyeIXI1n7y6eXQx6HtBW3dooxm+70qNn9DiJ5/xLsO5LtdbdyNJyeMb51lSdrr7boa+4mku6VHX5PIPvcAswezrFWJeNsTR8YgUVt2qlC479WRRTnKsqzhBOG3uQd0ZGAfVWi3OluGKrDtVwqVvOGD19+w0aeLUnTHA+ecq87fSGiq6OF04bD4dlPV73jdjv3QAJqPrNvvlHjWU02SJznfm11ScHdJMKYFQeLyCso/kenXAOMd5PnEKR78sZQv/ArOsyw/hFNkzfCLq3yxsaCEvhoQJSMXIXRXpHUueP0X8deBD8aoPN0ed3HYnfmVaQEPfk7W8A97ziK2ZsGVn0ArxMLDWEi0U9pKvuIlreXL1dRzDb/X8M7VwRIdo7POPbxDJEccXswsUIGyVtLb4MPW17fEpMD/yCb85xOGKaSdd/VHSnSh8EN0T2UtTcBU5pqJGgPYjzMB/Mboh/ZyIrdHQlrCpOdaAWlKXpapu7S4NUiEoJYcTlPGW2B8vhT6GLNJxN4TzaQyKHdRlz3kzm2ZKIA3AoGjmHr4BLaLCuNzFH4luuIc1GBRToPXaJqdOvIKEzjR6GytXDABQnMHpIt2BDzIbsJk/ix1xTVew6+l5OEdSdyjB7pY+nddUkRBBjBhuiilB0z249XZlyTmKO3leQcj/JtrBmaORAXCGxD6lVOEMSasxTarIgz0FTFhbZxNXL0fO5IjSDm9AJs8lNF4+whH6vUlqyG2S9g4GzWHZ3PeqFD4V3Cu5SjKdKn4JY1SGXhgchOsDDiKRJdZg/4hky7/uiq4C62k5bM75RKG5aC2YOg78U8wDs1GHepfKgo0voEZlEoDsvNUljAPv0ENlwlu54K9l+epw4wVIU0+BQSWIdeoC1Xg7UnajOyQsaWsh9ki5MCdajZw4dHN/vI6gD5INOk6h1s0xkmDZi8J/Y97AjBDFbhwzQADLunJCTrFiC7p7oFJkBX3988waX7fT7x8oKRKygaMYdLSxGdTXZLS84ABHkm1lEG9WFxo/RltmMZaXMUHMA+4wcpAB07GUXlzELBeqOCculNt20zAZlQp+tCeemacO6kBxwqY9ulXETCioinKZbDcV+yDTyszh0P8Bq35yN5S5zByLIQ2OqzWbP6o82YvgS37eHcI/2p2l4fH59lZWRsjDsv6textE/fkQUympAWbwYdxZziTJY3HBdW5nOU19tYnsqx97drtL0dWqOZvYfjVjoJZ9jOUsGj1JcOneJuKLFPinFWwoVMnY97eFNpNWhJQZ9JKHTXEgHp1eR4TmR/BGpuMyqsTQol2ToNO2z6leHoVY5/e+B/rqtoeDs2QhYCboKFPfIcjge0HkfCE6OnJ9CaTZvKOtvATP32TAwzWLs8NLuzwfBRe4piwS8M5hIR6PM0dLK3xSXj6HDswbHdCHxdVizC6JT0jOnOWZc2ktKtcg4pkKS1ER3QTiaCC6fc5sj80aIpLqIxlJ+eax5JRqGFx4U94jQnPuMlJ1Rs6JqVSSjJz0sIPsOKbOasJDE2O1FxF7eAJH8AwJ3J8fbh8JqoKx/IXV/gnOSY8VoXI7CQ8KyMkVSIrPJJ6ju+Hs55NqAo+Kj0tGNZyMrmKqSxJkBX8XSw8ujy5HwnPkpmbuGAg/GPy5wbG4XrGqqrgeklw/jc/v40PPR55ocIvBTk8sfCXZ4f++lck/GiFyaltzP3PHJoSfrjFY7KttTCqZHESXlSDhemmxGXFG+Z64lzhz8/O7JGLztMR2jywhBcfONDTwqMZ4JErD5znKQDBAjI3WFqSRJVtoJxSiJWEV85WLYBQ/jE00EaLjh4aPZR+eRZt0M0Iz2p4m4zSM8Mcek+Ylwo35geTEG8o3sEvhIWrYuGnOqFRvMaEf7APMlq9SLas8A+fCvbvZn1QoEcKPJYlixv0S0lhMf0prP1g3POX8ZjpYBBEFvws/HD6phP5zAkaewLCA/HDsY/Yk0j4NLMEGL3IUe1kQQ0WTjyK/ZlbHQHhJf/QbDYP3W7XiQ4D4enrfD5f9bpUIRfmgjqP/5+i9FpbLDyzqK/Zy01AKViAC+qgcQOOlPB+kfDnznIron0gvKRprGCv72KFbbQ27B/I2eH+RMIPHCklxAm2DzYU5w8EgaOywgs7Q1i4PO90Ok+rx8dDRLBx5F1vooFKJY6ORh44D0ovvw5zhJcsjnSgwywnBQ6WnyBICQ/Gh/cEz8LHJmxE+kKdR1aRjHbOI48GElWjbeQIr3Ao71gJhfFF8zAlPHp3zhPkCR/hNGHVDWhm3KBdRj5MorJ7EwrP80JDoD3+A/oeync9KeH/0ZwEVL6phPiH+DESifTg/MeMlc3WAuE1J8vpERsiaYMHzxGVMVPC20pOt41YePbMpz6JMwsQPmbgxqyt1X3nWBuINGBKdjlDBkEIuPupJin8/DtmC+N/70FvDoKhFwpPw8kLk1ZanOOfpPBYBoZLbTP0AO28D97U5+S2X0CYx4dvTZL5ZcyRlHQAM4UXGxQIf1JYFaOic+AMfD5xZhfbWjQtIzyctetqksN53jZw4aY5hi/5wm+S3AYza6BImVTIsIzwLOw/R9OpkceeXNbnxOE2/nhJaNLQhudbAM0bzCVRGRPMi5wQdeBjJJWSfrpHXe5zhQf/dzYV7zi4A77wJ+kzwncozPMtIT1OMvINLNhsTsiGzxXx0kkTO2MOL270hq5+fMjGsCdsY8JjpTqK5xtamk6prEE5y+chxnuGuc4ZXaw39Vf8G3tgLX80lYwaU6yZdc43+77V5Ch7QFe2502/se/tabdjdxgPwB8aB8yAsQkPLDzdjzfcKhnhIZIC4V2N2/uBVcD5o7CMCVw50+Y6XSJVIV/r94Y3ftoDaXEGJ+EvK//gP8r8JHzMAb5jHmYjEB47HNIT1mAxXuBLMmehIisedwnneTNg9qCZ/nDo9hxKsRXVshRFO0zYjasd+AOzTZoTpp4s1rL7ZSlWLNs4t2Tlzw5+8PJH+ZMxf3ZLSQlvsyZh40jiWaYzHoHtwX29CYTHvE32oRjBx2LD1oEuPmYnBVI/+yFms/D/b2xqBvhJ7JfsK/hJ463/lp1nXquT/AAiDYzxeoTbt4HdHpqkicqYYCt5/gG+MT2AXXfZwUyJCBYDqeMT6CanMyI0r6JKICqyltcAdW+MQkfzLnPjVMzVS6JKIDPehOMffgrmicYaCjcK+mbCH0Vla4j3RWb0JzCOAgg9W2QAeCzMaorkwyAtm7D6MbSjsg64eiX7NRM+Q4fOwDSRXL1tuyYY2G/CbBIwQoszhj6OPL+YhsBqYu3rQ8ri248agD3KTYuh8PxiGsMaq/f/r0WrEPnSMC1mAk3gRM9MeHFjxDt8r1y5zOJWoM6eOI0BxDLj6kPhNXErnorVDG57t2o2GvctjX/GTN1EToTAJzDhczpPcZWIzKvE2l+6vr2nFVUxNRopdMAN4XysT+ScYo2pUF6aDOvLQhNbB4BRhoQVMQClz9ZUfYlr/8+YsnWAnEeDwvObLWqCiw3756u1gLdn8ma+YGDPYFkfDr/B0wk9cx1wgNdcwri/nGjKdiRBYSHClnXXZocee3Tu2ZbgJrv7Jlq6Chl6WH5uPsIYM00k62VBeKlCV3pVQJgkKbEQFBwWTUdT76gVuf00HsuQj7Je9kMWUuka0NeSOQ0b4r10bQoosSC9HQFzNfB0sk0hb/ekPWAOJJqI7yBg3aT8CvYJ56++ZjUtMFoZh4SNpB/3aoLCVuLkBIVoKs1TVsXDh0V3rCemPw8EvTh1wNQzHUDfSrqVXH2Egwr4+nQZ7kmT5hD2kZD9nTaLeKUJU4MYZorFHniaUYGxVhcsSKcZjwS8SctZJHMDvjFfnx4sJ+1N2aMvcpMToGZ7OFvaU7Wz7Wv1AGervEh/inWZxAd9KWLMOQh8os3BEzspl+RWW/dVGmqHk81lLEuJK4n6XMZWAy2W5ztZoilqbPOLjDeDtQxnCclLqskAO1lLuPg2JSMDiX1qQSmYBKt+ambj0g1OyqIxIjSuS0AOSK/YVIOVonYARCm1hBo7WmqPskxcVuxwLKCxpeQY+xuCcmELSgwqe2DoN/wEmcFGKG6T0Q1AhU+Qmss32CcfUxNkjGVWY23AoodNVomVCRguZHrvbsQb+pQvrjb8TkZTJD+KOgMbi4xwvaEe86nYWMfvhL0aLss+8tMVA53E9MTlpwCzwKohKDeqfbKvChzhY530JmCrOQX2zz5ANHVmt9iFVSqcMPeEtXThuEjby9hj93ed2UBcIw+zUDQcK3oha54PrrPUuKlzGvZAfrCusPNvWHt+oZMrDdaEkGMCIJo6myGgw0rJ5PvvUw6ftW/IF14NtJjs60qozZjsG/FwfjuScoqmTFChskuyphDHsBFWO9gTtI1+hqlQWhO/GbNGS2Gp4IGtAYmiKfDChFem4mH4SGno9IasXHruAl7ndbFUQbjHlXCyhjhG0RQujS4fg87PXm/YYcvqTwNkokupYcoa7bAMmm9421E09YkdHKWT1wPnvPKRjRGR16HiA2Grwct6SxZrkgLDPZZPIwUUgpRfuArM8pKnd3FmaeFq4wZ4We1GrVdnOqtA06JVt8YpmnpXJH7ntgBAwrTzcwp0tnUXkxn7i28rW5k7h21tQ4tPo7FoSsXmuCoD9m1J1oWVse2RiNRusHVkRLpl7XEQip5p/OfhC/wKrtWGe6hSrlGT6wDUDu5aI4/GQHlWjjW6OhD3dqdNc9PLRbhYg/BTjBJLbKIRxxeREn3Es+V5H5Tg77Vb4ZmT7qnfgvAofAa4OHeN+emKORfsR0vQZ7utoPh+235Qvav0RnWb0cZaBQY+ApgHIFn/yX7FJKkHipZqbxzs2SY6pH2V0qhso1Ci6U5p2R8MzKura0EnpRgNiEiaKVM2nBzZ1kFkEVS0N6r3tmcPrrvb0fLbi6lzjKaCblUajr/Lrn735sxEgxOYVMjVG8HfLs5TSjrvc0Hxgo8ZrqY3q7v0Gbe1RfU6hMkhdXvjcubrfdfU2bbQ1mZgzLXy3PaBZcmu4uDekt9v9GC8+qHuE7J8ahg5d6AOG8GrTk4bbG2nYT8lqbDg1m6CgbvCJaoLYV7TnvSifdbk0evkc+qZaXlMezr41WkR67RRereD9aYZbuJRYQvG4OE/yu30KwTm8kXbZpjBfC/TsD9OpvpysfqYuO4sQIzdycfzojVylNMOd4rT+oUCqGMwNEqFcR93saRfyiOk8e5kl75foDY+244ln7YWpEQmmuP4CEfT2P74THBqWV/uS/jgkRjIrfLuJnB8G+5XvooHdgmvNhUJj8pu/2vh3v/ZTR3Z/WiOv2xf3EuAG2BUUGAIcZ2Z6Vfexi4ENrgK9c142v7Gdcnquzv/r7fUHe38KgRFc/Tl4fGvm9iyeyDhWvTysmOIS+YYTe2vqccAjc7ZTdTo/NF7zxN2d+Z0EMwub56YBQPPTj2zwSidgCu4OJJP/xO5uXSN8KqoA+T09asFqi1oS06DlfuySXghWEoH9yhdy3FuXgFbiCFzxkrtIFcoKhMx4LZHVWwerswgGpIIbHK9qqTRV/JZiIHBOS1hyswRtxFfCLZV1GkFQP7jF8Nzzis5+TAmmBjRi3YTNXEVQ1EV8oIh263bOa3d/yreFpR/UWSk+To9Ydv55z9XXHNApNKKay4YEYru9SkdWJTFR3Guh23CJus5t2i2FPHWWJwT6piku2yf/QK//lf2x3Gwkn3BMdMt2yN9IrJn1fbYNSeM9m8vc9vWC3RXBO+Ys1nb+XorXN0g9fjzkeVqrbJ77AasbUOZx66Jutu8qm1gQYlgZU9cPpctOfN5RIgtbClN4Nn+i6nMynBFpeu27Xc1TbRSIA67hwxf0WeZEZorpQMnw8X9aYmUfhvGL1pyb7I0Gq47KTXV1pjTIErrM8kKWM2p1NZ+5mzDIjQ9M3kwmhKsE6kL07bMPNYirt7Yrq+I9tmLQx33wuhskfUG2O1xTTRVBeogjFS141l8XMAol3kzhHtklQbqzDgHDx+vjKaqwT3tjqy9vmBanZHabZHOmIO2xMwj6QooLNgrrdxOiDfBnrCNlSVKW9Nw58OCDl4zeGtRlkxRunPR6ILy/UxTvzcZ4TDS9hBlp7lOwh7/PehhHKmMcl6TNPUzPRz3whDMhrzFri7wu6YRcIVSPff16DtRBLzPfwWAnxeP1o3pkzo94iaIptmyLGX09Trpf76ECCaT183IOr08DifpcVfElbHd5AdXJOCLJtBE9ORw9aAcLs8LN3uK4nX42Fk+z4qtIDY9/dxrqIYouzN9WP+RaSaxEApOFUV/7Q9KBZHTku8VqQW42ygh4G6GDbf9FS3djL8Q0dm8zhrlXxUhXxlNXQFzKyf6jIzp2H3a7dq9x0N7t9uNx9Oq/hJLmT+zHSJbuu7X2sSIOf2fee8gFvzp1S+F4eJTyZRp7oMOKVpfUB2YCRAuq6sPrOFNq7sHsEQmoA6s2Qq4un35sEPvuWziBFdjvKb28+KeB/fmZpjpuos7wTTGnaOpsZO3hdUtmB6FmzXUBLZN4vYuDAqjqVIZ3WvxjhuDVHuhTXmAEaN3jKZwUxOa06t3G9yCt7rcBtBKifIWFdZ0epix23uNTEjg77f8ToXnqt8pmjK7tOJLkKoC92+5z3Md4vbrTi3vARXhn3yHlQcIVvmo2tBTERBNiXeEuwFsmUD3foseGbDprUp7Yllso8rdXbEnuaXJK4FbfV/1ZsSKl4Foqu4UwpDtzl/vYgwufiupVzLUgGptVzfgBbdFqPeUIYH/iUQitlfWu4Ie30eRXTp7F9S+CB03EJTFe7bUC4imSIn6WFmwd7D82I4yGE39rU1BkQTLvR9L3w66JYrCpU9mgeyFVZv6YB6IaLvHyvCw8tH9yV2IcPV9PTN20LUs644EnoO1Zf2px7ING41779bDu6Twiv8D5Gaznjr94T4AAAAASUVORK5CYII="/>
          <p:cNvSpPr>
            <a:spLocks noChangeAspect="1" noChangeArrowheads="1"/>
          </p:cNvSpPr>
          <p:nvPr/>
        </p:nvSpPr>
        <p:spPr bwMode="auto">
          <a:xfrm>
            <a:off x="1679575" y="-1074738"/>
            <a:ext cx="22479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0" descr="data:image/png;base64,iVBORw0KGgoAAAANSUhEUgAAALwAAAC8CAMAAAD1lzSZAAAAt1BMVEX///8AgccAfsYAfMUAesQAecT6/f4Agsjr8/oQjc3x+PxXnNJRpNZytd7r9vsAd8OHu+Dh8fltp9Y9k85fpNa70+qHw+SvzOcAh8q+1euOud6f0OrM5fP2+v3c7fcYk88ti8vb5/Ot1u2Zx+YAccHR6fXC3vC21+2NwOJurtpBm9Jostx3styXyOaryeU9ntRfqtl4rNnE4/J4u+GJt92cwuLK3e+Kx+YsmdJIpdddodS23O9Hls8lkEpWAAAXVElEQVR4nMVdaWOiyhIN3SyCChKdyARFoiMu0eiNk4wx/v/f9aoaUZZuFsW88+HeiSIUTXXVqaWbh4cboKqGYTRKwyiAmoNbxEzD8AbBr36ns221RnpZLFv5aHfE6P/+lcU1gr+vnx+XuiPLlFJCiMQDuQI0B4rMQWXJ3W3X1wgNZU5cOy186vLX3E4BKgnurfeWTMlJas33u91jM8Sx2/UdidLTLWitp39uErt2PpoF6GZRXnTv99aRw/GWJb21+ph8v3t2NJNMexqMJ6hO4Q0QfTvzqoxMIUw7g7I/nXaWJ02xtNZHMLD589/0Br/be4I3Schy9V2b6DfAe/UJk4dKr0FjmH+wanjuXmZK6RzHPyOgWBhvoVAcc6m7KC2LuT44cL/E0ueNewpXAG/uoOhUar1VUmL1uzPCx6Xs++a9ZCvCmuk6kRdB6fkRQfUmIwtGX2v+f5THbEkoOt141zlow9Xh3qm2rXznN2Poaii61nu/4RzzLmgdddY/rDveAjWGLsfGbafpOHAauTWtSaxSCJY47FLnZl+jBhsLztTt18oNc684wfGi+g0aEzvZHEaBSK8/JL3ZUWCwnHZd5xvgY5T39TIGAcwte9A1mji7Q/GMwbW/V/tvb7NSR3otWvs4qRMwXcS/djyGVLa+yhzosam6LeAwlRF0NYnK7nU/HloSLaPEng7jrs1vmF2qYXvey8vLhCGAf3k28jnze/7Yda86ccOS5Kfiw7wlcpnrLgEwBrP+82I50mXLCqM1xbI0fd/qfPTfwdHawVVuY6ZIcrHKeS3QGevKh2u7q2bXIZzQFug0xDDHx873ddroypJVaLbNLV72GtlV76nrSKHYGMKCYddCIDs6B72a31oPqz/WJyopRT5aXYB9d/qVz228AINkUSIb4W7z8XHecccM7ny++u+w1J1TiEtk2ppVZXptKllFx8xlOPm46sCY40UY34Jc+va5/z3I0DDDfp/1Vy39FMDT0XNQSX828LOCQ2bwiJVdJcExamqyeIXI1n7y6eXQx6HtBW3dooxm+70qNn9DiJ5/xLsO5LtdbdyNJyeMb51lSdrr7boa+4mku6VHX5PIPvcAswezrFWJeNsTR8YgUVt2qlC479WRRTnKsqzhBOG3uQd0ZGAfVWi3OluGKrDtVwqVvOGD19+w0aeLUnTHA+ecq87fSGiq6OF04bD4dlPV73jdjv3QAJqPrNvvlHjWU02SJznfm11ScHdJMKYFQeLyCso/kenXAOMd5PnEKR78sZQv/ArOsyw/hFNkzfCLq3yxsaCEvhoQJSMXIXRXpHUueP0X8deBD8aoPN0ed3HYnfmVaQEPfk7W8A97ziK2ZsGVn0ArxMLDWEi0U9pKvuIlreXL1dRzDb/X8M7VwRIdo7POPbxDJEccXswsUIGyVtLb4MPW17fEpMD/yCb85xOGKaSdd/VHSnSh8EN0T2UtTcBU5pqJGgPYjzMB/Mboh/ZyIrdHQlrCpOdaAWlKXpapu7S4NUiEoJYcTlPGW2B8vhT6GLNJxN4TzaQyKHdRlz3kzm2ZKIA3AoGjmHr4BLaLCuNzFH4luuIc1GBRToPXaJqdOvIKEzjR6GytXDABQnMHpIt2BDzIbsJk/ix1xTVew6+l5OEdSdyjB7pY+nddUkRBBjBhuiilB0z249XZlyTmKO3leQcj/JtrBmaORAXCGxD6lVOEMSasxTarIgz0FTFhbZxNXL0fO5IjSDm9AJs8lNF4+whH6vUlqyG2S9g4GzWHZ3PeqFD4V3Cu5SjKdKn4JY1SGXhgchOsDDiKRJdZg/4hky7/uiq4C62k5bM75RKG5aC2YOg78U8wDs1GHepfKgo0voEZlEoDsvNUljAPv0ENlwlu54K9l+epw4wVIU0+BQSWIdeoC1Xg7UnajOyQsaWsh9ki5MCdajZw4dHN/vI6gD5INOk6h1s0xkmDZi8J/Y97AjBDFbhwzQADLunJCTrFiC7p7oFJkBX3988waX7fT7x8oKRKygaMYdLSxGdTXZLS84ABHkm1lEG9WFxo/RltmMZaXMUHMA+4wcpAB07GUXlzELBeqOCculNt20zAZlQp+tCeemacO6kBxwqY9ulXETCioinKZbDcV+yDTyszh0P8Bq35yN5S5zByLIQ2OqzWbP6o82YvgS37eHcI/2p2l4fH59lZWRsjDsv6textE/fkQUympAWbwYdxZziTJY3HBdW5nOU19tYnsqx97drtL0dWqOZvYfjVjoJZ9jOUsGj1JcOneJuKLFPinFWwoVMnY97eFNpNWhJQZ9JKHTXEgHp1eR4TmR/BGpuMyqsTQol2ToNO2z6leHoVY5/e+B/rqtoeDs2QhYCboKFPfIcjge0HkfCE6OnJ9CaTZvKOtvATP32TAwzWLs8NLuzwfBRe4piwS8M5hIR6PM0dLK3xSXj6HDswbHdCHxdVizC6JT0jOnOWZc2ktKtcg4pkKS1ER3QTiaCC6fc5sj80aIpLqIxlJ+eax5JRqGFx4U94jQnPuMlJ1Rs6JqVSSjJz0sIPsOKbOasJDE2O1FxF7eAJH8AwJ3J8fbh8JqoKx/IXV/gnOSY8VoXI7CQ8KyMkVSIrPJJ6ju+Hs55NqAo+Kj0tGNZyMrmKqSxJkBX8XSw8ujy5HwnPkpmbuGAg/GPy5wbG4XrGqqrgeklw/jc/v40PPR55ocIvBTk8sfCXZ4f++lck/GiFyaltzP3PHJoSfrjFY7KttTCqZHESXlSDhemmxGXFG+Z64lzhz8/O7JGLztMR2jywhBcfONDTwqMZ4JErD5znKQDBAjI3WFqSRJVtoJxSiJWEV85WLYBQ/jE00EaLjh4aPZR+eRZt0M0Iz2p4m4zSM8Mcek+Ylwo35geTEG8o3sEvhIWrYuGnOqFRvMaEf7APMlq9SLas8A+fCvbvZn1QoEcKPJYlixv0S0lhMf0prP1g3POX8ZjpYBBEFvws/HD6phP5zAkaewLCA/HDsY/Yk0j4NLMEGL3IUe1kQQ0WTjyK/ZlbHQHhJf/QbDYP3W7XiQ4D4enrfD5f9bpUIRfmgjqP/5+i9FpbLDyzqK/Zy01AKViAC+qgcQOOlPB+kfDnznIron0gvKRprGCv72KFbbQ27B/I2eH+RMIPHCklxAm2DzYU5w8EgaOywgs7Q1i4PO90Ok+rx8dDRLBx5F1vooFKJY6ORh44D0ovvw5zhJcsjnSgwywnBQ6WnyBICQ/Gh/cEz8LHJmxE+kKdR1aRjHbOI48GElWjbeQIr3Ao71gJhfFF8zAlPHp3zhPkCR/hNGHVDWhm3KBdRj5MorJ7EwrP80JDoD3+A/oeync9KeH/0ZwEVL6phPiH+DESifTg/MeMlc3WAuE1J8vpERsiaYMHzxGVMVPC20pOt41YePbMpz6JMwsQPmbgxqyt1X3nWBuINGBKdjlDBkEIuPupJin8/DtmC+N/70FvDoKhFwpPw8kLk1ZanOOfpPBYBoZLbTP0AO28D97U5+S2X0CYx4dvTZL5ZcyRlHQAM4UXGxQIf1JYFaOic+AMfD5xZhfbWjQtIzyctetqksN53jZw4aY5hi/5wm+S3AYza6BImVTIsIzwLOw/R9OpkceeXNbnxOE2/nhJaNLQhudbAM0bzCVRGRPMi5wQdeBjJJWSfrpHXe5zhQf/dzYV7zi4A77wJ+kzwncozPMtIT1OMvINLNhsTsiGzxXx0kkTO2MOL270hq5+fMjGsCdsY8JjpTqK5xtamk6prEE5y+chxnuGuc4ZXaw39Vf8G3tgLX80lYwaU6yZdc43+77V5Ch7QFe2502/se/tabdjdxgPwB8aB8yAsQkPLDzdjzfcKhnhIZIC4V2N2/uBVcD5o7CMCVw50+Y6XSJVIV/r94Y3ftoDaXEGJ+EvK//gP8r8JHzMAb5jHmYjEB47HNIT1mAxXuBLMmehIisedwnneTNg9qCZ/nDo9hxKsRXVshRFO0zYjasd+AOzTZoTpp4s1rL7ZSlWLNs4t2Tlzw5+8PJH+ZMxf3ZLSQlvsyZh40jiWaYzHoHtwX29CYTHvE32oRjBx2LD1oEuPmYnBVI/+yFms/D/b2xqBvhJ7JfsK/hJ463/lp1nXquT/AAiDYzxeoTbt4HdHpqkicqYYCt5/gG+MT2AXXfZwUyJCBYDqeMT6CanMyI0r6JKICqyltcAdW+MQkfzLnPjVMzVS6JKIDPehOMffgrmicYaCjcK+mbCH0Vla4j3RWb0JzCOAgg9W2QAeCzMaorkwyAtm7D6MbSjsg64eiX7NRM+Q4fOwDSRXL1tuyYY2G/CbBIwQoszhj6OPL+YhsBqYu3rQ8ri248agD3KTYuh8PxiGsMaq/f/r0WrEPnSMC1mAk3gRM9MeHFjxDt8r1y5zOJWoM6eOI0BxDLj6kPhNXErnorVDG57t2o2GvctjX/GTN1EToTAJzDhczpPcZWIzKvE2l+6vr2nFVUxNRopdMAN4XysT+ScYo2pUF6aDOvLQhNbB4BRhoQVMQClz9ZUfYlr/8+YsnWAnEeDwvObLWqCiw3756u1gLdn8ma+YGDPYFkfDr/B0wk9cx1wgNdcwri/nGjKdiRBYSHClnXXZocee3Tu2ZbgJrv7Jlq6Chl6WH5uPsIYM00k62VBeKlCV3pVQJgkKbEQFBwWTUdT76gVuf00HsuQj7Je9kMWUuka0NeSOQ0b4r10bQoosSC9HQFzNfB0sk0hb/ekPWAOJJqI7yBg3aT8CvYJ56++ZjUtMFoZh4SNpB/3aoLCVuLkBIVoKs1TVsXDh0V3rCemPw8EvTh1wNQzHUDfSrqVXH2Egwr4+nQZ7kmT5hD2kZD9nTaLeKUJU4MYZorFHniaUYGxVhcsSKcZjwS8SctZJHMDvjFfnx4sJ+1N2aMvcpMToGZ7OFvaU7Wz7Wv1AGervEh/inWZxAd9KWLMOQh8os3BEzspl+RWW/dVGmqHk81lLEuJK4n6XMZWAy2W5ztZoilqbPOLjDeDtQxnCclLqskAO1lLuPg2JSMDiX1qQSmYBKt+ambj0g1OyqIxIjSuS0AOSK/YVIOVonYARCm1hBo7WmqPskxcVuxwLKCxpeQY+xuCcmELSgwqe2DoN/wEmcFGKG6T0Q1AhU+Qmss32CcfUxNkjGVWY23AoodNVomVCRguZHrvbsQb+pQvrjb8TkZTJD+KOgMbi4xwvaEe86nYWMfvhL0aLss+8tMVA53E9MTlpwCzwKohKDeqfbKvChzhY530JmCrOQX2zz5ANHVmt9iFVSqcMPeEtXThuEjby9hj93ed2UBcIw+zUDQcK3oha54PrrPUuKlzGvZAfrCusPNvWHt+oZMrDdaEkGMCIJo6myGgw0rJ5PvvUw6ftW/IF14NtJjs60qozZjsG/FwfjuScoqmTFChskuyphDHsBFWO9gTtI1+hqlQWhO/GbNGS2Gp4IGtAYmiKfDChFem4mH4SGno9IasXHruAl7ndbFUQbjHlXCyhjhG0RQujS4fg87PXm/YYcvqTwNkokupYcoa7bAMmm9421E09YkdHKWT1wPnvPKRjRGR16HiA2Grwct6SxZrkgLDPZZPIwUUgpRfuArM8pKnd3FmaeFq4wZ4We1GrVdnOqtA06JVt8YpmnpXJH7ntgBAwrTzcwp0tnUXkxn7i28rW5k7h21tQ4tPo7FoSsXmuCoD9m1J1oWVse2RiNRusHVkRLpl7XEQip5p/OfhC/wKrtWGe6hSrlGT6wDUDu5aI4/GQHlWjjW6OhD3dqdNc9PLRbhYg/BTjBJLbKIRxxeREn3Es+V5H5Tg77Vb4ZmT7qnfgvAofAa4OHeN+emKORfsR0vQZ7utoPh+235Qvav0RnWb0cZaBQY+ApgHIFn/yX7FJKkHipZqbxzs2SY6pH2V0qhso1Ci6U5p2R8MzKura0EnpRgNiEiaKVM2nBzZ1kFkEVS0N6r3tmcPrrvb0fLbi6lzjKaCblUajr/Lrn735sxEgxOYVMjVG8HfLs5TSjrvc0Hxgo8ZrqY3q7v0Gbe1RfU6hMkhdXvjcubrfdfU2bbQ1mZgzLXy3PaBZcmu4uDekt9v9GC8+qHuE7J8ahg5d6AOG8GrTk4bbG2nYT8lqbDg1m6CgbvCJaoLYV7TnvSifdbk0evkc+qZaXlMezr41WkR67RRereD9aYZbuJRYQvG4OE/yu30KwTm8kXbZpjBfC/TsD9OpvpysfqYuO4sQIzdycfzojVylNMOd4rT+oUCqGMwNEqFcR93saRfyiOk8e5kl75foDY+244ln7YWpEQmmuP4CEfT2P74THBqWV/uS/jgkRjIrfLuJnB8G+5XvooHdgmvNhUJj8pu/2vh3v/ZTR3Z/WiOv2xf3EuAG2BUUGAIcZ2Z6Vfexi4ENrgK9c142v7Gdcnquzv/r7fUHe38KgRFc/Tl4fGvm9iyeyDhWvTysmOIS+YYTe2vqccAjc7ZTdTo/NF7zxN2d+Z0EMwub56YBQPPTj2zwSidgCu4OJJP/xO5uXSN8KqoA+T09asFqi1oS06DlfuySXghWEoH9yhdy3FuXgFbiCFzxkrtIFcoKhMx4LZHVWwerswgGpIIbHK9qqTRV/JZiIHBOS1hyswRtxFfCLZV1GkFQP7jF8Nzzis5+TAmmBjRi3YTNXEVQ1EV8oIh263bOa3d/yreFpR/UWSk+To9Ydv55z9XXHNApNKKay4YEYru9SkdWJTFR3Guh23CJus5t2i2FPHWWJwT6piku2yf/QK//lf2x3Gwkn3BMdMt2yN9IrJn1fbYNSeM9m8vc9vWC3RXBO+Ys1nb+XorXN0g9fjzkeVqrbJ77AasbUOZx66Jutu8qm1gQYlgZU9cPpctOfN5RIgtbClN4Nn+i6nMynBFpeu27Xc1TbRSIA67hwxf0WeZEZorpQMnw8X9aYmUfhvGL1pyb7I0Gq47KTXV1pjTIErrM8kKWM2p1NZ+5mzDIjQ9M3kwmhKsE6kL07bMPNYirt7Yrq+I9tmLQx33wuhskfUG2O1xTTRVBeogjFS141l8XMAol3kzhHtklQbqzDgHDx+vjKaqwT3tjqy9vmBanZHabZHOmIO2xMwj6QooLNgrrdxOiDfBnrCNlSVKW9Nw58OCDl4zeGtRlkxRunPR6ILy/UxTvzcZ4TDS9hBlp7lOwh7/PehhHKmMcl6TNPUzPRz3whDMhrzFri7wu6YRcIVSPff16DtRBLzPfwWAnxeP1o3pkzo94iaIptmyLGX09Trpf76ECCaT183IOr08DifpcVfElbHd5AdXJOCLJtBE9ORw9aAcLs8LN3uK4nX42Fk+z4qtIDY9/dxrqIYouzN9WP+RaSaxEApOFUV/7Q9KBZHTku8VqQW42ygh4G6GDbf9FS3djL8Q0dm8zhrlXxUhXxlNXQFzKyf6jIzp2H3a7dq9x0N7t9uNx9Oq/hJLmT+zHSJbuu7X2sSIOf2fee8gFvzp1S+F4eJTyZRp7oMOKVpfUB2YCRAuq6sPrOFNq7sHsEQmoA6s2Qq4un35sEPvuWziBFdjvKb28+KeB/fmZpjpuos7wTTGnaOpsZO3hdUtmB6FmzXUBLZN4vYuDAqjqVIZ3WvxjhuDVHuhTXmAEaN3jKZwUxOa06t3G9yCt7rcBtBKifIWFdZ0epix23uNTEjg77f8ToXnqt8pmjK7tOJLkKoC92+5z3Md4vbrTi3vARXhn3yHlQcIVvmo2tBTERBNiXeEuwFsmUD3foseGbDprUp7Yllso8rdXbEnuaXJK4FbfV/1ZsSKl4Foqu4UwpDtzl/vYgwufiupVzLUgGptVzfgBbdFqPeUIYH/iUQitlfWu4Ie30eRXTp7F9S+CB03EJTFe7bUC4imSIn6WFmwd7D82I4yGE39rU1BkQTLvR9L3w66JYrCpU9mgeyFVZv6YB6IaLvHyvCw8tH9yV2IcPV9PTN20LUs644EnoO1Zf2px7ING41779bDu6Twiv8D5Gaznjr94T4AAAAASUVORK5CYII="/>
          <p:cNvSpPr>
            <a:spLocks noChangeAspect="1" noChangeArrowheads="1"/>
          </p:cNvSpPr>
          <p:nvPr/>
        </p:nvSpPr>
        <p:spPr bwMode="auto">
          <a:xfrm>
            <a:off x="1831975" y="-922338"/>
            <a:ext cx="22479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6" name="Picture 12" descr="http://directory.web.cern.ch/directory/img/cern-logo-blu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4610213"/>
            <a:ext cx="1512168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4" descr="data:image/png;base64,iVBORw0KGgoAAAANSUhEUgAAAP0AAADHCAMAAADlCqUFAAABVlBMVEX///8LPZH8PSEAOpAANo4AOI8ALYsAPZMAPZUAM40AJYgANY4AMIwAKorq7/YAMYz/PRhlfbH/PR2vvNf/PRUAIIf8LAAAJYmFmMGBkLrQ2OcrVZ4APY/I0eNRbKjo7PT09/ulstDa4OzvPSiZp8nAyt/+0s22wdn8MQz/9vT9kIYuUptKaKcmTZn9hnlgebB1ibj9Xkk+YKPNPUD+4Nz/6eb+ta3+yMIZRZX9oJYwPYb8VUCQoMUePYtsPXT9bl3cPTe6PU3jPTDPPT6cPV2xPVNSPX6WPWFGPYD9fG6MPWX9qqH8SjH9f3D9c2L+y8WnPVcAAICCIlgAGIUrJXfSJSN6PW3DPUZ0PXHhVUvcyNBCKXJmX5TnkI7ZW1tPUI3OYmj/m498MGSAfKVUK2/r5OiQfp+QVnrrPS1/PWTGt8jYkJTpurpJd7Sjjah2UYKcJkvVmqJB+28cAAAbcklEQVR4nO1d6X/buJmmBF4SSYnWQd0SpUiWPJIiRXESxbE9jq9kkszE07RJpnu1u+2u0253u///lwXAGwQpUoLjX9s8X2YiyzAeAnhvvOS4b/iGb7h79AoY9z2NrwjTbJaHjcWqrVSreYxatSqsV4vGsNw0zfue3t2hMOg3uuu8Jqo5HoCMHwDwOVXUtPWi0R/8/W2GQqc+W2sipJ2JA3wIorbu1jt/R0+gOVzxYk6IJ+57BEJR5FfDwX1PmwHMTqOdLwIpIXMXgprPNJrmfU9/JzTr83wubs1jf5bT5vW/2R1g9ldqMX67K7P4HQBy6qpv3jeRLTBY5tRNJx20uGFxw3cEUWncyQY4uItBLXS6VWUDLUzteLVZFoJcbdFkPsNnh8yHtDHqanwC7hCxQsEDr3VHbKd4+ILteC46KzEh9xQQxBnL9T9495ThaB4GM01gzh2Bz3d7zGb5vXEXx76wrO3KPfos8PmlyWaaD43v2AwUQD+zSYRvJh8nB4uZMotpPjcM9jJvsBKTWrPR4PfiNg8QV7urv6eG/j0DukEcV9NserrZD4A4FGI9Ar56vOM8nxlZY58JYw+DlpiCe0ZYTSnPqt1aDblmd7WO+9Udl/+9kS09YsXaxlBNJe3AlDMl2/UBmiss2qtumRtsYJ/hlf72Ez2cZLPGe3bEIcxuqoWHjNfmQLDYg/ngOOd+LojDzIYgAHpeC3PLmR6WSqyXvplJYtYGCeQ1e+mVJdfLeT/g95L8em69ne2zPyllGZ/6vraTqOfrM9+pAa1EvwTUbXTffgWS139gSb6RTx27CEIJPLyEgwGtnnqmhzokn52w1PVpjzwziIuUM30/weQZmnmFeW7zPB2kD3DFothKFfyEeh6DnYU/yKRw58Cq7acPpF1dQWWewu95apE3njEj38yk0PJQxw9rHmGw5uqpVQUBvp3Y8HlukWdo4zaVVMJeGrb6e+6vSFJnsXMcQMgkpP/Q3vaVJ8zIp9V0xZzZV9YufRZBECAkoX/wyCZvMAtqNDcEbGlzXedHPYmUfbldQgJJ6B++m2QZ7/vBRoM0DAkoyyG54nw91qndSH/j2X+WLVnksxNW+37Q3kBeEngll1P8CUuBFzJ8KP6RM5s7mQzCBsn/3HDIM5P3hXn8oeVFodVdNhqNxWquipaoE1bmkvJbIN6j2wx+akZP9OAn+8jDlX/IiDy3ilVWQr5bdhfEHJSX0xoUEmDa7NL2+M4BIWUVOc/DFxOHfOkFKztnLzZ+J66wB9brjMfjkeWMDeqSxgPxbsK9GXUZMc+nE2fXM7Tvj2MPqohiT716RrQxb4xN+ElnVkyYvEgPbUibpm/XMzz043zcTPJwJuYy7+lDoIj5BXoAg4awc8w3ij4l17P/buIjz8q56cUuoQZXfjBViU95bY2Skb1GbpNXJG6lAAAICX5P1qNtz0zT0+KRLoQZ5LimifZicYH4b8h3tEdj8sklAt8KTvLJC9+uz5besZJ4y9jZqZBhi64NJb7WHWwI+wP48LYzgNWGf5Jv/QsPrR1WZs44dmfyi1iZyOeXcIeW19HHX1kutvT8RO/oHz7yLzzDSF4h3saDUzC1uCBGTjhGQrEaOYqyrVYEc9Oe4/OJHiTPzKfvxq4MaKPQfvhj//+L8w5Uf7tn/EIo7uEZ7r8ILnzWeMuKfDlW2eGNP3W4um4QkZkE1T0Tig8GST8CNbj3Dx4GTjwi/3tW5M0NVXdqH/p+9sbnl85zAKQTV1zDeY7TZwE2AMjm0+wkS5BnZt1zyw3aWuu4UhG0ODtHA6RjMg4CRCihezO24WBJvj4jFz5r/MiMfGfTdPM9ru4caH5hh3GUETeck98szqHyq+cZ7n755KVOcmdo5UDPbpM8rkIHyFXX8NwDAKYLaOSN9rqkHwtqZY4bbS3hQ9wzb7Ih7tnJT+zI97VNc8hBpeAzVsBqBYBQXI9VSvxT0pYmN2gxkf2SdHpeCXFnSn6TyLMUnl++az0T6Yjcki7f1FWBMxe7H3544C/Cm57ttueONxrgJHsww+EMsIh4bDwPvf9GrHWUhPvRJxp3tuQL6sZZkuwzwDrWkXsGaH14oDaWtMZzf1mhcc9OmOZq6wlOqEiw3wyUih1tER52uV9RhB1jPQ/RAwmmWA1KvSTQoH3a3C7oI8knV1mdyp1dNMNCkqXP5Atc6vSUOjO53hYZTcSdet4x+edMyZtSkuXRmlyEfI9BEYr+XitFJtzi/vpKj1h3eOYZl+EOEykm6OBSXLxNUOYFrtBK89Qgd4ph56A0YZemtrApdWNBHXKjjSZRGMJ6wJkb8iMB7tePS5HcoRRkXYeakJOyxw228dwEAOlPE/2mJEunZ3QdZ5M/z3UYs58lWxhUhbjeRn4DacAV4hNENvf2x3Mq99ID67/6xYnSZUt+kPQwSwVutpXjAuDqbzz7UMxf3tK565/O8f9UXkpSRmRXyY9wnNQXUZvJVCOFvoDOftyTQ2Zdli7r9Nsv5/gHlUtZwuKHJaZJdzMSe1u6LYDvcYV2FH103C8ijnupdHmKLb5S6bOMh2ptppQcG6MaLvguZ24h9DGEdY/r0XUL3PJv6McdbfqLoze6dfRfy9b3VZaXeBqJTRGwNtNa+n76JrUSCmr3mwdR6l1/8DnzEvv2+tmJTT5TTF/IGQlznpwPtPY23jCMBEpHdWpBV1KS5dPHpSjuJXjQT851S9555YCgZTJj34wPYwcAn/qgti37TG5GBM3hln/1IFK7l0ovT+RTbPiU9Dey77Hl2d3frKepRl2lkJFhqNDjO3YEB5R011FSHhP+9FqWLyvWkb+W/eMUd72/4iHFxkfRrG11HoZYd/Kk0LD5chZjzFcurmW5/Qnveij4AuTxIrBBL9VOhjpvsK3UR0DRnlkOnvbXV9HLDrmfXctQGj6wtPxNqAiwajJiX06lwKGxu73UR8iPoLV88iXOlodKDnKX5C/4O6XsqRwaRWRycw8iZbyiNtjGy/UA5AH3Rz2W+2PIPSO1HUV3FCafyUUVMqVFSrcFCpyBsnWYFgn5Xw7cYnrann+JuGfk17aiu6Fe5wBrNuQHKaMu6O9S6/KSUJdOP+k6CkU/p9KHev/qCHGX5I/urqc/aZWNpxNfrEGBONoqxAGpv77JYk4oJPkTmYxFy377qo3Jurv+4oSy651ZsIA/UAf4IADtJ8qC4zLUn9igbQzowL05q6C9XIIwnnIH75yTr7ti/iPiDsezd31p8kpRIsZjZez6/HUwXe4FsHIEIui6ny3bSs8n98Bsj0So/gOq9s+PsX6bGMYjhOwhd2gYE/hRqfRQR1seHndJtv/Sf2FVaDz6zwUejxpR4JmEOAJGfo7QI6bjkwCvULqeU48502MPXRdyyIAcxRadZchPss99IbnDZ29/eKe/ePLUKOm3b9r2+RZa5tsKXng3blugKSWvjGcXDALHPk/sJzetK7QL7ieIcMO194Qwfa8IAi7n9Y1tyJcmlCD8ASq2/XQqu7JNvr5FEsF44StCo+lkiWdh6hMCjLQi3JS+MsP/xuuqlbmet7tze+SYTdVd9RvXqim9i6gr+9OvPbEuSa/QLikFi3GoQlZjEdsk/FVyI3dcj6yG/1pZw7uO4/Y8+mJoFeBpgrbs0atz3TNm9aiKwr63++STx0jcTUrEg6JlwtQdbmq7IEt18p2In1tulRUIgdbqwEv5amNy0KEovb48r/jteH9F4cGzt2/fPnXuibvsJdkKYIWLEmh+Va5BfmsLkFlJcuu72c0cFgkNvOTCyr/4WijOVPhrkHrggujBQwPhN7+C0zd97KX2FRZ3+l9DhsyAEoHg095UpaFFbKqQ++AoNz/7jNjxghwUqc89IlNwvn3/0NArZ5fQdYd7ZlA3Hfa2ktdvTylGLKWiiIWTG8pehp0nW38F2KMH7xTc0jTvU8KQ9V8Lr5xfHklI0IGiydXFUVnFu/4NiuFAK79Nc2AoaUYWKs8knfswe1vwBdij3V6wJTEtun5AFlT6kq4NzZHxKCnTyiODQz65wLv+ATTrRYo461HEHr97h8bQiaI4ztYiB9nzUAHWrTNBDS8/DJrxfplnLtwyPki0mUf64SMWd5VPyKwv0vwXisqv7c6+Q6pSCvsehT3SDVY9t+1rEpbMfnDrB68MjVc1S4cBqcc1VLmN09Wl7Ed8HqzzTATuKL6Ytru5ExqVFjTBFfkEexTjgadRki1j5wnZ2eqFu/dL0Ij/zR+DPx00BA1Z0Tm496XrB0jcVR5bUQwFH/vBB2IO4eoKBuZOPwl7DuXfCPbI4ONawuvLLD7ST8lakucTm3npwcuPJ7Xw6egs2yrI5Mvcbw1v4TOO6zqsEqc/nHFhENzqk0Eqa0zCkhhrYfZwxx/8H1TrBtZlP0yywV95MkGO2+3jN9B1kyRq3tEcrkX5Dwfod52FR+PiYz/LEbm6Zij2enfs18Sugk5mgD2yYy9/eYdXDX18oId6/DyqXFxen9juS4RpYg5vjB/hgyp9cYO21rHvKYAUpqG4OwNTN5SWsthPiScPTRuPPaR+8urMNuGt26/PjKxO2Kd/EtGi26NKOWog6uCnCnpqf+a9CI4VtSiLqE4kOFNynRjksUOZe4t9K0882Lpqs89J8snHC8+OtS7FIAVH3P8O3t+hxmCfGlDcGecc56sQtmTZHg/1QVCjFUgJdYfsXX/e4TJXMful8PlTIAthyXok4ibEFZG9QIgnH3KF9tHNqpLx/E9Dy3O0UMN/Df0qafWQKv8O2YMisVjlKmb/52wwEl/CpcL7RqlUqfwS/I1O0JBSg2FI64KN8QIaAuOe520I2GzGDj1ZozAmTBMG7CPOPZxNlZA6K8z+OyIUa8Vrfm+c35y2ycuywWwnEP2zfVqa4IXH/2h6RpclyqxIaz44A7JeigH7CJnfAtic8WPwZxp7y4T93zaU7RLp7pD7Sms5muTJ98gUxAuPUXAdbSs1bU2KVBREmeidsg+du/cke7jb9V/QsW9+yGsIPwdtzwG5r0B+1kfi5C26TliaePfoBk4wzHrknZ81a7yg7GmqlJnuxp5u6yH2oE1xIxz26JyfXZ0KWC0VmjYItRYORQui9Jf/xvdIjUc+098c2ekhpREYj5hAUOUzYB9h52MpRAo+hz0yX9E5h7s9fgaU7LB8dIFNpFLwAmXDLiCh3bP3EFT5DOz8CB8Ps5fIGB/Ed0Yle371GdlwKN2mxPpZJumWShKOYWT1B/8T/GZjjE8+qeMJFALWbjiglhqhSgSXPUrA/Gvo+/9y9fnIs+FIyUjCU9HtnIQXHscwKlcn6jzw3I7X2JAXNiRoAgW1DPx7sxrBXj65fKCHOzc1iv4yCjeualpvhymYwW+7gXjQHdeA/Mpa+FuUl+UF/+SX1TGiph77BwuPV/avFYPYTkRcr3X9CRuzE7KnQSOgdaxjCnVDT7Sk/gdiNzrFicKM6/3buRWytctQNL9KkYQ5elSWZ9Otag6qQTnqny0tmJqaPT2m+4vdyiXUwSfIHpul3Bwq3o4lkMjMqqPyIfv373DI9swuvgJ+W2Yooge54nGYyJ9ZJHW6L/vApHCJHs+308slnexIHWBvmTemiJI5VkcGckqOWBH+GRu2k8mvcoogCIqan/ukO2q6Kqy4fh7rz55Psguz4Hi+plVM4vnBXI4k/9Nv0aePSjirfHvzmvjzgayKtXmbGg7tLfBAZEgSq3xJvtSxYfvdQbk+W61We0P/CTFxnxO1aVqekD9rJ6nEdL2tqrDI5fjMUetaBD7pyPc8e3UE9Rrh6g58fqtiRdShyVBE64DNcNKPR9aUnacI2Dc+9Kw7K8rCjmQGDDCR+LIX2GeSxxt7WbT2l/OKE5773b8fWWEZkDMD3/d6jhSnFlMUFEdW8UAB4Z5Q5pTPXCL5qU8iGkSMnN6dTjK06Vt7kazQMN2qESY5XDt/D7m/utVLhnO31Zw5p4+0+JY2fa1r2p80RPiMmsgF5VcmR6D5+gynZSMWvrB0Ohdoe87vel2+KHdQOjXr+2zy9wW0YdGVEBSz0H0BCrdbnNop+GFaN/BzvoB7F1j6p84PCiT2UZ6iNPkdmnjZDP5trtDg3RSxbyM7hxuseqHxzLH1Uza1G1AuQe43FVw8Uzr7Vb5qwdceVcsHYP8gV/3wwf4qmg5uA7f4EPhmrfbr3xjYsD1dwd1UE2vdfsc08ZviTLNXXlR9IrdY/Xlk/uyOZ9En/jSC3c2E1AZbYqke3aC6qVLlHCVWk9chgm4gfIFabXCBS3dSxirE0F+2+a45RUx5Vcu3W61ut9Va58m2o8LC19lhE5ik7+Fp/Svirlc+nbZTUMfX0YM3WpDk899llo/widdRZhJ0F14beQAEAdAuPddC0atoMKnXO3gOuZf07OVRKuqYxR7RZ0eEUngk2sNIllVfqnxqI+Mu0TVfsWwm7sSoMhB6T3UDcj/7kknNPZMJvQYAt4GzFTJc+Iqz8IkHhGc5ack0yOzM/dkLI6sbF6dSVDloSvBzOOieiv14KyX9MrLSlM7JTFouT+Y6UmP/kQHt+B8PQ8Gt7YFSslyLh348rjTNfk65pcRRzy3/5mNbOe8Y1nryg6FPjB+fcLvcMgpP6hh1o7UCOFYtQirAFXX0CL83iLv/U93JuX9uTCaTh1buaat7xRFA9ud3Rtafkk4BMPWKQ/Z6Hvs16YfvdBvz/QtDN35wbM/klxE3Q5jv4xa3vpR0Gog996Ir72tTNV+Qfcy2v5N1ADe98b1XSdNJcR9vA+STTxPsx38J3SNKBLFc8Cbj5DYBPx+KwVZI+a0jmgdZw3jhLwXd7ko9BXb1EfTjB+ut2ssVaw3O3Yj8zLYnpqseV160fJ28QFxz6U3YJ4KV6TuJUCGf4BsVOnq0hdkWl/bU/mjmBptQA1Isj6fdWYc7bvlTGSzv4YaD+ttAkj8/sCJ3/4EH3Us/KGrn44ZbwLxpywDAr+vBTo0iyzvYaa4hR8EpO6vcSHa09ji6tWgEhO6yWnDtHaC4h6Ad7N64KY2QErvcLcVwyqv1WxSyrVk2+EhI22NIULROk7Zngqqf4S1chMR9NyIgt68qeOGv8C1xJ9Q+WCUd15Xo0NGhGV8gI/h6lTHuu7G5q2I8+etb3amyxR+4EallMmUqdJ10r9rnqIa3MOt7zVzZBDY8JPerfeDt6jXpBhfyVB57lq3oxB76iVpr8gUr16/VxGG4KpMXsQ3plpnEJ3q3QZIOa+Sk9hrol5yFL33xW7aaczQ7STa/YKl2rcdNh6HCPH4xghu/O3Yb2DK6hOrD5saKJEAbteCQ2pe4jCl0V7jmRCkTGRPWw8/3uNUwdF9CqSNPRHB1Hq2CfUcU0hs8ynDclq14dalyGbornLdXP8VNV7BuiWH28ONAP0cG2csQtnB1iqKMw5ZZnegLYUG03u+YpkkJAFDqhe3uwAcqSzvPQXRvRTWqL6YdvcrqL9tUl0ZR651eqCwqHuKYi5dAG8o7tkUjuEaeBh53qKagJFvRqzhHPqflU8qTWo+q7z0wNfE9BHuqCl2HcpV+3V5yGoJQWyNsC9DmqLae92c1807YB04+mLv9tIQZLcVgNwQpURqC7AJ+wZXd3VKkiCKVrZHrwfRvfX7pButp1rr8EYs7sg3O1lBtomLZ05C5fj8kMIFk3hH74KU3790AxASKGrTu8K3JgHW3E4Sx1fEI2RDe0nfGYpv4osZe1zsI1fDgia2CMyj2B2L7sVV49orRrpcyPWu/Q23mizUIuRbR20Zg2lqOAOWmNxQAwRfc5IadX98y3fXor+TwdgcZMyBhhRVyfnyqWGTdUTOARVjO8PUZCLzoRP2D5ck/btvkU7uHIMqAqI39bgHg86NRURHm7gYI3/Rnih5FyirQxl56KyJ/sbLS7q4XkrafUWyxUuz3p3maYZ2vw8PnDdZdDqGdvGx1OOdxKOadsqe/QADVhtkmiCTf6MFdr5YTduVUliMrKgvWx83msqgpwbcHA3T5Y8+vdRV1PMopSrdhP5E8q+5SkaC1lgXrjm2vStInHLW9aLtHvnicMCRcHBZsCx7kxFa/N6q3gKgqvCAIQFBEtQW9duJVA6CFUrqCPTzrRrIU9GiJdqDZ5NtnuMDl0m/aFpWE7mHRF+gAan42HAya/eUC1e91l/0Bx3VW5Caaz/yVqYzjWTTEZHTlI9TWFcWvktGNByhq68XxaFDAXkthMJxRXq3o07bMuqrFIvKtkJZxq58zsnDQA+Bzoiitp9PpHHqS8cKTdlXiLhCR15JPcdHhTcLMbPJIGcDY8CVh/nXIR7ROlL9ULG/W/rcaL+iFHZpvUgCoLQnuBDS1J18ieXfrtPPN5MqxYQuw2qHxLAXhpjZ3hyUp+ST5SkdOjRfDyTVHDntAed231C5v2YOPilC57p2iG7T5JAm1QAoqOvftnmA+oBRaSRuEWCoUWZTiJ4cZeDOo1L7Q3Q7eIYBpIXmF5VYg3wh65/DHOKUTqOZ9Rz5EP3e35IX1ncQx4zBwG3vJR1DN6xcnLANYaQCYlKKnRMcO7sjXUM9Vrrap5WRDXrgH8k6oA+XlUQdv6sS+Bvm7DWhEY1yzopfUXsZoYjO2Bk2N5l6yz9cmpq/JbypQ3kUE7HlGxU42zxWlOB+o97TyCJ2bCvLl6Uce5PqqAJiJA9BqhuwjIN0jeXTdvPKS2sgZut6tPjeerebs6GskeeF+BJ6Nh0bWuIxomb1e/aXDNWdT8mWgDKF8jXBGJL43SsazQijeYgMI4ji38U2aOwC9We7ecPBoouPXcUVWHSpMpR6J/FeKZlDx5NFkYjf0HdboK8xY4wXHFtm+DikdDt7pk0fO3fuRQjfk7878U4T7FPaH8Mj7+oD2VmzfaL0BknifR57bJ1s5c3X273OPhHBnOfpE2J+UQg03OnOWgao4qNP73PXcM7jt34c+NZepS663AfhQN78+ZQ+o8QD1tnhnvstLjZNxF6csK+/T460xeRHR7dw85u9Sw6N08X3qOQ71ivM0XRi9RYTuZwGhtrhP05ZDV+mM+HfKd1qxVyS3B9BW97vpISab3y89nt6B9oMH/t7CGC6eGBGtQQIYr0LO6G4QtNVXSdBuwGHC90uPV7Qw1Jbga7P7X/d0aC7EIosDAIri4t7P+xboHc/F7d5r71FXxOnxV09VsEJnKWnbvy5N0dbLezVqd4Y52hM1ykteN656TlP2xuZ9T58BRo25KirJtQDIieq8/rcm6GIwGC9bQCsqmwpQgKJqYLUs37NNdwfodY73VlJeVIsKGewEQFCKqpaHxIedvz/mLszBqA8fwlqo1mo11GwyX6tVq/J8tXfcH/XM+57eV4PZ6/VQf+HePxDnb/iGb/iGb/iG+8f/AzZIpNQWQbkuAAAAAElFTkSuQmCC"/>
          <p:cNvSpPr>
            <a:spLocks noChangeAspect="1" noChangeArrowheads="1"/>
          </p:cNvSpPr>
          <p:nvPr/>
        </p:nvSpPr>
        <p:spPr bwMode="auto">
          <a:xfrm>
            <a:off x="1679575" y="-2057400"/>
            <a:ext cx="5429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0" name="Picture 16" descr="http://www.nasa.gov/sites/default/files/images/nasaLogo-570x45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613" y="1557107"/>
            <a:ext cx="1661815" cy="131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8" descr="data:image/png;base64,iVBORw0KGgoAAAANSUhEUgAAARMAAAC3CAMAAAAGjUrGAAAAllBMVEX///8lT6DGzuKGl8MAP5pshLoAPZkAQZoAOpghTZ8APpkcSp4gTJ8ORJwTRpzFzeKtuNVmfrYAOJezvNf09vrr7vWerM92i73b4O0ANZbO1eY+YKj4+fxYc7G+x95dd7OTo8nV2+pNa625w9yWpcuvutctVaN/ksEqU6IALZRKaazk6PGMncc6XacALJOVpcsAGY8AIZBeL2YdAAAU4UlEQVR4nO1dCZuaOhcGgYQIicDI4gKugxu2X///n/uysSl0dNCR6dz36W29ipK8nC0nyYmi9ADz0+B9uzPi2fl8nq0XoRZsVuNXN+qVmCcG/nUwoWXbSEX0j21ZBOvAipeD+asb90KMp4ELAbHVCpBNIFgH0avb9lJEwcwkSK3BJgBlp1e37KU4BenQqrOiIgKOb69u2GsxNa6ERbUhWf5om6v4GcSXrCBiaj+blfkWEvUSBCx/shuirGjmpV1RESbvr27Xa3GKh1eiouqzn+2alcS6EhXVNpevbtZrMTfApa1VVTz72eGKstHtBlH54dGKP7t2QAjsXt2sF8PQr00tPv5sr6wE3jUplvrTjYp5bWlt/MOd8qCBFARWr27WazFtIEX96aQ0SYoKfrj6JOY1Jwj+cEMbNIx+bPtnpw+U8Dp4U63Zq1v1Ysyuw3wVG69u1WvhwyY767y6Wa9FAq45Uc0fbmfd63yKap9f3arXYnyVumYmJXt1s14LBzZoj/fDQ7dzg++xf7hDHjREbir84b6nKUhB5GdnmEYNWTcVL1/drNcibXA9CPxsQXFwg6CQ5aubVWL+9W5w3hTM9smijP94x2zwtfcMG4JZFffH9czdtQ0mejj9wntOm6wsSr+wBR8iC7Z7z0udrxPeqxU7DPpXPpaPoA3Y0iLP1DP/i+64a1Ieq0+JFI2bE1/Tgbn7GlZGTYMe1exRGlKTJna+1IfgS5ZXzZsMSp+sbMEJdUKap+vbL7jlukl57PUX3PlGaBVX7BumjpKn33LbkK1WVfBV9uxjaLXwZDXTQfzsbOCg0aD0SHm0i5DtHUPzyZkvv2H+i3qexXPvegcuOVHmoQn3z40WGiMUpD/1nvfgihOqQCk0w2feM25IovQpbGvgRFGWHlaf2MLGqE0lX+HzbkIjJ8ppBk3tafcMmvIFqh0/7YZ3opkTKiomPD8rk/DWyEl/DEobJ0pErUrwnHs2O2MV9GVKsJUTqvbmcPGU4fKqMbpX4fPDxdvwF06UAcHWMxZYRU25th4Z2b9xoozXuvcE/fGbOelNvuCvnNCxCdWfh9+zhZPeTAh+wIkyteD+0bavhRNVffB9PouPOGH6AzoZv2tGTy2c6D3J3n/IiaJkprf8xC9Ps9j2TBBPr+7QYmN7ky64gRMl0YF77+8GqtiCjazj8TIL0OKL1WFPVl3cwoly2uvnu9KS0325eM06bi4+bYnZVP07cUKHskNyR4MDr5oNQJNR/eNNY2xPOenJavMbOaFBLRh9fJXA+0XS6HJ01zwG/H6cKI7n3Zgd9L3LnJFXdyhaY66gPxmUmzlRprp3W1Lyekb4orOLxpzSN5QTammt29JvsytOcN3KNq1B4Zx8LxvLMU7NW3xyeNXnek5+3pijVvuTLLiHE0VZmzckw0ZX8QepDSSjlvBEBT2ZH72PE2VhHj++aHwpCHXdaU6zsZU5dzXlebiTE8W4hRTjwqKYNUPR5nZ6swjlXk6U0Pt4SH/BCa7T2LQelKE3Seq7ObmBlF3dYKTL2qfjNnNiPW+m4D7czwkNaT9Qn2Rf7SoJtJoLbxvt9GfG+BOcUEn5YGGEVls5QLxaLJY1LitQ+xPGfooTamj/npA81Qu1pbW4oy1iU82epJQ+x4my8Kg6aO01OxLd0ks7i7yKpWhLsqmoN7ubPseJcjSXit1uVlZWeKoOe2CZkg/aVKc3JvaznMzPcIHwX4c/x6oCgU3j21X0Zsrrs5woxKZ9I3Z7P+ruBVny7VPbYEcd9iSy/zwnG5uZSjRpG7ZFFxUKdHmfZZvq9GiR32c5UXxeP4q0pFSiy7VIRFqLNs3pT3TSgRORQUTnYv5hpIXhVgxsBvGVc5GBe9IWsKlmTyYylC6cKBafqzBnYeBskpHjEcsik0wJYthQbUsO8NrGOn1SnS6cjFKi2hb9QzCGeYFHcsZ2Y1DGE0aNeySF6vSoQFkHTmiQj93dZV3HtigVMm/c6oj7s0hJ6cjJHAP/tPBa8iEXghBQyWoVE9KbgE3pyInisEnTaGcNW91JAWv3l6FOb1KxHN04UfZgxH4gWn9IihW2znXRD++ej34mOnISEHhg/rdVACqcXKVpS5g9mdkR6MaJBsXyosvBLsLgUk8srXn5NP+sP2vtGbrZ2AnruBXvZnUC0DGILpOyaN+uXmZPJrskusmJzyua2NaFTCCWsb2csmhXr35Zk872hJW+QdbVuI453sZNs43oy/qkHF1tLERI1a52biF93Loa6Qpt48iXoSMnfjrTR+VsZ7k4KWzPz1/yhx7UlYehIycUE6PY4WcfC1LA1GnLlFzA/OLiAB+jOyfRqRjtWtNCNpB6/Dhm4d/py+rpEt05KdcAUy0owzJ0GyWq1ZcZjBLdOZnGeXSC0vb8SBv6pzmP4CQsqq7Z6/Z0awtwH0uYd+fkXDob93YHLL/Rl20HNXTnpMKCHiiXIe1fgazezF9U0ZkTv1KqHQ6ay+C0UdKXRX0XeIDumIUNGfrNxcZaKPH6spDgAg/wxeN89QTa0/9rqnPZTAnoocvheER8wiNWW8d8prw9mXaBPnphgUdwwtZFW4b/FrLZ4+i2YU6fa/4/gJMVC2PF4NZ31m3LS+qw7D4lpS/wAE7SfOJ4cwT4tjiWzHrphCVu5GTcPioRpYCsnR9fHZfYhmH/xn1V3ConScu0/yg/tMtqmCRuhm32ZwlBI27WnVW6vZb3lXub+ajpTdrPSK3EHfbE/WOUW70YP84M3BG1CiCvj6O+Ou6xsQk0YZhwaRn/WWjkRoNaBX5yWaKH4C6/MzZMAsEs25wUl9w12hOwnl2+6jG40xcP9hjZBA/1Wbr/mINLRhY9DkoquDs+CcRi4FtTiwXs4fEbqA3H/TGbH14fr/qxjIDjzVtxX47PxLGnxZ2sEG/xXWSE4XOx/YqycqPyIAta3+xE9M+Od047/YZMCSVEN3qzZvxWfH4MOG84D77OBxniMOnf9M2H6DQunoaNooJsi4Yxlhv0PYhvQbdcgVuJZAkhGGOoD3XrGAbJ9zIhNXTiJKvk1GAWBI7zNpie+pwauQldOHmrLNrrz46k7ujECShVB6nfXjwKdNIdv7KU0evZAqwO6GZjyypAwyfVy3wFOvqdPEAh/c6w3odOnIz5ngKkD3Ffyi88BJ044ftikR6NtW8cjVyjEyc8iWJ+pyHvTejki1nIhn8/rjE9QRdO9qhPO+ofhw6c8JMy4WXhwn8AHXIFLH/SmxpIj8TnOeGxidX/Gaz78WlOxJi4R7vHH4fPciJrJuF/KKQv8ElODJk56dP28Yfhc5zExdjPfHSDeoBPcbIuVn8i/PAWvR73chIpyhSJ0bAFgQn+syfK6BDPdJ6st4a76b+TRqrhTk6iiViiZZvGP0qIcr/u+A7GFgHrbzp1cxPut7HjpZH1PD0Qvb9dYbMZ3TrNsuu8BMKP3QssKgH/Ngi2pUwNatfGz0r1O38OE4gL6N5kMvFMXR8CcDaCDx9o9xkqPz5PsFWAmOd1yYljYgzLdMI0XqesxhDF0Js9jRPaqFFZL8GO35Jk4+xmgCAVWVjXF18wmJ/vignBi+J+3GvD+qCI1wXRnz1QKrewwtw8+FucRxHWF8QQYR7F1ZMHYpMGqh+YwrYsmE9fgFFWAoelssyNfHsR/IJVusUW9NpIWVZps6pFEFlNXfIFKQbQwImi/M5Jsb2nK1BReA1VThYq9vJUa74EREX2s5tDARs5qUj0MHAqoJ5pIGcfEucaxW+cNDff2DktfqDuqFb5TxZDIFhWFSsOV6keS0VZ0/kjit7oz6fpOQ6lKwguGpmspBF2Kh+wRS1+cWUQ8NBxFYTHdJ8ejeWmmFVp4aSyEQ2nnnBMAKveYYghAAum045rD6XHAvTNw8HEoJjTO2ILSmM0Mo4TcZ1Xm8uR7g7YbsF/Mf9VKXehF0Qluqiso9kATs7aNjubhOi6QSVp54L85/bk4EGom2KRf+YSXd58ZkzZ0kuXuVrzoC5YOO2o9KfcbbCzAYHFoLSNk3ILtLUUhVu5akcxe20BkfwQ9aGkw/ADvagf/kZ1D8HCYcqDzO1qpl5WWWZfLspM6VKSWMI2nztFODez9DIwnYcmUW0kGjtNLeoiQUx754tbsHuOAyZlCMvimWIXc1EW5GQhC4pj7cdniFAqRhqOjoqD1ds4KU+JQmTFL5LrRBa8sWKWV5BVMLHNJzrn/P2KOZSWHJcLxE9AFO1jadlVbuhzd7zEqmXkFiUvwBaZqr2ICH8m+Yhpntr8EVG55dv8JYGJMIdiwYIoip93LwE2cOXX2fEcOHdjAwBz3W7jZF5RHrEGQHIi94vzQ2CcOifK5I/4dydkwCx0xZSPvay5fbTiNZKclBPqgDdirtPHJ8lXi5pJhqWSgI+sK7Mgoqgs8hJxjG8uVKIOgkhvComXG5J/m8TKu87r4JWVEbNf+TNs44RPS0lO3qucyFIUHt9ygquczPM9XZEntitZOVljIB873zPL8KabJ94LrpGnfPe1+EZGVDCSJVXVPEtJ74vWqZDcSjPF6b0IzPkxNIiIFogzacgVJwvdDIuI5zefsy4ERYk+0p1K5TycVDkRUZ5ofJ0TcpBfPRJDCGy+D/gEcKLV9ImQUDxZUSWq2IMOIsYg4jRsc+3hzoZ+H4nHX4tZpNiSzK1yIhovyvaWnJzSUkgUOfNGw8JZcDGP38qJWkAXBX4kJ8wgIrwfX3GS6EB8k8pAJKrM5UZ1pcNEkfrEadphKuSck0IIpKAYvPciKilE1aJCCBBayGdUi65FcIf2VTnh09HWRKhFwcm7acNqCDq3xZOwsZlm1Q/aOCnPYbBcf1hwMl7QxwXxUjItFSJex0cVqqJC55ywZy9MihyvjCAdOWxEGUvW6shkgxbeCxl/FOX8TZ+KiSwxNsiZoraZ9gzLmkL4vdpQWTcFnfnf3J869HvEXMhuCk7gyhiysLCaz/LPeRiECEjLKLqNk7LOE5ieeG/so6YtIHV+syJxIjlRZ7NZSrDkZEc8oQBFG5U3zE4qEEvYmCQceaUOblllTDLPW2dpzJpIYS7MrB5RD6rJum312TJ5nBVKpRvTDBUzU1J0XnBiH0UnrFqSz1H1fPU/gsUBA22cFLX0qOWIxKKimSG2D+DiyprfCTDnhBrYsGyKcKT0o6iwpCDZ6NyVSG8jfqowHlSgCydeqBTLbYOx5IQsqw2Vv2Kvpa05C3tXFrOTunMSc2119aHPPtRzWuy82lsLJ4UnsNW55MTKlBN/mqgoT1r3xR63sTPbXoQUsq3cH2dkyP5ZSrFKSVjQXpRqLyPXSrC3LUsYUHYjEcfUT5aRcWMsbSz9WaErxarbwp4IUq4LQEw1Im6eG+8WTvLqRmRPuYsKe7LhDw7ZstH1mG3DZNrRVcsiDDLhsOC9F49ADIGRjCIEJ3mY6hQtqdrQwsyyWnZ5q0A1gSA20umbRRGfiLsUcyWl39EEKaYMSfwyMbUVn8hIoRwXV/MSC0EcEqeFlpwoIsywhdu5jGMVHuoBSe5czFyw/z3a4sCtgXjQMiskHDDMO5h3v5Ac/o28fVwJVxPxukKatP+zSswWiavyrlfiE02YeZMfi+38qszOinG4cJPjgpOKlp5moq96Kry59MVcy8VxdZYg5ZqThVWmy2RaiBpRC0lV5QqVD3UFJ8XxZBvp6fRaze3czIrLAn4eAIKloeSjRYsKrtAhLnWO6JT5fsmJkolPdKYkPsDlqnZOrRx6lFXjUX4saBSyhd82ButcckRcJLRtvBekpOO8QZXhvL8mZb4uF2IcUOJlaM29UV7fVJjxYREwCc2w60u6ZDSbD3re+d45+5wL14kKI4KsroMY6gnqZNfFTn4R6cpmZXJRQzxn94NF9MfcrEVN59hfBZV9aAgstCUNBwEmGJgLp3wWMn4WZZ3GM8jjCjtS5rJwFtn44/ncX/GkZWVqPBPPmFDzl280CKBKZEPm8svF+e5CTy5NoDCzRQHQ08KkUZptiyHPwEI25EkJMU7N1SqY8I6BJb2N0Mm86J+wKVSyEmbBSCp+J9rT4fWa9g/8Okx0WAFgmXuYLrS3ir9yjsATH+uHM6/q65xNlpOYpJOh/OLkwMGv0yczrqdUAT3564D+5x3SNevXGQgDEqcH+ekE5gHPml4IrpZg7Om71W35kUbfwabuhgaZDEFMVc0/2gdY/BqLgSMXDiEm5v6Y38abzDhfO092BszWug5NLw6N82EIFrwRg8GohsFgGl1PUERJecFIapM/3TjBNgumgyoSihF7wa3QeDDl4G8n/MvV3x5VvjiSQuCzm1xNnJ7YJfVmnTbBzli4RuZMOcHzpl+LRu9B8DurfCCPn8i7nSjz1XsWugtjFwy+4Ua7//CP4UYZbLnMb35/Xnufvx7732Yn1OB/zMIFKV5TvxageOoQy3ZoIIN59DcjwjFoE9qrQ5hBbGQwodcg6jaTmevE9pK+OGKWJXVmZ5GlP4Zv6/U8gyRezRe/wo2SLGaBY/zq+Xx8DmRxv+GYmA0KQmptY8Kc1YywnOn7WZSuPE3wVjktabhCo+epo6wZY9qE0eaCM0vQEjaQdoSbNlksTz8z4UbZnGk4E3sio/U9Vjo5msVDeyeIIV7x5RgxYV1Nf2MyV9IE8tTAYol5wMk5Udg1Bh1P89dTHTrKdLcb0tD8TXSaYHvJXAbAScD4dYbPO9baeCxc2kus7AiL7Z03xdXN0XKac0IUC++2yQCyebypq6Q8js45WVNO3jHPm5+GJKOcKJlpBongxA9Nz6OBJ7AXEzJlISSNfd+3jhOcRu5Du/CMujPZMTTwkHYzoOZBA1DNORljOpzBRzqUYAO8sxvGFptN8Wtywk1NRKlUpiE7WR7veWzOjOnGHgZUTgYBMAfKO/9WNDGXT+jCo+EfqKiETD2WrHuByTYtHWHMphzoi8NKGQFdUd7YiGbPxhq+J07/O0KqE8sJpr1fHuj7IyZa9FrOyZRdbvxaKRN6cTacbBTXY9tvPf0b2JOVYbwpp8xwtTfDYN1JzivFodL97mvu1o+WSrQz3ODd3U2pJNBXUWYYrNIjvcalY9iVdsx2IaVxFbrBmPkbMRjR1lkWRsrSdcMV/TteKlPtuNOO4eNLYf4fzgtS2vnK3ngAAAAASUVORK5CYII="/>
          <p:cNvSpPr>
            <a:spLocks noChangeAspect="1" noChangeArrowheads="1"/>
          </p:cNvSpPr>
          <p:nvPr/>
        </p:nvSpPr>
        <p:spPr bwMode="auto">
          <a:xfrm>
            <a:off x="1679575" y="-2871788"/>
            <a:ext cx="8972550" cy="59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20" descr="data:image/png;base64,iVBORw0KGgoAAAANSUhEUgAAARMAAAC3CAMAAAAGjUrGAAAAllBMVEX///8lT6DGzuKGl8MAP5pshLoAPZkAQZoAOpghTZ8APpkcSp4gTJ8ORJwTRpzFzeKtuNVmfrYAOJezvNf09vrr7vWerM92i73b4O0ANZbO1eY+YKj4+fxYc7G+x95dd7OTo8nV2+pNa625w9yWpcuvutctVaN/ksEqU6IALZRKaazk6PGMncc6XacALJOVpcsAGY8AIZBeL2YdAAAU4UlEQVR4nO1dCZuaOhcGgYQIicDI4gKugxu2X///n/uysSl0dNCR6dz36W29ipK8nC0nyYmi9ADz0+B9uzPi2fl8nq0XoRZsVuNXN+qVmCcG/nUwoWXbSEX0j21ZBOvAipeD+asb90KMp4ELAbHVCpBNIFgH0avb9lJEwcwkSK3BJgBlp1e37KU4BenQqrOiIgKOb69u2GsxNa6ERbUhWf5om6v4GcSXrCBiaj+blfkWEvUSBCx/shuirGjmpV1RESbvr27Xa3GKh1eiouqzn+2alcS6EhXVNpevbtZrMTfApa1VVTz72eGKstHtBlH54dGKP7t2QAjsXt2sF8PQr00tPv5sr6wE3jUplvrTjYp5bWlt/MOd8qCBFARWr27WazFtIEX96aQ0SYoKfrj6JOY1Jwj+cEMbNIx+bPtnpw+U8Dp4U63Zq1v1Ysyuw3wVG69u1WvhwyY767y6Wa9FAq45Uc0fbmfd63yKap9f3arXYnyVumYmJXt1s14LBzZoj/fDQ7dzg++xf7hDHjREbir84b6nKUhB5GdnmEYNWTcVL1/drNcibXA9CPxsQXFwg6CQ5aubVWL+9W5w3hTM9smijP94x2zwtfcMG4JZFffH9czdtQ0mejj9wntOm6wsSr+wBR8iC7Z7z0udrxPeqxU7DPpXPpaPoA3Y0iLP1DP/i+64a1Ieq0+JFI2bE1/Tgbn7GlZGTYMe1exRGlKTJna+1IfgS5ZXzZsMSp+sbMEJdUKap+vbL7jlukl57PUX3PlGaBVX7BumjpKn33LbkK1WVfBV9uxjaLXwZDXTQfzsbOCg0aD0SHm0i5DtHUPzyZkvv2H+i3qexXPvegcuOVHmoQn3z40WGiMUpD/1nvfgihOqQCk0w2feM25IovQpbGvgRFGWHlaf2MLGqE0lX+HzbkIjJ8ppBk3tafcMmvIFqh0/7YZ3opkTKiomPD8rk/DWyEl/DEobJ0pErUrwnHs2O2MV9GVKsJUTqvbmcPGU4fKqMbpX4fPDxdvwF06UAcHWMxZYRU25th4Z2b9xoozXuvcE/fGbOelNvuCvnNCxCdWfh9+zhZPeTAh+wIkyteD+0bavhRNVffB9PouPOGH6AzoZv2tGTy2c6D3J3n/IiaJkprf8xC9Ps9j2TBBPr+7QYmN7ky64gRMl0YF77+8GqtiCjazj8TIL0OKL1WFPVl3cwoly2uvnu9KS0325eM06bi4+bYnZVP07cUKHskNyR4MDr5oNQJNR/eNNY2xPOenJavMbOaFBLRh9fJXA+0XS6HJ01zwG/H6cKI7n3Zgd9L3LnJFXdyhaY66gPxmUmzlRprp3W1Lyekb4orOLxpzSN5QTammt29JvsytOcN3KNq1B4Zx8LxvLMU7NW3xyeNXnek5+3pijVvuTLLiHE0VZmzckw0ZX8QepDSSjlvBEBT2ZH72PE2VhHj++aHwpCHXdaU6zsZU5dzXlebiTE8W4hRTjwqKYNUPR5nZ6swjlXk6U0Pt4SH/BCa7T2LQelKE3Seq7ObmBlF3dYKTL2qfjNnNiPW+m4D7czwkNaT9Qn2Rf7SoJtJoLbxvt9GfG+BOcUEn5YGGEVls5QLxaLJY1LitQ+xPGfooTamj/npA81Qu1pbW4oy1iU82epJQ+x4my8Kg6aO01OxLd0ks7i7yKpWhLsqmoN7ubPseJcjSXit1uVlZWeKoOe2CZkg/aVKc3JvaznMzPcIHwX4c/x6oCgU3j21X0Zsrrs5woxKZ9I3Z7P+ruBVny7VPbYEcd9iSy/zwnG5uZSjRpG7ZFFxUKdHmfZZvq9GiR32c5UXxeP4q0pFSiy7VIRFqLNs3pT3TSgRORQUTnYv5hpIXhVgxsBvGVc5GBe9IWsKlmTyYylC6cKBafqzBnYeBskpHjEcsik0wJYthQbUsO8NrGOn1SnS6cjFKi2hb9QzCGeYFHcsZ2Y1DGE0aNeySF6vSoQFkHTmiQj93dZV3HtigVMm/c6oj7s0hJ6cjJHAP/tPBa8iEXghBQyWoVE9KbgE3pyInisEnTaGcNW91JAWv3l6FOb1KxHN04UfZgxH4gWn9IihW2znXRD++ej34mOnISEHhg/rdVACqcXKVpS5g9mdkR6MaJBsXyosvBLsLgUk8srXn5NP+sP2vtGbrZ2AnruBXvZnUC0DGILpOyaN+uXmZPJrskusmJzyua2NaFTCCWsb2csmhXr35Zk872hJW+QdbVuI453sZNs43oy/qkHF1tLERI1a52biF93Loa6Qpt48iXoSMnfjrTR+VsZ7k4KWzPz1/yhx7UlYehIycUE6PY4WcfC1LA1GnLlFzA/OLiAB+jOyfRqRjtWtNCNpB6/Dhm4d/py+rpEt05KdcAUy0owzJ0GyWq1ZcZjBLdOZnGeXSC0vb8SBv6pzmP4CQsqq7Z6/Z0awtwH0uYd+fkXDob93YHLL/Rl20HNXTnpMKCHiiXIe1fgazezF9U0ZkTv1KqHQ6ay+C0UdKXRX0XeIDumIUNGfrNxcZaKPH6spDgAg/wxeN89QTa0/9rqnPZTAnoocvheER8wiNWW8d8prw9mXaBPnphgUdwwtZFW4b/FrLZ4+i2YU6fa/4/gJMVC2PF4NZ31m3LS+qw7D4lpS/wAE7SfOJ4cwT4tjiWzHrphCVu5GTcPioRpYCsnR9fHZfYhmH/xn1V3ConScu0/yg/tMtqmCRuhm32ZwlBI27WnVW6vZb3lXub+ajpTdrPSK3EHfbE/WOUW70YP84M3BG1CiCvj6O+Ou6xsQk0YZhwaRn/WWjkRoNaBX5yWaKH4C6/MzZMAsEs25wUl9w12hOwnl2+6jG40xcP9hjZBA/1Wbr/mINLRhY9DkoquDs+CcRi4FtTiwXs4fEbqA3H/TGbH14fr/qxjIDjzVtxX47PxLGnxZ2sEG/xXWSE4XOx/YqycqPyIAta3+xE9M+Od047/YZMCSVEN3qzZvxWfH4MOG84D77OBxniMOnf9M2H6DQunoaNooJsi4Yxlhv0PYhvQbdcgVuJZAkhGGOoD3XrGAbJ9zIhNXTiJKvk1GAWBI7zNpie+pwauQldOHmrLNrrz46k7ujECShVB6nfXjwKdNIdv7KU0evZAqwO6GZjyypAwyfVy3wFOvqdPEAh/c6w3odOnIz5ngKkD3Ffyi88BJ044ftikR6NtW8cjVyjEyc8iWJ+pyHvTejki1nIhn8/rjE9QRdO9qhPO+ofhw6c8JMy4WXhwn8AHXIFLH/SmxpIj8TnOeGxidX/Gaz78WlOxJi4R7vHH4fPciJrJuF/KKQv8ElODJk56dP28Yfhc5zExdjPfHSDeoBPcbIuVn8i/PAWvR73chIpyhSJ0bAFgQn+syfK6BDPdJ6st4a76b+TRqrhTk6iiViiZZvGP0qIcr/u+A7GFgHrbzp1cxPut7HjpZH1PD0Qvb9dYbMZ3TrNsuu8BMKP3QssKgH/Ngi2pUwNatfGz0r1O38OE4gL6N5kMvFMXR8CcDaCDx9o9xkqPz5PsFWAmOd1yYljYgzLdMI0XqesxhDF0Js9jRPaqFFZL8GO35Jk4+xmgCAVWVjXF18wmJ/vignBi+J+3GvD+qCI1wXRnz1QKrewwtw8+FucRxHWF8QQYR7F1ZMHYpMGqh+YwrYsmE9fgFFWAoelssyNfHsR/IJVusUW9NpIWVZps6pFEFlNXfIFKQbQwImi/M5Jsb2nK1BReA1VThYq9vJUa74EREX2s5tDARs5qUj0MHAqoJ5pIGcfEucaxW+cNDff2DktfqDuqFb5TxZDIFhWFSsOV6keS0VZ0/kjit7oz6fpOQ6lKwguGpmspBF2Kh+wRS1+cWUQ8NBxFYTHdJ8ejeWmmFVp4aSyEQ2nnnBMAKveYYghAAum045rD6XHAvTNw8HEoJjTO2ILSmM0Mo4TcZ1Xm8uR7g7YbsF/Mf9VKXehF0Qluqiso9kATs7aNjubhOi6QSVp54L85/bk4EGom2KRf+YSXd58ZkzZ0kuXuVrzoC5YOO2o9KfcbbCzAYHFoLSNk3ILtLUUhVu5akcxe20BkfwQ9aGkw/ADvagf/kZ1D8HCYcqDzO1qpl5WWWZfLspM6VKSWMI2nztFODez9DIwnYcmUW0kGjtNLeoiQUx754tbsHuOAyZlCMvimWIXc1EW5GQhC4pj7cdniFAqRhqOjoqD1ds4KU+JQmTFL5LrRBa8sWKWV5BVMLHNJzrn/P2KOZSWHJcLxE9AFO1jadlVbuhzd7zEqmXkFiUvwBaZqr2ICH8m+Yhpntr8EVG55dv8JYGJMIdiwYIoip93LwE2cOXX2fEcOHdjAwBz3W7jZF5RHrEGQHIi94vzQ2CcOifK5I/4dydkwCx0xZSPvay5fbTiNZKclBPqgDdirtPHJ8lXi5pJhqWSgI+sK7Mgoqgs8hJxjG8uVKIOgkhvComXG5J/m8TKu87r4JWVEbNf+TNs44RPS0lO3qucyFIUHt9ygquczPM9XZEntitZOVljIB873zPL8KabJ94LrpGnfPe1+EZGVDCSJVXVPEtJ74vWqZDcSjPF6b0IzPkxNIiIFogzacgVJwvdDIuI5zefsy4ERYk+0p1K5TycVDkRUZ5ofJ0TcpBfPRJDCGy+D/gEcKLV9ImQUDxZUSWq2IMOIsYg4jRsc+3hzoZ+H4nHX4tZpNiSzK1yIhovyvaWnJzSUkgUOfNGw8JZcDGP38qJWkAXBX4kJ8wgIrwfX3GS6EB8k8pAJKrM5UZ1pcNEkfrEadphKuSck0IIpKAYvPciKilE1aJCCBBayGdUi65FcIf2VTnh09HWRKhFwcm7acNqCDq3xZOwsZlm1Q/aOCnPYbBcf1hwMl7QxwXxUjItFSJex0cVqqJC55ywZy9MihyvjCAdOWxEGUvW6shkgxbeCxl/FOX8TZ+KiSwxNsiZoraZ9gzLmkL4vdpQWTcFnfnf3J869HvEXMhuCk7gyhiysLCaz/LPeRiECEjLKLqNk7LOE5ieeG/so6YtIHV+syJxIjlRZ7NZSrDkZEc8oQBFG5U3zE4qEEvYmCQceaUOblllTDLPW2dpzJpIYS7MrB5RD6rJum312TJ5nBVKpRvTDBUzU1J0XnBiH0UnrFqSz1H1fPU/gsUBA22cFLX0qOWIxKKimSG2D+DiyprfCTDnhBrYsGyKcKT0o6iwpCDZ6NyVSG8jfqowHlSgCydeqBTLbYOx5IQsqw2Vv2Kvpa05C3tXFrOTunMSc2119aHPPtRzWuy82lsLJ4UnsNW55MTKlBN/mqgoT1r3xR63sTPbXoQUsq3cH2dkyP5ZSrFKSVjQXpRqLyPXSrC3LUsYUHYjEcfUT5aRcWMsbSz9WaErxarbwp4IUq4LQEw1Im6eG+8WTvLqRmRPuYsKe7LhDw7ZstH1mG3DZNrRVcsiDDLhsOC9F49ADIGRjCIEJ3mY6hQtqdrQwsyyWnZ5q0A1gSA20umbRRGfiLsUcyWl39EEKaYMSfwyMbUVn8hIoRwXV/MSC0EcEqeFlpwoIsywhdu5jGMVHuoBSe5czFyw/z3a4sCtgXjQMiskHDDMO5h3v5Ac/o28fVwJVxPxukKatP+zSswWiavyrlfiE02YeZMfi+38qszOinG4cJPjgpOKlp5moq96Kry59MVcy8VxdZYg5ZqThVWmy2RaiBpRC0lV5QqVD3UFJ8XxZBvp6fRaze3czIrLAn4eAIKloeSjRYsKrtAhLnWO6JT5fsmJkolPdKYkPsDlqnZOrRx6lFXjUX4saBSyhd82ButcckRcJLRtvBekpOO8QZXhvL8mZb4uF2IcUOJlaM29UV7fVJjxYREwCc2w60u6ZDSbD3re+d45+5wL14kKI4KsroMY6gnqZNfFTn4R6cpmZXJRQzxn94NF9MfcrEVN59hfBZV9aAgstCUNBwEmGJgLp3wWMn4WZZ3GM8jjCjtS5rJwFtn44/ncX/GkZWVqPBPPmFDzl280CKBKZEPm8svF+e5CTy5NoDCzRQHQ08KkUZptiyHPwEI25EkJMU7N1SqY8I6BJb2N0Mm86J+wKVSyEmbBSCp+J9rT4fWa9g/8Okx0WAFgmXuYLrS3ir9yjsATH+uHM6/q65xNlpOYpJOh/OLkwMGv0yczrqdUAT3564D+5x3SNevXGQgDEqcH+ekE5gHPml4IrpZg7Om71W35kUbfwabuhgaZDEFMVc0/2gdY/BqLgSMXDiEm5v6Y38abzDhfO092BszWug5NLw6N82EIFrwRg8GohsFgGl1PUERJecFIapM/3TjBNgumgyoSihF7wa3QeDDl4G8n/MvV3x5VvjiSQuCzm1xNnJ7YJfVmnTbBzli4RuZMOcHzpl+LRu9B8DurfCCPn8i7nSjz1XsWugtjFwy+4Ua7//CP4UYZbLnMb35/Xnufvx7732Yn1OB/zMIFKV5TvxageOoQy3ZoIIN59DcjwjFoE9qrQ5hBbGQwodcg6jaTmevE9pK+OGKWJXVmZ5GlP4Zv6/U8gyRezRe/wo2SLGaBY/zq+Xx8DmRxv+GYmA0KQmptY8Kc1YywnOn7WZSuPE3wVjktabhCo+epo6wZY9qE0eaCM0vQEjaQdoSbNlksTz8z4UbZnGk4E3sio/U9Vjo5msVDeyeIIV7x5RgxYV1Nf2MyV9IE8tTAYol5wMk5Udg1Bh1P89dTHTrKdLcb0tD8TXSaYHvJXAbAScD4dYbPO9baeCxc2kus7AiL7Z03xdXN0XKac0IUC++2yQCyebypq6Q8js45WVNO3jHPm5+GJKOcKJlpBongxA9Nz6OBJ7AXEzJlISSNfd+3jhOcRu5Du/CMujPZMTTwkHYzoOZBA1DNORljOpzBRzqUYAO8sxvGFptN8Wtywk1NRKlUpiE7WR7veWzOjOnGHgZUTgYBMAfKO/9WNDGXT+jCo+EfqKiETD2WrHuByTYtHWHMphzoi8NKGQFdUd7YiGbPxhq+J07/O0KqE8sJpr1fHuj7IyZa9FrOyZRdbvxaKRN6cTacbBTXY9tvPf0b2JOVYbwpp8xwtTfDYN1JzivFodL97mvu1o+WSrQz3ODd3U2pJNBXUWYYrNIjvcalY9iVdsx2IaVxFbrBmPkbMRjR1lkWRsrSdcMV/TteKlPtuNOO4eNLYf4fzgtS2vnK3ngAAAAASUVORK5CYII="/>
          <p:cNvSpPr>
            <a:spLocks noChangeAspect="1" noChangeArrowheads="1"/>
          </p:cNvSpPr>
          <p:nvPr/>
        </p:nvSpPr>
        <p:spPr bwMode="auto">
          <a:xfrm>
            <a:off x="1831975" y="-2719388"/>
            <a:ext cx="8972550" cy="59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6" name="Picture 22" descr="https://upload.wikimedia.org/wikipedia/en/thumb/f/ff/DreamWorks_Animation_SKG_logo_with_fishing_boy.svg/1280px-DreamWorks_Animation_SKG_logo_with_fishing_boy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665" y="4467037"/>
            <a:ext cx="2096923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ilab.nsu.ru/wp-content/uploads/2016/02/intel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7" y="3030176"/>
            <a:ext cx="1697155" cy="115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upload.wikimedia.org/wikipedia/commons/thumb/6/64/Cisco_logo.svg/2000px-Cisco_logo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602" y="1552711"/>
            <a:ext cx="2211982" cy="124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44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написано на </a:t>
            </a:r>
            <a:r>
              <a:rPr lang="en-US" dirty="0" smtClean="0"/>
              <a:t>Python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3076" name="Picture 4" descr="Картинки по запросу что написано на pyth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432124"/>
            <a:ext cx="7924085" cy="508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07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ru-RU" dirty="0"/>
              <a:t>Устанавливать и настраивать среду разработки  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Применять базовые конструкции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Создавать модули и пакеты</a:t>
            </a:r>
          </a:p>
          <a:p>
            <a:pPr fontAlgn="base"/>
            <a:r>
              <a:rPr lang="ru-RU" dirty="0"/>
              <a:t>Пользоваться структурами данных</a:t>
            </a:r>
          </a:p>
          <a:p>
            <a:pPr fontAlgn="base"/>
            <a:r>
              <a:rPr lang="ru-RU" dirty="0"/>
              <a:t>Выполнять операции ввода/вывода</a:t>
            </a:r>
          </a:p>
          <a:p>
            <a:pPr fontAlgn="base"/>
            <a:r>
              <a:rPr lang="ru-RU" dirty="0"/>
              <a:t>Создавать объектно-ориентированные приложения на языке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Выполнять обработку данных на языке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/>
              <a:t>Ориентироваться в стандартной библиотеке языка </a:t>
            </a:r>
            <a:r>
              <a:rPr lang="ru-RU" dirty="0" err="1"/>
              <a:t>Python</a:t>
            </a:r>
            <a:endParaRPr lang="ru-RU" dirty="0"/>
          </a:p>
          <a:p>
            <a:pPr fontAlgn="base"/>
            <a:r>
              <a:rPr lang="ru-RU" dirty="0" smtClean="0"/>
              <a:t>Разрабатывать </a:t>
            </a:r>
            <a:r>
              <a:rPr lang="ru-RU" dirty="0" err="1"/>
              <a:t>Web</a:t>
            </a:r>
            <a:r>
              <a:rPr lang="ru-RU" dirty="0"/>
              <a:t> приложения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03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разработчика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Среда разработки</a:t>
            </a:r>
            <a:r>
              <a:rPr lang="en-US" dirty="0"/>
              <a:t>:</a:t>
            </a:r>
            <a:r>
              <a:rPr lang="ru-RU" dirty="0" smtClean="0"/>
              <a:t> </a:t>
            </a:r>
            <a:r>
              <a:rPr lang="en-US" dirty="0" smtClean="0"/>
              <a:t>IDLE, </a:t>
            </a:r>
            <a:r>
              <a:rPr lang="en-US" dirty="0" err="1" smtClean="0"/>
              <a:t>LiClipse</a:t>
            </a:r>
            <a:r>
              <a:rPr lang="en-US" dirty="0" smtClean="0"/>
              <a:t>, </a:t>
            </a:r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ru-RU" dirty="0"/>
              <a:t>О</a:t>
            </a:r>
            <a:r>
              <a:rPr lang="ru-RU" dirty="0" smtClean="0"/>
              <a:t>тладчик</a:t>
            </a:r>
            <a:endParaRPr lang="en-US" dirty="0" smtClean="0"/>
          </a:p>
          <a:p>
            <a:r>
              <a:rPr lang="ru-RU" dirty="0"/>
              <a:t>П</a:t>
            </a:r>
            <a:r>
              <a:rPr lang="ru-RU" dirty="0" smtClean="0"/>
              <a:t>рофилировщик</a:t>
            </a:r>
          </a:p>
          <a:p>
            <a:r>
              <a:rPr lang="ru-RU" dirty="0" smtClean="0"/>
              <a:t>Работа с пакетами: </a:t>
            </a:r>
            <a:r>
              <a:rPr lang="en-US" dirty="0" smtClean="0"/>
              <a:t>pip </a:t>
            </a:r>
            <a:r>
              <a:rPr lang="ru-RU" dirty="0" smtClean="0"/>
              <a:t>или </a:t>
            </a:r>
            <a:r>
              <a:rPr lang="en-US" dirty="0" err="1" smtClean="0"/>
              <a:t>easy_install</a:t>
            </a:r>
            <a:endParaRPr lang="en-US" dirty="0" smtClean="0"/>
          </a:p>
          <a:p>
            <a:r>
              <a:rPr lang="ru-RU" dirty="0" smtClean="0"/>
              <a:t>Виртуальное окружение: </a:t>
            </a:r>
            <a:r>
              <a:rPr lang="en-US" dirty="0" err="1" smtClean="0"/>
              <a:t>virtualenv</a:t>
            </a:r>
            <a:endParaRPr lang="ru-RU" dirty="0" smtClean="0"/>
          </a:p>
          <a:p>
            <a:r>
              <a:rPr lang="ru-RU" dirty="0" err="1" smtClean="0"/>
              <a:t>Автотесты</a:t>
            </a:r>
            <a:r>
              <a:rPr lang="en-US" dirty="0"/>
              <a:t>:</a:t>
            </a:r>
            <a:r>
              <a:rPr lang="ru-RU" dirty="0" smtClean="0"/>
              <a:t> </a:t>
            </a:r>
            <a:r>
              <a:rPr lang="en-US" dirty="0" err="1" smtClean="0"/>
              <a:t>unittest</a:t>
            </a:r>
            <a:r>
              <a:rPr lang="en-US" dirty="0" smtClean="0"/>
              <a:t>, selenium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72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983432" y="2636912"/>
            <a:ext cx="10363200" cy="147002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5080" dirty="0"/>
              <a:t>Как стать </a:t>
            </a:r>
            <a:r>
              <a:rPr lang="en-US" sz="5080" dirty="0" smtClean="0"/>
              <a:t>Python</a:t>
            </a:r>
            <a:r>
              <a:rPr lang="ru-RU" sz="5080" dirty="0" smtClean="0"/>
              <a:t> </a:t>
            </a:r>
            <a:r>
              <a:rPr lang="ru-RU" sz="5080" dirty="0"/>
              <a:t>разработчиком?</a:t>
            </a:r>
          </a:p>
        </p:txBody>
      </p:sp>
    </p:spTree>
    <p:extLst>
      <p:ext uri="{BB962C8B-B14F-4D97-AF65-F5344CB8AC3E}">
        <p14:creationId xmlns:p14="http://schemas.microsoft.com/office/powerpoint/2010/main" val="28124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Шаг 1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ru-RU" dirty="0"/>
              <a:t>Изучить основы синтаксиса </a:t>
            </a:r>
            <a:r>
              <a:rPr lang="ru-RU" dirty="0" smtClean="0"/>
              <a:t>языка</a:t>
            </a:r>
            <a:endParaRPr lang="ru-RU" dirty="0"/>
          </a:p>
        </p:txBody>
      </p:sp>
      <p:pic>
        <p:nvPicPr>
          <p:cNvPr id="4" name="Рисунок 3" descr="models.py - C:\Users\shaptala\Desktop\LearnPython\week14\examples\website\blog\models.py (3.6.2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 t="9530" r="3933" b="5613"/>
          <a:stretch/>
        </p:blipFill>
        <p:spPr>
          <a:xfrm>
            <a:off x="1595500" y="980728"/>
            <a:ext cx="91323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Шаг 2</a:t>
            </a:r>
            <a:r>
              <a:rPr lang="en-US" dirty="0" smtClean="0"/>
              <a:t>. </a:t>
            </a:r>
            <a:r>
              <a:rPr lang="ru-RU" dirty="0"/>
              <a:t>Освойте инструменты разработки</a:t>
            </a:r>
            <a:br>
              <a:rPr lang="ru-RU" dirty="0"/>
            </a:br>
            <a:r>
              <a:rPr lang="ru-RU" dirty="0"/>
              <a:t>и отладки </a:t>
            </a:r>
            <a:r>
              <a:rPr lang="ru-RU" dirty="0" smtClean="0"/>
              <a:t>приложения</a:t>
            </a:r>
            <a:endParaRPr lang="ru-RU" dirty="0"/>
          </a:p>
        </p:txBody>
      </p:sp>
      <p:pic>
        <p:nvPicPr>
          <p:cNvPr id="4" name="Рисунок 3" descr="website - [C:\Users\shaptala\Desktop\LearnPython\week15\examples\website] - ...\blog\views.py - PyCharm 2017.1.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" t="3894" r="458" b="1078"/>
          <a:stretch/>
        </p:blipFill>
        <p:spPr>
          <a:xfrm>
            <a:off x="1631504" y="1445072"/>
            <a:ext cx="8928992" cy="515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Шаг 3</a:t>
            </a:r>
            <a:r>
              <a:rPr lang="en-US" dirty="0" smtClean="0"/>
              <a:t>. </a:t>
            </a:r>
            <a:r>
              <a:rPr lang="ru-RU" dirty="0"/>
              <a:t>Выберите </a:t>
            </a:r>
            <a:r>
              <a:rPr lang="ru-RU" dirty="0" smtClean="0"/>
              <a:t>направление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49791" y="3137866"/>
            <a:ext cx="1942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Roboto"/>
              </a:rPr>
              <a:t>Web-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разработка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908604" y="2947977"/>
            <a:ext cx="2358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rgbClr val="222222"/>
                </a:solidFill>
                <a:latin typeface="Roboto"/>
              </a:rPr>
              <a:t>Системное </a:t>
            </a:r>
            <a:endParaRPr lang="en-US" dirty="0" smtClean="0">
              <a:solidFill>
                <a:srgbClr val="222222"/>
              </a:solidFill>
              <a:latin typeface="Roboto"/>
            </a:endParaRPr>
          </a:p>
          <a:p>
            <a:pPr algn="ctr"/>
            <a:r>
              <a:rPr lang="ru-RU" dirty="0" smtClean="0">
                <a:solidFill>
                  <a:srgbClr val="222222"/>
                </a:solidFill>
                <a:latin typeface="Roboto"/>
              </a:rPr>
              <a:t>администрирование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49791" y="5157192"/>
            <a:ext cx="2540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Roboto"/>
              </a:rPr>
              <a:t>Встроенные системы </a:t>
            </a:r>
            <a:endParaRPr lang="en-US" dirty="0" smtClean="0">
              <a:solidFill>
                <a:srgbClr val="222222"/>
              </a:solidFill>
              <a:latin typeface="Roboto"/>
            </a:endParaRPr>
          </a:p>
          <a:p>
            <a:r>
              <a:rPr lang="ru-RU" dirty="0" smtClean="0">
                <a:solidFill>
                  <a:srgbClr val="222222"/>
                </a:solidFill>
                <a:latin typeface="Roboto"/>
              </a:rPr>
              <a:t>(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embedded systems)</a:t>
            </a:r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59896" y="5949280"/>
            <a:ext cx="2888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rgbClr val="222222"/>
                </a:solidFill>
                <a:latin typeface="Roboto"/>
              </a:rPr>
              <a:t>Разработка прикладного </a:t>
            </a:r>
            <a:endParaRPr lang="en-US" dirty="0" smtClean="0">
              <a:solidFill>
                <a:srgbClr val="222222"/>
              </a:solidFill>
              <a:latin typeface="Roboto"/>
            </a:endParaRPr>
          </a:p>
          <a:p>
            <a:r>
              <a:rPr lang="ru-RU" dirty="0" smtClean="0">
                <a:solidFill>
                  <a:srgbClr val="222222"/>
                </a:solidFill>
                <a:latin typeface="Roboto"/>
              </a:rPr>
              <a:t>ПО</a:t>
            </a:r>
            <a:r>
              <a:rPr lang="ru-RU" dirty="0">
                <a:solidFill>
                  <a:srgbClr val="222222"/>
                </a:solidFill>
                <a:latin typeface="Roboto"/>
              </a:rPr>
              <a:t>, в том числе игр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306966" y="5172252"/>
            <a:ext cx="16950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rgbClr val="222222"/>
                </a:solidFill>
                <a:latin typeface="Roboto"/>
              </a:rPr>
              <a:t>Научные </a:t>
            </a:r>
            <a:endParaRPr lang="en-US" dirty="0" smtClean="0">
              <a:solidFill>
                <a:srgbClr val="222222"/>
              </a:solidFill>
              <a:latin typeface="Roboto"/>
            </a:endParaRPr>
          </a:p>
          <a:p>
            <a:r>
              <a:rPr lang="ru-RU" dirty="0" smtClean="0">
                <a:solidFill>
                  <a:srgbClr val="222222"/>
                </a:solidFill>
                <a:latin typeface="Roboto"/>
              </a:rPr>
              <a:t>исследования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01823" y="3189558"/>
            <a:ext cx="1680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22222"/>
                </a:solidFill>
                <a:latin typeface="Roboto"/>
              </a:rPr>
              <a:t>Тестирование</a:t>
            </a:r>
            <a:endParaRPr lang="ru-RU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530974"/>
            <a:ext cx="1371302" cy="147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Встроенные системы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272" y="4005064"/>
            <a:ext cx="1515318" cy="110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разработка игр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4435050"/>
            <a:ext cx="2044557" cy="144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0411" y="4060206"/>
            <a:ext cx="2246788" cy="111204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6"/>
          <a:srcRect t="38333" r="16843"/>
          <a:stretch/>
        </p:blipFill>
        <p:spPr>
          <a:xfrm>
            <a:off x="9192344" y="1417638"/>
            <a:ext cx="1488852" cy="145273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6935" y="1441171"/>
            <a:ext cx="1770556" cy="174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8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Шаг 4</a:t>
            </a:r>
            <a:r>
              <a:rPr lang="en-US" dirty="0" smtClean="0"/>
              <a:t>. </a:t>
            </a:r>
            <a:r>
              <a:rPr lang="ru-RU" dirty="0" smtClean="0"/>
              <a:t>Изучите </a:t>
            </a:r>
            <a:r>
              <a:rPr lang="ru-RU" dirty="0" err="1" smtClean="0"/>
              <a:t>фреймворки</a:t>
            </a:r>
            <a:r>
              <a:rPr lang="ru-RU" dirty="0" smtClean="0"/>
              <a:t> </a:t>
            </a:r>
            <a:r>
              <a:rPr lang="ru-RU" dirty="0" smtClean="0"/>
              <a:t>и библиотеки</a:t>
            </a:r>
            <a:endParaRPr lang="ru-RU" dirty="0"/>
          </a:p>
        </p:txBody>
      </p:sp>
      <p:pic>
        <p:nvPicPr>
          <p:cNvPr id="1026" name="Picture 2" descr="Картинки по запросу djan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60" y="1708768"/>
            <a:ext cx="3473351" cy="158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sqlalche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10" y="3688570"/>
            <a:ext cx="3473351" cy="73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flas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1683388"/>
            <a:ext cx="3396069" cy="132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celery pyth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382" y="3411893"/>
            <a:ext cx="2958543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Картинки по запросу python tornado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0" r="18401"/>
          <a:stretch/>
        </p:blipFill>
        <p:spPr bwMode="auto">
          <a:xfrm>
            <a:off x="156060" y="4760267"/>
            <a:ext cx="396044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3346" y="1683388"/>
            <a:ext cx="2278631" cy="2278631"/>
          </a:xfrm>
          <a:prstGeom prst="rect">
            <a:avLst/>
          </a:prstGeom>
        </p:spPr>
      </p:pic>
      <p:pic>
        <p:nvPicPr>
          <p:cNvPr id="1036" name="Picture 12" descr="Картинки по запросу python redi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360" y="4422394"/>
            <a:ext cx="3016420" cy="100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2144" y="5110509"/>
            <a:ext cx="1781838" cy="1579697"/>
          </a:xfrm>
          <a:prstGeom prst="rect">
            <a:avLst/>
          </a:prstGeom>
        </p:spPr>
      </p:pic>
      <p:pic>
        <p:nvPicPr>
          <p:cNvPr id="2050" name="Picture 2" descr="Картинки по запросу html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878" y="4584280"/>
            <a:ext cx="2345159" cy="210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69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smtClean="0"/>
              <a:t>программе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484785"/>
            <a:ext cx="11665296" cy="464138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почему </a:t>
            </a:r>
            <a:r>
              <a:rPr lang="ru-RU" dirty="0"/>
              <a:t>– Python?</a:t>
            </a:r>
          </a:p>
          <a:p>
            <a:r>
              <a:rPr lang="ru-RU" dirty="0" smtClean="0"/>
              <a:t>главные </a:t>
            </a:r>
            <a:r>
              <a:rPr lang="ru-RU" dirty="0"/>
              <a:t>инструменты Python – разработчика </a:t>
            </a:r>
          </a:p>
          <a:p>
            <a:r>
              <a:rPr lang="ru-RU" dirty="0" smtClean="0"/>
              <a:t>причины</a:t>
            </a:r>
            <a:r>
              <a:rPr lang="ru-RU" dirty="0"/>
              <a:t>, почему стоит заняться изучением языка Python</a:t>
            </a:r>
          </a:p>
          <a:p>
            <a:r>
              <a:rPr lang="ru-RU" dirty="0" smtClean="0"/>
              <a:t>сколько </a:t>
            </a:r>
            <a:r>
              <a:rPr lang="ru-RU" dirty="0"/>
              <a:t>зарабатывают </a:t>
            </a:r>
            <a:r>
              <a:rPr lang="ru-RU" dirty="0" smtClean="0"/>
              <a:t>программисты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dirty="0" smtClean="0"/>
              <a:t>Python</a:t>
            </a:r>
            <a:endParaRPr lang="ru-RU" dirty="0"/>
          </a:p>
          <a:p>
            <a:r>
              <a:rPr lang="ru-RU" dirty="0" smtClean="0"/>
              <a:t>технологии</a:t>
            </a:r>
            <a:r>
              <a:rPr lang="ru-RU" dirty="0"/>
              <a:t>, которые нужно </a:t>
            </a:r>
            <a:r>
              <a:rPr lang="ru-RU" dirty="0" smtClean="0"/>
              <a:t>освоить начинающему программисту</a:t>
            </a:r>
            <a:endParaRPr lang="ru-RU" dirty="0"/>
          </a:p>
          <a:p>
            <a:r>
              <a:rPr lang="ru-RU" dirty="0" smtClean="0"/>
              <a:t>как </a:t>
            </a:r>
            <a:r>
              <a:rPr lang="ru-RU" dirty="0"/>
              <a:t>стать востребованным специалистом языка Python – пошаговая инструкция</a:t>
            </a:r>
          </a:p>
          <a:p>
            <a:r>
              <a:rPr lang="ru-RU" dirty="0" smtClean="0"/>
              <a:t>компании</a:t>
            </a:r>
            <a:r>
              <a:rPr lang="ru-RU" dirty="0"/>
              <a:t>, которые уже сейчас ищут – специалистов</a:t>
            </a:r>
          </a:p>
          <a:p>
            <a:r>
              <a:rPr lang="ru-RU" dirty="0" smtClean="0"/>
              <a:t>отрасли</a:t>
            </a:r>
            <a:r>
              <a:rPr lang="ru-RU" dirty="0"/>
              <a:t>, в которых может работать разработчик на Python</a:t>
            </a:r>
          </a:p>
          <a:p>
            <a:r>
              <a:rPr lang="ru-RU" dirty="0" smtClean="0"/>
              <a:t>советы </a:t>
            </a:r>
            <a:r>
              <a:rPr lang="ru-RU" dirty="0"/>
              <a:t>по выбору учебного заведения.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248" y="703263"/>
            <a:ext cx="3714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Шаг 5</a:t>
            </a:r>
            <a:r>
              <a:rPr lang="ru-RU" dirty="0"/>
              <a:t>. </a:t>
            </a:r>
            <a:r>
              <a:rPr lang="ru-RU" dirty="0" smtClean="0"/>
              <a:t>Практика, практика и еще раз практика!!!</a:t>
            </a:r>
            <a:endParaRPr lang="ru-RU" dirty="0"/>
          </a:p>
        </p:txBody>
      </p:sp>
      <p:pic>
        <p:nvPicPr>
          <p:cNvPr id="5" name="Изображение 4" descr="pro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18" y="1628800"/>
            <a:ext cx="6584963" cy="480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1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Тренды: Украина</a:t>
            </a:r>
            <a:endParaRPr lang="ru-RU" dirty="0"/>
          </a:p>
        </p:txBody>
      </p:sp>
      <p:pic>
        <p:nvPicPr>
          <p:cNvPr id="4" name="Объект 3" descr="Тренды jobs.dou.ua: Python | DOU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2" t="24497" r="42190" b="24591"/>
          <a:stretch/>
        </p:blipFill>
        <p:spPr>
          <a:xfrm>
            <a:off x="1849780" y="1417638"/>
            <a:ext cx="8492439" cy="5328592"/>
          </a:xfrm>
        </p:spPr>
      </p:pic>
    </p:spTree>
    <p:extLst>
      <p:ext uri="{BB962C8B-B14F-4D97-AF65-F5344CB8AC3E}">
        <p14:creationId xmlns:p14="http://schemas.microsoft.com/office/powerpoint/2010/main" val="272178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Тренды: Днепр</a:t>
            </a:r>
            <a:endParaRPr lang="ru-RU" dirty="0"/>
          </a:p>
        </p:txBody>
      </p:sp>
      <p:pic>
        <p:nvPicPr>
          <p:cNvPr id="5" name="Объект 4" descr="Тренды jobs.dou.ua: Днепр, Python | DOU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1" t="24497" r="41322" b="24591"/>
          <a:stretch/>
        </p:blipFill>
        <p:spPr>
          <a:xfrm>
            <a:off x="1828977" y="1417638"/>
            <a:ext cx="8534045" cy="5251722"/>
          </a:xfrm>
        </p:spPr>
      </p:pic>
    </p:spTree>
    <p:extLst>
      <p:ext uri="{BB962C8B-B14F-4D97-AF65-F5344CB8AC3E}">
        <p14:creationId xmlns:p14="http://schemas.microsoft.com/office/powerpoint/2010/main" val="135103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Динамика </a:t>
            </a:r>
            <a:r>
              <a:rPr lang="ru-RU" dirty="0" smtClean="0"/>
              <a:t>зарплат</a:t>
            </a:r>
            <a:r>
              <a:rPr lang="en-US" dirty="0" smtClean="0"/>
              <a:t> Python</a:t>
            </a:r>
            <a:r>
              <a:rPr lang="ru-RU" dirty="0" smtClean="0"/>
              <a:t> </a:t>
            </a:r>
            <a:r>
              <a:rPr lang="ru-RU" dirty="0"/>
              <a:t>программистов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783" t="22001" r="35037" b="9401"/>
          <a:stretch/>
        </p:blipFill>
        <p:spPr>
          <a:xfrm>
            <a:off x="1991544" y="1451149"/>
            <a:ext cx="8496944" cy="510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5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380607" y="-4519"/>
            <a:ext cx="11583197" cy="170109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ru-RU" dirty="0" smtClean="0"/>
              <a:t>Компании, </a:t>
            </a:r>
            <a:r>
              <a:rPr lang="ru-RU" dirty="0"/>
              <a:t>которые уже сейчас ищут </a:t>
            </a:r>
            <a:r>
              <a:rPr lang="en-US" dirty="0" smtClean="0"/>
              <a:t>Python </a:t>
            </a:r>
            <a:r>
              <a:rPr lang="ru-RU" dirty="0" smtClean="0"/>
              <a:t>разработчиков</a:t>
            </a:r>
            <a:endParaRPr lang="ru-RU" dirty="0"/>
          </a:p>
        </p:txBody>
      </p:sp>
      <p:pic>
        <p:nvPicPr>
          <p:cNvPr id="13" name="Рисунок 12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839" y="1700642"/>
            <a:ext cx="6974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62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609573" y="273218"/>
            <a:ext cx="10971955" cy="114485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>
              <a:buNone/>
            </a:pPr>
            <a:r>
              <a:rPr lang="ru-RU" dirty="0" smtClean="0"/>
              <a:t>Советы по </a:t>
            </a:r>
            <a:r>
              <a:rPr lang="ru-RU" dirty="0"/>
              <a:t>выбору учебного заведения</a:t>
            </a:r>
          </a:p>
        </p:txBody>
      </p:sp>
      <p:sp>
        <p:nvSpPr>
          <p:cNvPr id="4" name="Текст 2"/>
          <p:cNvSpPr txBox="1">
            <a:spLocks/>
          </p:cNvSpPr>
          <p:nvPr/>
        </p:nvSpPr>
        <p:spPr>
          <a:xfrm>
            <a:off x="609573" y="1828692"/>
            <a:ext cx="10971955" cy="44198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1213"/>
              </a:spcBef>
              <a:spcAft>
                <a:spcPts val="0"/>
              </a:spcAft>
              <a:buSzPct val="45000"/>
              <a:buFont typeface="StarSymbol"/>
              <a:buNone/>
              <a:defRPr lang="ru-RU" sz="274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marR="0" lvl="0" indent="-324000" rtl="0" hangingPunct="0">
              <a:spcBef>
                <a:spcPts val="1213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ru-RU" sz="274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marR="0" lvl="1" indent="-324000">
              <a:spcBef>
                <a:spcPts val="969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marR="0" lvl="2" indent="-288000">
              <a:spcBef>
                <a:spcPts val="729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6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marR="0" lvl="3" indent="-216000">
              <a:spcBef>
                <a:spcPts val="485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marR="0" lvl="4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marR="0" lvl="5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marR="0" lvl="6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marR="0" lvl="7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marR="0" lvl="8" indent="-216000">
              <a:spcBef>
                <a:spcPts val="241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72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Актуальные программы обучения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Уровень и качество обучения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Материально-техническая база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Учитывать потребности и способности студентов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Отзывы выпускников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Уровень коррупции</a:t>
            </a:r>
          </a:p>
          <a:p>
            <a:pPr marL="544337" indent="-544337">
              <a:buSzPct val="100000"/>
              <a:buFont typeface="+mj-lt"/>
              <a:buAutoNum type="arabicPeriod"/>
            </a:pPr>
            <a:r>
              <a:rPr lang="ru-RU" sz="2900" dirty="0">
                <a:solidFill>
                  <a:sysClr val="windowText" lastClr="000000"/>
                </a:solidFill>
              </a:rPr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425037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79376" y="3068960"/>
            <a:ext cx="10971955" cy="68584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ru-RU" sz="37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</a:lstStyle>
          <a:p>
            <a:r>
              <a:rPr lang="ru-RU" sz="3990" dirty="0">
                <a:solidFill>
                  <a:sysClr val="windowText" lastClr="000000"/>
                </a:solidFill>
              </a:rPr>
              <a:t>Спасибо за внимание</a:t>
            </a:r>
            <a:endParaRPr lang="en-US" sz="399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07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836712"/>
            <a:ext cx="10989934" cy="539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Почему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>
          <a:xfrm>
            <a:off x="489720" y="1277895"/>
            <a:ext cx="10945216" cy="4824535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2600" b="1" dirty="0" err="1"/>
              <a:t>Python</a:t>
            </a:r>
            <a:r>
              <a:rPr lang="ru-RU" altLang="ru-RU" sz="2600" dirty="0"/>
              <a:t> </a:t>
            </a:r>
            <a:r>
              <a:rPr lang="en-US" altLang="ru-RU" sz="2600" dirty="0"/>
              <a:t>–</a:t>
            </a:r>
            <a:r>
              <a:rPr lang="ru-RU" altLang="ru-RU" sz="2600" dirty="0"/>
              <a:t> высокоуровневый язык программирования общего назначения с акцентом на </a:t>
            </a:r>
            <a:r>
              <a:rPr lang="ru-RU" altLang="ru-RU" sz="2600" i="1" dirty="0"/>
              <a:t>производительность разработчика</a:t>
            </a:r>
            <a:r>
              <a:rPr lang="ru-RU" altLang="ru-RU" sz="2600" dirty="0"/>
              <a:t> и </a:t>
            </a:r>
            <a:r>
              <a:rPr lang="ru-RU" altLang="ru-RU" sz="2600" i="1" dirty="0"/>
              <a:t>читаемость кода</a:t>
            </a:r>
          </a:p>
          <a:p>
            <a:r>
              <a:rPr lang="ru-RU" sz="2800" b="1" dirty="0" err="1"/>
              <a:t>Python</a:t>
            </a:r>
            <a:r>
              <a:rPr lang="ru-RU" sz="2800" dirty="0"/>
              <a:t> - </a:t>
            </a:r>
            <a:r>
              <a:rPr lang="ru-RU" sz="2600" dirty="0"/>
              <a:t>простой легко изучаемый язык программирования с </a:t>
            </a:r>
            <a:r>
              <a:rPr lang="ru-RU" sz="2600" dirty="0" smtClean="0"/>
              <a:t>огромными возможностями</a:t>
            </a:r>
            <a:r>
              <a:rPr lang="ru-RU" sz="2600" dirty="0"/>
              <a:t>. </a:t>
            </a:r>
          </a:p>
          <a:p>
            <a:pPr eaLnBrk="1" hangingPunct="1"/>
            <a:r>
              <a:rPr lang="ru-RU" altLang="ru-RU" sz="2600" b="1" dirty="0" err="1" smtClean="0"/>
              <a:t>Python</a:t>
            </a:r>
            <a:r>
              <a:rPr lang="ru-RU" altLang="ru-RU" sz="2600" dirty="0" smtClean="0"/>
              <a:t> </a:t>
            </a:r>
            <a:r>
              <a:rPr lang="ru-RU" altLang="ru-RU" sz="2600" dirty="0"/>
              <a:t>поддерживает несколько парадигм </a:t>
            </a:r>
            <a:r>
              <a:rPr lang="ru-RU" altLang="ru-RU" sz="2600" dirty="0" smtClean="0"/>
              <a:t>программирования</a:t>
            </a:r>
            <a:endParaRPr lang="en-US" altLang="ru-RU" sz="2600" dirty="0" smtClean="0"/>
          </a:p>
          <a:p>
            <a:pPr eaLnBrk="1" hangingPunct="1"/>
            <a:r>
              <a:rPr lang="ru-RU" altLang="ru-RU" sz="2600" b="1" dirty="0" smtClean="0"/>
              <a:t>Python</a:t>
            </a:r>
            <a:r>
              <a:rPr lang="ru-RU" altLang="ru-RU" sz="2600" dirty="0" smtClean="0"/>
              <a:t> </a:t>
            </a:r>
            <a:r>
              <a:rPr lang="ru-RU" altLang="ru-RU" sz="2600" dirty="0"/>
              <a:t>и подавляющее большинство библиотек к нему бесплатны и поставляются в исходных кодах. </a:t>
            </a:r>
          </a:p>
          <a:p>
            <a:r>
              <a:rPr lang="ru-RU" sz="2600" dirty="0" smtClean="0"/>
              <a:t>Области применения: веб, тестирование, настольные приложения, научные вычисления, создания игр и т.д.</a:t>
            </a:r>
          </a:p>
          <a:p>
            <a:r>
              <a:rPr lang="ru-RU" sz="2600" dirty="0" smtClean="0"/>
              <a:t>Один из самых популярных языков в мире!</a:t>
            </a:r>
            <a:endParaRPr lang="ru-RU" sz="2600" dirty="0"/>
          </a:p>
          <a:p>
            <a:pPr eaLnBrk="1" hangingPunct="1"/>
            <a:endParaRPr lang="ru-RU" altLang="ru-RU" sz="2600" dirty="0"/>
          </a:p>
        </p:txBody>
      </p:sp>
    </p:spTree>
    <p:extLst>
      <p:ext uri="{BB962C8B-B14F-4D97-AF65-F5344CB8AC3E}">
        <p14:creationId xmlns:p14="http://schemas.microsoft.com/office/powerpoint/2010/main" val="312081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0"/>
            <a:ext cx="10972800" cy="1143000"/>
          </a:xfrm>
        </p:spPr>
        <p:txBody>
          <a:bodyPr/>
          <a:lstStyle/>
          <a:p>
            <a:r>
              <a:rPr lang="en-US" dirty="0"/>
              <a:t>PYPL </a:t>
            </a:r>
            <a:r>
              <a:rPr lang="en-US" dirty="0" err="1"/>
              <a:t>PopularitY</a:t>
            </a:r>
            <a:r>
              <a:rPr lang="en-US" dirty="0"/>
              <a:t> of Programming Language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98722"/>
              </p:ext>
            </p:extLst>
          </p:nvPr>
        </p:nvGraphicFramePr>
        <p:xfrm>
          <a:off x="623392" y="1628800"/>
          <a:ext cx="11161240" cy="6255015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790310"/>
                <a:gridCol w="2790310"/>
                <a:gridCol w="2790310"/>
                <a:gridCol w="2790310"/>
              </a:tblGrid>
              <a:tr h="7375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 smtClean="0">
                          <a:effectLst/>
                        </a:rPr>
                        <a:t>Rank</a:t>
                      </a:r>
                      <a:endParaRPr lang="en-US" sz="2800" dirty="0">
                        <a:effectLst/>
                      </a:endParaRP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</a:rPr>
                        <a:t>Language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</a:rPr>
                        <a:t>Share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</a:rPr>
                        <a:t>Trend</a:t>
                      </a:r>
                    </a:p>
                  </a:txBody>
                  <a:tcPr marL="62513" marR="62513" marT="62513" marB="62513"/>
                </a:tc>
              </a:tr>
              <a:tr h="4158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1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</a:rPr>
                        <a:t>Java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22.4 %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-0.8 %</a:t>
                      </a:r>
                    </a:p>
                  </a:txBody>
                  <a:tcPr marL="62513" marR="62513" marT="62513" marB="62513"/>
                </a:tc>
              </a:tr>
              <a:tr h="4158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2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</a:rPr>
                        <a:t>Python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17.0 %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+4.0 %</a:t>
                      </a:r>
                    </a:p>
                  </a:txBody>
                  <a:tcPr marL="62513" marR="62513" marT="62513" marB="62513"/>
                </a:tc>
              </a:tr>
              <a:tr h="4158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>
                          <a:effectLst/>
                        </a:rPr>
                        <a:t>3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</a:rPr>
                        <a:t>PHP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8.7 %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-1.0 %</a:t>
                      </a:r>
                    </a:p>
                  </a:txBody>
                  <a:tcPr marL="62513" marR="62513" marT="62513" marB="62513"/>
                </a:tc>
              </a:tr>
              <a:tr h="4158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>
                          <a:effectLst/>
                        </a:rPr>
                        <a:t>4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C#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8.1 %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-0.4 %</a:t>
                      </a:r>
                    </a:p>
                  </a:txBody>
                  <a:tcPr marL="62513" marR="62513" marT="62513" marB="62513"/>
                </a:tc>
              </a:tr>
              <a:tr h="4158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>
                          <a:effectLst/>
                        </a:rPr>
                        <a:t>5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Javascript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8.0 %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+0.6 %</a:t>
                      </a:r>
                    </a:p>
                  </a:txBody>
                  <a:tcPr marL="62513" marR="62513" marT="62513" marB="62513"/>
                </a:tc>
              </a:tr>
              <a:tr h="4158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>
                          <a:effectLst/>
                        </a:rPr>
                        <a:t>6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C++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6.8 %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-0.2 %</a:t>
                      </a:r>
                    </a:p>
                  </a:txBody>
                  <a:tcPr marL="62513" marR="62513" marT="62513" marB="62513"/>
                </a:tc>
              </a:tr>
              <a:tr h="4158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>
                          <a:effectLst/>
                        </a:rPr>
                        <a:t>7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C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>
                          <a:effectLst/>
                        </a:rPr>
                        <a:t>6.1 %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-1.1 %</a:t>
                      </a:r>
                    </a:p>
                  </a:txBody>
                  <a:tcPr marL="62513" marR="62513" marT="62513" marB="62513"/>
                </a:tc>
              </a:tr>
              <a:tr h="4158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>
                          <a:effectLst/>
                        </a:rPr>
                        <a:t>8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R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>
                          <a:effectLst/>
                        </a:rPr>
                        <a:t>3.7 %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+0.6 %</a:t>
                      </a:r>
                    </a:p>
                  </a:txBody>
                  <a:tcPr marL="62513" marR="62513" marT="62513" marB="62513"/>
                </a:tc>
              </a:tr>
              <a:tr h="4158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9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</a:rPr>
                        <a:t>Objective-C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3.5 %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-1.4 %</a:t>
                      </a:r>
                    </a:p>
                  </a:txBody>
                  <a:tcPr marL="62513" marR="62513" marT="62513" marB="62513"/>
                </a:tc>
              </a:tr>
              <a:tr h="4158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>
                          <a:effectLst/>
                        </a:rPr>
                        <a:t>10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Swift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>
                          <a:effectLst/>
                        </a:rPr>
                        <a:t>2.9 %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800" dirty="0">
                          <a:effectLst/>
                        </a:rPr>
                        <a:t>-0.1 %</a:t>
                      </a:r>
                    </a:p>
                  </a:txBody>
                  <a:tcPr marL="62513" marR="62513" marT="62513" marB="62513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3392" y="881390"/>
            <a:ext cx="6408712" cy="52322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Worldwide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Sept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2017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compared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to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a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year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ago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 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040216" y="958334"/>
            <a:ext cx="3195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pypl.github.io/PYPL.html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67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 последние 5 лет </a:t>
            </a:r>
            <a:r>
              <a:rPr lang="en-US" dirty="0" smtClean="0"/>
              <a:t>Python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стал популярнее на 9,5%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Объект 3" descr="PYPL PopularitY of Programming Language index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9" t="19724" r="21283" b="19818"/>
          <a:stretch/>
        </p:blipFill>
        <p:spPr>
          <a:xfrm>
            <a:off x="2567608" y="1628800"/>
            <a:ext cx="7704856" cy="5024851"/>
          </a:xfrm>
        </p:spPr>
      </p:pic>
    </p:spTree>
    <p:extLst>
      <p:ext uri="{BB962C8B-B14F-4D97-AF65-F5344CB8AC3E}">
        <p14:creationId xmlns:p14="http://schemas.microsoft.com/office/powerpoint/2010/main" val="397065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2017 Top Programming </a:t>
            </a:r>
            <a:r>
              <a:rPr lang="en-US" dirty="0" smtClean="0"/>
              <a:t>Languages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5" y="1600201"/>
            <a:ext cx="7882295" cy="452596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12304" y="6308727"/>
            <a:ext cx="8311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spectrum.ieee.org/computing/software/the-2017-top-programming-languages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816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Автор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9376" y="1268760"/>
            <a:ext cx="9289032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/>
              <a:t>Гвидо </a:t>
            </a:r>
            <a:r>
              <a:rPr lang="ru-RU" sz="2600" dirty="0" err="1"/>
              <a:t>ван</a:t>
            </a:r>
            <a:r>
              <a:rPr lang="ru-RU" sz="2600" dirty="0"/>
              <a:t> </a:t>
            </a:r>
            <a:r>
              <a:rPr lang="ru-RU" sz="2600" dirty="0" err="1"/>
              <a:t>Россум</a:t>
            </a:r>
            <a:r>
              <a:rPr lang="ru-RU" sz="2600" dirty="0"/>
              <a:t> — нидерландский программист, автор языка программирования </a:t>
            </a:r>
            <a:r>
              <a:rPr lang="ru-RU" sz="2600" dirty="0" err="1"/>
              <a:t>Python</a:t>
            </a:r>
            <a:r>
              <a:rPr lang="ru-RU" sz="2600" dirty="0"/>
              <a:t>. Среди разработчиков </a:t>
            </a:r>
            <a:r>
              <a:rPr lang="ru-RU" sz="2600" dirty="0" err="1"/>
              <a:t>Python</a:t>
            </a:r>
            <a:r>
              <a:rPr lang="ru-RU" sz="2600" dirty="0"/>
              <a:t> Гвидо известен как «великодушный пожизненный диктатор» (BDFL) проекта, это означает, что он продолжает наблюдать за процессом разработки </a:t>
            </a:r>
            <a:r>
              <a:rPr lang="ru-RU" sz="2600" dirty="0" err="1"/>
              <a:t>Python</a:t>
            </a:r>
            <a:r>
              <a:rPr lang="ru-RU" sz="2600" dirty="0"/>
              <a:t>, принимая окончательные решения, когда это необходимо.</a:t>
            </a:r>
          </a:p>
          <a:p>
            <a:pPr marL="0" indent="0">
              <a:buNone/>
            </a:pPr>
            <a:r>
              <a:rPr lang="ru-RU" sz="2600" dirty="0" smtClean="0"/>
              <a:t>До </a:t>
            </a:r>
            <a:r>
              <a:rPr lang="ru-RU" sz="2600" dirty="0"/>
              <a:t>разработки </a:t>
            </a:r>
            <a:r>
              <a:rPr lang="ru-RU" sz="2600" dirty="0" err="1"/>
              <a:t>Python</a:t>
            </a:r>
            <a:r>
              <a:rPr lang="ru-RU" sz="2600" dirty="0"/>
              <a:t> участвовал в проекте по написанию языка для обучения программированию — ABC. Лауреат «</a:t>
            </a:r>
            <a:r>
              <a:rPr lang="ru-RU" sz="2600" dirty="0" err="1"/>
              <a:t>Free</a:t>
            </a:r>
            <a:r>
              <a:rPr lang="ru-RU" sz="2600" dirty="0"/>
              <a:t> </a:t>
            </a:r>
            <a:r>
              <a:rPr lang="ru-RU" sz="2600" dirty="0" err="1"/>
              <a:t>Software</a:t>
            </a:r>
            <a:r>
              <a:rPr lang="ru-RU" sz="2600" dirty="0"/>
              <a:t> </a:t>
            </a:r>
            <a:r>
              <a:rPr lang="ru-RU" sz="2600" dirty="0" err="1"/>
              <a:t>Award</a:t>
            </a:r>
            <a:r>
              <a:rPr lang="ru-RU" sz="2600" dirty="0"/>
              <a:t>» 2001 года.</a:t>
            </a:r>
          </a:p>
          <a:p>
            <a:pPr marL="0" indent="0">
              <a:buNone/>
            </a:pPr>
            <a:r>
              <a:rPr lang="ru-RU" sz="2600" dirty="0" smtClean="0"/>
              <a:t>Сейчас </a:t>
            </a:r>
            <a:r>
              <a:rPr lang="ru-RU" sz="2600" dirty="0"/>
              <a:t>работает в компании </a:t>
            </a:r>
            <a:r>
              <a:rPr lang="ru-RU" sz="2600" dirty="0" err="1"/>
              <a:t>Dropbox</a:t>
            </a:r>
            <a:r>
              <a:rPr lang="ru-RU" sz="2600" dirty="0"/>
              <a:t> </a:t>
            </a:r>
            <a:r>
              <a:rPr lang="ru-RU" sz="2600" dirty="0" err="1"/>
              <a:t>Inc</a:t>
            </a:r>
            <a:r>
              <a:rPr lang="ru-RU" sz="2600" dirty="0"/>
              <a:t>, покинув в декабре 2012 года корпорацию </a:t>
            </a:r>
            <a:r>
              <a:rPr lang="ru-RU" sz="2600" dirty="0" err="1"/>
              <a:t>Google</a:t>
            </a:r>
            <a:r>
              <a:rPr lang="ru-RU" sz="2600" dirty="0"/>
              <a:t>.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https://www.python.org/~guido/</a:t>
            </a:r>
            <a:r>
              <a:rPr lang="en-US" sz="2600" dirty="0"/>
              <a:t> </a:t>
            </a:r>
            <a:endParaRPr lang="ru-RU" sz="2600" dirty="0"/>
          </a:p>
        </p:txBody>
      </p:sp>
      <p:sp>
        <p:nvSpPr>
          <p:cNvPr id="4" name="AutoShape 4" descr="https://www.python.org/~guido/images/IMG_2192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408" y="1268760"/>
            <a:ext cx="1813992" cy="273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29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188641"/>
            <a:ext cx="7499350" cy="1011237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История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>
          <a:xfrm>
            <a:off x="695400" y="1052737"/>
            <a:ext cx="11017224" cy="5572125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Название </a:t>
            </a:r>
            <a:r>
              <a:rPr lang="ru-RU" sz="2800" dirty="0"/>
              <a:t>языка произошло вовсе </a:t>
            </a:r>
            <a:r>
              <a:rPr lang="ru-RU" sz="2800" b="1" dirty="0"/>
              <a:t>не от </a:t>
            </a:r>
            <a:r>
              <a:rPr lang="ru-RU" sz="2800" dirty="0"/>
              <a:t>вида пресмыкающихся. Автор назвал язык в честь популярного британского комедийного телешоу 1970-х «Летающий цирк Монти </a:t>
            </a:r>
            <a:r>
              <a:rPr lang="ru-RU" sz="2800" dirty="0" err="1"/>
              <a:t>Пайтона</a:t>
            </a:r>
            <a:r>
              <a:rPr lang="ru-RU" sz="2800" dirty="0"/>
              <a:t>».</a:t>
            </a:r>
            <a:endParaRPr lang="en-US" altLang="ru-RU" sz="2600" dirty="0"/>
          </a:p>
          <a:p>
            <a:pPr eaLnBrk="1" hangingPunct="1"/>
            <a:r>
              <a:rPr lang="ru-RU" altLang="ru-RU" sz="2600" dirty="0"/>
              <a:t>Первый релиз — 1991 год</a:t>
            </a:r>
          </a:p>
          <a:p>
            <a:r>
              <a:rPr lang="ru-RU" sz="2800" dirty="0"/>
              <a:t>Версия </a:t>
            </a:r>
            <a:r>
              <a:rPr lang="ru-RU" sz="2800" dirty="0" err="1"/>
              <a:t>Python</a:t>
            </a:r>
            <a:r>
              <a:rPr lang="ru-RU" sz="2800" dirty="0"/>
              <a:t> 2.0 была выпущена 16 октября 2000 года и включала в себя много новых крупных функций — таких как полный сборщик мусора и поддержка </a:t>
            </a:r>
            <a:r>
              <a:rPr lang="ru-RU" sz="2800" dirty="0" err="1"/>
              <a:t>Unicode</a:t>
            </a:r>
            <a:r>
              <a:rPr lang="ru-RU" sz="2800" dirty="0"/>
              <a:t>.</a:t>
            </a:r>
          </a:p>
          <a:p>
            <a:r>
              <a:rPr lang="ru-RU" altLang="ru-RU" sz="2600" dirty="0"/>
              <a:t>2008 год — вышла версия 3.0, устраняющая многие недостатки, но </a:t>
            </a:r>
            <a:r>
              <a:rPr lang="ru-RU" altLang="ru-RU" sz="2600" b="1" dirty="0"/>
              <a:t>не полностью совместима </a:t>
            </a:r>
            <a:r>
              <a:rPr lang="ru-RU" altLang="ru-RU" sz="2600" dirty="0"/>
              <a:t>с 2.х</a:t>
            </a:r>
          </a:p>
          <a:p>
            <a:pPr eaLnBrk="1" hangingPunct="1"/>
            <a:endParaRPr lang="ru-RU" altLang="ru-RU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369" y="476672"/>
            <a:ext cx="36957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648</Words>
  <Application>Microsoft Office PowerPoint</Application>
  <PresentationFormat>Широкоэкранный</PresentationFormat>
  <Paragraphs>142</Paragraphs>
  <Slides>26</Slides>
  <Notes>2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Microsoft YaHei</vt:lpstr>
      <vt:lpstr>Arial</vt:lpstr>
      <vt:lpstr>Calibri</vt:lpstr>
      <vt:lpstr>Helvetica Neue</vt:lpstr>
      <vt:lpstr>Liberation Sans</vt:lpstr>
      <vt:lpstr>Roboto</vt:lpstr>
      <vt:lpstr>StarSymbol</vt:lpstr>
      <vt:lpstr>Тема Office</vt:lpstr>
      <vt:lpstr> Программирование на Python </vt:lpstr>
      <vt:lpstr>В программе</vt:lpstr>
      <vt:lpstr>Презентация PowerPoint</vt:lpstr>
      <vt:lpstr>Почему PYTHON</vt:lpstr>
      <vt:lpstr>PYPL PopularitY of Programming Language</vt:lpstr>
      <vt:lpstr>За последние 5 лет Python  стал популярнее на 9,5% </vt:lpstr>
      <vt:lpstr>The 2017 Top Programming Languages</vt:lpstr>
      <vt:lpstr>Автор Python</vt:lpstr>
      <vt:lpstr>История PYTHON</vt:lpstr>
      <vt:lpstr>Философия PYTHON (import this)</vt:lpstr>
      <vt:lpstr>PYTHON в индустрии</vt:lpstr>
      <vt:lpstr>Что написано на Python?</vt:lpstr>
      <vt:lpstr>Цель курса</vt:lpstr>
      <vt:lpstr>Инструменты разработчика</vt:lpstr>
      <vt:lpstr>Как стать Python разработчиком?</vt:lpstr>
      <vt:lpstr>Шаг 1. Изучить основы синтаксиса языка</vt:lpstr>
      <vt:lpstr>Шаг 2. Освойте инструменты разработки и отладки приложения</vt:lpstr>
      <vt:lpstr>Шаг 3. Выберите направление </vt:lpstr>
      <vt:lpstr>Шаг 4. Изучите фреймворки и библиотеки</vt:lpstr>
      <vt:lpstr>Шаг 5. Практика, практика и еще раз практика!!!</vt:lpstr>
      <vt:lpstr>Тренды: Украина</vt:lpstr>
      <vt:lpstr>Тренды: Днепр</vt:lpstr>
      <vt:lpstr>Динамика зарплат Python программистов </vt:lpstr>
      <vt:lpstr>Компании, которые уже сейчас ищут Python разработчиков</vt:lpstr>
      <vt:lpstr>Советы по выбору учебного заведения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Шаптала</dc:creator>
  <cp:lastModifiedBy>Максим Шаптала</cp:lastModifiedBy>
  <cp:revision>163</cp:revision>
  <dcterms:created xsi:type="dcterms:W3CDTF">2015-10-21T08:43:03Z</dcterms:created>
  <dcterms:modified xsi:type="dcterms:W3CDTF">2017-09-19T14:15:54Z</dcterms:modified>
</cp:coreProperties>
</file>