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3"/>
  </p:notesMasterIdLst>
  <p:sldIdLst>
    <p:sldId id="285" r:id="rId4"/>
    <p:sldId id="283" r:id="rId5"/>
    <p:sldId id="400" r:id="rId6"/>
    <p:sldId id="401" r:id="rId7"/>
    <p:sldId id="402" r:id="rId8"/>
    <p:sldId id="403" r:id="rId9"/>
    <p:sldId id="398" r:id="rId10"/>
    <p:sldId id="392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9" r:id="rId20"/>
    <p:sldId id="393" r:id="rId21"/>
    <p:sldId id="394" r:id="rId22"/>
  </p:sldIdLst>
  <p:sldSz cx="16256000" cy="9144000"/>
  <p:notesSz cx="6858000" cy="9144000"/>
  <p:embeddedFontLst>
    <p:embeddedFont>
      <p:font typeface="Cabin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87" d="100"/>
          <a:sy n="87" d="100"/>
        </p:scale>
        <p:origin x="-270" y="-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17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45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15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214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856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996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921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923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4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79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38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3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56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63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50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43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31030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 smtClean="0">
                <a:solidFill>
                  <a:schemeClr val="tx1"/>
                </a:solidFill>
              </a:rPr>
              <a:t>6</a:t>
            </a: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Статические методы</a:t>
            </a: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Методы </a:t>
            </a:r>
            <a:r>
              <a:rPr lang="ru-RU" sz="3200" dirty="0" smtClean="0">
                <a:solidFill>
                  <a:schemeClr val="tx1"/>
                </a:solidFill>
              </a:rPr>
              <a:t>классов</a:t>
            </a:r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 smtClean="0">
                <a:solidFill>
                  <a:schemeClr val="tx1"/>
                </a:solidFill>
              </a:rPr>
              <a:t>Итераторы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Генераторы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Реализация итератора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8126" y="2421005"/>
            <a:ext cx="1344057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n-lt"/>
              </a:rPr>
              <a:t>Реализация </a:t>
            </a:r>
            <a:r>
              <a:rPr lang="ru-RU" sz="3200" dirty="0">
                <a:latin typeface="+mn-lt"/>
              </a:rPr>
              <a:t>итераторов состоит из двух методов</a:t>
            </a:r>
            <a:r>
              <a:rPr lang="ru-RU" sz="3200" dirty="0" smtClean="0">
                <a:latin typeface="+mn-lt"/>
              </a:rPr>
              <a:t>:</a:t>
            </a:r>
            <a:endParaRPr lang="en-US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pPr lvl="7"/>
            <a:r>
              <a:rPr lang="en-US" sz="3200" dirty="0" smtClean="0">
                <a:solidFill>
                  <a:srgbClr val="3333B3"/>
                </a:solidFill>
                <a:latin typeface="+mn-lt"/>
              </a:rPr>
              <a:t>	</a:t>
            </a:r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• </a:t>
            </a:r>
            <a:r>
              <a:rPr lang="ru-RU" sz="3200" dirty="0">
                <a:latin typeface="+mn-lt"/>
              </a:rPr>
              <a:t>Метод __iter__ возвращает экземпляр класса</a:t>
            </a:r>
            <a:r>
              <a:rPr lang="ru-RU" sz="3200" dirty="0" smtClean="0">
                <a:latin typeface="+mn-lt"/>
              </a:rPr>
              <a:t>,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реализующего </a:t>
            </a:r>
            <a:r>
              <a:rPr lang="ru-RU" sz="3200" dirty="0">
                <a:latin typeface="+mn-lt"/>
              </a:rPr>
              <a:t>протокол итераторов, например, </a:t>
            </a:r>
            <a:r>
              <a:rPr lang="ru-RU" sz="3200" dirty="0">
                <a:solidFill>
                  <a:srgbClr val="008000"/>
                </a:solidFill>
                <a:latin typeface="+mn-lt"/>
              </a:rPr>
              <a:t>self</a:t>
            </a:r>
            <a:r>
              <a:rPr lang="ru-RU" sz="3200" dirty="0" smtClean="0">
                <a:latin typeface="+mn-lt"/>
              </a:rPr>
              <a:t>.</a:t>
            </a:r>
            <a:endParaRPr lang="en-US" sz="3200" dirty="0" smtClean="0">
              <a:latin typeface="+mn-lt"/>
            </a:endParaRPr>
          </a:p>
          <a:p>
            <a:pPr lvl="7"/>
            <a:endParaRPr lang="ru-RU" sz="3200" dirty="0">
              <a:latin typeface="+mn-lt"/>
            </a:endParaRPr>
          </a:p>
          <a:p>
            <a:pPr lvl="7"/>
            <a:r>
              <a:rPr lang="en-US" sz="3200" dirty="0" smtClean="0">
                <a:solidFill>
                  <a:srgbClr val="3333B3"/>
                </a:solidFill>
                <a:latin typeface="+mn-lt"/>
              </a:rPr>
              <a:t>	</a:t>
            </a:r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• </a:t>
            </a:r>
            <a:r>
              <a:rPr lang="ru-RU" sz="3200" dirty="0">
                <a:latin typeface="+mn-lt"/>
              </a:rPr>
              <a:t>Метод __next__ возвращает следующий по </a:t>
            </a:r>
            <a:r>
              <a:rPr lang="ru-RU" sz="3200" dirty="0" smtClean="0">
                <a:latin typeface="+mn-lt"/>
              </a:rPr>
              <a:t>порядку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элемент </a:t>
            </a:r>
            <a:r>
              <a:rPr lang="ru-RU" sz="3200" dirty="0">
                <a:latin typeface="+mn-lt"/>
              </a:rPr>
              <a:t>итератора. Если такого элемента нет, то </a:t>
            </a:r>
            <a:r>
              <a:rPr lang="ru-RU" sz="3200" dirty="0" smtClean="0">
                <a:latin typeface="+mn-lt"/>
              </a:rPr>
              <a:t>метод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должен </a:t>
            </a:r>
            <a:r>
              <a:rPr lang="ru-RU" sz="3200" dirty="0">
                <a:latin typeface="+mn-lt"/>
              </a:rPr>
              <a:t>поднять исключение </a:t>
            </a:r>
            <a:r>
              <a:rPr lang="en-US" sz="3200" b="1" dirty="0" err="1">
                <a:solidFill>
                  <a:srgbClr val="D2403B"/>
                </a:solidFill>
                <a:latin typeface="+mn-lt"/>
              </a:rPr>
              <a:t>StopIteration</a:t>
            </a:r>
            <a:r>
              <a:rPr lang="en-US" sz="3200" dirty="0" smtClean="0">
                <a:latin typeface="+mn-lt"/>
              </a:rPr>
              <a:t>.</a:t>
            </a:r>
          </a:p>
          <a:p>
            <a:pPr lvl="7"/>
            <a:endParaRPr lang="en-US" sz="3200" dirty="0">
              <a:latin typeface="+mn-lt"/>
            </a:endParaRPr>
          </a:p>
          <a:p>
            <a:r>
              <a:rPr lang="en-US" sz="3200" dirty="0" smtClean="0">
                <a:solidFill>
                  <a:srgbClr val="3333B3"/>
                </a:solidFill>
                <a:latin typeface="+mn-lt"/>
              </a:rPr>
              <a:t>	</a:t>
            </a:r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• </a:t>
            </a:r>
            <a:r>
              <a:rPr lang="ru-RU" sz="3200" dirty="0" smtClean="0">
                <a:solidFill>
                  <a:schemeClr val="bg2"/>
                </a:solidFill>
                <a:latin typeface="+mn-lt"/>
              </a:rPr>
              <a:t>Е</a:t>
            </a:r>
            <a:r>
              <a:rPr lang="ru-RU" sz="3200" dirty="0" smtClean="0">
                <a:latin typeface="+mn-lt"/>
              </a:rPr>
              <a:t>сли метод </a:t>
            </a:r>
            <a:r>
              <a:rPr lang="ru-RU" sz="3200" dirty="0">
                <a:latin typeface="+mn-lt"/>
              </a:rPr>
              <a:t>__next__</a:t>
            </a:r>
            <a:r>
              <a:rPr lang="ru-RU" sz="3200" dirty="0" smtClean="0">
                <a:latin typeface="+mn-lt"/>
              </a:rPr>
              <a:t> поднял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исключение </a:t>
            </a:r>
            <a:r>
              <a:rPr lang="ru-RU" sz="3200" b="1" dirty="0">
                <a:solidFill>
                  <a:srgbClr val="D2403B"/>
                </a:solidFill>
                <a:latin typeface="+mn-lt"/>
              </a:rPr>
              <a:t>StopIteration</a:t>
            </a:r>
            <a:r>
              <a:rPr lang="ru-RU" sz="3200" dirty="0">
                <a:latin typeface="+mn-lt"/>
              </a:rPr>
              <a:t>, то все последующие </a:t>
            </a:r>
            <a:r>
              <a:rPr lang="ru-RU" sz="3200" dirty="0" smtClean="0">
                <a:latin typeface="+mn-lt"/>
              </a:rPr>
              <a:t>вызовы</a:t>
            </a:r>
            <a:r>
              <a:rPr lang="en-US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метода </a:t>
            </a:r>
            <a:r>
              <a:rPr lang="ru-RU" sz="3200" dirty="0">
                <a:latin typeface="+mn-lt"/>
              </a:rPr>
              <a:t>__next__ тоже должны поднимать исключение.</a:t>
            </a:r>
          </a:p>
        </p:txBody>
      </p:sp>
    </p:spTree>
    <p:extLst>
      <p:ext uri="{BB962C8B-B14F-4D97-AF65-F5344CB8AC3E}">
        <p14:creationId xmlns:p14="http://schemas.microsoft.com/office/powerpoint/2010/main" val="32331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1" y="2817612"/>
            <a:ext cx="134405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У функции </a:t>
            </a:r>
            <a:r>
              <a:rPr lang="ru-RU" sz="3200" dirty="0">
                <a:solidFill>
                  <a:srgbClr val="008000"/>
                </a:solidFill>
                <a:latin typeface="+mn-lt"/>
              </a:rPr>
              <a:t>iter </a:t>
            </a:r>
            <a:r>
              <a:rPr lang="ru-RU" sz="3200" dirty="0">
                <a:latin typeface="+mn-lt"/>
              </a:rPr>
              <a:t>две формы вызова</a:t>
            </a:r>
            <a:r>
              <a:rPr lang="ru-RU" sz="3200" dirty="0" smtClean="0">
                <a:latin typeface="+mn-lt"/>
              </a:rPr>
              <a:t>:</a:t>
            </a:r>
            <a:endParaRPr lang="en-US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	• </a:t>
            </a:r>
            <a:r>
              <a:rPr lang="ru-RU" sz="3200" dirty="0">
                <a:latin typeface="+mn-lt"/>
              </a:rPr>
              <a:t>принимает итератор и вызывает у него метод __</a:t>
            </a:r>
            <a:r>
              <a:rPr lang="ru-RU" sz="3200" dirty="0" err="1">
                <a:latin typeface="+mn-lt"/>
              </a:rPr>
              <a:t>iter</a:t>
            </a:r>
            <a:r>
              <a:rPr lang="ru-RU" sz="3200" dirty="0" smtClean="0">
                <a:latin typeface="+mn-lt"/>
              </a:rPr>
              <a:t>__,</a:t>
            </a:r>
            <a:endParaRPr lang="en-US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n-lt"/>
              </a:rPr>
              <a:t>	• </a:t>
            </a:r>
            <a:r>
              <a:rPr lang="ru-RU" sz="3200" dirty="0">
                <a:latin typeface="+mn-lt"/>
              </a:rPr>
              <a:t>принимает функцию и терминальное значение и </a:t>
            </a:r>
            <a:r>
              <a:rPr lang="ru-RU" sz="3200" dirty="0" smtClean="0">
                <a:latin typeface="+mn-lt"/>
              </a:rPr>
              <a:t>вызывает функцию </a:t>
            </a:r>
            <a:r>
              <a:rPr lang="ru-RU" sz="3200" dirty="0">
                <a:latin typeface="+mn-lt"/>
              </a:rPr>
              <a:t>до тех пор, пока она не вернёт нужное </a:t>
            </a:r>
            <a:r>
              <a:rPr lang="ru-RU" sz="3200" dirty="0" smtClean="0">
                <a:latin typeface="+mn-lt"/>
              </a:rPr>
              <a:t>значение:</a:t>
            </a:r>
          </a:p>
          <a:p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2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ператоры 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 и not in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6941" y="2286000"/>
            <a:ext cx="1344057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Операторы </a:t>
            </a:r>
            <a:r>
              <a:rPr lang="ru-RU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ru-RU" sz="3200" dirty="0">
                <a:latin typeface="+mj-lt"/>
              </a:rPr>
              <a:t>и </a:t>
            </a:r>
            <a:r>
              <a:rPr lang="ru-RU" sz="3200" b="1" dirty="0">
                <a:solidFill>
                  <a:srgbClr val="AC21FF"/>
                </a:solidFill>
                <a:latin typeface="+mj-lt"/>
              </a:rPr>
              <a:t>not in </a:t>
            </a:r>
            <a:r>
              <a:rPr lang="ru-RU" sz="3200" dirty="0">
                <a:latin typeface="+mj-lt"/>
              </a:rPr>
              <a:t>используют “магический” </a:t>
            </a:r>
            <a:r>
              <a:rPr lang="ru-RU" sz="3200" dirty="0" smtClean="0">
                <a:latin typeface="+mj-lt"/>
              </a:rPr>
              <a:t>метод __</a:t>
            </a:r>
            <a:r>
              <a:rPr lang="ru-RU" sz="3200" dirty="0">
                <a:latin typeface="+mj-lt"/>
              </a:rPr>
              <a:t>contains__, который возвращает </a:t>
            </a:r>
            <a:r>
              <a:rPr lang="ru-RU" sz="3200" b="1" dirty="0">
                <a:solidFill>
                  <a:srgbClr val="008000"/>
                </a:solidFill>
                <a:latin typeface="+mj-lt"/>
              </a:rPr>
              <a:t>True</a:t>
            </a:r>
            <a:r>
              <a:rPr lang="ru-RU" sz="3200" dirty="0">
                <a:latin typeface="+mj-lt"/>
              </a:rPr>
              <a:t>, если </a:t>
            </a:r>
            <a:r>
              <a:rPr lang="ru-RU" sz="3200" dirty="0" smtClean="0">
                <a:latin typeface="+mj-lt"/>
              </a:rPr>
              <a:t>переданный элемент </a:t>
            </a:r>
            <a:r>
              <a:rPr lang="ru-RU" sz="3200" dirty="0">
                <a:latin typeface="+mj-lt"/>
              </a:rPr>
              <a:t>содержится в экземпляре класса</a:t>
            </a:r>
            <a:r>
              <a:rPr lang="ru-RU" sz="3200" dirty="0" smtClean="0">
                <a:latin typeface="+mj-lt"/>
              </a:rPr>
              <a:t>.</a:t>
            </a:r>
            <a:endParaRPr lang="en-US" sz="3200" dirty="0" smtClean="0">
              <a:latin typeface="+mj-lt"/>
            </a:endParaRPr>
          </a:p>
          <a:p>
            <a:endParaRPr lang="ru-RU" sz="3200" dirty="0">
              <a:latin typeface="+mj-lt"/>
            </a:endParaRPr>
          </a:p>
          <a:p>
            <a:r>
              <a:rPr lang="ru-RU" sz="3200" dirty="0">
                <a:solidFill>
                  <a:srgbClr val="3333B3"/>
                </a:solidFill>
                <a:latin typeface="+mj-lt"/>
              </a:rPr>
              <a:t>• </a:t>
            </a:r>
            <a:r>
              <a:rPr lang="ru-RU" sz="3200" dirty="0">
                <a:latin typeface="+mj-lt"/>
              </a:rPr>
              <a:t>По умолчанию метод __contains__ реализован </a:t>
            </a:r>
            <a:r>
              <a:rPr lang="ru-RU" sz="3200" dirty="0" smtClean="0">
                <a:latin typeface="+mj-lt"/>
              </a:rPr>
              <a:t>через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протокол </a:t>
            </a:r>
            <a:r>
              <a:rPr lang="ru-RU" sz="3200" dirty="0">
                <a:latin typeface="+mj-lt"/>
              </a:rPr>
              <a:t>итераторов:</a:t>
            </a:r>
          </a:p>
          <a:p>
            <a:pPr lvl="1"/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class </a:t>
            </a:r>
            <a:r>
              <a:rPr lang="en-US" sz="3200" b="1" dirty="0">
                <a:solidFill>
                  <a:srgbClr val="0000FF"/>
                </a:solidFill>
                <a:latin typeface="+mj-lt"/>
              </a:rPr>
              <a:t>object</a:t>
            </a:r>
            <a:r>
              <a:rPr lang="en-US" sz="3200" dirty="0">
                <a:latin typeface="+mj-lt"/>
              </a:rPr>
              <a:t>:</a:t>
            </a:r>
          </a:p>
          <a:p>
            <a:pPr lvl="3"/>
            <a:r>
              <a:rPr lang="ru-RU" sz="3200" dirty="0" smtClean="0">
                <a:solidFill>
                  <a:srgbClr val="408080"/>
                </a:solidFill>
                <a:latin typeface="+mj-lt"/>
              </a:rPr>
              <a:t>	</a:t>
            </a:r>
            <a:r>
              <a:rPr lang="en-US" sz="3200" dirty="0" smtClean="0">
                <a:solidFill>
                  <a:srgbClr val="408080"/>
                </a:solidFill>
                <a:latin typeface="+mj-lt"/>
              </a:rPr>
              <a:t>	</a:t>
            </a:r>
            <a:r>
              <a:rPr lang="ru-RU" sz="3200" dirty="0" smtClean="0">
                <a:solidFill>
                  <a:srgbClr val="408080"/>
                </a:solidFill>
                <a:latin typeface="+mj-lt"/>
              </a:rPr>
              <a:t># </a:t>
            </a:r>
            <a:r>
              <a:rPr lang="ru-RU" sz="3200" dirty="0">
                <a:solidFill>
                  <a:srgbClr val="408080"/>
                </a:solidFill>
                <a:latin typeface="+mj-lt"/>
              </a:rPr>
              <a:t>...</a:t>
            </a:r>
          </a:p>
          <a:p>
            <a:pPr lvl="3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__contains__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self</a:t>
            </a:r>
            <a:r>
              <a:rPr lang="en-US" sz="3200" dirty="0">
                <a:latin typeface="+mj-lt"/>
              </a:rPr>
              <a:t>, target):</a:t>
            </a:r>
          </a:p>
          <a:p>
            <a:pPr lvl="4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self</a:t>
            </a:r>
            <a:r>
              <a:rPr lang="en-US" sz="3200" dirty="0" smtClean="0">
                <a:latin typeface="+mj-lt"/>
              </a:rPr>
              <a:t>:</a:t>
            </a:r>
            <a:endParaRPr lang="ru-RU" sz="3200" dirty="0" smtClean="0">
              <a:latin typeface="+mj-lt"/>
            </a:endParaRPr>
          </a:p>
          <a:p>
            <a:pPr lvl="4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if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== </a:t>
            </a:r>
            <a:r>
              <a:rPr lang="en-US" sz="3200" dirty="0">
                <a:latin typeface="+mj-lt"/>
              </a:rPr>
              <a:t>target:</a:t>
            </a:r>
          </a:p>
          <a:p>
            <a:pPr lvl="4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	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return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True</a:t>
            </a:r>
          </a:p>
          <a:p>
            <a:pPr lvl="4"/>
            <a:r>
              <a:rPr lang="ru-RU" sz="3200" b="1" dirty="0" smtClean="0">
                <a:solidFill>
                  <a:srgbClr val="00800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	return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False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35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О</a:t>
            </a:r>
            <a:r>
              <a:rPr lang="ru-RU" sz="7800" dirty="0" smtClean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ператоры </a:t>
            </a:r>
            <a:r>
              <a:rPr lang="ru-RU" sz="7800" dirty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in и not in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0947" y="3090232"/>
            <a:ext cx="120581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n-lt"/>
              </a:rPr>
              <a:t>Пример</a:t>
            </a:r>
            <a:r>
              <a:rPr lang="ru-RU" sz="4000" dirty="0" smtClean="0">
                <a:latin typeface="+mn-lt"/>
              </a:rPr>
              <a:t>:</a:t>
            </a:r>
            <a:endParaRPr lang="en-US" sz="4000" dirty="0" smtClean="0">
              <a:latin typeface="+mn-lt"/>
            </a:endParaRPr>
          </a:p>
          <a:p>
            <a:endParaRPr lang="ru-RU" sz="4000" dirty="0">
              <a:latin typeface="+mn-lt"/>
            </a:endParaRPr>
          </a:p>
          <a:p>
            <a:r>
              <a:rPr lang="en-US" sz="40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4000" dirty="0">
                <a:solidFill>
                  <a:srgbClr val="008000"/>
                </a:solidFill>
                <a:latin typeface="+mn-lt"/>
              </a:rPr>
              <a:t>id </a:t>
            </a:r>
            <a:r>
              <a:rPr lang="en-US" sz="40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4000" dirty="0">
                <a:latin typeface="+mn-lt"/>
              </a:rPr>
              <a:t>Identity()</a:t>
            </a:r>
          </a:p>
          <a:p>
            <a:r>
              <a:rPr lang="en-US" sz="40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4000" dirty="0">
                <a:solidFill>
                  <a:srgbClr val="666666"/>
                </a:solidFill>
                <a:latin typeface="+mn-lt"/>
              </a:rPr>
              <a:t>5 </a:t>
            </a:r>
            <a:r>
              <a:rPr lang="en-US" sz="40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4000" dirty="0">
                <a:solidFill>
                  <a:srgbClr val="008000"/>
                </a:solidFill>
                <a:latin typeface="+mn-lt"/>
              </a:rPr>
              <a:t>id </a:t>
            </a:r>
            <a:r>
              <a:rPr lang="en-US" sz="4000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4000" dirty="0" smtClean="0">
                <a:solidFill>
                  <a:srgbClr val="408080"/>
                </a:solidFill>
                <a:latin typeface="+mn-lt"/>
              </a:rPr>
              <a:t>#  </a:t>
            </a:r>
            <a:r>
              <a:rPr lang="en-US" sz="4000" dirty="0" err="1">
                <a:solidFill>
                  <a:srgbClr val="408080"/>
                </a:solidFill>
                <a:latin typeface="+mn-lt"/>
              </a:rPr>
              <a:t>id.__contains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__(5)</a:t>
            </a:r>
          </a:p>
          <a:p>
            <a:r>
              <a:rPr lang="en-US" sz="4000" dirty="0">
                <a:solidFill>
                  <a:srgbClr val="888888"/>
                </a:solidFill>
                <a:latin typeface="+mn-lt"/>
              </a:rPr>
              <a:t>True</a:t>
            </a:r>
          </a:p>
          <a:p>
            <a:r>
              <a:rPr lang="en-US" sz="40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4000" dirty="0">
                <a:solidFill>
                  <a:srgbClr val="666666"/>
                </a:solidFill>
                <a:latin typeface="+mn-lt"/>
              </a:rPr>
              <a:t>42 </a:t>
            </a:r>
            <a:r>
              <a:rPr lang="en-US" sz="4000" b="1" dirty="0">
                <a:solidFill>
                  <a:srgbClr val="AC21FF"/>
                </a:solidFill>
                <a:latin typeface="+mn-lt"/>
              </a:rPr>
              <a:t>not in </a:t>
            </a:r>
            <a:r>
              <a:rPr lang="en-US" sz="4000" dirty="0" smtClean="0">
                <a:solidFill>
                  <a:srgbClr val="008000"/>
                </a:solidFill>
                <a:latin typeface="+mn-lt"/>
              </a:rPr>
              <a:t>id	 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#  not </a:t>
            </a:r>
            <a:r>
              <a:rPr lang="en-US" sz="4000" dirty="0" err="1">
                <a:solidFill>
                  <a:srgbClr val="408080"/>
                </a:solidFill>
                <a:latin typeface="+mn-lt"/>
              </a:rPr>
              <a:t>id.__contains</a:t>
            </a:r>
            <a:r>
              <a:rPr lang="en-US" sz="4000" dirty="0">
                <a:solidFill>
                  <a:srgbClr val="408080"/>
                </a:solidFill>
                <a:latin typeface="+mn-lt"/>
              </a:rPr>
              <a:t>__(42)</a:t>
            </a:r>
          </a:p>
          <a:p>
            <a:r>
              <a:rPr lang="en-US" sz="4000" dirty="0">
                <a:solidFill>
                  <a:srgbClr val="888888"/>
                </a:solidFill>
                <a:latin typeface="+mn-lt"/>
              </a:rPr>
              <a:t>True</a:t>
            </a:r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54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еализация 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“по умолчанию”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9991" y="2908010"/>
            <a:ext cx="134405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В Python предусмотрен </a:t>
            </a:r>
            <a:r>
              <a:rPr lang="ru-RU" sz="3200" dirty="0" smtClean="0">
                <a:latin typeface="+mj-lt"/>
              </a:rPr>
              <a:t>упрощённ</a:t>
            </a:r>
            <a:r>
              <a:rPr lang="uk-UA" sz="3200" dirty="0" smtClean="0">
                <a:latin typeface="+mj-lt"/>
              </a:rPr>
              <a:t>ая </a:t>
            </a:r>
            <a:r>
              <a:rPr lang="ru-RU" sz="3200" dirty="0" smtClean="0">
                <a:latin typeface="+mj-lt"/>
              </a:rPr>
              <a:t>реализация </a:t>
            </a:r>
            <a:r>
              <a:rPr lang="ru-RU" sz="3200" dirty="0">
                <a:latin typeface="+mj-lt"/>
              </a:rPr>
              <a:t>итераторов с использованием </a:t>
            </a:r>
            <a:r>
              <a:rPr lang="ru-RU" sz="3200" dirty="0" smtClean="0">
                <a:latin typeface="+mj-lt"/>
              </a:rPr>
              <a:t>метода </a:t>
            </a:r>
            <a:r>
              <a:rPr lang="en-US" sz="3200" dirty="0" smtClean="0">
                <a:latin typeface="+mj-lt"/>
              </a:rPr>
              <a:t>__</a:t>
            </a:r>
            <a:r>
              <a:rPr lang="en-US" sz="3200" dirty="0" err="1">
                <a:latin typeface="+mj-lt"/>
              </a:rPr>
              <a:t>getitem</a:t>
            </a:r>
            <a:r>
              <a:rPr lang="en-US" sz="3200" dirty="0" smtClean="0">
                <a:latin typeface="+mj-lt"/>
              </a:rPr>
              <a:t>__.</a:t>
            </a:r>
            <a:endParaRPr lang="uk-UA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j-lt"/>
              </a:rPr>
              <a:t> </a:t>
            </a:r>
            <a:r>
              <a:rPr lang="ru-RU" sz="3200" dirty="0">
                <a:latin typeface="+mj-lt"/>
              </a:rPr>
              <a:t>Метод __getitem__ принимает один аргумент — индекс</a:t>
            </a:r>
          </a:p>
          <a:p>
            <a:r>
              <a:rPr lang="ru-RU" sz="3200" dirty="0">
                <a:latin typeface="+mj-lt"/>
              </a:rPr>
              <a:t>элемента в последовательности и</a:t>
            </a:r>
          </a:p>
          <a:p>
            <a:endParaRPr lang="ru-RU" sz="3200" dirty="0" smtClean="0">
              <a:solidFill>
                <a:srgbClr val="3333B3"/>
              </a:solidFill>
              <a:latin typeface="+mj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j-lt"/>
              </a:rPr>
              <a:t>	• </a:t>
            </a:r>
            <a:r>
              <a:rPr lang="ru-RU" sz="3200" dirty="0">
                <a:latin typeface="+mj-lt"/>
              </a:rPr>
              <a:t>либо возвращает элемент, соответствующий индексу,</a:t>
            </a:r>
          </a:p>
          <a:p>
            <a:endParaRPr lang="ru-RU" sz="3200" dirty="0" smtClean="0">
              <a:solidFill>
                <a:srgbClr val="3333B3"/>
              </a:solidFill>
              <a:latin typeface="+mj-lt"/>
            </a:endParaRPr>
          </a:p>
          <a:p>
            <a:r>
              <a:rPr lang="ru-RU" sz="3200" dirty="0" smtClean="0">
                <a:solidFill>
                  <a:srgbClr val="3333B3"/>
                </a:solidFill>
                <a:latin typeface="+mj-lt"/>
              </a:rPr>
              <a:t>	• </a:t>
            </a:r>
            <a:r>
              <a:rPr lang="ru-RU" sz="3200" dirty="0">
                <a:latin typeface="+mj-lt"/>
              </a:rPr>
              <a:t>либо поднимает </a:t>
            </a:r>
            <a:r>
              <a:rPr lang="ru-RU" sz="3200" b="1" dirty="0">
                <a:solidFill>
                  <a:srgbClr val="D2403B"/>
                </a:solidFill>
                <a:latin typeface="+mj-lt"/>
              </a:rPr>
              <a:t>IndexError</a:t>
            </a:r>
            <a:r>
              <a:rPr lang="ru-RU" sz="3200" dirty="0">
                <a:latin typeface="+mj-lt"/>
              </a:rPr>
              <a:t>, если элемента с </a:t>
            </a:r>
            <a:r>
              <a:rPr lang="ru-RU" sz="3200" dirty="0" smtClean="0">
                <a:latin typeface="+mj-lt"/>
              </a:rPr>
              <a:t>таким индексом </a:t>
            </a:r>
            <a:r>
              <a:rPr lang="ru-RU" sz="3200" dirty="0">
                <a:latin typeface="+mj-lt"/>
              </a:rPr>
              <a:t>нет.</a:t>
            </a:r>
          </a:p>
        </p:txBody>
      </p:sp>
    </p:spTree>
    <p:extLst>
      <p:ext uri="{BB962C8B-B14F-4D97-AF65-F5344CB8AC3E}">
        <p14:creationId xmlns:p14="http://schemas.microsoft.com/office/powerpoint/2010/main" val="33401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Реализация </a:t>
            </a: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“по умолчанию”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1837" y="3040213"/>
            <a:ext cx="80202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Пример</a:t>
            </a:r>
            <a:r>
              <a:rPr lang="ru-RU" sz="3200" dirty="0" smtClean="0">
                <a:latin typeface="+mn-lt"/>
              </a:rPr>
              <a:t>:</a:t>
            </a:r>
          </a:p>
          <a:p>
            <a:endParaRPr lang="ru-RU" sz="3200" dirty="0">
              <a:latin typeface="+mn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class </a:t>
            </a:r>
            <a:r>
              <a:rPr lang="en-US" sz="3200" b="1" dirty="0">
                <a:solidFill>
                  <a:srgbClr val="0000FF"/>
                </a:solidFill>
                <a:latin typeface="+mn-lt"/>
              </a:rPr>
              <a:t>Identity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uk-UA" sz="32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+mn-lt"/>
              </a:rPr>
              <a:t>getitem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__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self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idx</a:t>
            </a:r>
            <a:r>
              <a:rPr lang="en-US" sz="3200" dirty="0">
                <a:latin typeface="+mn-lt"/>
              </a:rPr>
              <a:t>):</a:t>
            </a:r>
          </a:p>
          <a:p>
            <a:r>
              <a:rPr lang="uk-UA" sz="32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	if </a:t>
            </a:r>
            <a:r>
              <a:rPr lang="en-US" sz="3200" dirty="0" err="1">
                <a:latin typeface="+mn-lt"/>
              </a:rPr>
              <a:t>idx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n-lt"/>
              </a:rPr>
              <a:t>&gt; 5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uk-UA" sz="3200" b="1" dirty="0" smtClean="0">
                <a:solidFill>
                  <a:srgbClr val="008000"/>
                </a:solidFill>
                <a:latin typeface="+mn-lt"/>
              </a:rPr>
              <a:t>		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	raise </a:t>
            </a:r>
            <a:r>
              <a:rPr lang="en-US" sz="3200" b="1" dirty="0" err="1">
                <a:solidFill>
                  <a:srgbClr val="D2403B"/>
                </a:solidFill>
                <a:latin typeface="+mn-lt"/>
              </a:rPr>
              <a:t>IndexError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idx</a:t>
            </a:r>
            <a:r>
              <a:rPr lang="en-US" sz="3200" dirty="0">
                <a:latin typeface="+mn-lt"/>
              </a:rPr>
              <a:t>)</a:t>
            </a:r>
          </a:p>
          <a:p>
            <a:r>
              <a:rPr lang="uk-UA" sz="32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+mn-lt"/>
              </a:rPr>
              <a:t>	return </a:t>
            </a:r>
            <a:r>
              <a:rPr lang="en-US" sz="3200" dirty="0" err="1">
                <a:latin typeface="+mn-lt"/>
              </a:rPr>
              <a:t>idx</a:t>
            </a:r>
            <a:endParaRPr lang="en-US" sz="3200" dirty="0">
              <a:latin typeface="+mn-lt"/>
            </a:endParaRPr>
          </a:p>
          <a:p>
            <a:r>
              <a:rPr lang="ru-RU" sz="3200" b="1" dirty="0">
                <a:solidFill>
                  <a:srgbClr val="000080"/>
                </a:solidFill>
                <a:latin typeface="+mn-lt"/>
              </a:rPr>
              <a:t>...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n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list</a:t>
            </a:r>
            <a:r>
              <a:rPr lang="en-US" sz="3200" dirty="0">
                <a:latin typeface="+mn-lt"/>
              </a:rPr>
              <a:t>(Identity())</a:t>
            </a:r>
          </a:p>
          <a:p>
            <a:r>
              <a:rPr lang="ru-RU" sz="3200" dirty="0">
                <a:solidFill>
                  <a:srgbClr val="888888"/>
                </a:solidFill>
                <a:latin typeface="+mn-lt"/>
              </a:rPr>
              <a:t>[0, 1, 2, 3, 4, 5]</a:t>
            </a:r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87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реализации итератора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1495" y="2286000"/>
            <a:ext cx="878044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seq_iter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instance):</a:t>
            </a:r>
          </a:p>
          <a:p>
            <a:pPr lvl="2"/>
            <a:r>
              <a:rPr lang="ru-RU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</a:p>
          <a:p>
            <a:pPr lvl="2"/>
            <a:r>
              <a:rPr lang="ru-RU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__next__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res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except </a:t>
            </a:r>
            <a:r>
              <a:rPr lang="en-US" sz="3200" b="1" dirty="0" err="1">
                <a:solidFill>
                  <a:srgbClr val="D24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IndexError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raise </a:t>
            </a:r>
            <a:r>
              <a:rPr lang="en-US" sz="3200" b="1" dirty="0" err="1">
                <a:solidFill>
                  <a:srgbClr val="D24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StopIteration</a:t>
            </a:r>
            <a:endParaRPr lang="en-US" sz="3200" b="1" dirty="0">
              <a:solidFill>
                <a:srgbClr val="D240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3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1</a:t>
            </a:r>
          </a:p>
          <a:p>
            <a:r>
              <a:rPr lang="ru-RU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7526" y="3090576"/>
            <a:ext cx="142376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PTSans-Regular"/>
              </a:rPr>
              <a:t>Генераторы это тоже итерируемые объекты, но прочитать их можно лишь </a:t>
            </a:r>
            <a:r>
              <a:rPr lang="ru-RU" sz="4000" dirty="0" smtClean="0">
                <a:latin typeface="PTSans-Regular"/>
              </a:rPr>
              <a:t>один</a:t>
            </a:r>
            <a:r>
              <a:rPr lang="en-US" sz="4000" dirty="0" smtClean="0">
                <a:latin typeface="PTSans-Regular"/>
              </a:rPr>
              <a:t> </a:t>
            </a:r>
            <a:r>
              <a:rPr lang="ru-RU" sz="4000" dirty="0" smtClean="0">
                <a:latin typeface="PTSans-Regular"/>
              </a:rPr>
              <a:t>раз</a:t>
            </a:r>
            <a:r>
              <a:rPr lang="ru-RU" sz="4000" dirty="0">
                <a:latin typeface="PTSans-Regular"/>
              </a:rPr>
              <a:t>. </a:t>
            </a:r>
            <a:endParaRPr lang="en-US" sz="4000" dirty="0" smtClean="0">
              <a:latin typeface="PTSans-Regular"/>
            </a:endParaRPr>
          </a:p>
          <a:p>
            <a:endParaRPr lang="en-US" sz="4000" dirty="0">
              <a:latin typeface="PTSans-Regular"/>
            </a:endParaRPr>
          </a:p>
          <a:p>
            <a:r>
              <a:rPr lang="ru-RU" sz="4000" dirty="0" smtClean="0">
                <a:latin typeface="PTSans-Regular"/>
              </a:rPr>
              <a:t>Это </a:t>
            </a:r>
            <a:r>
              <a:rPr lang="ru-RU" sz="4000" dirty="0">
                <a:latin typeface="PTSans-Regular"/>
              </a:rPr>
              <a:t>связано с тем, что они не хранят значения в памяти, а генерируют их </a:t>
            </a:r>
            <a:r>
              <a:rPr lang="ru-RU" sz="4000" dirty="0" smtClean="0">
                <a:latin typeface="PTSans-Regular"/>
              </a:rPr>
              <a:t>на</a:t>
            </a:r>
            <a:r>
              <a:rPr lang="en-US" sz="4000" dirty="0" smtClean="0">
                <a:latin typeface="PTSans-Regular"/>
              </a:rPr>
              <a:t> </a:t>
            </a:r>
            <a:r>
              <a:rPr lang="ru-RU" sz="4000" dirty="0" smtClean="0">
                <a:latin typeface="PTSans-Regular"/>
              </a:rPr>
              <a:t>лету</a:t>
            </a:r>
            <a:endParaRPr lang="ru-RU" sz="4000" dirty="0">
              <a:latin typeface="PT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65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720" y="2026661"/>
            <a:ext cx="142998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Генератор — это функция, которая использует </a:t>
            </a:r>
            <a:r>
              <a:rPr lang="ru-RU" sz="3200" dirty="0" smtClean="0">
                <a:latin typeface="+mn-lt"/>
              </a:rPr>
              <a:t>вместо оператора </a:t>
            </a:r>
            <a:r>
              <a:rPr lang="ru-RU" sz="3200" b="1" dirty="0" smtClean="0">
                <a:solidFill>
                  <a:srgbClr val="008000"/>
                </a:solidFill>
                <a:latin typeface="+mn-lt"/>
              </a:rPr>
              <a:t>return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- оператор </a:t>
            </a:r>
            <a:r>
              <a:rPr lang="ru-RU" sz="3200" b="1" dirty="0">
                <a:solidFill>
                  <a:srgbClr val="008000"/>
                </a:solidFill>
                <a:latin typeface="+mn-lt"/>
              </a:rPr>
              <a:t>yield</a:t>
            </a:r>
            <a:r>
              <a:rPr lang="ru-RU" sz="3200" dirty="0" smtClean="0">
                <a:latin typeface="+mn-lt"/>
              </a:rPr>
              <a:t>.</a:t>
            </a:r>
            <a:endParaRPr lang="en-US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  <a:p>
            <a:r>
              <a:rPr lang="ru-RU" sz="3200" dirty="0" smtClean="0">
                <a:latin typeface="+mn-lt"/>
              </a:rPr>
              <a:t>В </a:t>
            </a:r>
            <a:r>
              <a:rPr lang="ru-RU" sz="3200" dirty="0">
                <a:latin typeface="+mn-lt"/>
              </a:rPr>
              <a:t>результате выполнения оператора </a:t>
            </a:r>
            <a:r>
              <a:rPr lang="ru-RU" sz="3200" b="1" dirty="0">
                <a:solidFill>
                  <a:srgbClr val="008000"/>
                </a:solidFill>
                <a:latin typeface="+mn-lt"/>
              </a:rPr>
              <a:t>yield </a:t>
            </a:r>
            <a:r>
              <a:rPr lang="ru-RU" sz="3200" dirty="0">
                <a:latin typeface="+mn-lt"/>
              </a:rPr>
              <a:t>работа </a:t>
            </a:r>
            <a:r>
              <a:rPr lang="ru-RU" sz="3200" dirty="0" smtClean="0">
                <a:latin typeface="+mn-lt"/>
              </a:rPr>
              <a:t>функции</a:t>
            </a:r>
            <a:r>
              <a:rPr lang="en-US" sz="3200" dirty="0">
                <a:latin typeface="+mn-lt"/>
              </a:rPr>
              <a:t> </a:t>
            </a:r>
            <a:r>
              <a:rPr lang="ru-RU" sz="3200" b="1" dirty="0" smtClean="0">
                <a:latin typeface="+mn-lt"/>
              </a:rPr>
              <a:t>приостанавливается</a:t>
            </a:r>
            <a:r>
              <a:rPr lang="ru-RU" sz="3200" dirty="0">
                <a:latin typeface="+mn-lt"/>
              </a:rPr>
              <a:t>, а не прерывается, как </a:t>
            </a:r>
            <a:r>
              <a:rPr lang="ru-RU" sz="3200" dirty="0" smtClean="0">
                <a:latin typeface="+mn-lt"/>
              </a:rPr>
              <a:t>при использовании </a:t>
            </a:r>
            <a:r>
              <a:rPr lang="ru-RU" sz="3200" dirty="0">
                <a:latin typeface="+mn-lt"/>
              </a:rPr>
              <a:t>оператора </a:t>
            </a:r>
            <a:r>
              <a:rPr lang="en-US" sz="3200" b="1" dirty="0">
                <a:solidFill>
                  <a:srgbClr val="008000"/>
                </a:solidFill>
                <a:latin typeface="+mn-lt"/>
              </a:rPr>
              <a:t>return</a:t>
            </a:r>
            <a:r>
              <a:rPr lang="en-US" sz="32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3673" y="5207484"/>
            <a:ext cx="48045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+mn-lt"/>
              </a:rPr>
              <a:t>Пример:</a:t>
            </a:r>
            <a:endParaRPr lang="en-US" sz="3600" dirty="0" smtClean="0">
              <a:latin typeface="+mn-lt"/>
            </a:endParaRPr>
          </a:p>
          <a:p>
            <a:endParaRPr lang="en-US" sz="3600" dirty="0" smtClean="0">
              <a:latin typeface="+mn-lt"/>
            </a:endParaRPr>
          </a:p>
          <a:p>
            <a:r>
              <a:rPr lang="en-US" sz="2400" b="1" dirty="0" err="1" smtClean="0">
                <a:solidFill>
                  <a:srgbClr val="008000"/>
                </a:solidFill>
                <a:latin typeface="+mn-lt"/>
              </a:rPr>
              <a:t>def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g</a:t>
            </a:r>
            <a:r>
              <a:rPr lang="en-US" sz="2400" dirty="0">
                <a:latin typeface="+mn-lt"/>
              </a:rPr>
              <a:t>():</a:t>
            </a:r>
          </a:p>
          <a:p>
            <a:r>
              <a:rPr lang="en-US" sz="2400" b="1" dirty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smtClean="0">
                <a:solidFill>
                  <a:srgbClr val="BB2121"/>
                </a:solidFill>
                <a:latin typeface="+mn-lt"/>
              </a:rPr>
              <a:t>"Started"</a:t>
            </a:r>
            <a:r>
              <a:rPr lang="en-US" sz="2400" dirty="0" smtClean="0">
                <a:latin typeface="+mn-lt"/>
              </a:rPr>
              <a:t>)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x </a:t>
            </a:r>
            <a:r>
              <a:rPr lang="en-US" sz="2400" dirty="0">
                <a:solidFill>
                  <a:srgbClr val="666666"/>
                </a:solidFill>
                <a:latin typeface="+mn-lt"/>
              </a:rPr>
              <a:t>= 42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2400" dirty="0">
                <a:latin typeface="+mn-lt"/>
              </a:rPr>
              <a:t>x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x </a:t>
            </a:r>
            <a:r>
              <a:rPr lang="en-US" sz="2400" dirty="0">
                <a:solidFill>
                  <a:srgbClr val="666666"/>
                </a:solidFill>
                <a:latin typeface="+mn-lt"/>
              </a:rPr>
              <a:t>+= 1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latin typeface="+mn-lt"/>
              </a:rPr>
              <a:t>yield </a:t>
            </a:r>
            <a:r>
              <a:rPr lang="en-US" sz="2400" dirty="0">
                <a:latin typeface="+mn-lt"/>
              </a:rPr>
              <a:t>x</a:t>
            </a:r>
          </a:p>
          <a:p>
            <a:r>
              <a:rPr lang="ru-RU" sz="2400" b="1" dirty="0" smtClean="0">
                <a:solidFill>
                  <a:srgbClr val="000080"/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solidFill>
                  <a:srgbClr val="BB2121"/>
                </a:solidFill>
                <a:latin typeface="+mn-lt"/>
              </a:rPr>
              <a:t>"Done"</a:t>
            </a:r>
            <a:r>
              <a:rPr lang="en-US" sz="2400" dirty="0">
                <a:latin typeface="+mn-lt"/>
              </a:rPr>
              <a:t>)</a:t>
            </a:r>
            <a:endParaRPr lang="ru-RU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55489" y="5358348"/>
            <a:ext cx="59062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  <a:p>
            <a:r>
              <a:rPr lang="en-US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'function'&gt;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 </a:t>
            </a:r>
            <a:r>
              <a:rPr lang="en-US"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g()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(gen)</a:t>
            </a:r>
          </a:p>
          <a:p>
            <a:r>
              <a:rPr lang="en-US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'generator'&gt;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(gen)</a:t>
            </a:r>
          </a:p>
          <a:p>
            <a:r>
              <a:rPr lang="en-US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...</a:t>
            </a:r>
          </a:p>
          <a:p>
            <a:r>
              <a:rPr lang="ru-RU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</a:p>
          <a:p>
            <a:r>
              <a:rPr lang="en-US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(gen)</a:t>
            </a:r>
          </a:p>
          <a:p>
            <a:r>
              <a:rPr lang="ru-RU" sz="2400" dirty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генераторов: </a:t>
            </a:r>
            <a:r>
              <a:rPr lang="en-US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0563" y="2473631"/>
            <a:ext cx="104478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b="1" dirty="0" err="1">
                <a:solidFill>
                  <a:srgbClr val="008000"/>
                </a:solidFill>
                <a:latin typeface="+mj-lt"/>
              </a:rPr>
              <a:t>def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chain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*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):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iterables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 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latin typeface="+mj-lt"/>
              </a:rPr>
              <a:t>for </a:t>
            </a:r>
            <a:r>
              <a:rPr lang="en-US" sz="3200" dirty="0">
                <a:latin typeface="+mj-lt"/>
              </a:rPr>
              <a:t>item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:</a:t>
            </a:r>
          </a:p>
          <a:p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...</a:t>
            </a:r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			</a:t>
            </a:r>
            <a:r>
              <a:rPr lang="en-US" sz="3200" b="1" dirty="0" smtClean="0">
                <a:solidFill>
                  <a:srgbClr val="000080"/>
                </a:solidFill>
                <a:latin typeface="+mj-lt"/>
              </a:rPr>
              <a:t>	 </a:t>
            </a:r>
            <a:r>
              <a:rPr lang="en-US" sz="3200" b="1" dirty="0">
                <a:solidFill>
                  <a:srgbClr val="008000"/>
                </a:solidFill>
                <a:latin typeface="+mj-lt"/>
              </a:rPr>
              <a:t>yield </a:t>
            </a:r>
            <a:r>
              <a:rPr lang="en-US" sz="3200" dirty="0" smtClean="0">
                <a:latin typeface="+mj-lt"/>
              </a:rPr>
              <a:t>item</a:t>
            </a:r>
            <a:endParaRPr lang="ru-RU" sz="3200" dirty="0" smtClean="0">
              <a:latin typeface="+mj-lt"/>
            </a:endParaRPr>
          </a:p>
          <a:p>
            <a:r>
              <a:rPr lang="ru-RU" sz="3200" b="1" dirty="0" smtClean="0">
                <a:solidFill>
                  <a:srgbClr val="000080"/>
                </a:solidFill>
                <a:latin typeface="+mj-lt"/>
              </a:rPr>
              <a:t>...</a:t>
            </a:r>
            <a:endParaRPr lang="ru-RU" sz="3200" b="1" dirty="0">
              <a:solidFill>
                <a:srgbClr val="000080"/>
              </a:solidFill>
              <a:latin typeface="+mj-lt"/>
            </a:endParaRP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range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3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&lt;generator object chain at 0x10311d708&gt;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00800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(chain(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))</a:t>
            </a:r>
          </a:p>
          <a:p>
            <a:r>
              <a:rPr lang="ru-RU" sz="3200" dirty="0">
                <a:solidFill>
                  <a:srgbClr val="888888"/>
                </a:solidFill>
                <a:latin typeface="+mj-lt"/>
              </a:rPr>
              <a:t>[0, 1</a:t>
            </a:r>
            <a:r>
              <a:rPr lang="ru-RU" sz="3200">
                <a:solidFill>
                  <a:srgbClr val="888888"/>
                </a:solidFill>
                <a:latin typeface="+mj-lt"/>
              </a:rPr>
              <a:t>, </a:t>
            </a:r>
            <a:r>
              <a:rPr lang="ru-RU" sz="3200" smtClean="0">
                <a:solidFill>
                  <a:srgbClr val="888888"/>
                </a:solidFill>
                <a:latin typeface="+mj-lt"/>
              </a:rPr>
              <a:t>2, </a:t>
            </a:r>
            <a:r>
              <a:rPr lang="ru-RU" sz="3200" dirty="0">
                <a:solidFill>
                  <a:srgbClr val="888888"/>
                </a:solidFill>
                <a:latin typeface="+mj-lt"/>
              </a:rPr>
              <a:t>42]</a:t>
            </a:r>
          </a:p>
          <a:p>
            <a:r>
              <a:rPr lang="en-US" sz="3200" b="1" dirty="0">
                <a:solidFill>
                  <a:srgbClr val="000080"/>
                </a:solidFill>
                <a:latin typeface="+mj-lt"/>
              </a:rPr>
              <a:t>&gt;&gt;&gt; </a:t>
            </a:r>
            <a:r>
              <a:rPr lang="en-US" sz="3200" dirty="0">
                <a:solidFill>
                  <a:srgbClr val="666666"/>
                </a:solidFill>
                <a:latin typeface="+mj-lt"/>
              </a:rPr>
              <a:t>42 </a:t>
            </a:r>
            <a:r>
              <a:rPr lang="en-US" sz="3200" b="1" dirty="0">
                <a:solidFill>
                  <a:srgbClr val="AC21FF"/>
                </a:solidFill>
                <a:latin typeface="+mj-lt"/>
              </a:rPr>
              <a:t>in </a:t>
            </a:r>
            <a:r>
              <a:rPr lang="en-US" sz="3200" dirty="0">
                <a:latin typeface="+mj-lt"/>
              </a:rPr>
              <a:t>chain(</a:t>
            </a:r>
            <a:r>
              <a:rPr lang="en-US" sz="3200" dirty="0" err="1">
                <a:latin typeface="+mj-lt"/>
              </a:rPr>
              <a:t>xs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ys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solidFill>
                  <a:srgbClr val="888888"/>
                </a:solidFill>
                <a:latin typeface="+mj-lt"/>
              </a:rPr>
              <a:t>True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7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полиморфизм?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Приведите пример полиморфизма.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Каким образом можно вызвать метод базового класса в наследнике при переопред</a:t>
            </a:r>
            <a:r>
              <a:rPr lang="ru-RU" sz="2800" dirty="0"/>
              <a:t>е</a:t>
            </a:r>
            <a:r>
              <a:rPr lang="ru-RU" sz="2800" dirty="0" smtClean="0"/>
              <a:t>лении метода.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вызвать конструктор базового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</a:t>
            </a:r>
            <a:r>
              <a:rPr lang="en-US" sz="2800" dirty="0" smtClean="0"/>
              <a:t>“</a:t>
            </a:r>
            <a:r>
              <a:rPr lang="ru-RU" sz="2800" dirty="0" smtClean="0"/>
              <a:t>магический</a:t>
            </a:r>
            <a:r>
              <a:rPr lang="en-US" sz="2800" dirty="0" smtClean="0"/>
              <a:t>”</a:t>
            </a:r>
            <a:r>
              <a:rPr lang="ru-RU" sz="2800" dirty="0" smtClean="0"/>
              <a:t> метод?</a:t>
            </a:r>
            <a:endParaRPr lang="en-US" sz="2800" dirty="0" smtClean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переопределить строковое представление экземпляра класса?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переопредилить оператор </a:t>
            </a:r>
            <a:r>
              <a:rPr lang="en-US" sz="2800" dirty="0" smtClean="0"/>
              <a:t>&lt; (</a:t>
            </a:r>
            <a:r>
              <a:rPr lang="ru-RU" sz="2800" dirty="0" smtClean="0"/>
              <a:t>меньше) или </a:t>
            </a:r>
            <a:r>
              <a:rPr lang="en-US" sz="2800" dirty="0" smtClean="0"/>
              <a:t>&gt; (</a:t>
            </a:r>
            <a:r>
              <a:rPr lang="ru-RU" sz="2800" dirty="0" smtClean="0"/>
              <a:t>больше)?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переопредилить оператор + (плюс) и – (минус)?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60" y="2154142"/>
            <a:ext cx="1423761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n-lt"/>
              </a:rPr>
              <a:t>Внутри класса можно создать метод, который будет доступен без создания экземпляра класса. Для этого перед определением метода внутри класса следует указать декоратор @staticmethod. </a:t>
            </a:r>
            <a:endParaRPr lang="en-US" sz="3200" dirty="0" smtClean="0">
              <a:latin typeface="+mn-lt"/>
            </a:endParaRPr>
          </a:p>
          <a:p>
            <a:endParaRPr lang="en-US" sz="3200" dirty="0">
              <a:latin typeface="+mn-lt"/>
            </a:endParaRPr>
          </a:p>
          <a:p>
            <a:r>
              <a:rPr lang="ru-RU" sz="3200" dirty="0" smtClean="0">
                <a:latin typeface="+mn-lt"/>
              </a:rPr>
              <a:t>Вызов </a:t>
            </a:r>
            <a:r>
              <a:rPr lang="ru-RU" sz="3200" dirty="0">
                <a:latin typeface="+mn-lt"/>
              </a:rPr>
              <a:t>статического метода без создания экземпляра класса осуществляется следующим образом:</a:t>
            </a: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&lt;Название класса&gt;.&lt;Название метода&gt;(&lt;Параметры&gt;)</a:t>
            </a: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Кроме того, можно вызвать статический метод через экземпляр класса:</a:t>
            </a:r>
          </a:p>
          <a:p>
            <a:endParaRPr lang="ru-RU" sz="3200" dirty="0">
              <a:latin typeface="+mn-lt"/>
            </a:endParaRPr>
          </a:p>
          <a:p>
            <a:r>
              <a:rPr lang="ru-RU" sz="3200" dirty="0">
                <a:latin typeface="+mn-lt"/>
              </a:rPr>
              <a:t>&lt;Экземпляр класса&gt;.&lt;Название метода&gt;(&lt;Параметры&gt;)</a:t>
            </a:r>
          </a:p>
          <a:p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7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Статические методы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6767" y="1906794"/>
            <a:ext cx="11611778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Class1(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sum1(x, y):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sum2(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Обычный метод в классе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sum3(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Class1.sum1(x, y)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Вызов из метода класса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(Class1.sum1(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Class1()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(c1.sum2(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метод класса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(c1.sum1(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через экземпляр класса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(c1.sum3(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Вызываем статический метод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внутри класса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класса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9934" y="3259145"/>
            <a:ext cx="1313210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класса — 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такой метод, который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получает класс (не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экземпляр!), это происходит примерно так же, как с обычными методами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первым аргументом получают референс на экземпляр класса. </a:t>
            </a:r>
            <a:endParaRPr lang="ru-RU" altLang="ru-RU" sz="3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случае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когда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класса вызывается на инстансе, первым параметром 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передаётся актуальный </a:t>
            </a:r>
            <a:r>
              <a:rPr lang="ru-RU" altLang="ru-RU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altLang="ru-RU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инстанса.</a:t>
            </a:r>
            <a:endParaRPr kumimoji="0" lang="ru-RU" altLang="ru-RU" sz="3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8000" dirty="0" smtClean="0">
                <a:solidFill>
                  <a:srgbClr val="C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класса</a:t>
            </a:r>
            <a:endParaRPr lang="en-US" sz="7800" dirty="0">
              <a:solidFill>
                <a:srgbClr val="00FF00"/>
              </a:solidFill>
              <a:latin typeface="Arial" panose="020B0604020202020204" pitchFamily="34" charset="0"/>
              <a:ea typeface="Cabin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99233" y="2985490"/>
            <a:ext cx="886857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TestClass(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200" dirty="0">
              <a:solidFill>
                <a:srgbClr val="B200B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3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sz="3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f2(</a:t>
            </a:r>
            <a:r>
              <a:rPr lang="en-US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u-RU" alt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3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3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3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“simple method”</a:t>
            </a:r>
            <a:r>
              <a:rPr lang="ru-RU" altLang="ru-RU" sz="3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тераторы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5698" y="2259274"/>
            <a:ext cx="1344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вы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создается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список,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его элементы можно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считывать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другим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называется итерацией: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4039" y="4683987"/>
            <a:ext cx="783299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mylist = [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 :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тераторы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637" y="1922443"/>
            <a:ext cx="134405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Итератор — это экземпляр класса, который реализует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два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__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__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next__.</a:t>
            </a:r>
          </a:p>
          <a:p>
            <a:endParaRPr lang="en-US" sz="3600" dirty="0" smtClean="0">
              <a:solidFill>
                <a:srgbClr val="333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Альтернативно можно воспользоваться реализацией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методов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 и определить метод __getitem__.</a:t>
            </a:r>
          </a:p>
          <a:p>
            <a:endParaRPr lang="en-US" sz="3600" dirty="0" smtClean="0">
              <a:solidFill>
                <a:srgbClr val="333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тераторы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используется:</a:t>
            </a:r>
          </a:p>
          <a:p>
            <a:pPr lvl="2"/>
            <a:r>
              <a:rPr lang="en-US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оператором </a:t>
            </a:r>
            <a:r>
              <a:rPr lang="en-US" sz="3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2"/>
            <a:r>
              <a:rPr lang="en-US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операторами </a:t>
            </a:r>
            <a:r>
              <a:rPr lang="ru-RU" sz="3600" b="1" dirty="0">
                <a:solidFill>
                  <a:srgbClr val="AC2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3600" b="1" dirty="0">
                <a:solidFill>
                  <a:srgbClr val="AC2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in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600" dirty="0" smtClean="0">
              <a:solidFill>
                <a:srgbClr val="3333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 smtClean="0">
                <a:solidFill>
                  <a:srgbClr val="33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3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тераторы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реализуется всеми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встроенными коллекциями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, а также, например, файлами и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объектами типа </a:t>
            </a:r>
            <a:r>
              <a:rPr lang="en-US" sz="3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Оператор </a:t>
            </a:r>
            <a:r>
              <a:rPr lang="en-US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</a:p>
        </p:txBody>
      </p:sp>
      <p:sp>
        <p:nvSpPr>
          <p:cNvPr id="2" name="Rectangle 1"/>
          <p:cNvSpPr/>
          <p:nvPr/>
        </p:nvSpPr>
        <p:spPr>
          <a:xfrm>
            <a:off x="2708925" y="2286000"/>
            <a:ext cx="8128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+mn-lt"/>
              </a:rPr>
              <a:t>for </a:t>
            </a:r>
            <a:r>
              <a:rPr lang="en-US" sz="3200" dirty="0">
                <a:latin typeface="+mn-lt"/>
              </a:rPr>
              <a:t>x </a:t>
            </a:r>
            <a:r>
              <a:rPr lang="en-US" sz="3200" b="1" dirty="0">
                <a:solidFill>
                  <a:srgbClr val="AC21FF"/>
                </a:solidFill>
                <a:latin typeface="+mn-lt"/>
              </a:rPr>
              <a:t>in </a:t>
            </a:r>
            <a:r>
              <a:rPr lang="en-US" sz="3200" dirty="0" err="1">
                <a:latin typeface="+mn-lt"/>
              </a:rPr>
              <a:t>xs</a:t>
            </a:r>
            <a:r>
              <a:rPr lang="en-US" sz="3200" dirty="0">
                <a:latin typeface="+mn-lt"/>
              </a:rPr>
              <a:t>:</a:t>
            </a:r>
          </a:p>
          <a:p>
            <a:r>
              <a:rPr lang="ru-RU" sz="3200" dirty="0" smtClean="0">
                <a:latin typeface="+mn-lt"/>
              </a:rPr>
              <a:t>	</a:t>
            </a:r>
            <a:r>
              <a:rPr lang="en-US" sz="3200" dirty="0" err="1" smtClean="0">
                <a:latin typeface="+mn-lt"/>
              </a:rPr>
              <a:t>do_something</a:t>
            </a:r>
            <a:r>
              <a:rPr lang="en-US" sz="3200" dirty="0" smtClean="0">
                <a:latin typeface="+mn-lt"/>
              </a:rPr>
              <a:t>(x</a:t>
            </a:r>
            <a:r>
              <a:rPr lang="en-US" sz="3200" dirty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8925" y="3776081"/>
            <a:ext cx="109299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+mn-lt"/>
              </a:rPr>
              <a:t>Процесс исполнения оператора </a:t>
            </a:r>
            <a:r>
              <a:rPr lang="ru-RU" sz="2800" b="1" dirty="0">
                <a:solidFill>
                  <a:srgbClr val="008000"/>
                </a:solidFill>
                <a:latin typeface="+mn-lt"/>
              </a:rPr>
              <a:t>for </a:t>
            </a:r>
            <a:r>
              <a:rPr lang="ru-RU" sz="2800" dirty="0" smtClean="0">
                <a:latin typeface="+mn-lt"/>
              </a:rPr>
              <a:t>можно записать </a:t>
            </a:r>
            <a:r>
              <a:rPr lang="ru-RU" sz="2800" dirty="0">
                <a:latin typeface="+mn-lt"/>
              </a:rPr>
              <a:t>так</a:t>
            </a:r>
            <a:r>
              <a:rPr lang="ru-RU" sz="2800" dirty="0" smtClean="0">
                <a:latin typeface="+mn-lt"/>
              </a:rPr>
              <a:t>:</a:t>
            </a:r>
          </a:p>
          <a:p>
            <a:endParaRPr lang="ru-RU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it </a:t>
            </a:r>
            <a:r>
              <a:rPr lang="en-US" sz="28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2800" dirty="0" err="1">
                <a:solidFill>
                  <a:srgbClr val="008000"/>
                </a:solidFill>
                <a:latin typeface="+mn-lt"/>
              </a:rPr>
              <a:t>iter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xs</a:t>
            </a:r>
            <a:r>
              <a:rPr lang="en-US" sz="2800" dirty="0">
                <a:latin typeface="+mn-lt"/>
              </a:rPr>
              <a:t>)</a:t>
            </a:r>
          </a:p>
          <a:p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while </a:t>
            </a:r>
            <a:r>
              <a:rPr lang="en-US" sz="2800" b="1" dirty="0">
                <a:solidFill>
                  <a:srgbClr val="008000"/>
                </a:solidFill>
                <a:latin typeface="+mn-lt"/>
              </a:rPr>
              <a:t>True</a:t>
            </a:r>
            <a:r>
              <a:rPr lang="en-US" sz="2800" dirty="0">
                <a:latin typeface="+mn-lt"/>
              </a:rPr>
              <a:t>:</a:t>
            </a:r>
          </a:p>
          <a:p>
            <a:r>
              <a:rPr lang="ru-RU" sz="28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try</a:t>
            </a:r>
            <a:r>
              <a:rPr lang="en-US" sz="2800" dirty="0">
                <a:latin typeface="+mn-lt"/>
              </a:rPr>
              <a:t>:</a:t>
            </a:r>
          </a:p>
          <a:p>
            <a:pPr lvl="3"/>
            <a:r>
              <a:rPr lang="ru-RU" sz="2800" dirty="0" smtClean="0">
                <a:latin typeface="+mn-lt"/>
              </a:rPr>
              <a:t>	</a:t>
            </a:r>
            <a:r>
              <a:rPr lang="ru-RU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x </a:t>
            </a:r>
            <a:r>
              <a:rPr lang="en-US" sz="2800" dirty="0">
                <a:solidFill>
                  <a:srgbClr val="666666"/>
                </a:solidFill>
                <a:latin typeface="+mn-lt"/>
              </a:rPr>
              <a:t>= </a:t>
            </a:r>
            <a:r>
              <a:rPr lang="en-US" sz="2800" dirty="0">
                <a:solidFill>
                  <a:srgbClr val="008000"/>
                </a:solidFill>
                <a:latin typeface="+mn-lt"/>
              </a:rPr>
              <a:t>next</a:t>
            </a:r>
            <a:r>
              <a:rPr lang="en-US" sz="2800" dirty="0">
                <a:latin typeface="+mn-lt"/>
              </a:rPr>
              <a:t>(it)</a:t>
            </a:r>
          </a:p>
          <a:p>
            <a:pPr lvl="3"/>
            <a:r>
              <a:rPr lang="ru-RU" sz="2800" b="1" dirty="0" smtClean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except </a:t>
            </a:r>
            <a:r>
              <a:rPr lang="en-US" sz="2800" b="1" dirty="0" err="1">
                <a:solidFill>
                  <a:srgbClr val="D2403B"/>
                </a:solidFill>
                <a:latin typeface="+mn-lt"/>
              </a:rPr>
              <a:t>StopIteration</a:t>
            </a:r>
            <a:r>
              <a:rPr lang="en-US" sz="2800" dirty="0">
                <a:latin typeface="+mn-lt"/>
              </a:rPr>
              <a:t>:</a:t>
            </a:r>
          </a:p>
          <a:p>
            <a:pPr lvl="3"/>
            <a:r>
              <a:rPr lang="ru-RU" sz="2800" b="1" dirty="0" smtClean="0">
                <a:solidFill>
                  <a:srgbClr val="008000"/>
                </a:solidFill>
                <a:latin typeface="+mn-lt"/>
              </a:rPr>
              <a:t>		</a:t>
            </a:r>
            <a:r>
              <a:rPr lang="en-US" sz="2800" b="1" dirty="0" smtClean="0">
                <a:solidFill>
                  <a:srgbClr val="008000"/>
                </a:solidFill>
                <a:latin typeface="+mn-lt"/>
              </a:rPr>
              <a:t>break</a:t>
            </a:r>
            <a:endParaRPr lang="en-US" sz="2800" b="1" dirty="0">
              <a:solidFill>
                <a:srgbClr val="008000"/>
              </a:solidFill>
              <a:latin typeface="+mn-lt"/>
            </a:endParaRPr>
          </a:p>
          <a:p>
            <a:pPr lvl="3"/>
            <a:r>
              <a:rPr lang="ru-RU" sz="2800" dirty="0" smtClean="0">
                <a:latin typeface="+mn-lt"/>
              </a:rPr>
              <a:t>	</a:t>
            </a:r>
            <a:r>
              <a:rPr lang="en-US" sz="2800" dirty="0" err="1" smtClean="0">
                <a:latin typeface="+mn-lt"/>
              </a:rPr>
              <a:t>do_something</a:t>
            </a:r>
            <a:r>
              <a:rPr lang="en-US" sz="2800" dirty="0" smtClean="0">
                <a:latin typeface="+mn-lt"/>
              </a:rPr>
              <a:t>(x</a:t>
            </a:r>
            <a:r>
              <a:rPr lang="en-US" sz="2800" dirty="0">
                <a:latin typeface="+mn-lt"/>
              </a:rPr>
              <a:t>)</a:t>
            </a:r>
          </a:p>
          <a:p>
            <a:endParaRPr lang="ru-RU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15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538</Words>
  <Application>Microsoft Office PowerPoint</Application>
  <PresentationFormat>Произвольный</PresentationFormat>
  <Paragraphs>170</Paragraphs>
  <Slides>19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Cabin</vt:lpstr>
      <vt:lpstr>Courier New</vt:lpstr>
      <vt:lpstr>PTMono-Regular</vt:lpstr>
      <vt:lpstr>PTSans-Regular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Статические методы</vt:lpstr>
      <vt:lpstr>Статические методы</vt:lpstr>
      <vt:lpstr>Метод класса</vt:lpstr>
      <vt:lpstr>Метод класса</vt:lpstr>
      <vt:lpstr>Итераторы</vt:lpstr>
      <vt:lpstr>Итераторы</vt:lpstr>
      <vt:lpstr>Оператор for</vt:lpstr>
      <vt:lpstr>Реализация итератора</vt:lpstr>
      <vt:lpstr>Оператор for</vt:lpstr>
      <vt:lpstr>Oператоры in и not in</vt:lpstr>
      <vt:lpstr>Операторы in и not in</vt:lpstr>
      <vt:lpstr>Реализация “по умолчанию”</vt:lpstr>
      <vt:lpstr>Реализация “по умолчанию”</vt:lpstr>
      <vt:lpstr>Пример реализации итератора</vt:lpstr>
      <vt:lpstr>Генераторы</vt:lpstr>
      <vt:lpstr>Генераторы</vt:lpstr>
      <vt:lpstr>Примеры генераторов: chain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966</cp:revision>
  <dcterms:modified xsi:type="dcterms:W3CDTF">2017-04-23T16:16:49Z</dcterms:modified>
</cp:coreProperties>
</file>