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5"/>
  </p:notesMasterIdLst>
  <p:sldIdLst>
    <p:sldId id="285" r:id="rId4"/>
    <p:sldId id="283" r:id="rId5"/>
    <p:sldId id="354" r:id="rId6"/>
    <p:sldId id="367" r:id="rId7"/>
    <p:sldId id="362" r:id="rId8"/>
    <p:sldId id="383" r:id="rId9"/>
    <p:sldId id="368" r:id="rId10"/>
    <p:sldId id="376" r:id="rId11"/>
    <p:sldId id="378" r:id="rId12"/>
    <p:sldId id="379" r:id="rId13"/>
    <p:sldId id="380" r:id="rId14"/>
    <p:sldId id="381" r:id="rId15"/>
    <p:sldId id="382" r:id="rId16"/>
    <p:sldId id="369" r:id="rId17"/>
    <p:sldId id="370" r:id="rId18"/>
    <p:sldId id="371" r:id="rId19"/>
    <p:sldId id="373" r:id="rId20"/>
    <p:sldId id="374" r:id="rId21"/>
    <p:sldId id="375" r:id="rId22"/>
    <p:sldId id="384" r:id="rId23"/>
    <p:sldId id="385" r:id="rId24"/>
  </p:sldIdLst>
  <p:sldSz cx="16256000" cy="9144000"/>
  <p:notesSz cx="6858000" cy="9144000"/>
  <p:embeddedFontLst>
    <p:embeddedFont>
      <p:font typeface="Cabin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8847" autoAdjust="0"/>
  </p:normalViewPr>
  <p:slideViewPr>
    <p:cSldViewPr snapToGrid="0">
      <p:cViewPr varScale="1">
        <p:scale>
          <a:sx n="87" d="100"/>
          <a:sy n="87" d="100"/>
        </p:scale>
        <p:origin x="-270" y="-7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242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93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185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1946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952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8972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64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506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487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Relationship Id="rId5" Type="http://schemas.openxmlformats.org/officeDocument/2006/relationships/hyperlink" Target="https://pythonworld.ru/osnovy/peregruzka-operatorov.html" TargetMode="External"/><Relationship Id="rId4" Type="http://schemas.openxmlformats.org/officeDocument/2006/relationships/hyperlink" Target="https://pythonworld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</a:t>
            </a:r>
            <a:r>
              <a:rPr lang="en-US" sz="3200" smtClean="0">
                <a:solidFill>
                  <a:schemeClr val="tx1"/>
                </a:solidFill>
              </a:rPr>
              <a:t>5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Полиморфизм</a:t>
            </a:r>
            <a:r>
              <a:rPr lang="en-US" sz="3200" dirty="0" smtClean="0">
                <a:solidFill>
                  <a:schemeClr val="tx1"/>
                </a:solidFill>
              </a:rPr>
              <a:t>  </a:t>
            </a:r>
            <a:r>
              <a:rPr lang="ru-RU" sz="3200" dirty="0" smtClean="0">
                <a:solidFill>
                  <a:schemeClr val="tx1"/>
                </a:solidFill>
              </a:rPr>
              <a:t>и перегрузка операторов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методу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05837" y="2714157"/>
            <a:ext cx="8032376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B(A):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Наследуем класс "А"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800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(self)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 = A()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 = B()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foo</a:t>
            </a:r>
            <a: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ru-RU" sz="28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593983" y="5740676"/>
            <a:ext cx="2958353" cy="5525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>
            <a:endCxn id="2" idx="3"/>
          </p:cNvCxnSpPr>
          <p:nvPr/>
        </p:nvCxnSpPr>
        <p:spPr>
          <a:xfrm flipH="1">
            <a:off x="8552336" y="5590310"/>
            <a:ext cx="1775012" cy="42664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83151" y="5359477"/>
            <a:ext cx="458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Вызов метода базового класса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8258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Обращение к конструктору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0329" y="3332130"/>
            <a:ext cx="826545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Point2D: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.x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y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Point3D(Point2D):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y, z):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.x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y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.z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z</a:t>
            </a:r>
            <a:endParaRPr kumimoji="0" 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791207" y="6888158"/>
            <a:ext cx="2958353" cy="9111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8749560" y="6968624"/>
            <a:ext cx="2097734" cy="30296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47294" y="6767733"/>
            <a:ext cx="458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Повторение – нарушение </a:t>
            </a:r>
            <a:r>
              <a:rPr lang="en-US" sz="2400" dirty="0" smtClean="0"/>
              <a:t>DRY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703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93457" y="3215087"/>
            <a:ext cx="968188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Point2D: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.x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y     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Point3D(Point2D):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y, z):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__(x, y)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.z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z</a:t>
            </a:r>
            <a:endParaRPr kumimoji="0" 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Обращение к конструктору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76045" y="6669740"/>
            <a:ext cx="5665696" cy="6205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11241741" y="6382871"/>
            <a:ext cx="824753" cy="562619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74823" y="5477244"/>
            <a:ext cx="4589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Вызов конструктора базового класса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74823" y="7739402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self </a:t>
            </a:r>
            <a:r>
              <a:rPr lang="ru-RU" sz="2400" dirty="0" smtClean="0"/>
              <a:t>не нужен!!!</a:t>
            </a:r>
            <a:endParaRPr lang="ru-RU" sz="2400" dirty="0"/>
          </a:p>
        </p:txBody>
      </p:sp>
      <p:cxnSp>
        <p:nvCxnSpPr>
          <p:cNvPr id="8" name="Прямая со стрелкой 7"/>
          <p:cNvCxnSpPr>
            <a:stCxn id="6" idx="1"/>
          </p:cNvCxnSpPr>
          <p:nvPr/>
        </p:nvCxnSpPr>
        <p:spPr>
          <a:xfrm flipH="1" flipV="1">
            <a:off x="10219765" y="7153835"/>
            <a:ext cx="1255058" cy="8164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7252448" y="4157467"/>
            <a:ext cx="5495364" cy="131977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93457" y="3215087"/>
            <a:ext cx="968188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Point2D: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.x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y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Point3D(Point2D):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y, z):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3200" dirty="0" smtClean="0">
                <a:latin typeface="Courier New" pitchFamily="49" charset="0"/>
                <a:cs typeface="Courier New" pitchFamily="49" charset="0"/>
              </a:rPr>
              <a:t>Point2D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.__init__(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self,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x, y)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.z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z</a:t>
            </a:r>
            <a:endParaRPr kumimoji="0" 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Альтернатива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76045" y="6669740"/>
            <a:ext cx="7064190" cy="6205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11474824" y="5477244"/>
            <a:ext cx="824752" cy="1192496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74823" y="4646247"/>
            <a:ext cx="4589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Вызов конструктора базового класса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74823" y="7739402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self </a:t>
            </a:r>
            <a:r>
              <a:rPr lang="ru-RU" sz="2400" dirty="0" smtClean="0"/>
              <a:t>НУЖЕН!!!</a:t>
            </a:r>
            <a:endParaRPr lang="ru-RU" sz="2400" dirty="0"/>
          </a:p>
        </p:txBody>
      </p:sp>
      <p:cxnSp>
        <p:nvCxnSpPr>
          <p:cNvPr id="9" name="Прямая со стрелкой 8"/>
          <p:cNvCxnSpPr>
            <a:stCxn id="8" idx="1"/>
          </p:cNvCxnSpPr>
          <p:nvPr/>
        </p:nvCxnSpPr>
        <p:spPr>
          <a:xfrm flipH="1" flipV="1">
            <a:off x="10219765" y="7153835"/>
            <a:ext cx="1255058" cy="8164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7709646" y="4112643"/>
            <a:ext cx="3137648" cy="782086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892366" y="2098765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repr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вызывается встроенной функцией </a:t>
            </a:r>
            <a:r>
              <a:rPr lang="ru-RU" sz="3200" dirty="0" err="1"/>
              <a:t>repr</a:t>
            </a:r>
            <a:r>
              <a:rPr lang="ru-RU" sz="3200" dirty="0"/>
              <a:t>; возвращает "сырые" данные, использующиеся для внутреннего представления в </a:t>
            </a:r>
            <a:r>
              <a:rPr lang="ru-RU" sz="3200" dirty="0" err="1" smtClean="0"/>
              <a:t>python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str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вызывается функциями </a:t>
            </a:r>
            <a:r>
              <a:rPr lang="ru-RU" sz="3200" dirty="0" err="1"/>
              <a:t>str</a:t>
            </a:r>
            <a:r>
              <a:rPr lang="ru-RU" sz="3200" dirty="0"/>
              <a:t>, </a:t>
            </a:r>
            <a:r>
              <a:rPr lang="ru-RU" sz="3200" dirty="0" err="1"/>
              <a:t>print</a:t>
            </a:r>
            <a:r>
              <a:rPr lang="ru-RU" sz="3200" dirty="0"/>
              <a:t> и </a:t>
            </a:r>
            <a:r>
              <a:rPr lang="ru-RU" sz="3200" dirty="0" err="1"/>
              <a:t>format</a:t>
            </a:r>
            <a:r>
              <a:rPr lang="ru-RU" sz="3200" dirty="0"/>
              <a:t>. Возвращает строковое представление </a:t>
            </a:r>
            <a:r>
              <a:rPr lang="ru-RU" sz="3200" dirty="0" smtClean="0"/>
              <a:t>объекта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bytes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вызывается функцией </a:t>
            </a:r>
            <a:r>
              <a:rPr lang="ru-RU" sz="3200" dirty="0" err="1"/>
              <a:t>bytes</a:t>
            </a:r>
            <a:r>
              <a:rPr lang="ru-RU" sz="3200" dirty="0"/>
              <a:t> при преобразовании к </a:t>
            </a:r>
            <a:r>
              <a:rPr lang="ru-RU" sz="3200" dirty="0" smtClean="0"/>
              <a:t>байтам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format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, </a:t>
            </a:r>
            <a:r>
              <a:rPr lang="ru-RU" sz="3200" dirty="0" err="1">
                <a:solidFill>
                  <a:srgbClr val="7030A0"/>
                </a:solidFill>
              </a:rPr>
              <a:t>format_spec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используется функцией </a:t>
            </a:r>
            <a:r>
              <a:rPr lang="ru-RU" sz="3200" dirty="0" err="1"/>
              <a:t>format</a:t>
            </a:r>
            <a:r>
              <a:rPr lang="ru-RU" sz="3200" dirty="0"/>
              <a:t> (а также методом </a:t>
            </a:r>
            <a:r>
              <a:rPr lang="ru-RU" sz="3200" dirty="0" err="1"/>
              <a:t>format</a:t>
            </a:r>
            <a:r>
              <a:rPr lang="ru-RU" sz="3200" dirty="0"/>
              <a:t> у строк</a:t>
            </a:r>
            <a:r>
              <a:rPr lang="ru-RU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75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Метод </a:t>
            </a:r>
            <a:r>
              <a:rPr lang="en-US" sz="7800" dirty="0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  <a:r>
              <a:rPr lang="en-US" sz="7800" dirty="0" err="1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str</a:t>
            </a:r>
            <a:r>
              <a:rPr lang="en-US" sz="7800" dirty="0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  <a:endParaRPr lang="en-US" sz="7800" dirty="0">
              <a:solidFill>
                <a:srgbClr val="00FF00"/>
              </a:solidFill>
              <a:latin typeface="+mj-lt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05408" y="2109782"/>
            <a:ext cx="13258292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buClrTx/>
              <a:buFont typeface="Cabin"/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 indent="0">
              <a:buClr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speed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 indent="0">
              <a:buClrTx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self.__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speed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speed</a:t>
            </a:r>
          </a:p>
          <a:p>
            <a:pPr marL="82296" indent="0">
              <a:buClrTx/>
              <a:buFont typeface="Cabin"/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 indent="0">
              <a:buClrTx/>
              <a:buFont typeface="Cabin"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"Car with speed" +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.__speed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 indent="0">
              <a:buClrTx/>
              <a:buFont typeface="Cabin"/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(200)</a:t>
            </a:r>
          </a:p>
          <a:p>
            <a:pPr marL="82296" indent="0">
              <a:buClrTx/>
              <a:buFont typeface="Cabin"/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(c)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# Car speed 200</a:t>
            </a: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5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сравнения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892366" y="2098765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lt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/>
              <a:t>x &lt; y </a:t>
            </a:r>
            <a:r>
              <a:rPr lang="ru-RU" sz="3200" dirty="0"/>
              <a:t>вызывает </a:t>
            </a:r>
            <a:r>
              <a:rPr lang="en-US" sz="3200" dirty="0"/>
              <a:t>x.__</a:t>
            </a:r>
            <a:r>
              <a:rPr lang="en-US" sz="3200" dirty="0" err="1"/>
              <a:t>lt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le__(self, other) - </a:t>
            </a:r>
            <a:r>
              <a:rPr lang="en-US" sz="3200" dirty="0"/>
              <a:t>x ≤ y </a:t>
            </a:r>
            <a:r>
              <a:rPr lang="ru-RU" sz="3200" dirty="0"/>
              <a:t>вызывает </a:t>
            </a:r>
            <a:r>
              <a:rPr lang="en-US" sz="3200" dirty="0" err="1"/>
              <a:t>x.__le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eq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/>
              <a:t>x == y </a:t>
            </a:r>
            <a:r>
              <a:rPr lang="ru-RU" sz="3200" dirty="0"/>
              <a:t>вызывает </a:t>
            </a:r>
            <a:r>
              <a:rPr lang="en-US" sz="3200" dirty="0"/>
              <a:t>x.__</a:t>
            </a:r>
            <a:r>
              <a:rPr lang="en-US" sz="3200" dirty="0" err="1"/>
              <a:t>eq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ne__(self, other) - </a:t>
            </a:r>
            <a:r>
              <a:rPr lang="en-US" sz="3200" dirty="0"/>
              <a:t>x != y </a:t>
            </a:r>
            <a:r>
              <a:rPr lang="ru-RU" sz="3200" dirty="0"/>
              <a:t>вызывает </a:t>
            </a:r>
            <a:r>
              <a:rPr lang="en-US" sz="3200" dirty="0" err="1"/>
              <a:t>x.__ne</a:t>
            </a:r>
            <a:r>
              <a:rPr lang="en-US" sz="3200" dirty="0"/>
              <a:t>__(y)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gt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/>
              <a:t>x &gt; y </a:t>
            </a:r>
            <a:r>
              <a:rPr lang="ru-RU" sz="3200" dirty="0"/>
              <a:t>вызывает </a:t>
            </a:r>
            <a:r>
              <a:rPr lang="en-US" sz="3200" dirty="0"/>
              <a:t>x.__</a:t>
            </a:r>
            <a:r>
              <a:rPr lang="en-US" sz="3200" dirty="0" err="1"/>
              <a:t>gt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ge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/>
              <a:t>x ≥ y </a:t>
            </a:r>
            <a:r>
              <a:rPr lang="ru-RU" sz="3200" dirty="0"/>
              <a:t>вызывает </a:t>
            </a:r>
            <a:r>
              <a:rPr lang="en-US" sz="3200" dirty="0"/>
              <a:t>x.__</a:t>
            </a:r>
            <a:r>
              <a:rPr lang="en-US" sz="3200" dirty="0" err="1"/>
              <a:t>ge</a:t>
            </a:r>
            <a:r>
              <a:rPr lang="en-US" sz="3200" dirty="0"/>
              <a:t>__(y</a:t>
            </a:r>
            <a:r>
              <a:rPr lang="en-US" sz="3200" dirty="0" smtClean="0"/>
              <a:t>).</a:t>
            </a:r>
            <a:endParaRPr lang="ru-RU" sz="3200" dirty="0" smtClean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45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23582" y="2054697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hash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получение </a:t>
            </a:r>
            <a:r>
              <a:rPr lang="ru-RU" sz="3200" dirty="0" err="1"/>
              <a:t>хэш</a:t>
            </a:r>
            <a:r>
              <a:rPr lang="ru-RU" sz="3200" dirty="0"/>
              <a:t>-суммы объекта, например, для добавления в словарь</a:t>
            </a:r>
            <a:r>
              <a:rPr lang="ru-RU" sz="3200" dirty="0" smtClean="0"/>
              <a:t>.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bool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/>
              <a:t>вызывается при проверке истинности. Если этот метод не определён, вызывается метод __</a:t>
            </a:r>
            <a:r>
              <a:rPr lang="ru-RU" sz="3200" dirty="0" err="1"/>
              <a:t>len</a:t>
            </a:r>
            <a:r>
              <a:rPr lang="ru-RU" sz="3200" dirty="0"/>
              <a:t>__ (объекты, имеющие ненулевую длину, считаются истинными</a:t>
            </a:r>
            <a:r>
              <a:rPr lang="ru-RU" sz="3200" dirty="0" smtClean="0"/>
              <a:t>).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getattr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, </a:t>
            </a:r>
            <a:r>
              <a:rPr lang="ru-RU" sz="3200" dirty="0" err="1">
                <a:solidFill>
                  <a:srgbClr val="7030A0"/>
                </a:solidFill>
              </a:rPr>
              <a:t>name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/>
              <a:t>вызывается, когда атрибут экземпляра класса не найден в обычных местах (например, у экземпляра нет метода с таким названием</a:t>
            </a:r>
            <a:r>
              <a:rPr lang="ru-RU" sz="3200" dirty="0" smtClean="0"/>
              <a:t>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setattr</a:t>
            </a:r>
            <a:r>
              <a:rPr lang="en-US" sz="3200" dirty="0">
                <a:solidFill>
                  <a:srgbClr val="7030A0"/>
                </a:solidFill>
              </a:rPr>
              <a:t>__(self, name, value) </a:t>
            </a:r>
            <a:r>
              <a:rPr lang="en-US" sz="3200" dirty="0"/>
              <a:t>- </a:t>
            </a:r>
            <a:r>
              <a:rPr lang="ru-RU" sz="3200" dirty="0"/>
              <a:t>назначение атрибута.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delattr</a:t>
            </a:r>
            <a:r>
              <a:rPr lang="en-US" sz="3200" dirty="0">
                <a:solidFill>
                  <a:srgbClr val="7030A0"/>
                </a:solidFill>
              </a:rPr>
              <a:t>__(self, name) </a:t>
            </a:r>
            <a:r>
              <a:rPr lang="en-US" sz="3200" dirty="0"/>
              <a:t>- </a:t>
            </a:r>
            <a:r>
              <a:rPr lang="ru-RU" sz="3200" dirty="0"/>
              <a:t>удаление атрибута (</a:t>
            </a:r>
            <a:r>
              <a:rPr lang="en-US" sz="3200" dirty="0"/>
              <a:t>del obj.name).</a:t>
            </a:r>
          </a:p>
        </p:txBody>
      </p:sp>
    </p:spTree>
    <p:extLst>
      <p:ext uri="{BB962C8B-B14F-4D97-AF65-F5344CB8AC3E}">
        <p14:creationId xmlns:p14="http://schemas.microsoft.com/office/powerpoint/2010/main" val="20400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23582" y="2054697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>
                <a:solidFill>
                  <a:srgbClr val="7030A0"/>
                </a:solidFill>
              </a:rPr>
              <a:t>__call__(self[, </a:t>
            </a:r>
            <a:r>
              <a:rPr lang="en-US" sz="3200" dirty="0" err="1">
                <a:solidFill>
                  <a:srgbClr val="7030A0"/>
                </a:solidFill>
              </a:rPr>
              <a:t>args</a:t>
            </a:r>
            <a:r>
              <a:rPr lang="en-US" sz="3200" dirty="0">
                <a:solidFill>
                  <a:srgbClr val="7030A0"/>
                </a:solidFill>
              </a:rPr>
              <a:t>...]) - </a:t>
            </a:r>
            <a:r>
              <a:rPr lang="ru-RU" sz="3200" dirty="0"/>
              <a:t>вызов экземпляра класса как функции.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len</a:t>
            </a:r>
            <a:r>
              <a:rPr lang="en-US" sz="3200" dirty="0">
                <a:solidFill>
                  <a:srgbClr val="7030A0"/>
                </a:solidFill>
              </a:rPr>
              <a:t>__(self) - </a:t>
            </a:r>
            <a:r>
              <a:rPr lang="ru-RU" sz="3200" dirty="0"/>
              <a:t>длина объекта</a:t>
            </a:r>
            <a:r>
              <a:rPr lang="ru-RU" sz="3200" dirty="0">
                <a:solidFill>
                  <a:srgbClr val="7030A0"/>
                </a:solidFill>
              </a:rPr>
              <a:t>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getitem</a:t>
            </a:r>
            <a:r>
              <a:rPr lang="en-US" sz="3200" dirty="0">
                <a:solidFill>
                  <a:srgbClr val="7030A0"/>
                </a:solidFill>
              </a:rPr>
              <a:t>__(self, key) - </a:t>
            </a:r>
            <a:r>
              <a:rPr lang="ru-RU" sz="3200" dirty="0"/>
              <a:t>доступ по индексу (или ключу).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setitem</a:t>
            </a:r>
            <a:r>
              <a:rPr lang="en-US" sz="3200" dirty="0">
                <a:solidFill>
                  <a:srgbClr val="7030A0"/>
                </a:solidFill>
              </a:rPr>
              <a:t>__(self, key, value) - </a:t>
            </a:r>
            <a:r>
              <a:rPr lang="ru-RU" sz="3200" dirty="0"/>
              <a:t>назначение элемента по индексу.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delitem</a:t>
            </a:r>
            <a:r>
              <a:rPr lang="en-US" sz="3200" dirty="0">
                <a:solidFill>
                  <a:srgbClr val="7030A0"/>
                </a:solidFill>
              </a:rPr>
              <a:t>__(self, key) - </a:t>
            </a:r>
            <a:r>
              <a:rPr lang="ru-RU" sz="3200" dirty="0"/>
              <a:t>удаление элемента по индексу.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iter</a:t>
            </a:r>
            <a:r>
              <a:rPr lang="en-US" sz="3200" dirty="0">
                <a:solidFill>
                  <a:srgbClr val="7030A0"/>
                </a:solidFill>
              </a:rPr>
              <a:t>__(self) - </a:t>
            </a:r>
            <a:r>
              <a:rPr lang="ru-RU" sz="3200" dirty="0"/>
              <a:t>возвращает итератор для контейнера.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reversed__(self) </a:t>
            </a:r>
            <a:r>
              <a:rPr lang="en-US" sz="3200" dirty="0"/>
              <a:t>- </a:t>
            </a:r>
            <a:r>
              <a:rPr lang="ru-RU" sz="3200" dirty="0"/>
              <a:t>итератор из элементов, следующих в обратном порядке.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contains__(self, item) </a:t>
            </a:r>
            <a:r>
              <a:rPr lang="en-US" sz="3200" dirty="0"/>
              <a:t>- </a:t>
            </a:r>
            <a:r>
              <a:rPr lang="ru-RU" sz="3200" dirty="0"/>
              <a:t>проверка на принадлежность элемента контейнеру (</a:t>
            </a:r>
            <a:r>
              <a:rPr lang="en-US" sz="3200" dirty="0"/>
              <a:t>item in self).</a:t>
            </a:r>
          </a:p>
        </p:txBody>
      </p:sp>
    </p:spTree>
    <p:extLst>
      <p:ext uri="{BB962C8B-B14F-4D97-AF65-F5344CB8AC3E}">
        <p14:creationId xmlns:p14="http://schemas.microsoft.com/office/powerpoint/2010/main" val="33432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Перегрузка арифметических операторов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035447" y="2286000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>
                <a:solidFill>
                  <a:srgbClr val="7030A0"/>
                </a:solidFill>
              </a:rPr>
              <a:t>__add__(self, other) - </a:t>
            </a:r>
            <a:r>
              <a:rPr lang="ru-RU" sz="3200" dirty="0"/>
              <a:t>сложение. </a:t>
            </a:r>
            <a:r>
              <a:rPr lang="en-US" sz="3200" dirty="0"/>
              <a:t>x + y </a:t>
            </a:r>
            <a:r>
              <a:rPr lang="ru-RU" sz="3200" dirty="0"/>
              <a:t>вызывает </a:t>
            </a:r>
            <a:r>
              <a:rPr lang="en-US" sz="3200" dirty="0" err="1"/>
              <a:t>x.__add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sub__(self, other) - </a:t>
            </a:r>
            <a:r>
              <a:rPr lang="ru-RU" sz="3200" dirty="0"/>
              <a:t>вычитание (</a:t>
            </a:r>
            <a:r>
              <a:rPr lang="en-US" sz="3200" dirty="0"/>
              <a:t>x -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mul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/>
              <a:t>умножение (</a:t>
            </a:r>
            <a:r>
              <a:rPr lang="en-US" sz="3200" dirty="0"/>
              <a:t>x *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truediv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/>
              <a:t>деление (</a:t>
            </a:r>
            <a:r>
              <a:rPr lang="en-US" sz="3200" dirty="0"/>
              <a:t>x /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floordiv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/>
              <a:t>целочисленное деление (</a:t>
            </a:r>
            <a:r>
              <a:rPr lang="en-US" sz="3200" dirty="0"/>
              <a:t>x //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mod__(self, other) - </a:t>
            </a:r>
            <a:r>
              <a:rPr lang="ru-RU" sz="3200" dirty="0"/>
              <a:t>остаток от деления (</a:t>
            </a:r>
            <a:r>
              <a:rPr lang="en-US" sz="3200" dirty="0"/>
              <a:t>x %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divmod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/>
              <a:t>частное и остаток (</a:t>
            </a:r>
            <a:r>
              <a:rPr lang="en-US" sz="3200" dirty="0" err="1"/>
              <a:t>divmod</a:t>
            </a:r>
            <a:r>
              <a:rPr lang="en-US" sz="3200" dirty="0"/>
              <a:t>(x, y)).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pow__(self, other[, modulo]) - </a:t>
            </a:r>
            <a:r>
              <a:rPr lang="ru-RU" sz="3200" dirty="0"/>
              <a:t>возведение в степень (</a:t>
            </a:r>
            <a:r>
              <a:rPr lang="en-US" sz="3200" dirty="0"/>
              <a:t>x ** y, pow(x, y[, modulo])).</a:t>
            </a:r>
          </a:p>
        </p:txBody>
      </p:sp>
    </p:spTree>
    <p:extLst>
      <p:ext uri="{BB962C8B-B14F-4D97-AF65-F5344CB8AC3E}">
        <p14:creationId xmlns:p14="http://schemas.microsoft.com/office/powerpoint/2010/main" val="29211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наследование?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Какой класс является базовым для всех классов в </a:t>
            </a:r>
            <a:r>
              <a:rPr lang="en-US" sz="2800" dirty="0" smtClean="0"/>
              <a:t>python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Назначение функции </a:t>
            </a:r>
            <a:r>
              <a:rPr lang="en-US" sz="2800" dirty="0" err="1" smtClean="0"/>
              <a:t>issubclass</a:t>
            </a:r>
            <a:r>
              <a:rPr lang="en-US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Назначение функции </a:t>
            </a:r>
            <a:r>
              <a:rPr lang="en-US" sz="2800" dirty="0" err="1" smtClean="0"/>
              <a:t>isinstnance</a:t>
            </a:r>
            <a:r>
              <a:rPr lang="en-US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множественное наследование?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определить порядок разрешения методов при множественном наследовании?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абстрактный класс?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Перегрузка арифметических операторов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035447" y="2286000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iadd</a:t>
            </a:r>
            <a:r>
              <a:rPr lang="en-US" sz="3200" dirty="0">
                <a:solidFill>
                  <a:srgbClr val="7030A0"/>
                </a:solidFill>
              </a:rPr>
              <a:t>__(self, other) </a:t>
            </a:r>
            <a:r>
              <a:rPr lang="en-US" sz="3200" dirty="0"/>
              <a:t>- </a:t>
            </a:r>
            <a:r>
              <a:rPr lang="en-US" sz="3200" dirty="0" smtClean="0"/>
              <a:t>+=</a:t>
            </a:r>
            <a:endParaRPr lang="en-US" sz="3200" dirty="0"/>
          </a:p>
          <a:p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isub</a:t>
            </a:r>
            <a:r>
              <a:rPr lang="en-US" sz="3200" dirty="0">
                <a:solidFill>
                  <a:srgbClr val="7030A0"/>
                </a:solidFill>
              </a:rPr>
              <a:t>__(self, other) </a:t>
            </a:r>
            <a:r>
              <a:rPr lang="en-US" sz="3200" dirty="0"/>
              <a:t>- </a:t>
            </a:r>
            <a:r>
              <a:rPr lang="en-US" sz="3200" dirty="0" smtClean="0"/>
              <a:t>-=</a:t>
            </a:r>
            <a:endParaRPr lang="en-US" sz="3200" dirty="0"/>
          </a:p>
          <a:p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imul</a:t>
            </a:r>
            <a:r>
              <a:rPr lang="en-US" sz="3200" dirty="0">
                <a:solidFill>
                  <a:srgbClr val="7030A0"/>
                </a:solidFill>
              </a:rPr>
              <a:t>__(self, other) </a:t>
            </a:r>
            <a:r>
              <a:rPr lang="en-US" sz="3200" dirty="0"/>
              <a:t>- </a:t>
            </a:r>
            <a:r>
              <a:rPr lang="en-US" sz="3200" dirty="0" smtClean="0"/>
              <a:t>*=</a:t>
            </a:r>
            <a:endParaRPr lang="en-US" sz="3200" dirty="0"/>
          </a:p>
          <a:p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itruediv</a:t>
            </a:r>
            <a:r>
              <a:rPr lang="en-US" sz="3200" dirty="0">
                <a:solidFill>
                  <a:srgbClr val="7030A0"/>
                </a:solidFill>
              </a:rPr>
              <a:t>__(self, other) </a:t>
            </a:r>
            <a:r>
              <a:rPr lang="en-US" sz="3200" dirty="0"/>
              <a:t>- </a:t>
            </a:r>
            <a:r>
              <a:rPr lang="en-US" sz="3200" dirty="0" smtClean="0"/>
              <a:t>/=</a:t>
            </a:r>
            <a:endParaRPr lang="en-US" sz="3200" dirty="0"/>
          </a:p>
          <a:p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ifloordiv</a:t>
            </a:r>
            <a:r>
              <a:rPr lang="en-US" sz="3200" dirty="0">
                <a:solidFill>
                  <a:srgbClr val="7030A0"/>
                </a:solidFill>
              </a:rPr>
              <a:t>__(self, other) </a:t>
            </a:r>
            <a:r>
              <a:rPr lang="en-US" sz="3200" dirty="0"/>
              <a:t>- </a:t>
            </a:r>
            <a:r>
              <a:rPr lang="en-US" sz="3200" dirty="0" smtClean="0"/>
              <a:t>//=</a:t>
            </a:r>
            <a:endParaRPr lang="en-US" sz="3200" dirty="0"/>
          </a:p>
          <a:p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imod</a:t>
            </a:r>
            <a:r>
              <a:rPr lang="en-US" sz="3200" dirty="0">
                <a:solidFill>
                  <a:srgbClr val="7030A0"/>
                </a:solidFill>
              </a:rPr>
              <a:t>__(self, other) </a:t>
            </a:r>
            <a:r>
              <a:rPr lang="en-US" sz="3200" dirty="0"/>
              <a:t>- </a:t>
            </a:r>
            <a:r>
              <a:rPr lang="en-US" sz="3200" dirty="0" smtClean="0"/>
              <a:t>%=</a:t>
            </a:r>
            <a:endParaRPr lang="en-US" sz="3200" dirty="0"/>
          </a:p>
          <a:p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ipow</a:t>
            </a:r>
            <a:r>
              <a:rPr lang="en-US" sz="3200" dirty="0">
                <a:solidFill>
                  <a:srgbClr val="7030A0"/>
                </a:solidFill>
              </a:rPr>
              <a:t>__(self, other[, modulo]) </a:t>
            </a:r>
            <a:r>
              <a:rPr lang="en-US" sz="3200" dirty="0"/>
              <a:t>- </a:t>
            </a:r>
            <a:r>
              <a:rPr lang="en-US" sz="3200" dirty="0" smtClean="0"/>
              <a:t>**=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15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Другие 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0613" y="3745735"/>
            <a:ext cx="135507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Официальная документация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https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://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docs.python.org/3/reference/datamodel.html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Python 3 </a:t>
            </a: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для </a:t>
            </a: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начинающих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5"/>
              </a:rPr>
              <a:t>https://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5"/>
              </a:rPr>
              <a:t>pythonworld.ru/osnovy/peregruzka-operatorov.html</a:t>
            </a: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</a:t>
            </a: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88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1228725"/>
            <a:ext cx="6477000" cy="791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Три кита 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26" name="Picture 2" descr="&amp;tcy;&amp;rcy;&amp;icy; &amp;kcy;&amp;icy;&amp;tcy;&amp;acy; &amp;Ocy;&amp;Ocy;&amp;Pcy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3" b="11405"/>
          <a:stretch/>
        </p:blipFill>
        <p:spPr bwMode="auto">
          <a:xfrm>
            <a:off x="2619373" y="4114800"/>
            <a:ext cx="10948999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126" y="2195511"/>
            <a:ext cx="6787721" cy="19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Полиморфизм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051059" y="2527300"/>
            <a:ext cx="14153880" cy="57618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/>
              <a:t>Слово «полиморфизм» можно перевести как «много форм</a:t>
            </a:r>
            <a:r>
              <a:rPr lang="ru-RU" sz="3600" dirty="0" smtClean="0"/>
              <a:t>»</a:t>
            </a:r>
            <a:r>
              <a:rPr lang="en-US" sz="3600" dirty="0"/>
              <a:t>.</a:t>
            </a:r>
            <a:endParaRPr lang="en-US" sz="3600" dirty="0" smtClean="0"/>
          </a:p>
          <a:p>
            <a:pPr lvl="0">
              <a:buClr>
                <a:srgbClr val="FFFFFF"/>
              </a:buClr>
              <a:buSzPct val="25000"/>
              <a:defRPr/>
            </a:pPr>
            <a:endParaRPr lang="en-US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тим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термином обозначают возможность использования одного и того же имени операции или метода к объектам разных классов, при этом действия, совершаемые с объектами, могут существенно различаться.</a:t>
            </a: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371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Известный полиморфизм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65834" y="3038960"/>
            <a:ext cx="5806942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 * b)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3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altLang="ru-RU" sz="32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"2“</a:t>
            </a:r>
            <a:endParaRPr kumimoji="0" lang="en-US" altLang="ru-RU" sz="3200" b="1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 * b)   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itchFamily="49" charset="0"/>
                <a:cs typeface="Courier New" pitchFamily="49" charset="0"/>
              </a:rPr>
              <a:t>'22'</a:t>
            </a: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Переопределение методов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06005" y="2137009"/>
            <a:ext cx="8027306" cy="6986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oper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 + y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B(A):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Наследуем класс "А"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oper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&lt;-----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 / y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 = A()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 = B()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(obj1.oper(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(obj2.oper(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0.5</a:t>
            </a:r>
            <a:endParaRPr lang="ru-RU" sz="28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9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методу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31342" y="2803802"/>
            <a:ext cx="8032376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B(A):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Наследуем класс "А"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boo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 = A()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 = B()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foo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boo</a:t>
            </a:r>
            <a:endParaRPr lang="ru-RU" sz="28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5818909" y="4172989"/>
            <a:ext cx="1961804" cy="397348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5971309" y="6284422"/>
            <a:ext cx="1809404" cy="231094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методу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05837" y="2714157"/>
            <a:ext cx="8032376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B(A):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Наследуем класс "А"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().foo()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 = A()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 = B()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foo</a:t>
            </a:r>
            <a: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ru-RU" sz="28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898776" y="5740676"/>
            <a:ext cx="2958353" cy="5525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>
            <a:endCxn id="2" idx="3"/>
          </p:cNvCxnSpPr>
          <p:nvPr/>
        </p:nvCxnSpPr>
        <p:spPr>
          <a:xfrm flipH="1">
            <a:off x="8857129" y="5590310"/>
            <a:ext cx="1775012" cy="42664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83151" y="5359477"/>
            <a:ext cx="4589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Вызов метода базового класса</a:t>
            </a:r>
            <a:r>
              <a:rPr lang="en-US" sz="2400" dirty="0" smtClean="0"/>
              <a:t> </a:t>
            </a:r>
            <a:r>
              <a:rPr lang="ru-RU" sz="2400" dirty="0" smtClean="0"/>
              <a:t>через </a:t>
            </a:r>
            <a:r>
              <a:rPr lang="en-US" sz="2400" dirty="0" smtClean="0"/>
              <a:t>super()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990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833</Words>
  <Application>Microsoft Office PowerPoint</Application>
  <PresentationFormat>Произвольный</PresentationFormat>
  <Paragraphs>122</Paragraphs>
  <Slides>21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Cabin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Задача на повторение</vt:lpstr>
      <vt:lpstr>Три кита ООП</vt:lpstr>
      <vt:lpstr>Полиморфизм</vt:lpstr>
      <vt:lpstr>Известный полиморфизм</vt:lpstr>
      <vt:lpstr>Переопределение методов</vt:lpstr>
      <vt:lpstr>Доступ к методу базового класса</vt:lpstr>
      <vt:lpstr>Доступ к методу базового класса</vt:lpstr>
      <vt:lpstr>Доступ к методу базового класса</vt:lpstr>
      <vt:lpstr>Обращение к конструктору базового класса</vt:lpstr>
      <vt:lpstr>Обращение к конструктору базового класса</vt:lpstr>
      <vt:lpstr>Альтернатива</vt:lpstr>
      <vt:lpstr>Магические методы</vt:lpstr>
      <vt:lpstr>Метод __str__</vt:lpstr>
      <vt:lpstr>Магические методы сравнения</vt:lpstr>
      <vt:lpstr>Магические методы</vt:lpstr>
      <vt:lpstr>Магические методы</vt:lpstr>
      <vt:lpstr>Перегрузка арифметических операторов</vt:lpstr>
      <vt:lpstr>Перегрузка арифметических операторов</vt:lpstr>
      <vt:lpstr>Другие магические методы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Максим Шаптала</cp:lastModifiedBy>
  <cp:revision>873</cp:revision>
  <dcterms:modified xsi:type="dcterms:W3CDTF">2017-04-17T18:34:12Z</dcterms:modified>
</cp:coreProperties>
</file>