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1" r:id="rId6"/>
    <p:sldId id="257" r:id="rId7"/>
    <p:sldId id="260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59" r:id="rId18"/>
    <p:sldId id="27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uk-UA" sz="1600" dirty="0" err="1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Академия</a:t>
            </a:r>
            <a:r>
              <a:rPr lang="uk-UA" sz="160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Шаг</a:t>
            </a:r>
            <a:endParaRPr lang="en-US" sz="160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C7E6FD67-5737-4105-B4FC-FD0DC3C64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ru-UA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A5A9DFB-4A74-49B4-8510-6A8F71ABF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3375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71C60-C682-4F20-B4FE-566E059D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Запуск </a:t>
            </a:r>
            <a:r>
              <a:rPr lang="uk-UA" dirty="0" err="1"/>
              <a:t>теста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6663C-1C09-494F-92F4-1423403E14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b="1" dirty="0" err="1"/>
              <a:t>unittest</a:t>
            </a:r>
            <a:r>
              <a:rPr lang="ru-RU" dirty="0"/>
              <a:t> может быть использован из командной строки для запуска модулей с тестами, классов или даже отдельных методов: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9B5CDA-BE60-40ED-92D1-D18F15D9D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89" y="3429000"/>
            <a:ext cx="9058481" cy="14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2D621-27D9-43C0-A5BA-BFD9F54F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Обнаружение тестов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8CF11-AD02-4D68-93C3-2831381DA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b="1" dirty="0" err="1"/>
              <a:t>unittest</a:t>
            </a:r>
            <a:r>
              <a:rPr lang="ru-RU" dirty="0"/>
              <a:t> поддерживает простое обнаружение тестов. </a:t>
            </a:r>
          </a:p>
          <a:p>
            <a:r>
              <a:rPr lang="ru-RU" dirty="0"/>
              <a:t>Для совместимости с обнаружением тестов, все файлы тестов должны быть модулями или пакетами, импортируемыми из директории верхнего уровня проекта</a:t>
            </a:r>
          </a:p>
          <a:p>
            <a:r>
              <a:rPr lang="ru-RU" dirty="0"/>
              <a:t>Обнаружение тестов реализовано в </a:t>
            </a:r>
            <a:r>
              <a:rPr lang="ru-RU" dirty="0" err="1"/>
              <a:t>TestLoader.discover</a:t>
            </a:r>
            <a:r>
              <a:rPr lang="ru-RU" dirty="0"/>
              <a:t>(), но может быть использовано из командной строки:</a:t>
            </a:r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CECEB6-252B-4B36-A3A5-9A57E3B85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89" y="5254162"/>
            <a:ext cx="5014291" cy="9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D22B36-2027-43AB-AA91-B7DEDCE5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7137" y="1245703"/>
            <a:ext cx="5616915" cy="49530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assertEqual</a:t>
            </a:r>
            <a:r>
              <a:rPr lang="en-US" dirty="0"/>
              <a:t>(a, b) </a:t>
            </a:r>
            <a:r>
              <a:rPr lang="en-US" b="0" dirty="0"/>
              <a:t>— a == b</a:t>
            </a:r>
          </a:p>
          <a:p>
            <a:pPr marL="0" indent="0">
              <a:buNone/>
            </a:pPr>
            <a:r>
              <a:rPr lang="en-US" dirty="0" err="1"/>
              <a:t>assertNotEqual</a:t>
            </a:r>
            <a:r>
              <a:rPr lang="en-US" dirty="0"/>
              <a:t>(a, b) </a:t>
            </a:r>
            <a:r>
              <a:rPr lang="en-US" b="0" dirty="0"/>
              <a:t>— a != b</a:t>
            </a:r>
          </a:p>
          <a:p>
            <a:pPr marL="0" indent="0">
              <a:buNone/>
            </a:pPr>
            <a:r>
              <a:rPr lang="en-US" dirty="0" err="1"/>
              <a:t>assertTrue</a:t>
            </a:r>
            <a:r>
              <a:rPr lang="en-US" dirty="0"/>
              <a:t>(x) </a:t>
            </a:r>
            <a:r>
              <a:rPr lang="en-US" b="0" dirty="0"/>
              <a:t>— bool(x) is True</a:t>
            </a:r>
          </a:p>
          <a:p>
            <a:pPr marL="0" indent="0">
              <a:buNone/>
            </a:pPr>
            <a:r>
              <a:rPr lang="en-US" dirty="0" err="1"/>
              <a:t>assertFalse</a:t>
            </a:r>
            <a:r>
              <a:rPr lang="en-US" dirty="0"/>
              <a:t>(x) </a:t>
            </a:r>
            <a:r>
              <a:rPr lang="en-US" b="0" dirty="0"/>
              <a:t>— bool(x) is False</a:t>
            </a:r>
          </a:p>
          <a:p>
            <a:pPr marL="0" indent="0">
              <a:buNone/>
            </a:pPr>
            <a:r>
              <a:rPr lang="en-US" dirty="0" err="1"/>
              <a:t>assertIs</a:t>
            </a:r>
            <a:r>
              <a:rPr lang="en-US" dirty="0"/>
              <a:t>(a, b) </a:t>
            </a:r>
            <a:r>
              <a:rPr lang="en-US" b="0" dirty="0"/>
              <a:t>— a is b</a:t>
            </a:r>
          </a:p>
          <a:p>
            <a:pPr marL="0" indent="0">
              <a:buNone/>
            </a:pPr>
            <a:r>
              <a:rPr lang="en-US" dirty="0" err="1"/>
              <a:t>assertIsNot</a:t>
            </a:r>
            <a:r>
              <a:rPr lang="en-US" dirty="0"/>
              <a:t>(a, b) </a:t>
            </a:r>
            <a:r>
              <a:rPr lang="en-US" b="0" dirty="0"/>
              <a:t>— a is not b</a:t>
            </a:r>
          </a:p>
          <a:p>
            <a:pPr marL="0" indent="0">
              <a:buNone/>
            </a:pPr>
            <a:r>
              <a:rPr lang="en-US" dirty="0" err="1"/>
              <a:t>assertIsNone</a:t>
            </a:r>
            <a:r>
              <a:rPr lang="en-US" dirty="0"/>
              <a:t>(x) </a:t>
            </a:r>
            <a:r>
              <a:rPr lang="en-US" b="0" dirty="0"/>
              <a:t>— x is None</a:t>
            </a:r>
          </a:p>
          <a:p>
            <a:pPr marL="0" indent="0">
              <a:buNone/>
            </a:pPr>
            <a:r>
              <a:rPr lang="en-US" dirty="0" err="1"/>
              <a:t>assertIsNotNone</a:t>
            </a:r>
            <a:r>
              <a:rPr lang="en-US" dirty="0"/>
              <a:t>(x) </a:t>
            </a:r>
            <a:r>
              <a:rPr lang="en-US" b="0" dirty="0"/>
              <a:t>— x is not None</a:t>
            </a:r>
          </a:p>
          <a:p>
            <a:pPr marL="0" indent="0">
              <a:buNone/>
            </a:pPr>
            <a:r>
              <a:rPr lang="en-US" dirty="0" err="1"/>
              <a:t>assertIn</a:t>
            </a:r>
            <a:r>
              <a:rPr lang="en-US" dirty="0"/>
              <a:t>(a, b) </a:t>
            </a:r>
            <a:r>
              <a:rPr lang="en-US" b="0" dirty="0"/>
              <a:t>— a in b</a:t>
            </a:r>
            <a:endParaRPr lang="uk-UA" b="0" dirty="0"/>
          </a:p>
          <a:p>
            <a:pPr marL="0" indent="0">
              <a:buNone/>
            </a:pPr>
            <a:r>
              <a:rPr lang="en-US" dirty="0" err="1"/>
              <a:t>assertNotIn</a:t>
            </a:r>
            <a:r>
              <a:rPr lang="en-US" dirty="0"/>
              <a:t>(a, b) </a:t>
            </a:r>
            <a:r>
              <a:rPr lang="en-US" b="0" dirty="0"/>
              <a:t>— a not in b</a:t>
            </a:r>
            <a:endParaRPr lang="ru-UA" b="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308CB4-3E43-43C6-9648-D32470620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1200" y="1097281"/>
            <a:ext cx="6400800" cy="5578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assertIsInstance</a:t>
            </a:r>
            <a:r>
              <a:rPr lang="en-US" dirty="0"/>
              <a:t>(a, b) </a:t>
            </a:r>
            <a:r>
              <a:rPr lang="en-US" b="0" dirty="0"/>
              <a:t>— </a:t>
            </a:r>
            <a:r>
              <a:rPr lang="en-US" b="0" dirty="0" err="1"/>
              <a:t>isinstance</a:t>
            </a:r>
            <a:r>
              <a:rPr lang="en-US" b="0" dirty="0"/>
              <a:t>(a, b)</a:t>
            </a:r>
          </a:p>
          <a:p>
            <a:pPr marL="0" indent="0">
              <a:buNone/>
            </a:pPr>
            <a:r>
              <a:rPr lang="en-US" dirty="0" err="1"/>
              <a:t>assertNotIsInstance</a:t>
            </a:r>
            <a:r>
              <a:rPr lang="en-US" dirty="0"/>
              <a:t>(a, b) </a:t>
            </a:r>
            <a:r>
              <a:rPr lang="en-US" b="0" dirty="0"/>
              <a:t>— not </a:t>
            </a:r>
            <a:r>
              <a:rPr lang="en-US" b="0" dirty="0" err="1"/>
              <a:t>isinstance</a:t>
            </a:r>
            <a:r>
              <a:rPr lang="en-US" b="0" dirty="0"/>
              <a:t>(a, b)</a:t>
            </a:r>
          </a:p>
          <a:p>
            <a:pPr marL="0" indent="0">
              <a:buNone/>
            </a:pPr>
            <a:r>
              <a:rPr lang="en-US" dirty="0" err="1"/>
              <a:t>assertRaises</a:t>
            </a:r>
            <a:r>
              <a:rPr lang="en-US" dirty="0"/>
              <a:t>(</a:t>
            </a:r>
            <a:r>
              <a:rPr lang="en-US" dirty="0" err="1"/>
              <a:t>exc</a:t>
            </a:r>
            <a:r>
              <a:rPr lang="en-US" dirty="0"/>
              <a:t>, fun,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kwds</a:t>
            </a:r>
            <a:r>
              <a:rPr lang="en-US" dirty="0"/>
              <a:t>) </a:t>
            </a:r>
            <a:r>
              <a:rPr lang="en-US" b="0" dirty="0"/>
              <a:t>— fun(*</a:t>
            </a:r>
            <a:r>
              <a:rPr lang="en-US" b="0" dirty="0" err="1"/>
              <a:t>args</a:t>
            </a:r>
            <a:r>
              <a:rPr lang="en-US" b="0" dirty="0"/>
              <a:t>, **</a:t>
            </a:r>
            <a:r>
              <a:rPr lang="en-US" b="0" dirty="0" err="1"/>
              <a:t>kwds</a:t>
            </a:r>
            <a:r>
              <a:rPr lang="en-US" b="0" dirty="0"/>
              <a:t>) </a:t>
            </a:r>
            <a:r>
              <a:rPr lang="ru-RU" b="0" dirty="0"/>
              <a:t>порождает исключение </a:t>
            </a:r>
            <a:r>
              <a:rPr lang="en-US" b="0" dirty="0" err="1"/>
              <a:t>exc</a:t>
            </a:r>
            <a:endParaRPr lang="uk-UA" b="0" dirty="0"/>
          </a:p>
          <a:p>
            <a:pPr marL="0" indent="0">
              <a:buNone/>
            </a:pPr>
            <a:r>
              <a:rPr lang="en-US" dirty="0" err="1"/>
              <a:t>assertGreater</a:t>
            </a:r>
            <a:r>
              <a:rPr lang="en-US" dirty="0"/>
              <a:t>(a, b) </a:t>
            </a:r>
            <a:r>
              <a:rPr lang="en-US" b="0" dirty="0"/>
              <a:t>— a &gt; b</a:t>
            </a:r>
          </a:p>
          <a:p>
            <a:pPr marL="0" indent="0">
              <a:buNone/>
            </a:pPr>
            <a:r>
              <a:rPr lang="en-US" dirty="0" err="1"/>
              <a:t>assertGreaterEqual</a:t>
            </a:r>
            <a:r>
              <a:rPr lang="en-US" dirty="0"/>
              <a:t>(a, b) </a:t>
            </a:r>
            <a:r>
              <a:rPr lang="en-US" b="0" dirty="0"/>
              <a:t>— a &gt;= b</a:t>
            </a:r>
          </a:p>
          <a:p>
            <a:pPr marL="0" indent="0">
              <a:buNone/>
            </a:pPr>
            <a:r>
              <a:rPr lang="en-US" dirty="0" err="1"/>
              <a:t>assertLess</a:t>
            </a:r>
            <a:r>
              <a:rPr lang="en-US" dirty="0"/>
              <a:t>(a, b) </a:t>
            </a:r>
            <a:r>
              <a:rPr lang="en-US" b="0" dirty="0"/>
              <a:t>— a &lt; b</a:t>
            </a:r>
          </a:p>
          <a:p>
            <a:pPr marL="0" indent="0">
              <a:buNone/>
            </a:pPr>
            <a:r>
              <a:rPr lang="en-US" dirty="0" err="1"/>
              <a:t>assertLessEqual</a:t>
            </a:r>
            <a:r>
              <a:rPr lang="en-US" dirty="0"/>
              <a:t>(a, b) </a:t>
            </a:r>
            <a:r>
              <a:rPr lang="en-US" b="0" dirty="0"/>
              <a:t>— a &lt;= b</a:t>
            </a:r>
          </a:p>
          <a:p>
            <a:pPr marL="0" indent="0">
              <a:buNone/>
            </a:pPr>
            <a:r>
              <a:rPr lang="en-US" dirty="0" err="1"/>
              <a:t>assertRegex</a:t>
            </a:r>
            <a:r>
              <a:rPr lang="en-US" dirty="0"/>
              <a:t>(s, r) </a:t>
            </a:r>
            <a:r>
              <a:rPr lang="en-US" b="0" dirty="0"/>
              <a:t>— </a:t>
            </a:r>
            <a:r>
              <a:rPr lang="en-US" b="0" dirty="0" err="1"/>
              <a:t>r.search</a:t>
            </a:r>
            <a:r>
              <a:rPr lang="en-US" b="0" dirty="0"/>
              <a:t>(s)</a:t>
            </a:r>
          </a:p>
          <a:p>
            <a:pPr marL="0" indent="0">
              <a:buNone/>
            </a:pPr>
            <a:r>
              <a:rPr lang="en-US" dirty="0" err="1"/>
              <a:t>assertNotRegex</a:t>
            </a:r>
            <a:r>
              <a:rPr lang="en-US" dirty="0"/>
              <a:t>(s, r) </a:t>
            </a:r>
            <a:r>
              <a:rPr lang="en-US" b="0" dirty="0"/>
              <a:t>— not </a:t>
            </a:r>
            <a:r>
              <a:rPr lang="en-US" b="0" dirty="0" err="1"/>
              <a:t>r.search</a:t>
            </a:r>
            <a:r>
              <a:rPr lang="en-US" b="0" dirty="0"/>
              <a:t>(s)</a:t>
            </a:r>
            <a:endParaRPr lang="ru-UA" b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96A81-0F40-45DB-83BF-E39EA252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на успешность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005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216AC-D109-48D8-A909-5CF2C69C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Создание</a:t>
            </a:r>
            <a:r>
              <a:rPr lang="uk-UA" dirty="0"/>
              <a:t> </a:t>
            </a:r>
            <a:r>
              <a:rPr lang="uk-UA" dirty="0" err="1"/>
              <a:t>юнит</a:t>
            </a:r>
            <a:r>
              <a:rPr lang="uk-UA" dirty="0"/>
              <a:t> </a:t>
            </a:r>
            <a:r>
              <a:rPr lang="uk-UA" dirty="0" err="1"/>
              <a:t>теста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0275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C556C-20E3-4C19-81E8-E4C2F3DD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тестов </a:t>
            </a:r>
            <a:r>
              <a:rPr lang="uk-UA" dirty="0"/>
              <a:t>в </a:t>
            </a:r>
            <a:r>
              <a:rPr lang="en-US" dirty="0"/>
              <a:t>Django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681EE-78EE-4D88-BE50-AFEC4A54D7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В модульных тестах </a:t>
            </a:r>
            <a:r>
              <a:rPr lang="ru-RU" b="1" dirty="0" err="1"/>
              <a:t>Django</a:t>
            </a:r>
            <a:r>
              <a:rPr lang="ru-RU" dirty="0"/>
              <a:t> используется модуль стандартной библиотеки </a:t>
            </a:r>
            <a:r>
              <a:rPr lang="ru-RU" dirty="0" err="1"/>
              <a:t>Python</a:t>
            </a:r>
            <a:r>
              <a:rPr lang="ru-RU" dirty="0"/>
              <a:t>: </a:t>
            </a:r>
            <a:r>
              <a:rPr lang="ru-RU" b="1" dirty="0" err="1"/>
              <a:t>unittest</a:t>
            </a:r>
            <a:r>
              <a:rPr lang="ru-RU" dirty="0"/>
              <a:t>. </a:t>
            </a:r>
          </a:p>
          <a:p>
            <a:r>
              <a:rPr lang="ru-RU" dirty="0"/>
              <a:t>Если тесты полагаются на доступ к базе данных, например, создание или запрос моделей, обязательно создавайте классы тестов как подклассы </a:t>
            </a:r>
            <a:r>
              <a:rPr lang="ru-RU" b="1" dirty="0" err="1"/>
              <a:t>django.test.TestCase</a:t>
            </a:r>
            <a:r>
              <a:rPr lang="ru-RU" dirty="0"/>
              <a:t>, а не </a:t>
            </a:r>
            <a:r>
              <a:rPr lang="ru-RU" b="1" dirty="0" err="1"/>
              <a:t>unittest.TestCase</a:t>
            </a:r>
            <a:r>
              <a:rPr lang="ru-RU" dirty="0"/>
              <a:t>.</a:t>
            </a:r>
          </a:p>
          <a:p>
            <a:r>
              <a:rPr lang="ru-RU" dirty="0"/>
              <a:t>Использование </a:t>
            </a:r>
            <a:r>
              <a:rPr lang="ru-RU" b="1" dirty="0" err="1"/>
              <a:t>unittest.TestCase</a:t>
            </a:r>
            <a:r>
              <a:rPr lang="ru-RU" b="1" dirty="0"/>
              <a:t> </a:t>
            </a:r>
            <a:r>
              <a:rPr lang="ru-RU" dirty="0"/>
              <a:t>позволяет избежать затрат на выполнение каждого теста в транзакции и очистку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436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C9E1C-DCF5-4763-A3FF-5CFB492B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классы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EEC2A4-7276-4743-A292-D04097F0D87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58" y="713958"/>
            <a:ext cx="9806054" cy="6144042"/>
          </a:xfrm>
        </p:spPr>
      </p:pic>
    </p:spTree>
    <p:extLst>
      <p:ext uri="{BB962C8B-B14F-4D97-AF65-F5344CB8AC3E}">
        <p14:creationId xmlns:p14="http://schemas.microsoft.com/office/powerpoint/2010/main" val="10316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C281F-9E60-4748-817D-1FC25B54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находятся тесты?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C4828-4B34-4625-8519-CB7649A39F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Шаблон по умолчанию </a:t>
            </a:r>
            <a:r>
              <a:rPr lang="ru-RU" b="1" dirty="0" err="1"/>
              <a:t>startapp</a:t>
            </a:r>
            <a:r>
              <a:rPr lang="ru-RU" dirty="0"/>
              <a:t> создает </a:t>
            </a:r>
            <a:r>
              <a:rPr lang="ru-RU" b="1" dirty="0"/>
              <a:t>tests.py </a:t>
            </a:r>
            <a:r>
              <a:rPr lang="ru-RU" dirty="0"/>
              <a:t>файл в новом приложении. </a:t>
            </a:r>
          </a:p>
          <a:p>
            <a:r>
              <a:rPr lang="ru-RU" dirty="0"/>
              <a:t>Это может быть хорошо, если у вас всего несколько тестов, но по мере роста вашего набора тестов вы, вероятно, захотите реструктурировать его в пакет тестов, чтобы вы могли разделить ваши тесты на различные подмодули, такие как test_models.py, test_views.py, test_forms.py и </a:t>
            </a:r>
            <a:r>
              <a:rPr lang="ru-RU" dirty="0" err="1"/>
              <a:t>т.д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6828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F84B2-8DC8-48E0-B8DB-1E5252B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тестов¶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8CDBD-06B6-4E26-BF3B-56EE1D8F15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Запуск всех тестов производится при помощи команды </a:t>
            </a:r>
            <a:r>
              <a:rPr lang="ru-RU" b="1" dirty="0" err="1"/>
              <a:t>test</a:t>
            </a:r>
            <a:r>
              <a:rPr lang="ru-RU" dirty="0"/>
              <a:t> утилиты </a:t>
            </a:r>
            <a:r>
              <a:rPr lang="ru-RU" b="1" dirty="0"/>
              <a:t>manage.py </a:t>
            </a:r>
            <a:r>
              <a:rPr lang="ru-RU" dirty="0"/>
              <a:t>вашего проекта:</a:t>
            </a:r>
            <a:endParaRPr lang="ru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CE64C5-85CC-4C8E-A64D-02851D4C8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360" y="2721114"/>
            <a:ext cx="4145280" cy="7078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UA" sz="3200" dirty="0">
                <a:solidFill>
                  <a:srgbClr val="33444C"/>
                </a:solidFill>
                <a:latin typeface="JetBrains Mono NL"/>
              </a:rPr>
              <a:t>python 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JetBrains Mono NL"/>
              </a:rPr>
              <a:t>manage.py </a:t>
            </a:r>
            <a:r>
              <a:rPr kumimoji="0" lang="ru-UA" altLang="ru-UA" sz="32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JetBrains Mono NL"/>
              </a:rPr>
              <a:t>test</a:t>
            </a:r>
            <a:r>
              <a:rPr kumimoji="0" lang="ru-UA" altLang="ru-UA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UA" altLang="ru-UA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E7214-B1C1-4A8D-B0A3-7ECC6379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тестовой базы данных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13518-4416-44B1-AE96-ADC0D39580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Опция </a:t>
            </a:r>
            <a:r>
              <a:rPr lang="ru-RU" b="1" dirty="0" err="1"/>
              <a:t>test</a:t>
            </a:r>
            <a:r>
              <a:rPr lang="ru-RU" b="1" dirty="0"/>
              <a:t> --</a:t>
            </a:r>
            <a:r>
              <a:rPr lang="ru-RU" b="1" dirty="0" err="1"/>
              <a:t>keepdb</a:t>
            </a:r>
            <a:r>
              <a:rPr lang="ru-RU" b="1" dirty="0"/>
              <a:t> </a:t>
            </a:r>
            <a:r>
              <a:rPr lang="ru-RU" dirty="0"/>
              <a:t>сохраняет базу данных тестов между запусками тестов. </a:t>
            </a:r>
            <a:endParaRPr lang="en-US" dirty="0"/>
          </a:p>
          <a:p>
            <a:r>
              <a:rPr lang="ru-RU" dirty="0"/>
              <a:t>Она пропускает действия создания и уничтожения, что может значительно сократить время выполнения тестов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8871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B0181-2ED2-44F0-A129-06EE6917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Параллельное выполнение тестов</a:t>
            </a:r>
            <a:br>
              <a:rPr lang="ru-RU" b="1" dirty="0"/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D2ED7-02F8-416D-B958-0C7A57009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Если ваши тесты правильно изолированы, вы можете запускать их параллельно, чтобы получить ускорение на многоядерном оборудовании</a:t>
            </a:r>
            <a:r>
              <a:rPr lang="en-US" dirty="0"/>
              <a:t> </a:t>
            </a:r>
            <a:r>
              <a:rPr lang="uk-UA" dirty="0"/>
              <a:t>через </a:t>
            </a:r>
            <a:r>
              <a:rPr lang="ru-RU" b="1" dirty="0" err="1"/>
              <a:t>test</a:t>
            </a:r>
            <a:r>
              <a:rPr lang="ru-RU" b="1" dirty="0"/>
              <a:t> --</a:t>
            </a:r>
            <a:r>
              <a:rPr lang="ru-RU" b="1" dirty="0" err="1"/>
              <a:t>parallel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4681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8EE52-1EE5-4A4D-99CC-105066FA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обеспечить качество разрабатываемого ПО?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32788C-98BF-4C68-BEC1-2ECAF29AD3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90957"/>
            <a:ext cx="11525250" cy="5290388"/>
          </a:xfrm>
        </p:spPr>
        <p:txBody>
          <a:bodyPr/>
          <a:lstStyle/>
          <a:p>
            <a:r>
              <a:rPr lang="ru-RU" dirty="0"/>
              <a:t>Представьте, что вы написали какую-либо программу, а теперь хотите проверить, правильно ли она работает. Что вы для этого сделаете? </a:t>
            </a:r>
            <a:endParaRPr lang="en-US" dirty="0"/>
          </a:p>
          <a:p>
            <a:r>
              <a:rPr lang="ru-RU" dirty="0"/>
              <a:t>Скорее всего, вы запустите её несколько раз с различными входными данными, и убедитесь в правильности выдаваемого ответа.</a:t>
            </a:r>
            <a:endParaRPr lang="en-US" dirty="0"/>
          </a:p>
          <a:p>
            <a:r>
              <a:rPr lang="ru-RU" dirty="0"/>
              <a:t>А теперь вы что-то поменяли и снова хотите проверить корректность программы. </a:t>
            </a:r>
            <a:endParaRPr lang="en-US" dirty="0"/>
          </a:p>
          <a:p>
            <a:r>
              <a:rPr lang="ru-RU" dirty="0"/>
              <a:t>Запускать ещё несколько раз? </a:t>
            </a:r>
            <a:endParaRPr lang="en-US" dirty="0"/>
          </a:p>
          <a:p>
            <a:r>
              <a:rPr lang="ru-RU" dirty="0"/>
              <a:t>А если потом снова что-то поменяется?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0606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56EE2-AFBF-43E0-8663-81FA212E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тестирования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95A1A-9BD4-495A-9A9C-BBED776065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err="1"/>
              <a:t>Django</a:t>
            </a:r>
            <a:r>
              <a:rPr lang="ru-RU" dirty="0"/>
              <a:t> предоставляет небольшой набор инструментов, которые могут пригодиться при написании тестов.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7597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039C8-B20A-46AC-A007-3BA29FE4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клиент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18244E-BEAC-49E1-ABB4-CD0FA8F75C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567612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Тестовый клиент - это класс </a:t>
            </a:r>
            <a:r>
              <a:rPr lang="ru-RU" sz="2800" dirty="0" err="1"/>
              <a:t>Python</a:t>
            </a:r>
            <a:r>
              <a:rPr lang="ru-RU" sz="2800" dirty="0"/>
              <a:t>, который действует как фиктивный веб-браузер, позволяя вам тестировать ваши представления и взаимодействовать с вашим </a:t>
            </a:r>
            <a:r>
              <a:rPr lang="ru-RU" sz="2800" dirty="0" err="1"/>
              <a:t>Django</a:t>
            </a:r>
            <a:r>
              <a:rPr lang="ru-RU" sz="2800" dirty="0"/>
              <a:t>-приложением </a:t>
            </a:r>
            <a:r>
              <a:rPr lang="ru-RU" sz="2800" dirty="0" err="1"/>
              <a:t>программно</a:t>
            </a:r>
            <a:r>
              <a:rPr lang="ru-RU" sz="2800" dirty="0"/>
              <a:t>.</a:t>
            </a:r>
            <a:endParaRPr lang="en-US" sz="2800" dirty="0"/>
          </a:p>
          <a:p>
            <a:r>
              <a:rPr lang="ru-RU" sz="2800" dirty="0"/>
              <a:t>Выполнять запросы GET и POST на URL и получать ответы - от низкоуровневого HTTP (заголовки результатов и коды состояния) до содержимого страницы.</a:t>
            </a:r>
          </a:p>
          <a:p>
            <a:r>
              <a:rPr lang="ru-RU" sz="2800" dirty="0"/>
              <a:t>Проверка цепочки </a:t>
            </a:r>
            <a:r>
              <a:rPr lang="ru-RU" sz="2800" dirty="0" err="1"/>
              <a:t>перенаправлений</a:t>
            </a:r>
            <a:r>
              <a:rPr lang="ru-RU" sz="2800" dirty="0"/>
              <a:t> (если таковые имеются) и проверить URL и код состояния на каждом этапе.</a:t>
            </a:r>
          </a:p>
          <a:p>
            <a:r>
              <a:rPr lang="ru-RU" sz="2800" dirty="0"/>
              <a:t>Убедиться, что заданный запрос отображается заданным шаблоном </a:t>
            </a:r>
            <a:r>
              <a:rPr lang="ru-RU" sz="2800" dirty="0" err="1"/>
              <a:t>Django</a:t>
            </a:r>
            <a:r>
              <a:rPr lang="ru-RU" sz="2800" dirty="0"/>
              <a:t>, с контекстом шаблона, содержащим определенные значения.</a:t>
            </a:r>
          </a:p>
          <a:p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271486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A3472-A35B-42D4-B532-ACCBD25D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24A91-7D52-498D-8AB8-8DFAAFA195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использовать тестовый клиент, </a:t>
            </a:r>
            <a:r>
              <a:rPr lang="ru-RU" dirty="0" err="1"/>
              <a:t>инстанцируйте</a:t>
            </a:r>
            <a:r>
              <a:rPr lang="ru-RU" dirty="0"/>
              <a:t> </a:t>
            </a:r>
            <a:r>
              <a:rPr lang="ru-RU" b="1" dirty="0" err="1"/>
              <a:t>django.test.Client</a:t>
            </a:r>
            <a:r>
              <a:rPr lang="ru-RU" b="1" dirty="0"/>
              <a:t> </a:t>
            </a:r>
            <a:r>
              <a:rPr lang="ru-RU" dirty="0"/>
              <a:t>и получите веб-страницы:</a:t>
            </a:r>
            <a:endParaRPr lang="ru-UA" dirty="0"/>
          </a:p>
        </p:txBody>
      </p:sp>
      <p:pic>
        <p:nvPicPr>
          <p:cNvPr id="5" name="Рисунок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B089297B-BD61-49BD-A940-19CF8ECCE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2869744"/>
            <a:ext cx="11614433" cy="33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7A4BE-E6EE-479F-A7F3-F2ACEEDB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</a:t>
            </a:r>
            <a:r>
              <a:rPr lang="en-US" dirty="0" err="1"/>
              <a:t>Respnse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0E45E-75FE-4E91-9A44-81CEB85260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</a:t>
            </a:r>
            <a:r>
              <a:rPr lang="ru-RU" dirty="0" err="1"/>
              <a:t>get</a:t>
            </a:r>
            <a:r>
              <a:rPr lang="ru-RU" dirty="0"/>
              <a:t>() и </a:t>
            </a:r>
            <a:r>
              <a:rPr lang="ru-RU" dirty="0" err="1"/>
              <a:t>post</a:t>
            </a:r>
            <a:r>
              <a:rPr lang="ru-RU" dirty="0"/>
              <a:t>() возвращают объект </a:t>
            </a:r>
            <a:r>
              <a:rPr lang="ru-RU" b="1" dirty="0" err="1"/>
              <a:t>Response</a:t>
            </a:r>
            <a:r>
              <a:rPr lang="ru-RU" dirty="0"/>
              <a:t>. Этот объект </a:t>
            </a:r>
            <a:r>
              <a:rPr lang="ru-RU" b="1" dirty="0" err="1"/>
              <a:t>Response</a:t>
            </a:r>
            <a:r>
              <a:rPr lang="ru-RU" dirty="0"/>
              <a:t> не такой же, как объект </a:t>
            </a:r>
            <a:r>
              <a:rPr lang="ru-RU" b="1" dirty="0" err="1"/>
              <a:t>HttpResponse</a:t>
            </a:r>
            <a:r>
              <a:rPr lang="ru-RU" dirty="0"/>
              <a:t>, возвращаемый представлениями </a:t>
            </a:r>
            <a:r>
              <a:rPr lang="ru-RU" dirty="0" err="1"/>
              <a:t>Django</a:t>
            </a:r>
            <a:r>
              <a:rPr lang="ru-RU" dirty="0"/>
              <a:t>; объект тестового ответа имеет некоторые дополнительные данные, полезные для проверки тестовым кодом.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76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135AD-AB0B-4987-97E1-64BD19E0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ru-RU" dirty="0" err="1"/>
              <a:t>бъект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имеет следующие атрибуты (1)</a:t>
            </a:r>
            <a:br>
              <a:rPr lang="ru-RU" dirty="0"/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9081E-7055-44E2-B5A3-95A7C2C9DC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client</a:t>
            </a:r>
            <a:r>
              <a:rPr lang="en-US" dirty="0"/>
              <a:t> - </a:t>
            </a:r>
            <a:r>
              <a:rPr lang="uk-UA" dirty="0"/>
              <a:t>т</a:t>
            </a:r>
            <a:r>
              <a:rPr lang="ru-RU" dirty="0" err="1"/>
              <a:t>естовый</a:t>
            </a:r>
            <a:r>
              <a:rPr lang="ru-RU" dirty="0"/>
              <a:t> клиент, который был использован для выполнения запроса, в результате которого был получен ответ</a:t>
            </a:r>
          </a:p>
          <a:p>
            <a:pPr marL="0" indent="0">
              <a:buNone/>
            </a:pPr>
            <a:r>
              <a:rPr lang="ru-RU" b="1" dirty="0" err="1"/>
              <a:t>content</a:t>
            </a:r>
            <a:r>
              <a:rPr lang="ru-RU" dirty="0"/>
              <a:t> - тело ответа в виде байтовой строки. Это конечное содержимое страницы, отображаемое представлением, или любое сообщение об ошибке.</a:t>
            </a:r>
          </a:p>
          <a:p>
            <a:pPr marL="0" indent="0">
              <a:buNone/>
            </a:pPr>
            <a:r>
              <a:rPr lang="ru-RU" b="1" dirty="0" err="1"/>
              <a:t>context</a:t>
            </a:r>
            <a:r>
              <a:rPr lang="ru-RU" dirty="0"/>
              <a:t> – экземпляр шаблона </a:t>
            </a:r>
            <a:r>
              <a:rPr lang="ru-RU" dirty="0" err="1"/>
              <a:t>Context</a:t>
            </a:r>
            <a:r>
              <a:rPr lang="ru-RU" dirty="0"/>
              <a:t>, который был использован для рендеринга шаблона, создавшего содержимое ответа.</a:t>
            </a:r>
          </a:p>
          <a:p>
            <a:pPr marL="0" indent="0">
              <a:buNone/>
            </a:pPr>
            <a:r>
              <a:rPr lang="ru-RU" b="1" dirty="0" err="1"/>
              <a:t>request</a:t>
            </a:r>
            <a:r>
              <a:rPr lang="ru-RU" dirty="0"/>
              <a:t> - данные запроса, которые стимулировали ответ.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6602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135AD-AB0B-4987-97E1-64BD19E0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ru-RU" dirty="0" err="1"/>
              <a:t>бъект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имеет следующие атрибуты (2)</a:t>
            </a:r>
            <a:br>
              <a:rPr lang="ru-RU" dirty="0"/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9081E-7055-44E2-B5A3-95A7C2C9DC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22466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status_code</a:t>
            </a:r>
            <a:r>
              <a:rPr lang="ru-RU" b="1" dirty="0"/>
              <a:t> </a:t>
            </a:r>
            <a:r>
              <a:rPr lang="ru-RU" dirty="0"/>
              <a:t>- HTTP-статус ответа, в виде целого числа</a:t>
            </a:r>
          </a:p>
          <a:p>
            <a:pPr marL="0" indent="0">
              <a:buNone/>
            </a:pPr>
            <a:r>
              <a:rPr lang="ru-RU" b="1" dirty="0" err="1"/>
              <a:t>templates</a:t>
            </a:r>
            <a:r>
              <a:rPr lang="ru-RU" dirty="0"/>
              <a:t> - список шаблонов </a:t>
            </a:r>
            <a:r>
              <a:rPr lang="ru-RU" dirty="0" err="1"/>
              <a:t>Template</a:t>
            </a:r>
            <a:r>
              <a:rPr lang="ru-RU" dirty="0"/>
              <a:t>, используемых для отображения конечного содержимого, в порядке их отображения. </a:t>
            </a:r>
          </a:p>
          <a:p>
            <a:pPr marL="0" indent="0">
              <a:buNone/>
            </a:pPr>
            <a:r>
              <a:rPr lang="en-US" b="1" dirty="0"/>
              <a:t>r</a:t>
            </a:r>
            <a:r>
              <a:rPr lang="ru-RU" b="1" dirty="0" err="1"/>
              <a:t>esolver_match</a:t>
            </a:r>
            <a:r>
              <a:rPr lang="ru-RU" b="1" dirty="0"/>
              <a:t> </a:t>
            </a:r>
            <a:r>
              <a:rPr lang="ru-RU" dirty="0"/>
              <a:t>– экземпляр </a:t>
            </a:r>
            <a:r>
              <a:rPr lang="ru-RU" dirty="0" err="1"/>
              <a:t>ResolverMatch</a:t>
            </a:r>
            <a:r>
              <a:rPr lang="ru-RU" dirty="0"/>
              <a:t> для ответа. Вы можете использовать атрибут </a:t>
            </a:r>
            <a:r>
              <a:rPr lang="ru-RU" dirty="0" err="1"/>
              <a:t>func</a:t>
            </a:r>
            <a:r>
              <a:rPr lang="ru-RU" dirty="0"/>
              <a:t>, например, для проверки представления, обслужившего ответ:</a:t>
            </a:r>
            <a:endParaRPr lang="ru-UA" dirty="0"/>
          </a:p>
        </p:txBody>
      </p:sp>
      <p:pic>
        <p:nvPicPr>
          <p:cNvPr id="5" name="Рисунок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BD6B4CC6-0FE0-4BC3-AEAE-04EC63735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0" y="4407549"/>
            <a:ext cx="11800959" cy="22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E104B-3747-475F-A58D-3D5BA135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Пример</a:t>
            </a:r>
            <a:endParaRPr lang="ru-UA" dirty="0"/>
          </a:p>
        </p:txBody>
      </p:sp>
      <p:pic>
        <p:nvPicPr>
          <p:cNvPr id="5" name="Объект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D6F8FCAA-243B-4BEA-80E0-B394480ADF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69" y="884308"/>
            <a:ext cx="8205722" cy="5791477"/>
          </a:xfrm>
        </p:spPr>
      </p:pic>
    </p:spTree>
    <p:extLst>
      <p:ext uri="{BB962C8B-B14F-4D97-AF65-F5344CB8AC3E}">
        <p14:creationId xmlns:p14="http://schemas.microsoft.com/office/powerpoint/2010/main" val="414415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A4792-818D-4358-B60F-A3FCA57B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Модульное тестирование</a:t>
            </a:r>
            <a:br>
              <a:rPr lang="ru-RU" dirty="0"/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2A1FCC-D324-4F8B-A255-524F6D8ABA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b="1" dirty="0"/>
              <a:t>Модульное тестирование</a:t>
            </a:r>
            <a:r>
              <a:rPr lang="ru-RU" dirty="0"/>
              <a:t>, иногда блочное тестирование или юнит-тестирование (англ. 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) — процесс в программировании, позволяющий проверить на корректность отдельные модули исходного кода программы, наборы из одного или более программных модулей вместе с соответствующими управляющими данными, процедурами использования и обработки.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648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F5062-B993-4039-9C24-D910811F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Пирамиде</a:t>
            </a:r>
            <a:r>
              <a:rPr lang="uk-UA" dirty="0"/>
              <a:t> </a:t>
            </a:r>
            <a:r>
              <a:rPr lang="uk-UA" dirty="0" err="1"/>
              <a:t>тестирования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2F858B5-073A-4BDF-9580-06EBA07FCC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90867" y="1245702"/>
            <a:ext cx="7542686" cy="5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2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A7563-0916-4B06-BA2E-81582B9B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unittest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30DEC-5752-41A0-BE1A-2AB19F450F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встроен модуль </a:t>
            </a:r>
            <a:r>
              <a:rPr lang="ru-RU" b="1" dirty="0" err="1"/>
              <a:t>unittest</a:t>
            </a:r>
            <a:r>
              <a:rPr lang="ru-RU" dirty="0"/>
              <a:t>, который поддерживает автоматизацию тестов, использование общего кода для настройки и завершения тестов, объединение тестов в группы, а также позволяет отделять тесты от фреймворка для вывода информации.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68814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EDF57-F246-4375-B713-AB358B37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Важные концепции (1)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7E6672-69D5-43A4-90C0-56A2E3AA97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66686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Для автоматизации тестов, </a:t>
            </a:r>
            <a:r>
              <a:rPr lang="ru-RU" sz="2800" b="1" dirty="0" err="1"/>
              <a:t>unittest</a:t>
            </a:r>
            <a:r>
              <a:rPr lang="ru-RU" sz="2800" dirty="0"/>
              <a:t> поддерживает некоторые важные концепции:</a:t>
            </a:r>
          </a:p>
          <a:p>
            <a:r>
              <a:rPr lang="ru-RU" sz="2800" b="1" dirty="0"/>
              <a:t>Испытательный стенд</a:t>
            </a:r>
            <a:r>
              <a:rPr lang="ru-RU" sz="2800" dirty="0"/>
              <a:t> (</a:t>
            </a:r>
            <a:r>
              <a:rPr lang="ru-RU" sz="2800" dirty="0" err="1"/>
              <a:t>test</a:t>
            </a:r>
            <a:r>
              <a:rPr lang="ru-RU" sz="2800" dirty="0"/>
              <a:t> </a:t>
            </a:r>
            <a:r>
              <a:rPr lang="ru-RU" sz="2800" dirty="0" err="1"/>
              <a:t>fixture</a:t>
            </a:r>
            <a:r>
              <a:rPr lang="ru-RU" sz="2800" dirty="0"/>
              <a:t>) - выполняется подготовка, необходимая для выполнения тестов и все необходимые действия для очистки после выполнения тестов. Это может включать, например, создание временных баз данных или запуск серверного процесса.</a:t>
            </a:r>
          </a:p>
          <a:p>
            <a:r>
              <a:rPr lang="ru-RU" sz="2800" b="1" dirty="0"/>
              <a:t>Тестовый случай</a:t>
            </a:r>
            <a:r>
              <a:rPr lang="ru-RU" sz="2800" dirty="0"/>
              <a:t> (</a:t>
            </a:r>
            <a:r>
              <a:rPr lang="ru-RU" sz="2800" dirty="0" err="1"/>
              <a:t>test</a:t>
            </a:r>
            <a:r>
              <a:rPr lang="ru-RU" sz="2800" dirty="0"/>
              <a:t> </a:t>
            </a:r>
            <a:r>
              <a:rPr lang="ru-RU" sz="2800" dirty="0" err="1"/>
              <a:t>case</a:t>
            </a:r>
            <a:r>
              <a:rPr lang="ru-RU" sz="2800" dirty="0"/>
              <a:t>) - минимальный блок тестирования. Он проверяет ответы для разных наборов данных. Модуль </a:t>
            </a:r>
            <a:r>
              <a:rPr lang="ru-RU" sz="2800" dirty="0" err="1"/>
              <a:t>unittest</a:t>
            </a:r>
            <a:r>
              <a:rPr lang="ru-RU" sz="2800" dirty="0"/>
              <a:t> предоставляет базовый класс </a:t>
            </a:r>
            <a:r>
              <a:rPr lang="ru-RU" sz="2800" b="1" dirty="0" err="1"/>
              <a:t>TestCase</a:t>
            </a:r>
            <a:r>
              <a:rPr lang="ru-RU" sz="2800" dirty="0"/>
              <a:t>, который можно использовать для создания новых тестовых случаев.</a:t>
            </a:r>
          </a:p>
          <a:p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292935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EDF57-F246-4375-B713-AB358B37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Важные концепции (2)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7E6672-69D5-43A4-90C0-56A2E3AA97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385397"/>
            <a:ext cx="11525250" cy="5290388"/>
          </a:xfrm>
        </p:spPr>
        <p:txBody>
          <a:bodyPr/>
          <a:lstStyle/>
          <a:p>
            <a:r>
              <a:rPr lang="ru-RU" sz="2800" b="1" dirty="0"/>
              <a:t>Набор тестов</a:t>
            </a:r>
            <a:r>
              <a:rPr lang="ru-RU" sz="2800" dirty="0"/>
              <a:t> (</a:t>
            </a:r>
            <a:r>
              <a:rPr lang="ru-RU" sz="2800" dirty="0" err="1"/>
              <a:t>test</a:t>
            </a:r>
            <a:r>
              <a:rPr lang="ru-RU" sz="2800" dirty="0"/>
              <a:t> </a:t>
            </a:r>
            <a:r>
              <a:rPr lang="ru-RU" sz="2800" dirty="0" err="1"/>
              <a:t>suite</a:t>
            </a:r>
            <a:r>
              <a:rPr lang="ru-RU" sz="2800" dirty="0"/>
              <a:t>) - несколько тестовых случаев, наборов тестов или и того и другого. Он используется для объединения тестов, которые должны быть выполнены вместе.</a:t>
            </a:r>
          </a:p>
          <a:p>
            <a:r>
              <a:rPr lang="ru-RU" sz="2800" b="1" dirty="0"/>
              <a:t>Исполнитель тестов</a:t>
            </a:r>
            <a:r>
              <a:rPr lang="ru-RU" sz="2800" dirty="0"/>
              <a:t> (</a:t>
            </a:r>
            <a:r>
              <a:rPr lang="ru-RU" sz="2800" dirty="0" err="1"/>
              <a:t>test</a:t>
            </a:r>
            <a:r>
              <a:rPr lang="ru-RU" sz="2800" dirty="0"/>
              <a:t> </a:t>
            </a:r>
            <a:r>
              <a:rPr lang="ru-RU" sz="2800" dirty="0" err="1"/>
              <a:t>runner</a:t>
            </a:r>
            <a:r>
              <a:rPr lang="ru-RU" sz="2800" dirty="0"/>
              <a:t>) - компонент, который управляет выполнением тестов и предоставляет пользователю результат. Исполнитель может использовать графический или текстовый интерфейс или возвращать специальное значение, которое сообщает о результатах выполнения тестов.</a:t>
            </a:r>
          </a:p>
          <a:p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323638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1A89-4BE6-4BC8-B2EA-56F515F9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Создание</a:t>
            </a:r>
            <a:r>
              <a:rPr lang="uk-UA" dirty="0"/>
              <a:t> </a:t>
            </a:r>
            <a:r>
              <a:rPr lang="uk-UA" dirty="0" err="1"/>
              <a:t>юнит</a:t>
            </a:r>
            <a:r>
              <a:rPr lang="uk-UA" dirty="0"/>
              <a:t> </a:t>
            </a:r>
            <a:r>
              <a:rPr lang="uk-UA" dirty="0" err="1"/>
              <a:t>теста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7F246-0682-4468-96F2-68D1676D58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102476"/>
            <a:ext cx="11525250" cy="5290388"/>
          </a:xfrm>
        </p:spPr>
        <p:txBody>
          <a:bodyPr/>
          <a:lstStyle/>
          <a:p>
            <a:r>
              <a:rPr lang="ru-RU" dirty="0"/>
              <a:t>Тестовый случай создаётся путём наследования от </a:t>
            </a:r>
            <a:r>
              <a:rPr lang="ru-RU" b="1" dirty="0" err="1"/>
              <a:t>unittest.TestCase</a:t>
            </a:r>
            <a:endParaRPr lang="ru-RU" b="1" dirty="0"/>
          </a:p>
          <a:p>
            <a:r>
              <a:rPr lang="ru-RU" dirty="0"/>
              <a:t>Методы </a:t>
            </a:r>
            <a:r>
              <a:rPr lang="ru-RU" b="1" dirty="0" err="1"/>
              <a:t>setUp</a:t>
            </a:r>
            <a:r>
              <a:rPr lang="ru-RU" b="1" dirty="0"/>
              <a:t>() </a:t>
            </a:r>
            <a:r>
              <a:rPr lang="ru-RU" dirty="0"/>
              <a:t>и </a:t>
            </a:r>
            <a:r>
              <a:rPr lang="ru-RU" b="1" dirty="0" err="1"/>
              <a:t>tearDown</a:t>
            </a:r>
            <a:r>
              <a:rPr lang="ru-RU" b="1" dirty="0"/>
              <a:t>() </a:t>
            </a:r>
            <a:r>
              <a:rPr lang="ru-RU" dirty="0"/>
              <a:t>позволяют определять инструкции, выполняемые перед и после каждого теста, соответственно.</a:t>
            </a:r>
            <a:endParaRPr lang="en-US" dirty="0"/>
          </a:p>
          <a:p>
            <a:r>
              <a:rPr lang="ru-RU" dirty="0"/>
              <a:t>Методы </a:t>
            </a:r>
            <a:r>
              <a:rPr lang="en-US" b="1" dirty="0" err="1"/>
              <a:t>setUpClass</a:t>
            </a:r>
            <a:r>
              <a:rPr lang="en-US" b="1" dirty="0"/>
              <a:t>() </a:t>
            </a:r>
            <a:r>
              <a:rPr lang="uk-UA" dirty="0"/>
              <a:t>и </a:t>
            </a:r>
            <a:r>
              <a:rPr lang="en-US" b="1" dirty="0" err="1"/>
              <a:t>tearDownClass</a:t>
            </a:r>
            <a:r>
              <a:rPr lang="en-US" b="1" dirty="0"/>
              <a:t>() </a:t>
            </a:r>
            <a:r>
              <a:rPr lang="uk-UA" dirty="0" err="1"/>
              <a:t>позволяют</a:t>
            </a:r>
            <a:r>
              <a:rPr lang="uk-UA" dirty="0"/>
              <a:t> </a:t>
            </a:r>
            <a:r>
              <a:rPr lang="uk-UA" dirty="0" err="1"/>
              <a:t>определить</a:t>
            </a:r>
            <a:r>
              <a:rPr lang="uk-UA" dirty="0"/>
              <a:t> </a:t>
            </a:r>
            <a:r>
              <a:rPr lang="uk-UA" dirty="0" err="1"/>
              <a:t>инструкции</a:t>
            </a:r>
            <a:r>
              <a:rPr lang="uk-UA" dirty="0"/>
              <a:t>, в</a:t>
            </a:r>
            <a:r>
              <a:rPr lang="ru-RU" dirty="0" err="1"/>
              <a:t>ыполняемые</a:t>
            </a:r>
            <a:r>
              <a:rPr lang="ru-RU" dirty="0"/>
              <a:t> перед и после всех тестов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5508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1A89-4BE6-4BC8-B2EA-56F515F9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Пример </a:t>
            </a:r>
            <a:r>
              <a:rPr lang="uk-UA" dirty="0" err="1"/>
              <a:t>юнит</a:t>
            </a:r>
            <a:r>
              <a:rPr lang="uk-UA" dirty="0"/>
              <a:t> </a:t>
            </a:r>
            <a:r>
              <a:rPr lang="uk-UA" dirty="0" err="1"/>
              <a:t>теста</a:t>
            </a:r>
            <a:endParaRPr lang="ru-UA" dirty="0"/>
          </a:p>
        </p:txBody>
      </p:sp>
      <p:pic>
        <p:nvPicPr>
          <p:cNvPr id="5" name="Рисунок 4" descr="Изображение выглядит как стол&#10;&#10;Описание создано автоматически">
            <a:extLst>
              <a:ext uri="{FF2B5EF4-FFF2-40B4-BE49-F238E27FC236}">
                <a16:creationId xmlns:a16="http://schemas.microsoft.com/office/drawing/2014/main" id="{C50B3599-DDD1-44D6-8F2E-A115BFAF1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2" y="804332"/>
            <a:ext cx="8132296" cy="60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8465571-3f34-400c-9799-e58fabab644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80AF5EE10255144A68CDA71602C5C41" ma:contentTypeVersion="7" ma:contentTypeDescription="Создание документа." ma:contentTypeScope="" ma:versionID="f734e6cbee25b39366e61d21890f3758">
  <xsd:schema xmlns:xsd="http://www.w3.org/2001/XMLSchema" xmlns:xs="http://www.w3.org/2001/XMLSchema" xmlns:p="http://schemas.microsoft.com/office/2006/metadata/properties" xmlns:ns2="58465571-3f34-400c-9799-e58fabab6442" targetNamespace="http://schemas.microsoft.com/office/2006/metadata/properties" ma:root="true" ma:fieldsID="01e7fd3348effb14cf4aa24a909bc80b" ns2:_="">
    <xsd:import namespace="58465571-3f34-400c-9799-e58fabab644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465571-3f34-400c-9799-e58fabab644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25FDD9-4C58-4084-9F89-0E6ADD6FFF55}">
  <ds:schemaRefs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230e9df3-be65-4c73-a93b-d1236ebd677e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7aa9422-7f1f-4c84-9cdf-302b1a67e513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8546CB-71DF-4271-983C-745F75FCB7B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6128</TotalTime>
  <Words>1059</Words>
  <Application>Microsoft Office PowerPoint</Application>
  <PresentationFormat>Широкоэкранный</PresentationFormat>
  <Paragraphs>89</Paragraphs>
  <Slides>26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JetBrains Mono NL</vt:lpstr>
      <vt:lpstr>Segoe UI</vt:lpstr>
      <vt:lpstr>Segoe UI Light</vt:lpstr>
      <vt:lpstr>1_Office Theme</vt:lpstr>
      <vt:lpstr>Tests</vt:lpstr>
      <vt:lpstr>Как обеспечить качество разрабатываемого ПО?</vt:lpstr>
      <vt:lpstr>Модульное тестирование </vt:lpstr>
      <vt:lpstr>Пирамиде тестирования</vt:lpstr>
      <vt:lpstr>Модуль unittest</vt:lpstr>
      <vt:lpstr>Важные концепции (1)</vt:lpstr>
      <vt:lpstr>Важные концепции (2)</vt:lpstr>
      <vt:lpstr>Создание юнит теста</vt:lpstr>
      <vt:lpstr>Пример юнит теста</vt:lpstr>
      <vt:lpstr>Запуск теста</vt:lpstr>
      <vt:lpstr>Обнаружение тестов</vt:lpstr>
      <vt:lpstr>Проверки на успешность</vt:lpstr>
      <vt:lpstr>Создание юнит теста</vt:lpstr>
      <vt:lpstr>Написание тестов в Django</vt:lpstr>
      <vt:lpstr>Тестовые классы</vt:lpstr>
      <vt:lpstr>Где находятся тесты?</vt:lpstr>
      <vt:lpstr>Запуск тестов¶</vt:lpstr>
      <vt:lpstr>Сохранение тестовой базы данных</vt:lpstr>
      <vt:lpstr>Параллельное выполнение тестов </vt:lpstr>
      <vt:lpstr>Инструменты для тестирования</vt:lpstr>
      <vt:lpstr>Тестовый клиент</vt:lpstr>
      <vt:lpstr>Пример</vt:lpstr>
      <vt:lpstr>Ответ Respnse</vt:lpstr>
      <vt:lpstr>Oбъект Response имеет следующие атрибуты (1) </vt:lpstr>
      <vt:lpstr>Oбъект Response имеет следующие атрибуты (2) 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Максим Шаптала</cp:lastModifiedBy>
  <cp:revision>308</cp:revision>
  <dcterms:created xsi:type="dcterms:W3CDTF">2013-02-15T23:12:42Z</dcterms:created>
  <dcterms:modified xsi:type="dcterms:W3CDTF">2022-05-09T15:19:01Z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0x010100780AF5EE10255144A68CDA71602C5C41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