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  <p:sldMasterId id="2147483708" r:id="rId2"/>
    <p:sldMasterId id="2147483731" r:id="rId3"/>
  </p:sldMasterIdLst>
  <p:notesMasterIdLst>
    <p:notesMasterId r:id="rId24"/>
  </p:notesMasterIdLst>
  <p:sldIdLst>
    <p:sldId id="285" r:id="rId4"/>
    <p:sldId id="283" r:id="rId5"/>
    <p:sldId id="400" r:id="rId6"/>
    <p:sldId id="401" r:id="rId7"/>
    <p:sldId id="402" r:id="rId8"/>
    <p:sldId id="403" r:id="rId9"/>
    <p:sldId id="398" r:id="rId10"/>
    <p:sldId id="392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404" r:id="rId20"/>
    <p:sldId id="399" r:id="rId21"/>
    <p:sldId id="393" r:id="rId22"/>
    <p:sldId id="394" r:id="rId23"/>
  </p:sldIdLst>
  <p:sldSz cx="16256000" cy="9144000"/>
  <p:notesSz cx="6858000" cy="9144000"/>
  <p:embeddedFontLst>
    <p:embeddedFont>
      <p:font typeface="Cabin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" initials="m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4" autoAdjust="0"/>
    <p:restoredTop sz="98847" autoAdjust="0"/>
  </p:normalViewPr>
  <p:slideViewPr>
    <p:cSldViewPr snapToGrid="0">
      <p:cViewPr varScale="1">
        <p:scale>
          <a:sx n="55" d="100"/>
          <a:sy n="55" d="100"/>
        </p:scale>
        <p:origin x="606" y="7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2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4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36032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6817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8451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8159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214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5856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8996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07019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79218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29234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204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3796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1385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7366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3561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633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2506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7671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3435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763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086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8820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9229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240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0703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0527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87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7146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5024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6574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56870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61523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6695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7516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44941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07703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686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44225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8687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268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63955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7536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Программирование на </a:t>
            </a:r>
            <a:r>
              <a:rPr lang="ru-RU" sz="4800" dirty="0" err="1"/>
              <a:t>Python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310308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tx1"/>
                </a:solidFill>
              </a:rPr>
              <a:t>Лекция 1</a:t>
            </a:r>
            <a:r>
              <a:rPr lang="en-US" sz="3200" dirty="0">
                <a:solidFill>
                  <a:schemeClr val="tx1"/>
                </a:solidFill>
              </a:rPr>
              <a:t>6</a:t>
            </a:r>
          </a:p>
          <a:p>
            <a:pPr lvl="0"/>
            <a:r>
              <a:rPr lang="ru-RU" sz="3200" dirty="0">
                <a:solidFill>
                  <a:schemeClr val="tx1"/>
                </a:solidFill>
              </a:rPr>
              <a:t>Статические методы</a:t>
            </a:r>
          </a:p>
          <a:p>
            <a:pPr lvl="0"/>
            <a:r>
              <a:rPr lang="ru-RU" sz="3200" dirty="0">
                <a:solidFill>
                  <a:schemeClr val="tx1"/>
                </a:solidFill>
              </a:rPr>
              <a:t>Методы классов</a:t>
            </a:r>
          </a:p>
          <a:p>
            <a:r>
              <a:rPr lang="ru-RU" sz="3200" dirty="0">
                <a:solidFill>
                  <a:schemeClr val="tx1"/>
                </a:solidFill>
              </a:rPr>
              <a:t>Итераторы</a:t>
            </a:r>
            <a:endParaRPr lang="en-US" sz="3200" dirty="0">
              <a:solidFill>
                <a:schemeClr val="tx1"/>
              </a:solidFill>
            </a:endParaRPr>
          </a:p>
          <a:p>
            <a:pPr lvl="0"/>
            <a:r>
              <a:rPr lang="ru-RU" sz="3200" dirty="0">
                <a:solidFill>
                  <a:schemeClr val="tx1"/>
                </a:solidFill>
              </a:rPr>
              <a:t>Генераторы</a:t>
            </a:r>
          </a:p>
        </p:txBody>
      </p:sp>
    </p:spTree>
    <p:extLst>
      <p:ext uri="{BB962C8B-B14F-4D97-AF65-F5344CB8AC3E}">
        <p14:creationId xmlns:p14="http://schemas.microsoft.com/office/powerpoint/2010/main" val="3181592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Реализация итератора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88126" y="2421005"/>
            <a:ext cx="1344057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+mn-lt"/>
              </a:rPr>
              <a:t>Реализация итераторов состоит из двух методов:</a:t>
            </a:r>
            <a:endParaRPr lang="en-US" sz="3200" dirty="0">
              <a:latin typeface="+mn-lt"/>
            </a:endParaRPr>
          </a:p>
          <a:p>
            <a:endParaRPr lang="ru-RU" sz="3200" dirty="0">
              <a:latin typeface="+mn-lt"/>
            </a:endParaRPr>
          </a:p>
          <a:p>
            <a:pPr lvl="7"/>
            <a:r>
              <a:rPr lang="en-US" sz="3200" dirty="0">
                <a:solidFill>
                  <a:srgbClr val="3333B3"/>
                </a:solidFill>
                <a:latin typeface="+mn-lt"/>
              </a:rPr>
              <a:t>	</a:t>
            </a:r>
            <a:r>
              <a:rPr lang="ru-RU" sz="3200" dirty="0">
                <a:solidFill>
                  <a:srgbClr val="3333B3"/>
                </a:solidFill>
                <a:latin typeface="+mn-lt"/>
              </a:rPr>
              <a:t>• </a:t>
            </a:r>
            <a:r>
              <a:rPr lang="ru-RU" sz="3200" dirty="0">
                <a:latin typeface="+mn-lt"/>
              </a:rPr>
              <a:t>Метод __iter__ возвращает экземпляр класса,</a:t>
            </a:r>
            <a:r>
              <a:rPr lang="en-US" sz="3200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реализующего протокол итераторов, например, </a:t>
            </a:r>
            <a:r>
              <a:rPr lang="ru-RU" sz="3200" dirty="0">
                <a:solidFill>
                  <a:srgbClr val="008000"/>
                </a:solidFill>
                <a:latin typeface="+mn-lt"/>
              </a:rPr>
              <a:t>self</a:t>
            </a:r>
            <a:r>
              <a:rPr lang="ru-RU" sz="3200" dirty="0">
                <a:latin typeface="+mn-lt"/>
              </a:rPr>
              <a:t>.</a:t>
            </a:r>
            <a:endParaRPr lang="en-US" sz="3200" dirty="0">
              <a:latin typeface="+mn-lt"/>
            </a:endParaRPr>
          </a:p>
          <a:p>
            <a:pPr lvl="7"/>
            <a:endParaRPr lang="ru-RU" sz="3200" dirty="0">
              <a:latin typeface="+mn-lt"/>
            </a:endParaRPr>
          </a:p>
          <a:p>
            <a:pPr lvl="7"/>
            <a:r>
              <a:rPr lang="en-US" sz="3200" dirty="0">
                <a:solidFill>
                  <a:srgbClr val="3333B3"/>
                </a:solidFill>
                <a:latin typeface="+mn-lt"/>
              </a:rPr>
              <a:t>	</a:t>
            </a:r>
            <a:r>
              <a:rPr lang="ru-RU" sz="3200" dirty="0">
                <a:solidFill>
                  <a:srgbClr val="3333B3"/>
                </a:solidFill>
                <a:latin typeface="+mn-lt"/>
              </a:rPr>
              <a:t>• </a:t>
            </a:r>
            <a:r>
              <a:rPr lang="ru-RU" sz="3200" dirty="0">
                <a:latin typeface="+mn-lt"/>
              </a:rPr>
              <a:t>Метод __next__ возвращает следующий по порядку</a:t>
            </a:r>
            <a:r>
              <a:rPr lang="en-US" sz="3200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элемент итератора. Если такого элемента нет, то метод</a:t>
            </a:r>
            <a:r>
              <a:rPr lang="en-US" sz="3200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должен поднять исключение </a:t>
            </a:r>
            <a:r>
              <a:rPr lang="en-US" sz="3200" b="1" dirty="0" err="1">
                <a:solidFill>
                  <a:srgbClr val="D2403B"/>
                </a:solidFill>
                <a:latin typeface="+mn-lt"/>
              </a:rPr>
              <a:t>StopIteration</a:t>
            </a:r>
            <a:r>
              <a:rPr lang="en-US" sz="3200" dirty="0">
                <a:latin typeface="+mn-lt"/>
              </a:rPr>
              <a:t>.</a:t>
            </a:r>
          </a:p>
          <a:p>
            <a:pPr lvl="7"/>
            <a:endParaRPr lang="en-US" sz="3200" dirty="0">
              <a:latin typeface="+mn-lt"/>
            </a:endParaRPr>
          </a:p>
          <a:p>
            <a:r>
              <a:rPr lang="en-US" sz="3200" dirty="0">
                <a:solidFill>
                  <a:srgbClr val="3333B3"/>
                </a:solidFill>
                <a:latin typeface="+mn-lt"/>
              </a:rPr>
              <a:t>	</a:t>
            </a:r>
            <a:r>
              <a:rPr lang="ru-RU" sz="3200" dirty="0">
                <a:solidFill>
                  <a:srgbClr val="3333B3"/>
                </a:solidFill>
                <a:latin typeface="+mn-lt"/>
              </a:rPr>
              <a:t>• </a:t>
            </a:r>
            <a:r>
              <a:rPr lang="ru-RU" sz="3200" dirty="0">
                <a:solidFill>
                  <a:schemeClr val="bg2"/>
                </a:solidFill>
                <a:latin typeface="+mn-lt"/>
              </a:rPr>
              <a:t>Е</a:t>
            </a:r>
            <a:r>
              <a:rPr lang="ru-RU" sz="3200" dirty="0">
                <a:latin typeface="+mn-lt"/>
              </a:rPr>
              <a:t>сли метод __next__ поднял</a:t>
            </a:r>
            <a:r>
              <a:rPr lang="en-US" sz="3200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исключение </a:t>
            </a:r>
            <a:r>
              <a:rPr lang="ru-RU" sz="3200" b="1" dirty="0">
                <a:solidFill>
                  <a:srgbClr val="D2403B"/>
                </a:solidFill>
                <a:latin typeface="+mn-lt"/>
              </a:rPr>
              <a:t>StopIteration</a:t>
            </a:r>
            <a:r>
              <a:rPr lang="ru-RU" sz="3200" dirty="0">
                <a:latin typeface="+mn-lt"/>
              </a:rPr>
              <a:t>, то все последующие вызовы</a:t>
            </a:r>
            <a:r>
              <a:rPr lang="en-US" sz="3200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метода __next__ тоже должны поднимать исключение.</a:t>
            </a:r>
          </a:p>
        </p:txBody>
      </p:sp>
    </p:spTree>
    <p:extLst>
      <p:ext uri="{BB962C8B-B14F-4D97-AF65-F5344CB8AC3E}">
        <p14:creationId xmlns:p14="http://schemas.microsoft.com/office/powerpoint/2010/main" val="3233158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Оператор </a:t>
            </a:r>
            <a:r>
              <a:rPr lang="en-US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8801" y="2817612"/>
            <a:ext cx="1344057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+mn-lt"/>
              </a:rPr>
              <a:t>У функции </a:t>
            </a:r>
            <a:r>
              <a:rPr lang="ru-RU" sz="3200" dirty="0">
                <a:solidFill>
                  <a:srgbClr val="008000"/>
                </a:solidFill>
                <a:latin typeface="+mn-lt"/>
              </a:rPr>
              <a:t>iter </a:t>
            </a:r>
            <a:r>
              <a:rPr lang="ru-RU" sz="3200" dirty="0">
                <a:latin typeface="+mn-lt"/>
              </a:rPr>
              <a:t>две формы вызова:</a:t>
            </a:r>
            <a:endParaRPr lang="en-US" sz="3200" dirty="0">
              <a:latin typeface="+mn-lt"/>
            </a:endParaRPr>
          </a:p>
          <a:p>
            <a:endParaRPr lang="ru-RU" sz="3200" dirty="0">
              <a:latin typeface="+mn-lt"/>
            </a:endParaRPr>
          </a:p>
          <a:p>
            <a:r>
              <a:rPr lang="ru-RU" sz="3200" dirty="0">
                <a:solidFill>
                  <a:srgbClr val="3333B3"/>
                </a:solidFill>
                <a:latin typeface="+mn-lt"/>
              </a:rPr>
              <a:t>	• </a:t>
            </a:r>
            <a:r>
              <a:rPr lang="ru-RU" sz="3200" dirty="0">
                <a:latin typeface="+mn-lt"/>
              </a:rPr>
              <a:t>принимает итератор и вызывает у него метод __</a:t>
            </a:r>
            <a:r>
              <a:rPr lang="ru-RU" sz="3200" dirty="0" err="1">
                <a:latin typeface="+mn-lt"/>
              </a:rPr>
              <a:t>iter</a:t>
            </a:r>
            <a:r>
              <a:rPr lang="ru-RU" sz="3200" dirty="0">
                <a:latin typeface="+mn-lt"/>
              </a:rPr>
              <a:t>__,</a:t>
            </a:r>
            <a:endParaRPr lang="en-US" sz="3200" dirty="0">
              <a:latin typeface="+mn-lt"/>
            </a:endParaRPr>
          </a:p>
          <a:p>
            <a:endParaRPr lang="ru-RU" sz="3200" dirty="0">
              <a:latin typeface="+mn-lt"/>
            </a:endParaRPr>
          </a:p>
          <a:p>
            <a:r>
              <a:rPr lang="ru-RU" sz="3200" dirty="0">
                <a:solidFill>
                  <a:srgbClr val="3333B3"/>
                </a:solidFill>
                <a:latin typeface="+mn-lt"/>
              </a:rPr>
              <a:t>	• </a:t>
            </a:r>
            <a:r>
              <a:rPr lang="ru-RU" sz="3200" dirty="0">
                <a:latin typeface="+mn-lt"/>
              </a:rPr>
              <a:t>принимает функцию и терминальное значение и вызывает функцию до тех пор, пока она не вернёт нужное значение:</a:t>
            </a:r>
          </a:p>
          <a:p>
            <a:endParaRPr lang="ru-RU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3291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n-US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ператоры in и not in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66941" y="2286000"/>
            <a:ext cx="13440578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+mj-lt"/>
              </a:rPr>
              <a:t>Операторы </a:t>
            </a:r>
            <a:r>
              <a:rPr lang="ru-RU" sz="3200" b="1" dirty="0">
                <a:solidFill>
                  <a:srgbClr val="AC21FF"/>
                </a:solidFill>
                <a:latin typeface="+mj-lt"/>
              </a:rPr>
              <a:t>in </a:t>
            </a:r>
            <a:r>
              <a:rPr lang="ru-RU" sz="3200" dirty="0">
                <a:latin typeface="+mj-lt"/>
              </a:rPr>
              <a:t>и </a:t>
            </a:r>
            <a:r>
              <a:rPr lang="ru-RU" sz="3200" b="1" dirty="0">
                <a:solidFill>
                  <a:srgbClr val="AC21FF"/>
                </a:solidFill>
                <a:latin typeface="+mj-lt"/>
              </a:rPr>
              <a:t>not in </a:t>
            </a:r>
            <a:r>
              <a:rPr lang="ru-RU" sz="3200" dirty="0">
                <a:latin typeface="+mj-lt"/>
              </a:rPr>
              <a:t>используют “магический” метод __contains__, который возвращает </a:t>
            </a:r>
            <a:r>
              <a:rPr lang="ru-RU" sz="3200" b="1" dirty="0">
                <a:solidFill>
                  <a:srgbClr val="008000"/>
                </a:solidFill>
                <a:latin typeface="+mj-lt"/>
              </a:rPr>
              <a:t>True</a:t>
            </a:r>
            <a:r>
              <a:rPr lang="ru-RU" sz="3200" dirty="0">
                <a:latin typeface="+mj-lt"/>
              </a:rPr>
              <a:t>, если переданный элемент содержится в экземпляре класса.</a:t>
            </a:r>
            <a:endParaRPr lang="en-US" sz="3200" dirty="0">
              <a:latin typeface="+mj-lt"/>
            </a:endParaRPr>
          </a:p>
          <a:p>
            <a:endParaRPr lang="ru-RU" sz="3200" dirty="0">
              <a:latin typeface="+mj-lt"/>
            </a:endParaRPr>
          </a:p>
          <a:p>
            <a:r>
              <a:rPr lang="ru-RU" sz="3200" dirty="0">
                <a:solidFill>
                  <a:srgbClr val="3333B3"/>
                </a:solidFill>
                <a:latin typeface="+mj-lt"/>
              </a:rPr>
              <a:t>• </a:t>
            </a:r>
            <a:r>
              <a:rPr lang="ru-RU" sz="3200" dirty="0">
                <a:latin typeface="+mj-lt"/>
              </a:rPr>
              <a:t>По умолчанию метод __contains__ реализован через</a:t>
            </a:r>
            <a:r>
              <a:rPr lang="en-US" sz="3200" dirty="0">
                <a:latin typeface="+mj-lt"/>
              </a:rPr>
              <a:t> </a:t>
            </a:r>
            <a:r>
              <a:rPr lang="ru-RU" sz="3200" dirty="0">
                <a:latin typeface="+mj-lt"/>
              </a:rPr>
              <a:t>протокол итераторов:</a:t>
            </a:r>
          </a:p>
          <a:p>
            <a:pPr lvl="1"/>
            <a:r>
              <a:rPr lang="en-US" sz="3200" b="1" dirty="0">
                <a:solidFill>
                  <a:srgbClr val="008000"/>
                </a:solidFill>
                <a:latin typeface="+mj-lt"/>
              </a:rPr>
              <a:t>	class </a:t>
            </a:r>
            <a:r>
              <a:rPr lang="en-US" sz="3200" b="1" dirty="0">
                <a:solidFill>
                  <a:srgbClr val="0000FF"/>
                </a:solidFill>
                <a:latin typeface="+mj-lt"/>
              </a:rPr>
              <a:t>object</a:t>
            </a:r>
            <a:r>
              <a:rPr lang="en-US" sz="3200" dirty="0">
                <a:latin typeface="+mj-lt"/>
              </a:rPr>
              <a:t>:</a:t>
            </a:r>
          </a:p>
          <a:p>
            <a:pPr lvl="3"/>
            <a:r>
              <a:rPr lang="ru-RU" sz="3200" dirty="0">
                <a:solidFill>
                  <a:srgbClr val="408080"/>
                </a:solidFill>
                <a:latin typeface="+mj-lt"/>
              </a:rPr>
              <a:t>	</a:t>
            </a:r>
            <a:r>
              <a:rPr lang="en-US" sz="3200" dirty="0">
                <a:solidFill>
                  <a:srgbClr val="408080"/>
                </a:solidFill>
                <a:latin typeface="+mj-lt"/>
              </a:rPr>
              <a:t>	</a:t>
            </a:r>
            <a:r>
              <a:rPr lang="ru-RU" sz="3200" dirty="0">
                <a:solidFill>
                  <a:srgbClr val="408080"/>
                </a:solidFill>
                <a:latin typeface="+mj-lt"/>
              </a:rPr>
              <a:t># ...</a:t>
            </a:r>
          </a:p>
          <a:p>
            <a:pPr lvl="3"/>
            <a:r>
              <a:rPr lang="ru-RU" sz="3200" b="1" dirty="0">
                <a:solidFill>
                  <a:srgbClr val="008000"/>
                </a:solidFill>
                <a:latin typeface="+mj-lt"/>
              </a:rPr>
              <a:t>	</a:t>
            </a:r>
            <a:r>
              <a:rPr lang="en-US" sz="3200" b="1" dirty="0">
                <a:solidFill>
                  <a:srgbClr val="008000"/>
                </a:solidFill>
                <a:latin typeface="+mj-lt"/>
              </a:rPr>
              <a:t>	</a:t>
            </a:r>
            <a:r>
              <a:rPr lang="en-US" sz="3200" b="1" dirty="0" err="1">
                <a:solidFill>
                  <a:srgbClr val="008000"/>
                </a:solidFill>
                <a:latin typeface="+mj-lt"/>
              </a:rPr>
              <a:t>def</a:t>
            </a:r>
            <a:r>
              <a:rPr lang="en-US" sz="3200" b="1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+mj-lt"/>
              </a:rPr>
              <a:t>__contains__</a:t>
            </a:r>
            <a:r>
              <a:rPr lang="en-US" sz="3200" dirty="0">
                <a:latin typeface="+mj-lt"/>
              </a:rPr>
              <a:t>(</a:t>
            </a:r>
            <a:r>
              <a:rPr lang="en-US" sz="3200" dirty="0">
                <a:solidFill>
                  <a:srgbClr val="008000"/>
                </a:solidFill>
                <a:latin typeface="+mj-lt"/>
              </a:rPr>
              <a:t>self</a:t>
            </a:r>
            <a:r>
              <a:rPr lang="en-US" sz="3200" dirty="0">
                <a:latin typeface="+mj-lt"/>
              </a:rPr>
              <a:t>, target):</a:t>
            </a:r>
          </a:p>
          <a:p>
            <a:pPr lvl="4"/>
            <a:r>
              <a:rPr lang="ru-RU" sz="3200" b="1" dirty="0">
                <a:solidFill>
                  <a:srgbClr val="008000"/>
                </a:solidFill>
                <a:latin typeface="+mj-lt"/>
              </a:rPr>
              <a:t>		</a:t>
            </a:r>
            <a:r>
              <a:rPr lang="en-US" sz="3200" b="1" dirty="0">
                <a:solidFill>
                  <a:srgbClr val="008000"/>
                </a:solidFill>
                <a:latin typeface="+mj-lt"/>
              </a:rPr>
              <a:t>	for </a:t>
            </a:r>
            <a:r>
              <a:rPr lang="en-US" sz="3200" dirty="0">
                <a:latin typeface="+mj-lt"/>
              </a:rPr>
              <a:t>item </a:t>
            </a:r>
            <a:r>
              <a:rPr lang="en-US" sz="3200" b="1" dirty="0">
                <a:solidFill>
                  <a:srgbClr val="AC21FF"/>
                </a:solidFill>
                <a:latin typeface="+mj-lt"/>
              </a:rPr>
              <a:t>in </a:t>
            </a:r>
            <a:r>
              <a:rPr lang="en-US" sz="3200" dirty="0">
                <a:solidFill>
                  <a:srgbClr val="008000"/>
                </a:solidFill>
                <a:latin typeface="+mj-lt"/>
              </a:rPr>
              <a:t>self</a:t>
            </a:r>
            <a:r>
              <a:rPr lang="en-US" sz="3200" dirty="0">
                <a:latin typeface="+mj-lt"/>
              </a:rPr>
              <a:t>:</a:t>
            </a:r>
            <a:endParaRPr lang="ru-RU" sz="3200" dirty="0">
              <a:latin typeface="+mj-lt"/>
            </a:endParaRPr>
          </a:p>
          <a:p>
            <a:pPr lvl="4"/>
            <a:r>
              <a:rPr lang="ru-RU" sz="3200" b="1" dirty="0">
                <a:solidFill>
                  <a:srgbClr val="008000"/>
                </a:solidFill>
                <a:latin typeface="+mj-lt"/>
              </a:rPr>
              <a:t>		</a:t>
            </a:r>
            <a:r>
              <a:rPr lang="en-US" sz="3200" b="1" dirty="0">
                <a:solidFill>
                  <a:srgbClr val="008000"/>
                </a:solidFill>
                <a:latin typeface="+mj-lt"/>
              </a:rPr>
              <a:t>	</a:t>
            </a:r>
            <a:r>
              <a:rPr lang="ru-RU" sz="3200" b="1" dirty="0">
                <a:solidFill>
                  <a:srgbClr val="008000"/>
                </a:solidFill>
                <a:latin typeface="+mj-lt"/>
              </a:rPr>
              <a:t>	</a:t>
            </a:r>
            <a:r>
              <a:rPr lang="en-US" sz="3200" b="1" dirty="0">
                <a:solidFill>
                  <a:srgbClr val="008000"/>
                </a:solidFill>
                <a:latin typeface="+mj-lt"/>
              </a:rPr>
              <a:t>if </a:t>
            </a:r>
            <a:r>
              <a:rPr lang="en-US" sz="3200" dirty="0">
                <a:latin typeface="+mj-lt"/>
              </a:rPr>
              <a:t>item </a:t>
            </a:r>
            <a:r>
              <a:rPr lang="en-US" sz="3200" dirty="0">
                <a:solidFill>
                  <a:srgbClr val="666666"/>
                </a:solidFill>
                <a:latin typeface="+mj-lt"/>
              </a:rPr>
              <a:t>== </a:t>
            </a:r>
            <a:r>
              <a:rPr lang="en-US" sz="3200" dirty="0">
                <a:latin typeface="+mj-lt"/>
              </a:rPr>
              <a:t>target:</a:t>
            </a:r>
          </a:p>
          <a:p>
            <a:pPr lvl="4"/>
            <a:r>
              <a:rPr lang="ru-RU" sz="3200" b="1" dirty="0">
                <a:solidFill>
                  <a:srgbClr val="008000"/>
                </a:solidFill>
                <a:latin typeface="+mj-lt"/>
              </a:rPr>
              <a:t>			</a:t>
            </a:r>
            <a:r>
              <a:rPr lang="en-US" sz="3200" b="1" dirty="0">
                <a:solidFill>
                  <a:srgbClr val="008000"/>
                </a:solidFill>
                <a:latin typeface="+mj-lt"/>
              </a:rPr>
              <a:t>	</a:t>
            </a:r>
            <a:r>
              <a:rPr lang="ru-RU" sz="3200" b="1" dirty="0">
                <a:solidFill>
                  <a:srgbClr val="008000"/>
                </a:solidFill>
                <a:latin typeface="+mj-lt"/>
              </a:rPr>
              <a:t>	</a:t>
            </a:r>
            <a:r>
              <a:rPr lang="en-US" sz="3200" b="1" dirty="0">
                <a:solidFill>
                  <a:srgbClr val="008000"/>
                </a:solidFill>
                <a:latin typeface="+mj-lt"/>
              </a:rPr>
              <a:t>return True</a:t>
            </a:r>
          </a:p>
          <a:p>
            <a:pPr lvl="4"/>
            <a:r>
              <a:rPr lang="ru-RU" sz="3200" b="1" dirty="0">
                <a:solidFill>
                  <a:srgbClr val="008000"/>
                </a:solidFill>
                <a:latin typeface="+mj-lt"/>
              </a:rPr>
              <a:t>		</a:t>
            </a:r>
            <a:r>
              <a:rPr lang="en-US" sz="3200" b="1" dirty="0">
                <a:solidFill>
                  <a:srgbClr val="008000"/>
                </a:solidFill>
                <a:latin typeface="+mj-lt"/>
              </a:rPr>
              <a:t>	return False</a:t>
            </a:r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3551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+mn-lt"/>
                <a:ea typeface="Cabin"/>
                <a:cs typeface="Cabin"/>
                <a:sym typeface="Cabin"/>
              </a:rPr>
              <a:t>Операторы in и not in</a:t>
            </a:r>
            <a:endParaRPr lang="en-US" sz="7800" dirty="0">
              <a:solidFill>
                <a:srgbClr val="00FF00"/>
              </a:solidFill>
              <a:latin typeface="+mn-lt"/>
              <a:ea typeface="Cabin"/>
              <a:cs typeface="Cabin"/>
              <a:sym typeface="Cabi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40947" y="3090232"/>
            <a:ext cx="120581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latin typeface="+mn-lt"/>
              </a:rPr>
              <a:t>Пример:</a:t>
            </a:r>
            <a:endParaRPr lang="en-US" sz="4000" dirty="0">
              <a:latin typeface="+mn-lt"/>
            </a:endParaRPr>
          </a:p>
          <a:p>
            <a:endParaRPr lang="ru-RU" sz="4000" dirty="0">
              <a:latin typeface="+mn-lt"/>
            </a:endParaRPr>
          </a:p>
          <a:p>
            <a:r>
              <a:rPr lang="en-US" sz="4000" b="1" dirty="0">
                <a:solidFill>
                  <a:srgbClr val="000080"/>
                </a:solidFill>
                <a:latin typeface="+mn-lt"/>
              </a:rPr>
              <a:t>&gt;&gt;&gt; </a:t>
            </a:r>
            <a:r>
              <a:rPr lang="en-US" sz="4000" dirty="0">
                <a:solidFill>
                  <a:srgbClr val="008000"/>
                </a:solidFill>
                <a:latin typeface="+mn-lt"/>
              </a:rPr>
              <a:t>id </a:t>
            </a:r>
            <a:r>
              <a:rPr lang="en-US" sz="4000" dirty="0">
                <a:solidFill>
                  <a:srgbClr val="666666"/>
                </a:solidFill>
                <a:latin typeface="+mn-lt"/>
              </a:rPr>
              <a:t>= </a:t>
            </a:r>
            <a:r>
              <a:rPr lang="en-US" sz="4000" dirty="0">
                <a:latin typeface="+mn-lt"/>
              </a:rPr>
              <a:t>Identity()</a:t>
            </a:r>
          </a:p>
          <a:p>
            <a:r>
              <a:rPr lang="en-US" sz="4000" b="1" dirty="0">
                <a:solidFill>
                  <a:srgbClr val="000080"/>
                </a:solidFill>
                <a:latin typeface="+mn-lt"/>
              </a:rPr>
              <a:t>&gt;&gt;&gt; </a:t>
            </a:r>
            <a:r>
              <a:rPr lang="en-US" sz="4000" dirty="0">
                <a:solidFill>
                  <a:srgbClr val="666666"/>
                </a:solidFill>
                <a:latin typeface="+mn-lt"/>
              </a:rPr>
              <a:t>5 </a:t>
            </a:r>
            <a:r>
              <a:rPr lang="en-US" sz="4000" b="1" dirty="0">
                <a:solidFill>
                  <a:srgbClr val="AC21FF"/>
                </a:solidFill>
                <a:latin typeface="+mn-lt"/>
              </a:rPr>
              <a:t>in </a:t>
            </a:r>
            <a:r>
              <a:rPr lang="en-US" sz="4000" dirty="0">
                <a:solidFill>
                  <a:srgbClr val="008000"/>
                </a:solidFill>
                <a:latin typeface="+mn-lt"/>
              </a:rPr>
              <a:t>id 		</a:t>
            </a:r>
            <a:r>
              <a:rPr lang="en-US" sz="4000" dirty="0">
                <a:solidFill>
                  <a:srgbClr val="408080"/>
                </a:solidFill>
                <a:latin typeface="+mn-lt"/>
              </a:rPr>
              <a:t>#  </a:t>
            </a:r>
            <a:r>
              <a:rPr lang="en-US" sz="4000" dirty="0" err="1">
                <a:solidFill>
                  <a:srgbClr val="408080"/>
                </a:solidFill>
                <a:latin typeface="+mn-lt"/>
              </a:rPr>
              <a:t>id.__contains</a:t>
            </a:r>
            <a:r>
              <a:rPr lang="en-US" sz="4000" dirty="0">
                <a:solidFill>
                  <a:srgbClr val="408080"/>
                </a:solidFill>
                <a:latin typeface="+mn-lt"/>
              </a:rPr>
              <a:t>__(5)</a:t>
            </a:r>
          </a:p>
          <a:p>
            <a:r>
              <a:rPr lang="en-US" sz="4000" dirty="0">
                <a:solidFill>
                  <a:srgbClr val="888888"/>
                </a:solidFill>
                <a:latin typeface="+mn-lt"/>
              </a:rPr>
              <a:t>True</a:t>
            </a:r>
          </a:p>
          <a:p>
            <a:r>
              <a:rPr lang="en-US" sz="4000" b="1" dirty="0">
                <a:solidFill>
                  <a:srgbClr val="000080"/>
                </a:solidFill>
                <a:latin typeface="+mn-lt"/>
              </a:rPr>
              <a:t>&gt;&gt;&gt; </a:t>
            </a:r>
            <a:r>
              <a:rPr lang="en-US" sz="4000" dirty="0">
                <a:solidFill>
                  <a:srgbClr val="666666"/>
                </a:solidFill>
                <a:latin typeface="+mn-lt"/>
              </a:rPr>
              <a:t>42 </a:t>
            </a:r>
            <a:r>
              <a:rPr lang="en-US" sz="4000" b="1" dirty="0">
                <a:solidFill>
                  <a:srgbClr val="AC21FF"/>
                </a:solidFill>
                <a:latin typeface="+mn-lt"/>
              </a:rPr>
              <a:t>not in </a:t>
            </a:r>
            <a:r>
              <a:rPr lang="en-US" sz="4000" dirty="0">
                <a:solidFill>
                  <a:srgbClr val="008000"/>
                </a:solidFill>
                <a:latin typeface="+mn-lt"/>
              </a:rPr>
              <a:t>id	 </a:t>
            </a:r>
            <a:r>
              <a:rPr lang="en-US" sz="4000" dirty="0">
                <a:solidFill>
                  <a:srgbClr val="408080"/>
                </a:solidFill>
                <a:latin typeface="+mn-lt"/>
              </a:rPr>
              <a:t>#  not </a:t>
            </a:r>
            <a:r>
              <a:rPr lang="en-US" sz="4000" dirty="0" err="1">
                <a:solidFill>
                  <a:srgbClr val="408080"/>
                </a:solidFill>
                <a:latin typeface="+mn-lt"/>
              </a:rPr>
              <a:t>id.__contains</a:t>
            </a:r>
            <a:r>
              <a:rPr lang="en-US" sz="4000" dirty="0">
                <a:solidFill>
                  <a:srgbClr val="408080"/>
                </a:solidFill>
                <a:latin typeface="+mn-lt"/>
              </a:rPr>
              <a:t>__(42)</a:t>
            </a:r>
          </a:p>
          <a:p>
            <a:r>
              <a:rPr lang="en-US" sz="4000" dirty="0">
                <a:solidFill>
                  <a:srgbClr val="888888"/>
                </a:solidFill>
                <a:latin typeface="+mn-lt"/>
              </a:rPr>
              <a:t>True</a:t>
            </a:r>
            <a:endParaRPr lang="ru-RU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5484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Реализация “по умолчанию”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9991" y="2908010"/>
            <a:ext cx="1344057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+mj-lt"/>
              </a:rPr>
              <a:t>В Python предусмотрен упрощённ</a:t>
            </a:r>
            <a:r>
              <a:rPr lang="uk-UA" sz="3200" dirty="0">
                <a:latin typeface="+mj-lt"/>
              </a:rPr>
              <a:t>ая </a:t>
            </a:r>
            <a:r>
              <a:rPr lang="ru-RU" sz="3200" dirty="0">
                <a:latin typeface="+mj-lt"/>
              </a:rPr>
              <a:t>реализация итераторов с использованием метода </a:t>
            </a:r>
            <a:r>
              <a:rPr lang="en-US" sz="3200" dirty="0">
                <a:latin typeface="+mj-lt"/>
              </a:rPr>
              <a:t>__</a:t>
            </a:r>
            <a:r>
              <a:rPr lang="en-US" sz="3200" dirty="0" err="1">
                <a:latin typeface="+mj-lt"/>
              </a:rPr>
              <a:t>getitem</a:t>
            </a:r>
            <a:r>
              <a:rPr lang="en-US" sz="3200" dirty="0">
                <a:latin typeface="+mj-lt"/>
              </a:rPr>
              <a:t>__.</a:t>
            </a:r>
            <a:endParaRPr lang="uk-UA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r>
              <a:rPr lang="ru-RU" sz="3200" dirty="0">
                <a:solidFill>
                  <a:srgbClr val="3333B3"/>
                </a:solidFill>
                <a:latin typeface="+mj-lt"/>
              </a:rPr>
              <a:t> </a:t>
            </a:r>
            <a:r>
              <a:rPr lang="ru-RU" sz="3200" dirty="0">
                <a:latin typeface="+mj-lt"/>
              </a:rPr>
              <a:t>Метод __getitem__ принимает один аргумент — индекс</a:t>
            </a:r>
          </a:p>
          <a:p>
            <a:r>
              <a:rPr lang="ru-RU" sz="3200" dirty="0">
                <a:latin typeface="+mj-lt"/>
              </a:rPr>
              <a:t>элемента в последовательности и</a:t>
            </a:r>
          </a:p>
          <a:p>
            <a:endParaRPr lang="ru-RU" sz="3200" dirty="0">
              <a:solidFill>
                <a:srgbClr val="3333B3"/>
              </a:solidFill>
              <a:latin typeface="+mj-lt"/>
            </a:endParaRPr>
          </a:p>
          <a:p>
            <a:r>
              <a:rPr lang="ru-RU" sz="3200" dirty="0">
                <a:solidFill>
                  <a:srgbClr val="3333B3"/>
                </a:solidFill>
                <a:latin typeface="+mj-lt"/>
              </a:rPr>
              <a:t>	• </a:t>
            </a:r>
            <a:r>
              <a:rPr lang="ru-RU" sz="3200" dirty="0">
                <a:latin typeface="+mj-lt"/>
              </a:rPr>
              <a:t>либо возвращает элемент, соответствующий индексу,</a:t>
            </a:r>
          </a:p>
          <a:p>
            <a:endParaRPr lang="ru-RU" sz="3200" dirty="0">
              <a:solidFill>
                <a:srgbClr val="3333B3"/>
              </a:solidFill>
              <a:latin typeface="+mj-lt"/>
            </a:endParaRPr>
          </a:p>
          <a:p>
            <a:r>
              <a:rPr lang="ru-RU" sz="3200" dirty="0">
                <a:solidFill>
                  <a:srgbClr val="3333B3"/>
                </a:solidFill>
                <a:latin typeface="+mj-lt"/>
              </a:rPr>
              <a:t>	• </a:t>
            </a:r>
            <a:r>
              <a:rPr lang="ru-RU" sz="3200" dirty="0">
                <a:latin typeface="+mj-lt"/>
              </a:rPr>
              <a:t>либо поднимает </a:t>
            </a:r>
            <a:r>
              <a:rPr lang="ru-RU" sz="3200" b="1" dirty="0">
                <a:solidFill>
                  <a:srgbClr val="D2403B"/>
                </a:solidFill>
                <a:latin typeface="+mj-lt"/>
              </a:rPr>
              <a:t>IndexError</a:t>
            </a:r>
            <a:r>
              <a:rPr lang="ru-RU" sz="3200" dirty="0">
                <a:latin typeface="+mj-lt"/>
              </a:rPr>
              <a:t>, если элемента с таким индексом нет.</a:t>
            </a:r>
          </a:p>
        </p:txBody>
      </p:sp>
    </p:spTree>
    <p:extLst>
      <p:ext uri="{BB962C8B-B14F-4D97-AF65-F5344CB8AC3E}">
        <p14:creationId xmlns:p14="http://schemas.microsoft.com/office/powerpoint/2010/main" val="3340153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Реализация “по умолчанию”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1837" y="3040213"/>
            <a:ext cx="802027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+mn-lt"/>
              </a:rPr>
              <a:t>Пример:</a:t>
            </a:r>
          </a:p>
          <a:p>
            <a:endParaRPr lang="ru-RU" sz="3200" dirty="0">
              <a:latin typeface="+mn-lt"/>
            </a:endParaRPr>
          </a:p>
          <a:p>
            <a:r>
              <a:rPr lang="en-US" sz="3200" b="1" dirty="0">
                <a:solidFill>
                  <a:srgbClr val="000080"/>
                </a:solidFill>
                <a:latin typeface="+mn-lt"/>
              </a:rPr>
              <a:t>&gt;&gt;&gt; </a:t>
            </a:r>
            <a:r>
              <a:rPr lang="en-US" sz="3200" b="1" dirty="0">
                <a:solidFill>
                  <a:srgbClr val="008000"/>
                </a:solidFill>
                <a:latin typeface="+mn-lt"/>
              </a:rPr>
              <a:t>class </a:t>
            </a:r>
            <a:r>
              <a:rPr lang="en-US" sz="3200" b="1" dirty="0">
                <a:solidFill>
                  <a:srgbClr val="0000FF"/>
                </a:solidFill>
                <a:latin typeface="+mn-lt"/>
              </a:rPr>
              <a:t>Identity</a:t>
            </a:r>
            <a:r>
              <a:rPr lang="en-US" sz="3200" dirty="0">
                <a:latin typeface="+mn-lt"/>
              </a:rPr>
              <a:t>:</a:t>
            </a:r>
          </a:p>
          <a:p>
            <a:r>
              <a:rPr lang="uk-UA" sz="3200" b="1" dirty="0">
                <a:solidFill>
                  <a:srgbClr val="008000"/>
                </a:solidFill>
                <a:latin typeface="+mn-lt"/>
              </a:rPr>
              <a:t>	</a:t>
            </a:r>
            <a:r>
              <a:rPr lang="en-US" sz="3200" b="1" dirty="0">
                <a:solidFill>
                  <a:srgbClr val="008000"/>
                </a:solidFill>
                <a:latin typeface="+mn-lt"/>
              </a:rPr>
              <a:t>	</a:t>
            </a:r>
            <a:r>
              <a:rPr lang="en-US" sz="3200" b="1" dirty="0" err="1">
                <a:solidFill>
                  <a:srgbClr val="008000"/>
                </a:solidFill>
                <a:latin typeface="+mn-lt"/>
              </a:rPr>
              <a:t>def</a:t>
            </a:r>
            <a:r>
              <a:rPr lang="en-US" sz="3200" b="1" dirty="0">
                <a:solidFill>
                  <a:srgbClr val="008000"/>
                </a:solidFill>
                <a:latin typeface="+mn-lt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+mn-lt"/>
              </a:rPr>
              <a:t>__</a:t>
            </a:r>
            <a:r>
              <a:rPr lang="en-US" sz="3200" dirty="0" err="1">
                <a:solidFill>
                  <a:srgbClr val="0000FF"/>
                </a:solidFill>
                <a:latin typeface="+mn-lt"/>
              </a:rPr>
              <a:t>getitem</a:t>
            </a:r>
            <a:r>
              <a:rPr lang="en-US" sz="3200" dirty="0">
                <a:solidFill>
                  <a:srgbClr val="0000FF"/>
                </a:solidFill>
                <a:latin typeface="+mn-lt"/>
              </a:rPr>
              <a:t>__</a:t>
            </a:r>
            <a:r>
              <a:rPr lang="en-US" sz="3200" dirty="0">
                <a:latin typeface="+mn-lt"/>
              </a:rPr>
              <a:t>(</a:t>
            </a:r>
            <a:r>
              <a:rPr lang="en-US" sz="3200" dirty="0">
                <a:solidFill>
                  <a:srgbClr val="008000"/>
                </a:solidFill>
                <a:latin typeface="+mn-lt"/>
              </a:rPr>
              <a:t>self</a:t>
            </a:r>
            <a:r>
              <a:rPr lang="en-US" sz="3200" dirty="0">
                <a:latin typeface="+mn-lt"/>
              </a:rPr>
              <a:t>, </a:t>
            </a:r>
            <a:r>
              <a:rPr lang="en-US" sz="3200" dirty="0" err="1">
                <a:latin typeface="+mn-lt"/>
              </a:rPr>
              <a:t>idx</a:t>
            </a:r>
            <a:r>
              <a:rPr lang="en-US" sz="3200" dirty="0">
                <a:latin typeface="+mn-lt"/>
              </a:rPr>
              <a:t>):</a:t>
            </a:r>
          </a:p>
          <a:p>
            <a:r>
              <a:rPr lang="uk-UA" sz="3200" b="1" dirty="0">
                <a:solidFill>
                  <a:srgbClr val="008000"/>
                </a:solidFill>
                <a:latin typeface="+mn-lt"/>
              </a:rPr>
              <a:t>		</a:t>
            </a:r>
            <a:r>
              <a:rPr lang="en-US" sz="3200" b="1" dirty="0">
                <a:solidFill>
                  <a:srgbClr val="008000"/>
                </a:solidFill>
                <a:latin typeface="+mn-lt"/>
              </a:rPr>
              <a:t>	if </a:t>
            </a:r>
            <a:r>
              <a:rPr lang="en-US" sz="3200" dirty="0" err="1">
                <a:latin typeface="+mn-lt"/>
              </a:rPr>
              <a:t>idx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>
                <a:solidFill>
                  <a:srgbClr val="666666"/>
                </a:solidFill>
                <a:latin typeface="+mn-lt"/>
              </a:rPr>
              <a:t>&gt; 5</a:t>
            </a:r>
            <a:r>
              <a:rPr lang="en-US" sz="3200" dirty="0">
                <a:latin typeface="+mn-lt"/>
              </a:rPr>
              <a:t>:</a:t>
            </a:r>
          </a:p>
          <a:p>
            <a:r>
              <a:rPr lang="uk-UA" sz="3200" b="1" dirty="0">
                <a:solidFill>
                  <a:srgbClr val="008000"/>
                </a:solidFill>
                <a:latin typeface="+mn-lt"/>
              </a:rPr>
              <a:t>			</a:t>
            </a:r>
            <a:r>
              <a:rPr lang="en-US" sz="3200" b="1" dirty="0">
                <a:solidFill>
                  <a:srgbClr val="008000"/>
                </a:solidFill>
                <a:latin typeface="+mn-lt"/>
              </a:rPr>
              <a:t>	raise </a:t>
            </a:r>
            <a:r>
              <a:rPr lang="en-US" sz="3200" b="1" dirty="0" err="1">
                <a:solidFill>
                  <a:srgbClr val="D2403B"/>
                </a:solidFill>
                <a:latin typeface="+mn-lt"/>
              </a:rPr>
              <a:t>IndexError</a:t>
            </a:r>
            <a:r>
              <a:rPr lang="en-US" sz="3200" dirty="0">
                <a:latin typeface="+mn-lt"/>
              </a:rPr>
              <a:t>(</a:t>
            </a:r>
            <a:r>
              <a:rPr lang="en-US" sz="3200" dirty="0" err="1">
                <a:latin typeface="+mn-lt"/>
              </a:rPr>
              <a:t>idx</a:t>
            </a:r>
            <a:r>
              <a:rPr lang="en-US" sz="3200" dirty="0">
                <a:latin typeface="+mn-lt"/>
              </a:rPr>
              <a:t>)</a:t>
            </a:r>
          </a:p>
          <a:p>
            <a:r>
              <a:rPr lang="uk-UA" sz="3200" b="1" dirty="0">
                <a:solidFill>
                  <a:srgbClr val="008000"/>
                </a:solidFill>
                <a:latin typeface="+mn-lt"/>
              </a:rPr>
              <a:t>		</a:t>
            </a:r>
            <a:r>
              <a:rPr lang="en-US" sz="3200" b="1" dirty="0">
                <a:solidFill>
                  <a:srgbClr val="008000"/>
                </a:solidFill>
                <a:latin typeface="+mn-lt"/>
              </a:rPr>
              <a:t>	return </a:t>
            </a:r>
            <a:r>
              <a:rPr lang="en-US" sz="3200" dirty="0" err="1">
                <a:latin typeface="+mn-lt"/>
              </a:rPr>
              <a:t>idx</a:t>
            </a:r>
            <a:endParaRPr lang="en-US" sz="3200" dirty="0">
              <a:latin typeface="+mn-lt"/>
            </a:endParaRPr>
          </a:p>
          <a:p>
            <a:r>
              <a:rPr lang="ru-RU" sz="3200" b="1" dirty="0">
                <a:solidFill>
                  <a:srgbClr val="000080"/>
                </a:solidFill>
                <a:latin typeface="+mn-lt"/>
              </a:rPr>
              <a:t>...</a:t>
            </a:r>
          </a:p>
          <a:p>
            <a:r>
              <a:rPr lang="en-US" sz="3200" b="1" dirty="0">
                <a:solidFill>
                  <a:srgbClr val="000080"/>
                </a:solidFill>
                <a:latin typeface="+mn-lt"/>
              </a:rPr>
              <a:t>&gt;&gt;&gt; </a:t>
            </a:r>
            <a:r>
              <a:rPr lang="en-US" sz="3200" dirty="0">
                <a:solidFill>
                  <a:srgbClr val="008000"/>
                </a:solidFill>
                <a:latin typeface="+mn-lt"/>
              </a:rPr>
              <a:t>list</a:t>
            </a:r>
            <a:r>
              <a:rPr lang="en-US" sz="3200" dirty="0">
                <a:latin typeface="+mn-lt"/>
              </a:rPr>
              <a:t>(Identity())</a:t>
            </a:r>
          </a:p>
          <a:p>
            <a:r>
              <a:rPr lang="ru-RU" sz="3200" dirty="0">
                <a:solidFill>
                  <a:srgbClr val="888888"/>
                </a:solidFill>
                <a:latin typeface="+mn-lt"/>
              </a:rPr>
              <a:t>[0, 1, 2, 3, 4, 5]</a:t>
            </a:r>
            <a:endParaRPr lang="ru-RU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8773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Пример реализации итератора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41495" y="2286000"/>
            <a:ext cx="878044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3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seq_iter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32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instance):</a:t>
            </a:r>
          </a:p>
          <a:p>
            <a:pPr lvl="2"/>
            <a:r>
              <a:rPr lang="ru-RU" sz="32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32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en-US" sz="32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</a:p>
          <a:p>
            <a:pPr lvl="2"/>
            <a:r>
              <a:rPr lang="ru-RU" sz="32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32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en-US" sz="32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  <a:p>
            <a:r>
              <a:rPr lang="ru-RU" sz="32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32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r>
              <a:rPr lang="ru-RU" sz="32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32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sz="32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</a:p>
          <a:p>
            <a:r>
              <a:rPr lang="ru-RU" sz="32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32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__next__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r>
              <a:rPr lang="ru-RU" sz="32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try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res </a:t>
            </a:r>
            <a:r>
              <a:rPr lang="en-US" sz="3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32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en-US" sz="32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32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en-US" sz="32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lang="ru-RU" sz="32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except </a:t>
            </a:r>
            <a:r>
              <a:rPr lang="en-US" sz="3200" b="1" dirty="0" err="1">
                <a:solidFill>
                  <a:srgbClr val="D240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IndexError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u-RU" sz="32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32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raise </a:t>
            </a:r>
            <a:r>
              <a:rPr lang="en-US" sz="3200" b="1" dirty="0" err="1">
                <a:solidFill>
                  <a:srgbClr val="D240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StopIteration</a:t>
            </a:r>
            <a:endParaRPr lang="en-US" sz="3200" b="1" dirty="0">
              <a:solidFill>
                <a:srgbClr val="D2403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en-US" sz="32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+= 1</a:t>
            </a:r>
          </a:p>
          <a:p>
            <a:r>
              <a:rPr lang="ru-RU" sz="32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return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456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Задание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29018" y="2286000"/>
            <a:ext cx="1329036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Создать класс </a:t>
            </a:r>
            <a:r>
              <a:rPr lang="ru-RU" sz="3200" dirty="0" err="1"/>
              <a:t>RandomList</a:t>
            </a:r>
            <a:r>
              <a:rPr lang="ru-RU" sz="3200" dirty="0"/>
              <a:t>, в конструктор которого передается число - количество случайно сгенерированных чисел.</a:t>
            </a:r>
          </a:p>
          <a:p>
            <a:r>
              <a:rPr lang="ru-RU" sz="3200" dirty="0"/>
              <a:t>Переопределить два метода __</a:t>
            </a:r>
            <a:r>
              <a:rPr lang="ru-RU" sz="3200" dirty="0" err="1"/>
              <a:t>iter</a:t>
            </a:r>
            <a:r>
              <a:rPr lang="ru-RU" sz="3200" dirty="0"/>
              <a:t>__ и __</a:t>
            </a:r>
            <a:r>
              <a:rPr lang="ru-RU" sz="3200" dirty="0" err="1"/>
              <a:t>next</a:t>
            </a:r>
            <a:r>
              <a:rPr lang="ru-RU" sz="3200" dirty="0"/>
              <a:t>__ таким образом, что бы класс соответствовал контракту итератора</a:t>
            </a:r>
          </a:p>
          <a:p>
            <a:br>
              <a:rPr lang="ru-RU" sz="3200" dirty="0"/>
            </a:br>
            <a:endParaRPr lang="ru-RU" sz="3200" dirty="0"/>
          </a:p>
          <a:p>
            <a:r>
              <a:rPr lang="ru-RU" sz="3200" dirty="0"/>
              <a:t>Пример работы с классом:</a:t>
            </a:r>
          </a:p>
          <a:p>
            <a:br>
              <a:rPr lang="ru-RU" sz="3200" dirty="0"/>
            </a:br>
            <a:endParaRPr lang="ru-RU" sz="3200" dirty="0"/>
          </a:p>
          <a:p>
            <a:r>
              <a:rPr lang="ru-RU" sz="3200" dirty="0" err="1"/>
              <a:t>for</a:t>
            </a:r>
            <a:r>
              <a:rPr lang="ru-RU" sz="3200" dirty="0"/>
              <a:t> </a:t>
            </a:r>
            <a:r>
              <a:rPr lang="ru-RU" sz="3200" dirty="0" err="1"/>
              <a:t>rand</a:t>
            </a:r>
            <a:r>
              <a:rPr lang="ru-RU" sz="3200" dirty="0"/>
              <a:t> </a:t>
            </a:r>
            <a:r>
              <a:rPr lang="ru-RU" sz="3200" dirty="0" err="1"/>
              <a:t>in</a:t>
            </a:r>
            <a:r>
              <a:rPr lang="ru-RU" sz="3200" dirty="0"/>
              <a:t> </a:t>
            </a:r>
            <a:r>
              <a:rPr lang="ru-RU" sz="3200" dirty="0" err="1"/>
              <a:t>RandomList</a:t>
            </a:r>
            <a:r>
              <a:rPr lang="ru-RU" sz="3200" dirty="0"/>
              <a:t>(3):</a:t>
            </a:r>
          </a:p>
          <a:p>
            <a:r>
              <a:rPr lang="ru-RU" sz="3200" dirty="0"/>
              <a:t>     </a:t>
            </a:r>
            <a:r>
              <a:rPr lang="ru-RU" sz="3200" dirty="0" err="1"/>
              <a:t>print</a:t>
            </a:r>
            <a:r>
              <a:rPr lang="ru-RU" sz="3200" dirty="0"/>
              <a:t>(</a:t>
            </a:r>
            <a:r>
              <a:rPr lang="ru-RU" sz="3200" dirty="0" err="1"/>
              <a:t>rand</a:t>
            </a:r>
            <a:r>
              <a:rPr lang="ru-RU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6546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Генераторы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77526" y="3090576"/>
            <a:ext cx="1423761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latin typeface="PTSans-Regular"/>
              </a:rPr>
              <a:t>Генераторы это тоже итерируемые объекты, но прочитать их можно лишь один</a:t>
            </a:r>
            <a:r>
              <a:rPr lang="en-US" sz="4000" dirty="0">
                <a:latin typeface="PTSans-Regular"/>
              </a:rPr>
              <a:t> </a:t>
            </a:r>
            <a:r>
              <a:rPr lang="ru-RU" sz="4000" dirty="0">
                <a:latin typeface="PTSans-Regular"/>
              </a:rPr>
              <a:t>раз. </a:t>
            </a:r>
            <a:endParaRPr lang="en-US" sz="4000" dirty="0">
              <a:latin typeface="PTSans-Regular"/>
            </a:endParaRPr>
          </a:p>
          <a:p>
            <a:endParaRPr lang="en-US" sz="4000" dirty="0">
              <a:latin typeface="PTSans-Regular"/>
            </a:endParaRPr>
          </a:p>
          <a:p>
            <a:r>
              <a:rPr lang="ru-RU" sz="4000" dirty="0">
                <a:latin typeface="PTSans-Regular"/>
              </a:rPr>
              <a:t>Это связано с тем, что они не хранят значения в памяти, а генерируют их на</a:t>
            </a:r>
            <a:r>
              <a:rPr lang="en-US" sz="4000" dirty="0">
                <a:latin typeface="PTSans-Regular"/>
              </a:rPr>
              <a:t> </a:t>
            </a:r>
            <a:r>
              <a:rPr lang="ru-RU" sz="4000" dirty="0">
                <a:latin typeface="PTSans-Regular"/>
              </a:rPr>
              <a:t>лету</a:t>
            </a:r>
            <a:endParaRPr lang="ru-RU" sz="4000" dirty="0">
              <a:latin typeface="PT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86518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Генераторы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23720" y="2026661"/>
            <a:ext cx="1429989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+mn-lt"/>
              </a:rPr>
              <a:t>Генератор — это функция, которая использует вместо оператора </a:t>
            </a:r>
            <a:r>
              <a:rPr lang="ru-RU" sz="3200" b="1" dirty="0">
                <a:solidFill>
                  <a:srgbClr val="008000"/>
                </a:solidFill>
                <a:latin typeface="+mn-lt"/>
              </a:rPr>
              <a:t>return</a:t>
            </a:r>
            <a:r>
              <a:rPr lang="ru-RU" sz="3200" dirty="0">
                <a:latin typeface="+mn-lt"/>
              </a:rPr>
              <a:t> - оператор </a:t>
            </a:r>
            <a:r>
              <a:rPr lang="ru-RU" sz="3200" b="1" dirty="0">
                <a:solidFill>
                  <a:srgbClr val="008000"/>
                </a:solidFill>
                <a:latin typeface="+mn-lt"/>
              </a:rPr>
              <a:t>yield</a:t>
            </a:r>
            <a:r>
              <a:rPr lang="ru-RU" sz="3200" dirty="0">
                <a:latin typeface="+mn-lt"/>
              </a:rPr>
              <a:t>.</a:t>
            </a:r>
            <a:endParaRPr lang="en-US" sz="3200" dirty="0">
              <a:latin typeface="+mn-lt"/>
            </a:endParaRPr>
          </a:p>
          <a:p>
            <a:endParaRPr lang="ru-RU" sz="3200" dirty="0">
              <a:latin typeface="+mn-lt"/>
            </a:endParaRPr>
          </a:p>
          <a:p>
            <a:r>
              <a:rPr lang="ru-RU" sz="3200" dirty="0">
                <a:latin typeface="+mn-lt"/>
              </a:rPr>
              <a:t>В результате выполнения оператора </a:t>
            </a:r>
            <a:r>
              <a:rPr lang="ru-RU" sz="3200" b="1" dirty="0">
                <a:solidFill>
                  <a:srgbClr val="008000"/>
                </a:solidFill>
                <a:latin typeface="+mn-lt"/>
              </a:rPr>
              <a:t>yield </a:t>
            </a:r>
            <a:r>
              <a:rPr lang="ru-RU" sz="3200" dirty="0">
                <a:latin typeface="+mn-lt"/>
              </a:rPr>
              <a:t>работа функции</a:t>
            </a:r>
            <a:r>
              <a:rPr lang="en-US" sz="3200" dirty="0">
                <a:latin typeface="+mn-lt"/>
              </a:rPr>
              <a:t> </a:t>
            </a:r>
            <a:r>
              <a:rPr lang="ru-RU" sz="3200" b="1" dirty="0">
                <a:latin typeface="+mn-lt"/>
              </a:rPr>
              <a:t>приостанавливается</a:t>
            </a:r>
            <a:r>
              <a:rPr lang="ru-RU" sz="3200" dirty="0">
                <a:latin typeface="+mn-lt"/>
              </a:rPr>
              <a:t>, а не прерывается, как при использовании оператора </a:t>
            </a:r>
            <a:r>
              <a:rPr lang="en-US" sz="3200" b="1" dirty="0">
                <a:solidFill>
                  <a:srgbClr val="008000"/>
                </a:solidFill>
                <a:latin typeface="+mn-lt"/>
              </a:rPr>
              <a:t>return</a:t>
            </a:r>
            <a:r>
              <a:rPr lang="en-US" sz="3200" dirty="0">
                <a:latin typeface="+mn-lt"/>
              </a:rPr>
              <a:t>.</a:t>
            </a:r>
            <a:endParaRPr lang="ru-RU" sz="3200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43673" y="5207484"/>
            <a:ext cx="480457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latin typeface="+mn-lt"/>
              </a:rPr>
              <a:t>Пример:</a:t>
            </a:r>
            <a:endParaRPr lang="en-US" sz="3600" dirty="0">
              <a:latin typeface="+mn-lt"/>
            </a:endParaRPr>
          </a:p>
          <a:p>
            <a:endParaRPr lang="en-US" sz="3600" dirty="0">
              <a:latin typeface="+mn-lt"/>
            </a:endParaRPr>
          </a:p>
          <a:p>
            <a:r>
              <a:rPr lang="en-US" sz="2400" b="1" dirty="0" err="1">
                <a:solidFill>
                  <a:srgbClr val="008000"/>
                </a:solidFill>
                <a:latin typeface="+mn-lt"/>
              </a:rPr>
              <a:t>def</a:t>
            </a:r>
            <a:r>
              <a:rPr lang="en-US" sz="2400" b="1" dirty="0">
                <a:solidFill>
                  <a:srgbClr val="008000"/>
                </a:solidFill>
                <a:latin typeface="+mn-lt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n-lt"/>
              </a:rPr>
              <a:t>g</a:t>
            </a:r>
            <a:r>
              <a:rPr lang="en-US" sz="2400" dirty="0">
                <a:latin typeface="+mn-lt"/>
              </a:rPr>
              <a:t>():</a:t>
            </a:r>
          </a:p>
          <a:p>
            <a:r>
              <a:rPr lang="en-US" sz="2400" b="1" dirty="0">
                <a:solidFill>
                  <a:srgbClr val="000080"/>
                </a:solidFill>
                <a:latin typeface="+mn-lt"/>
              </a:rPr>
              <a:t>	</a:t>
            </a:r>
            <a:r>
              <a:rPr lang="en-US" sz="2400" dirty="0">
                <a:solidFill>
                  <a:srgbClr val="008000"/>
                </a:solidFill>
                <a:latin typeface="+mn-lt"/>
              </a:rPr>
              <a:t>print</a:t>
            </a:r>
            <a:r>
              <a:rPr lang="en-US" sz="2400" dirty="0">
                <a:latin typeface="+mn-lt"/>
              </a:rPr>
              <a:t>(</a:t>
            </a:r>
            <a:r>
              <a:rPr lang="en-US" sz="2400" dirty="0">
                <a:solidFill>
                  <a:srgbClr val="BB2121"/>
                </a:solidFill>
                <a:latin typeface="+mn-lt"/>
              </a:rPr>
              <a:t>"Started"</a:t>
            </a:r>
            <a:r>
              <a:rPr lang="en-US" sz="2400" dirty="0">
                <a:latin typeface="+mn-lt"/>
              </a:rPr>
              <a:t>)</a:t>
            </a:r>
          </a:p>
          <a:p>
            <a:r>
              <a:rPr lang="ru-RU" sz="2400" b="1" dirty="0">
                <a:solidFill>
                  <a:srgbClr val="000080"/>
                </a:solidFill>
                <a:latin typeface="+mn-lt"/>
              </a:rPr>
              <a:t>	</a:t>
            </a:r>
            <a:r>
              <a:rPr lang="en-US" sz="2400" dirty="0">
                <a:latin typeface="+mn-lt"/>
              </a:rPr>
              <a:t>x </a:t>
            </a:r>
            <a:r>
              <a:rPr lang="en-US" sz="2400" dirty="0">
                <a:solidFill>
                  <a:srgbClr val="666666"/>
                </a:solidFill>
                <a:latin typeface="+mn-lt"/>
              </a:rPr>
              <a:t>= 42</a:t>
            </a:r>
          </a:p>
          <a:p>
            <a:r>
              <a:rPr lang="ru-RU" sz="2400" b="1" dirty="0">
                <a:solidFill>
                  <a:srgbClr val="000080"/>
                </a:solidFill>
                <a:latin typeface="+mn-lt"/>
              </a:rPr>
              <a:t>	</a:t>
            </a:r>
            <a:r>
              <a:rPr lang="en-US" sz="2400" b="1" dirty="0">
                <a:solidFill>
                  <a:srgbClr val="008000"/>
                </a:solidFill>
                <a:latin typeface="+mn-lt"/>
              </a:rPr>
              <a:t>yield </a:t>
            </a:r>
            <a:r>
              <a:rPr lang="en-US" sz="2400" dirty="0">
                <a:latin typeface="+mn-lt"/>
              </a:rPr>
              <a:t>x</a:t>
            </a:r>
          </a:p>
          <a:p>
            <a:r>
              <a:rPr lang="ru-RU" sz="2400" b="1" dirty="0">
                <a:solidFill>
                  <a:srgbClr val="000080"/>
                </a:solidFill>
                <a:latin typeface="+mn-lt"/>
              </a:rPr>
              <a:t>	</a:t>
            </a:r>
            <a:r>
              <a:rPr lang="en-US" sz="2400" dirty="0">
                <a:latin typeface="+mn-lt"/>
              </a:rPr>
              <a:t>x </a:t>
            </a:r>
            <a:r>
              <a:rPr lang="en-US" sz="2400" dirty="0">
                <a:solidFill>
                  <a:srgbClr val="666666"/>
                </a:solidFill>
                <a:latin typeface="+mn-lt"/>
              </a:rPr>
              <a:t>+= 1</a:t>
            </a:r>
          </a:p>
          <a:p>
            <a:r>
              <a:rPr lang="ru-RU" sz="2400" b="1" dirty="0">
                <a:solidFill>
                  <a:srgbClr val="000080"/>
                </a:solidFill>
                <a:latin typeface="+mn-lt"/>
              </a:rPr>
              <a:t>	</a:t>
            </a:r>
            <a:r>
              <a:rPr lang="en-US" sz="2400" b="1" dirty="0">
                <a:solidFill>
                  <a:srgbClr val="008000"/>
                </a:solidFill>
                <a:latin typeface="+mn-lt"/>
              </a:rPr>
              <a:t>yield </a:t>
            </a:r>
            <a:r>
              <a:rPr lang="en-US" sz="2400" dirty="0">
                <a:latin typeface="+mn-lt"/>
              </a:rPr>
              <a:t>x</a:t>
            </a:r>
          </a:p>
          <a:p>
            <a:r>
              <a:rPr lang="ru-RU" sz="2400" b="1" dirty="0">
                <a:solidFill>
                  <a:srgbClr val="000080"/>
                </a:solidFill>
                <a:latin typeface="+mn-lt"/>
              </a:rPr>
              <a:t>	</a:t>
            </a:r>
            <a:r>
              <a:rPr lang="en-US" sz="2400" dirty="0">
                <a:solidFill>
                  <a:srgbClr val="008000"/>
                </a:solidFill>
                <a:latin typeface="+mn-lt"/>
              </a:rPr>
              <a:t>print</a:t>
            </a:r>
            <a:r>
              <a:rPr lang="en-US" sz="2400" dirty="0">
                <a:latin typeface="+mn-lt"/>
              </a:rPr>
              <a:t>(</a:t>
            </a:r>
            <a:r>
              <a:rPr lang="en-US" sz="2400" dirty="0">
                <a:solidFill>
                  <a:srgbClr val="BB2121"/>
                </a:solidFill>
                <a:latin typeface="+mn-lt"/>
              </a:rPr>
              <a:t>"Done"</a:t>
            </a:r>
            <a:r>
              <a:rPr lang="en-US" sz="2400" dirty="0">
                <a:latin typeface="+mn-lt"/>
              </a:rPr>
              <a:t>)</a:t>
            </a:r>
            <a:endParaRPr lang="ru-RU" sz="44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55489" y="5358348"/>
            <a:ext cx="590626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2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(g)</a:t>
            </a:r>
          </a:p>
          <a:p>
            <a:r>
              <a:rPr lang="en-US" sz="2400" dirty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&lt;class 'function'&gt;</a:t>
            </a:r>
          </a:p>
          <a:p>
            <a:r>
              <a:rPr lang="en-US" sz="24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gen </a:t>
            </a:r>
            <a:r>
              <a:rPr lang="en-US" sz="24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g()</a:t>
            </a:r>
          </a:p>
          <a:p>
            <a:r>
              <a:rPr lang="en-US" sz="24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2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(gen)</a:t>
            </a:r>
          </a:p>
          <a:p>
            <a:r>
              <a:rPr lang="en-US" sz="2400" dirty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&lt;class 'generator'&gt;</a:t>
            </a:r>
          </a:p>
          <a:p>
            <a:r>
              <a:rPr lang="en-US" sz="24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2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(gen)</a:t>
            </a:r>
          </a:p>
          <a:p>
            <a:r>
              <a:rPr lang="en-US" sz="2400" dirty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Starting ...</a:t>
            </a:r>
          </a:p>
          <a:p>
            <a:r>
              <a:rPr lang="ru-RU" sz="2400" dirty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42</a:t>
            </a:r>
          </a:p>
          <a:p>
            <a:r>
              <a:rPr lang="en-US" sz="24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2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(gen)</a:t>
            </a:r>
          </a:p>
          <a:p>
            <a:r>
              <a:rPr lang="ru-RU" sz="2400" dirty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804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189786"/>
            <a:ext cx="13931900" cy="698500"/>
          </a:xfrm>
        </p:spPr>
        <p:txBody>
          <a:bodyPr/>
          <a:lstStyle/>
          <a:p>
            <a:r>
              <a:rPr lang="ru-RU" sz="4400" dirty="0"/>
              <a:t>Вопросы</a:t>
            </a:r>
            <a:r>
              <a:rPr lang="ru-RU" sz="3600" dirty="0"/>
              <a:t> </a:t>
            </a:r>
            <a:r>
              <a:rPr lang="ru-RU" sz="4400" dirty="0"/>
              <a:t>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/>
          </a:bodyPr>
          <a:lstStyle/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/>
              <a:t>Что такое полиморфизм?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/>
              <a:t>Приведите пример полиморфизма.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/>
              <a:t>Каким образом можно вызвать метод базового класса в наследнике при переопределении метода.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/>
              <a:t>Как вызвать конструктор базового класса?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/>
              <a:t>Что такое </a:t>
            </a:r>
            <a:r>
              <a:rPr lang="en-US" sz="2800" dirty="0"/>
              <a:t>“</a:t>
            </a:r>
            <a:r>
              <a:rPr lang="ru-RU" sz="2800" dirty="0"/>
              <a:t>магический</a:t>
            </a:r>
            <a:r>
              <a:rPr lang="en-US" sz="2800" dirty="0"/>
              <a:t>”</a:t>
            </a:r>
            <a:r>
              <a:rPr lang="ru-RU" sz="2800" dirty="0"/>
              <a:t> метод?</a:t>
            </a:r>
            <a:endParaRPr lang="en-US" sz="2800" dirty="0"/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/>
              <a:t>Как переопределить строковое представление экземпляра класса?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/>
              <a:t>Как переопредилить оператор </a:t>
            </a:r>
            <a:r>
              <a:rPr lang="en-US" sz="2800" dirty="0"/>
              <a:t>&lt; (</a:t>
            </a:r>
            <a:r>
              <a:rPr lang="ru-RU" sz="2800" dirty="0"/>
              <a:t>меньше) или </a:t>
            </a:r>
            <a:r>
              <a:rPr lang="en-US" sz="2800" dirty="0"/>
              <a:t>&gt; (</a:t>
            </a:r>
            <a:r>
              <a:rPr lang="ru-RU" sz="2800" dirty="0"/>
              <a:t>больше)?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/>
              <a:t>Как переопредилить оператор + (плюс) и – (минус)?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650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Примеры генераторов: </a:t>
            </a:r>
            <a:r>
              <a:rPr lang="en-US" sz="8000" dirty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chain</a:t>
            </a:r>
            <a:r>
              <a:rPr lang="ru-RU" sz="8000" dirty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60563" y="2473631"/>
            <a:ext cx="1044781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80"/>
                </a:solidFill>
                <a:latin typeface="+mj-lt"/>
              </a:rPr>
              <a:t>&gt;&gt;&gt; </a:t>
            </a:r>
            <a:r>
              <a:rPr lang="en-US" sz="3200" b="1" dirty="0" err="1">
                <a:solidFill>
                  <a:srgbClr val="008000"/>
                </a:solidFill>
                <a:latin typeface="+mj-lt"/>
              </a:rPr>
              <a:t>def</a:t>
            </a:r>
            <a:r>
              <a:rPr lang="en-US" sz="3200" b="1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+mj-lt"/>
              </a:rPr>
              <a:t>chain</a:t>
            </a:r>
            <a:r>
              <a:rPr lang="en-US" sz="3200" dirty="0">
                <a:latin typeface="+mj-lt"/>
              </a:rPr>
              <a:t>(</a:t>
            </a:r>
            <a:r>
              <a:rPr lang="en-US" sz="3200" dirty="0">
                <a:solidFill>
                  <a:srgbClr val="666666"/>
                </a:solidFill>
                <a:latin typeface="+mj-lt"/>
              </a:rPr>
              <a:t>*</a:t>
            </a:r>
            <a:r>
              <a:rPr lang="en-US" sz="3200" dirty="0" err="1">
                <a:latin typeface="+mj-lt"/>
              </a:rPr>
              <a:t>iterables</a:t>
            </a:r>
            <a:r>
              <a:rPr lang="en-US" sz="3200" dirty="0">
                <a:latin typeface="+mj-lt"/>
              </a:rPr>
              <a:t>):</a:t>
            </a:r>
          </a:p>
          <a:p>
            <a:r>
              <a:rPr lang="en-US" sz="3200" b="1" dirty="0">
                <a:solidFill>
                  <a:srgbClr val="000080"/>
                </a:solidFill>
                <a:latin typeface="+mj-lt"/>
              </a:rPr>
              <a:t>... </a:t>
            </a:r>
            <a:r>
              <a:rPr lang="ru-RU" sz="3200" b="1" dirty="0">
                <a:solidFill>
                  <a:srgbClr val="000080"/>
                </a:solidFill>
                <a:latin typeface="+mj-lt"/>
              </a:rPr>
              <a:t>	</a:t>
            </a:r>
            <a:r>
              <a:rPr lang="en-US" sz="3200" b="1" dirty="0">
                <a:solidFill>
                  <a:srgbClr val="000080"/>
                </a:solidFill>
                <a:latin typeface="+mj-lt"/>
              </a:rPr>
              <a:t>	</a:t>
            </a:r>
            <a:r>
              <a:rPr lang="en-US" sz="3200" b="1" dirty="0">
                <a:solidFill>
                  <a:srgbClr val="008000"/>
                </a:solidFill>
                <a:latin typeface="+mj-lt"/>
              </a:rPr>
              <a:t>for </a:t>
            </a:r>
            <a:r>
              <a:rPr lang="en-US" sz="3200" dirty="0" err="1">
                <a:latin typeface="+mj-lt"/>
              </a:rPr>
              <a:t>iterable</a:t>
            </a:r>
            <a:r>
              <a:rPr lang="en-US" sz="3200" dirty="0">
                <a:latin typeface="+mj-lt"/>
              </a:rPr>
              <a:t> </a:t>
            </a:r>
            <a:r>
              <a:rPr lang="en-US" sz="3200" b="1" dirty="0">
                <a:solidFill>
                  <a:srgbClr val="AC21FF"/>
                </a:solidFill>
                <a:latin typeface="+mj-lt"/>
              </a:rPr>
              <a:t>in </a:t>
            </a:r>
            <a:r>
              <a:rPr lang="en-US" sz="3200" dirty="0" err="1">
                <a:latin typeface="+mj-lt"/>
              </a:rPr>
              <a:t>iterables</a:t>
            </a:r>
            <a:r>
              <a:rPr lang="en-US" sz="3200" dirty="0">
                <a:latin typeface="+mj-lt"/>
              </a:rPr>
              <a:t>:</a:t>
            </a:r>
          </a:p>
          <a:p>
            <a:r>
              <a:rPr lang="en-US" sz="3200" b="1" dirty="0">
                <a:solidFill>
                  <a:srgbClr val="000080"/>
                </a:solidFill>
                <a:latin typeface="+mj-lt"/>
              </a:rPr>
              <a:t>... </a:t>
            </a:r>
            <a:r>
              <a:rPr lang="ru-RU" sz="3200" b="1" dirty="0">
                <a:solidFill>
                  <a:srgbClr val="000080"/>
                </a:solidFill>
                <a:latin typeface="+mj-lt"/>
              </a:rPr>
              <a:t>		</a:t>
            </a:r>
            <a:r>
              <a:rPr lang="en-US" sz="3200" b="1" dirty="0">
                <a:solidFill>
                  <a:srgbClr val="000080"/>
                </a:solidFill>
                <a:latin typeface="+mj-lt"/>
              </a:rPr>
              <a:t>	</a:t>
            </a:r>
            <a:r>
              <a:rPr lang="en-US" sz="3200" b="1" dirty="0">
                <a:solidFill>
                  <a:srgbClr val="008000"/>
                </a:solidFill>
                <a:latin typeface="+mj-lt"/>
              </a:rPr>
              <a:t>for </a:t>
            </a:r>
            <a:r>
              <a:rPr lang="en-US" sz="3200" dirty="0">
                <a:latin typeface="+mj-lt"/>
              </a:rPr>
              <a:t>item </a:t>
            </a:r>
            <a:r>
              <a:rPr lang="en-US" sz="3200" b="1" dirty="0">
                <a:solidFill>
                  <a:srgbClr val="AC21FF"/>
                </a:solidFill>
                <a:latin typeface="+mj-lt"/>
              </a:rPr>
              <a:t>in </a:t>
            </a:r>
            <a:r>
              <a:rPr lang="en-US" sz="3200" dirty="0" err="1">
                <a:latin typeface="+mj-lt"/>
              </a:rPr>
              <a:t>iterable</a:t>
            </a:r>
            <a:r>
              <a:rPr lang="en-US" sz="3200" dirty="0">
                <a:latin typeface="+mj-lt"/>
              </a:rPr>
              <a:t>:</a:t>
            </a:r>
          </a:p>
          <a:p>
            <a:r>
              <a:rPr lang="en-US" sz="3200" b="1" dirty="0">
                <a:solidFill>
                  <a:srgbClr val="000080"/>
                </a:solidFill>
                <a:latin typeface="+mj-lt"/>
              </a:rPr>
              <a:t>...</a:t>
            </a:r>
            <a:r>
              <a:rPr lang="ru-RU" sz="3200" b="1" dirty="0">
                <a:solidFill>
                  <a:srgbClr val="000080"/>
                </a:solidFill>
                <a:latin typeface="+mj-lt"/>
              </a:rPr>
              <a:t>			</a:t>
            </a:r>
            <a:r>
              <a:rPr lang="en-US" sz="3200" b="1" dirty="0">
                <a:solidFill>
                  <a:srgbClr val="000080"/>
                </a:solidFill>
                <a:latin typeface="+mj-lt"/>
              </a:rPr>
              <a:t>	 </a:t>
            </a:r>
            <a:r>
              <a:rPr lang="en-US" sz="3200" b="1" dirty="0">
                <a:solidFill>
                  <a:srgbClr val="008000"/>
                </a:solidFill>
                <a:latin typeface="+mj-lt"/>
              </a:rPr>
              <a:t>yield </a:t>
            </a:r>
            <a:r>
              <a:rPr lang="en-US" sz="3200" dirty="0">
                <a:latin typeface="+mj-lt"/>
              </a:rPr>
              <a:t>item</a:t>
            </a:r>
            <a:endParaRPr lang="ru-RU" sz="3200" dirty="0">
              <a:latin typeface="+mj-lt"/>
            </a:endParaRPr>
          </a:p>
          <a:p>
            <a:r>
              <a:rPr lang="ru-RU" sz="3200" b="1" dirty="0">
                <a:solidFill>
                  <a:srgbClr val="000080"/>
                </a:solidFill>
                <a:latin typeface="+mj-lt"/>
              </a:rPr>
              <a:t>...</a:t>
            </a:r>
          </a:p>
          <a:p>
            <a:r>
              <a:rPr lang="en-US" sz="3200" b="1" dirty="0">
                <a:solidFill>
                  <a:srgbClr val="000080"/>
                </a:solidFill>
                <a:latin typeface="+mj-lt"/>
              </a:rPr>
              <a:t>&gt;&gt;&gt; </a:t>
            </a:r>
            <a:r>
              <a:rPr lang="en-US" sz="3200" dirty="0" err="1">
                <a:latin typeface="+mj-lt"/>
              </a:rPr>
              <a:t>xs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>
                <a:solidFill>
                  <a:srgbClr val="666666"/>
                </a:solidFill>
                <a:latin typeface="+mj-lt"/>
              </a:rPr>
              <a:t>= </a:t>
            </a:r>
            <a:r>
              <a:rPr lang="en-US" sz="3200" dirty="0">
                <a:solidFill>
                  <a:srgbClr val="008000"/>
                </a:solidFill>
                <a:latin typeface="+mj-lt"/>
              </a:rPr>
              <a:t>range</a:t>
            </a:r>
            <a:r>
              <a:rPr lang="en-US" sz="3200" dirty="0">
                <a:latin typeface="+mj-lt"/>
              </a:rPr>
              <a:t>(</a:t>
            </a:r>
            <a:r>
              <a:rPr lang="en-US" sz="3200" dirty="0">
                <a:solidFill>
                  <a:srgbClr val="666666"/>
                </a:solidFill>
                <a:latin typeface="+mj-lt"/>
              </a:rPr>
              <a:t>3</a:t>
            </a:r>
            <a:r>
              <a:rPr lang="en-US" sz="3200" dirty="0">
                <a:latin typeface="+mj-lt"/>
              </a:rPr>
              <a:t>)</a:t>
            </a:r>
          </a:p>
          <a:p>
            <a:r>
              <a:rPr lang="en-US" sz="3200" b="1" dirty="0">
                <a:solidFill>
                  <a:srgbClr val="000080"/>
                </a:solidFill>
                <a:latin typeface="+mj-lt"/>
              </a:rPr>
              <a:t>&gt;&gt;&gt; </a:t>
            </a:r>
            <a:r>
              <a:rPr lang="en-US" sz="3200" dirty="0" err="1">
                <a:latin typeface="+mj-lt"/>
              </a:rPr>
              <a:t>ys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>
                <a:solidFill>
                  <a:srgbClr val="666666"/>
                </a:solidFill>
                <a:latin typeface="+mj-lt"/>
              </a:rPr>
              <a:t>= </a:t>
            </a:r>
            <a:r>
              <a:rPr lang="en-US" sz="3200" dirty="0">
                <a:latin typeface="+mj-lt"/>
              </a:rPr>
              <a:t>[</a:t>
            </a:r>
            <a:r>
              <a:rPr lang="en-US" sz="3200" dirty="0">
                <a:solidFill>
                  <a:srgbClr val="666666"/>
                </a:solidFill>
                <a:latin typeface="+mj-lt"/>
              </a:rPr>
              <a:t>42</a:t>
            </a:r>
            <a:r>
              <a:rPr lang="en-US" sz="3200" dirty="0">
                <a:latin typeface="+mj-lt"/>
              </a:rPr>
              <a:t>]</a:t>
            </a:r>
          </a:p>
          <a:p>
            <a:r>
              <a:rPr lang="en-US" sz="3200" b="1" dirty="0">
                <a:solidFill>
                  <a:srgbClr val="000080"/>
                </a:solidFill>
                <a:latin typeface="+mj-lt"/>
              </a:rPr>
              <a:t>&gt;&gt;&gt; </a:t>
            </a:r>
            <a:r>
              <a:rPr lang="en-US" sz="3200" dirty="0">
                <a:latin typeface="+mj-lt"/>
              </a:rPr>
              <a:t>chain(</a:t>
            </a:r>
            <a:r>
              <a:rPr lang="en-US" sz="3200" dirty="0" err="1">
                <a:latin typeface="+mj-lt"/>
              </a:rPr>
              <a:t>xs</a:t>
            </a:r>
            <a:r>
              <a:rPr lang="en-US" sz="3200" dirty="0">
                <a:latin typeface="+mj-lt"/>
              </a:rPr>
              <a:t>, </a:t>
            </a:r>
            <a:r>
              <a:rPr lang="en-US" sz="3200" dirty="0" err="1">
                <a:latin typeface="+mj-lt"/>
              </a:rPr>
              <a:t>ys</a:t>
            </a:r>
            <a:r>
              <a:rPr lang="en-US" sz="3200" dirty="0">
                <a:latin typeface="+mj-lt"/>
              </a:rPr>
              <a:t>)</a:t>
            </a:r>
          </a:p>
          <a:p>
            <a:r>
              <a:rPr lang="en-US" sz="3200" dirty="0">
                <a:solidFill>
                  <a:srgbClr val="888888"/>
                </a:solidFill>
                <a:latin typeface="+mj-lt"/>
              </a:rPr>
              <a:t>&lt;generator object chain at 0x10311d708&gt;</a:t>
            </a:r>
          </a:p>
          <a:p>
            <a:r>
              <a:rPr lang="en-US" sz="3200" b="1" dirty="0">
                <a:solidFill>
                  <a:srgbClr val="000080"/>
                </a:solidFill>
                <a:latin typeface="+mj-lt"/>
              </a:rPr>
              <a:t>&gt;&gt;&gt; </a:t>
            </a:r>
            <a:r>
              <a:rPr lang="en-US" sz="3200" dirty="0">
                <a:solidFill>
                  <a:srgbClr val="008000"/>
                </a:solidFill>
                <a:latin typeface="+mj-lt"/>
              </a:rPr>
              <a:t>list</a:t>
            </a:r>
            <a:r>
              <a:rPr lang="en-US" sz="3200" dirty="0">
                <a:latin typeface="+mj-lt"/>
              </a:rPr>
              <a:t>(chain(</a:t>
            </a:r>
            <a:r>
              <a:rPr lang="en-US" sz="3200" dirty="0" err="1">
                <a:latin typeface="+mj-lt"/>
              </a:rPr>
              <a:t>xs</a:t>
            </a:r>
            <a:r>
              <a:rPr lang="en-US" sz="3200" dirty="0">
                <a:latin typeface="+mj-lt"/>
              </a:rPr>
              <a:t>, </a:t>
            </a:r>
            <a:r>
              <a:rPr lang="en-US" sz="3200" dirty="0" err="1">
                <a:latin typeface="+mj-lt"/>
              </a:rPr>
              <a:t>ys</a:t>
            </a:r>
            <a:r>
              <a:rPr lang="en-US" sz="3200" dirty="0">
                <a:latin typeface="+mj-lt"/>
              </a:rPr>
              <a:t>))</a:t>
            </a:r>
          </a:p>
          <a:p>
            <a:r>
              <a:rPr lang="ru-RU" sz="3200" dirty="0">
                <a:solidFill>
                  <a:srgbClr val="888888"/>
                </a:solidFill>
                <a:latin typeface="+mj-lt"/>
              </a:rPr>
              <a:t>[0, 1</a:t>
            </a:r>
            <a:r>
              <a:rPr lang="ru-RU" sz="3200">
                <a:solidFill>
                  <a:srgbClr val="888888"/>
                </a:solidFill>
                <a:latin typeface="+mj-lt"/>
              </a:rPr>
              <a:t>, 2, </a:t>
            </a:r>
            <a:r>
              <a:rPr lang="ru-RU" sz="3200" dirty="0">
                <a:solidFill>
                  <a:srgbClr val="888888"/>
                </a:solidFill>
                <a:latin typeface="+mj-lt"/>
              </a:rPr>
              <a:t>42]</a:t>
            </a:r>
          </a:p>
          <a:p>
            <a:r>
              <a:rPr lang="en-US" sz="3200" b="1" dirty="0">
                <a:solidFill>
                  <a:srgbClr val="000080"/>
                </a:solidFill>
                <a:latin typeface="+mj-lt"/>
              </a:rPr>
              <a:t>&gt;&gt;&gt; </a:t>
            </a:r>
            <a:r>
              <a:rPr lang="en-US" sz="3200" dirty="0">
                <a:solidFill>
                  <a:srgbClr val="666666"/>
                </a:solidFill>
                <a:latin typeface="+mj-lt"/>
              </a:rPr>
              <a:t>42 </a:t>
            </a:r>
            <a:r>
              <a:rPr lang="en-US" sz="3200" b="1" dirty="0">
                <a:solidFill>
                  <a:srgbClr val="AC21FF"/>
                </a:solidFill>
                <a:latin typeface="+mj-lt"/>
              </a:rPr>
              <a:t>in </a:t>
            </a:r>
            <a:r>
              <a:rPr lang="en-US" sz="3200" dirty="0">
                <a:latin typeface="+mj-lt"/>
              </a:rPr>
              <a:t>chain(</a:t>
            </a:r>
            <a:r>
              <a:rPr lang="en-US" sz="3200" dirty="0" err="1">
                <a:latin typeface="+mj-lt"/>
              </a:rPr>
              <a:t>xs</a:t>
            </a:r>
            <a:r>
              <a:rPr lang="en-US" sz="3200" dirty="0">
                <a:latin typeface="+mj-lt"/>
              </a:rPr>
              <a:t>, </a:t>
            </a:r>
            <a:r>
              <a:rPr lang="en-US" sz="3200" dirty="0" err="1">
                <a:latin typeface="+mj-lt"/>
              </a:rPr>
              <a:t>ys</a:t>
            </a:r>
            <a:r>
              <a:rPr lang="en-US" sz="3200" dirty="0">
                <a:latin typeface="+mj-lt"/>
              </a:rPr>
              <a:t>)</a:t>
            </a:r>
          </a:p>
          <a:p>
            <a:r>
              <a:rPr lang="en-US" sz="3200" dirty="0">
                <a:solidFill>
                  <a:srgbClr val="888888"/>
                </a:solidFill>
                <a:latin typeface="+mj-lt"/>
              </a:rPr>
              <a:t>True</a:t>
            </a:r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0722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Статические методы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60" y="2154142"/>
            <a:ext cx="14237616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+mn-lt"/>
              </a:rPr>
              <a:t>Внутри класса можно создать метод, который будет доступен без создания экземпляра класса. Для этого перед определением метода внутри класса следует указать декоратор @staticmethod. </a:t>
            </a:r>
            <a:endParaRPr lang="en-US" sz="3200" dirty="0">
              <a:latin typeface="+mn-lt"/>
            </a:endParaRPr>
          </a:p>
          <a:p>
            <a:endParaRPr lang="en-US" sz="3200" dirty="0">
              <a:latin typeface="+mn-lt"/>
            </a:endParaRPr>
          </a:p>
          <a:p>
            <a:r>
              <a:rPr lang="ru-RU" sz="3200" dirty="0">
                <a:latin typeface="+mn-lt"/>
              </a:rPr>
              <a:t>Вызов статического метода без создания экземпляра класса осуществляется следующим образом:</a:t>
            </a:r>
          </a:p>
          <a:p>
            <a:endParaRPr lang="ru-RU" sz="3200" dirty="0">
              <a:latin typeface="+mn-lt"/>
            </a:endParaRPr>
          </a:p>
          <a:p>
            <a:r>
              <a:rPr lang="ru-RU" sz="3200" dirty="0">
                <a:latin typeface="+mn-lt"/>
              </a:rPr>
              <a:t>&lt;Название класса&gt;.&lt;Название метода&gt;(&lt;Параметры&gt;)</a:t>
            </a:r>
          </a:p>
          <a:p>
            <a:endParaRPr lang="ru-RU" sz="3200" dirty="0">
              <a:latin typeface="+mn-lt"/>
            </a:endParaRPr>
          </a:p>
          <a:p>
            <a:r>
              <a:rPr lang="ru-RU" sz="3200" dirty="0">
                <a:latin typeface="+mn-lt"/>
              </a:rPr>
              <a:t>Кроме того, можно вызвать статический метод через экземпляр класса:</a:t>
            </a:r>
          </a:p>
          <a:p>
            <a:endParaRPr lang="ru-RU" sz="3200" dirty="0">
              <a:latin typeface="+mn-lt"/>
            </a:endParaRPr>
          </a:p>
          <a:p>
            <a:r>
              <a:rPr lang="ru-RU" sz="3200" dirty="0">
                <a:latin typeface="+mn-lt"/>
              </a:rPr>
              <a:t>&lt;Экземпляр класса&gt;.&lt;Название метода&gt;(&lt;Параметры&gt;)</a:t>
            </a:r>
          </a:p>
          <a:p>
            <a:endParaRPr lang="ru-RU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3752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Статические методы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06767" y="1906794"/>
            <a:ext cx="11611778" cy="71096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Class1(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staticmethod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sum1(x, y):  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Статический метод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+ y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sum2(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x, y):  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Обычный метод в классе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+ y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sum3(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x, y):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Class1.sum1(x, y)  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Вызов из метода класса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(Class1.sum1(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 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Вызываем статический метод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c1 = Class1()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(c1.sum2(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 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Вызываем метод класса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(c1.sum1(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 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Вызываем статический метод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через экземпляр класса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(c1.sum3(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 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Вызываем статический метод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внутри класса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891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 класса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79934" y="3259145"/>
            <a:ext cx="13132105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 класса — это такой метод, который получает класс (не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экземпляр!), это происходит примерно так же, как с обычными методами, которые первым аргументом получают референс на экземпляр класса.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3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случае, когда метод класса вызывается на инстансе, первым параметром передаётся актуальный класс инстанса.</a:t>
            </a:r>
            <a:endParaRPr kumimoji="0" lang="ru-RU" altLang="ru-RU" sz="320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632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 класса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499233" y="2985490"/>
            <a:ext cx="8868577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TestClass(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b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f1(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ru-RU" altLang="ru-RU" sz="3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3200" dirty="0">
              <a:solidFill>
                <a:srgbClr val="B200B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3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ru-RU" altLang="ru-RU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f2(</a:t>
            </a:r>
            <a:r>
              <a:rPr lang="en-US" alt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ru-RU" alt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ru-RU" alt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32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3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ru-RU" sz="3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“simple method”</a:t>
            </a:r>
            <a:r>
              <a:rPr lang="ru-RU" altLang="ru-RU" sz="3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kumimoji="0" lang="ru-RU" altLang="ru-RU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440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Итераторы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5698" y="2259274"/>
            <a:ext cx="134405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Когда вы создается список, то его элементы можно считывать один за другим —</a:t>
            </a:r>
            <a:r>
              <a:rPr lang="en-US" sz="3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называется итерацией: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44039" y="4683987"/>
            <a:ext cx="783299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mylist = [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ru-RU" altLang="ru-RU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ru-RU" altLang="ru-RU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mylist :</a:t>
            </a:r>
            <a:b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  <a:b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kumimoji="0" lang="ru-RU" altLang="ru-RU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87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Итераторы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8637" y="1922443"/>
            <a:ext cx="1344057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rgbClr val="3333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Итератор — это экземпляр класса, который реализует два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метода __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__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и __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next__.</a:t>
            </a:r>
          </a:p>
          <a:p>
            <a:endParaRPr lang="en-US" sz="3600" dirty="0">
              <a:solidFill>
                <a:srgbClr val="3333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600" dirty="0">
                <a:solidFill>
                  <a:srgbClr val="3333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Альтернативно можно воспользоваться реализацией этих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методов по умолчанию и определить метод __getitem__.</a:t>
            </a:r>
          </a:p>
          <a:p>
            <a:endParaRPr lang="en-US" sz="3600" dirty="0">
              <a:solidFill>
                <a:srgbClr val="3333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тераторы используется:</a:t>
            </a:r>
          </a:p>
          <a:p>
            <a:pPr lvl="2"/>
            <a:r>
              <a:rPr lang="en-US" sz="3600" dirty="0">
                <a:solidFill>
                  <a:srgbClr val="3333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3600" dirty="0">
                <a:solidFill>
                  <a:srgbClr val="3333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оператором </a:t>
            </a:r>
            <a:r>
              <a:rPr lang="en-US" sz="36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lvl="2"/>
            <a:r>
              <a:rPr lang="en-US" sz="3600" dirty="0">
                <a:solidFill>
                  <a:srgbClr val="3333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3600" dirty="0">
                <a:solidFill>
                  <a:srgbClr val="3333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операторами </a:t>
            </a:r>
            <a:r>
              <a:rPr lang="ru-RU" sz="3600" b="1" dirty="0">
                <a:solidFill>
                  <a:srgbClr val="AC21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3600" b="1" dirty="0">
                <a:solidFill>
                  <a:srgbClr val="AC21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in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3600" dirty="0">
              <a:solidFill>
                <a:srgbClr val="3333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600" dirty="0">
                <a:solidFill>
                  <a:srgbClr val="3333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ru-RU" sz="3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тераторы реализуется всеми встроенными коллекциями, а также, например, файлами и объектами типа </a:t>
            </a:r>
            <a:r>
              <a:rPr lang="en-US" sz="3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3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52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Оператор </a:t>
            </a:r>
            <a:r>
              <a:rPr lang="en-US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</a:p>
        </p:txBody>
      </p:sp>
      <p:sp>
        <p:nvSpPr>
          <p:cNvPr id="2" name="Rectangle 1"/>
          <p:cNvSpPr/>
          <p:nvPr/>
        </p:nvSpPr>
        <p:spPr>
          <a:xfrm>
            <a:off x="2708925" y="2286000"/>
            <a:ext cx="8128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+mn-lt"/>
              </a:rPr>
              <a:t>for </a:t>
            </a:r>
            <a:r>
              <a:rPr lang="en-US" sz="3200" dirty="0">
                <a:latin typeface="+mn-lt"/>
              </a:rPr>
              <a:t>x </a:t>
            </a:r>
            <a:r>
              <a:rPr lang="en-US" sz="3200" b="1" dirty="0">
                <a:solidFill>
                  <a:srgbClr val="AC21FF"/>
                </a:solidFill>
                <a:latin typeface="+mn-lt"/>
              </a:rPr>
              <a:t>in </a:t>
            </a:r>
            <a:r>
              <a:rPr lang="en-US" sz="3200" dirty="0" err="1">
                <a:latin typeface="+mn-lt"/>
              </a:rPr>
              <a:t>xs</a:t>
            </a:r>
            <a:r>
              <a:rPr lang="en-US" sz="3200" dirty="0">
                <a:latin typeface="+mn-lt"/>
              </a:rPr>
              <a:t>:</a:t>
            </a:r>
          </a:p>
          <a:p>
            <a:r>
              <a:rPr lang="ru-RU" sz="3200" dirty="0">
                <a:latin typeface="+mn-lt"/>
              </a:rPr>
              <a:t>	</a:t>
            </a:r>
            <a:r>
              <a:rPr lang="en-US" sz="3200" dirty="0" err="1">
                <a:latin typeface="+mn-lt"/>
              </a:rPr>
              <a:t>do_something</a:t>
            </a:r>
            <a:r>
              <a:rPr lang="en-US" sz="3200" dirty="0">
                <a:latin typeface="+mn-lt"/>
              </a:rPr>
              <a:t>(x)</a:t>
            </a:r>
            <a:endParaRPr lang="ru-RU" sz="540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08925" y="3776081"/>
            <a:ext cx="10929956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+mn-lt"/>
              </a:rPr>
              <a:t>Процесс исполнения оператора </a:t>
            </a:r>
            <a:r>
              <a:rPr lang="ru-RU" sz="2800" b="1" dirty="0">
                <a:solidFill>
                  <a:srgbClr val="008000"/>
                </a:solidFill>
                <a:latin typeface="+mn-lt"/>
              </a:rPr>
              <a:t>for </a:t>
            </a:r>
            <a:r>
              <a:rPr lang="ru-RU" sz="2800" dirty="0">
                <a:latin typeface="+mn-lt"/>
              </a:rPr>
              <a:t>можно записать так:</a:t>
            </a:r>
          </a:p>
          <a:p>
            <a:endParaRPr lang="ru-RU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it </a:t>
            </a:r>
            <a:r>
              <a:rPr lang="en-US" sz="2800" dirty="0">
                <a:solidFill>
                  <a:srgbClr val="666666"/>
                </a:solidFill>
                <a:latin typeface="+mn-lt"/>
              </a:rPr>
              <a:t>= </a:t>
            </a:r>
            <a:r>
              <a:rPr lang="en-US" sz="2800" dirty="0" err="1">
                <a:solidFill>
                  <a:srgbClr val="008000"/>
                </a:solidFill>
                <a:latin typeface="+mn-lt"/>
              </a:rPr>
              <a:t>iter</a:t>
            </a:r>
            <a:r>
              <a:rPr lang="en-US" sz="2800" dirty="0">
                <a:latin typeface="+mn-lt"/>
              </a:rPr>
              <a:t>(</a:t>
            </a:r>
            <a:r>
              <a:rPr lang="en-US" sz="2800" dirty="0" err="1">
                <a:latin typeface="+mn-lt"/>
              </a:rPr>
              <a:t>xs</a:t>
            </a:r>
            <a:r>
              <a:rPr lang="en-US" sz="2800" dirty="0">
                <a:latin typeface="+mn-lt"/>
              </a:rPr>
              <a:t>)</a:t>
            </a:r>
          </a:p>
          <a:p>
            <a:r>
              <a:rPr lang="en-US" sz="2800" b="1" dirty="0">
                <a:solidFill>
                  <a:srgbClr val="008000"/>
                </a:solidFill>
                <a:latin typeface="+mn-lt"/>
              </a:rPr>
              <a:t>while True</a:t>
            </a:r>
            <a:r>
              <a:rPr lang="en-US" sz="2800" dirty="0">
                <a:latin typeface="+mn-lt"/>
              </a:rPr>
              <a:t>:</a:t>
            </a:r>
          </a:p>
          <a:p>
            <a:r>
              <a:rPr lang="ru-RU" sz="2800" b="1" dirty="0">
                <a:solidFill>
                  <a:srgbClr val="008000"/>
                </a:solidFill>
                <a:latin typeface="+mn-lt"/>
              </a:rPr>
              <a:t>	</a:t>
            </a:r>
            <a:r>
              <a:rPr lang="en-US" sz="2800" b="1" dirty="0">
                <a:solidFill>
                  <a:srgbClr val="008000"/>
                </a:solidFill>
                <a:latin typeface="+mn-lt"/>
              </a:rPr>
              <a:t>try</a:t>
            </a:r>
            <a:r>
              <a:rPr lang="en-US" sz="2800" dirty="0">
                <a:latin typeface="+mn-lt"/>
              </a:rPr>
              <a:t>:</a:t>
            </a:r>
          </a:p>
          <a:p>
            <a:pPr lvl="3"/>
            <a:r>
              <a:rPr lang="ru-RU" sz="2800" dirty="0">
                <a:latin typeface="+mn-lt"/>
              </a:rPr>
              <a:t>		</a:t>
            </a:r>
            <a:r>
              <a:rPr lang="en-US" sz="2800" dirty="0">
                <a:latin typeface="+mn-lt"/>
              </a:rPr>
              <a:t>x </a:t>
            </a:r>
            <a:r>
              <a:rPr lang="en-US" sz="2800" dirty="0">
                <a:solidFill>
                  <a:srgbClr val="666666"/>
                </a:solidFill>
                <a:latin typeface="+mn-lt"/>
              </a:rPr>
              <a:t>= </a:t>
            </a:r>
            <a:r>
              <a:rPr lang="en-US" sz="2800" dirty="0">
                <a:solidFill>
                  <a:srgbClr val="008000"/>
                </a:solidFill>
                <a:latin typeface="+mn-lt"/>
              </a:rPr>
              <a:t>next</a:t>
            </a:r>
            <a:r>
              <a:rPr lang="en-US" sz="2800" dirty="0">
                <a:latin typeface="+mn-lt"/>
              </a:rPr>
              <a:t>(it)</a:t>
            </a:r>
          </a:p>
          <a:p>
            <a:pPr lvl="3"/>
            <a:r>
              <a:rPr lang="ru-RU" sz="2800" b="1" dirty="0">
                <a:solidFill>
                  <a:srgbClr val="008000"/>
                </a:solidFill>
                <a:latin typeface="+mn-lt"/>
              </a:rPr>
              <a:t>	</a:t>
            </a:r>
            <a:r>
              <a:rPr lang="en-US" sz="2800" b="1" dirty="0">
                <a:solidFill>
                  <a:srgbClr val="008000"/>
                </a:solidFill>
                <a:latin typeface="+mn-lt"/>
              </a:rPr>
              <a:t>except </a:t>
            </a:r>
            <a:r>
              <a:rPr lang="en-US" sz="2800" b="1" dirty="0" err="1">
                <a:solidFill>
                  <a:srgbClr val="D2403B"/>
                </a:solidFill>
                <a:latin typeface="+mn-lt"/>
              </a:rPr>
              <a:t>StopIteration</a:t>
            </a:r>
            <a:r>
              <a:rPr lang="en-US" sz="2800" dirty="0">
                <a:latin typeface="+mn-lt"/>
              </a:rPr>
              <a:t>:</a:t>
            </a:r>
          </a:p>
          <a:p>
            <a:pPr lvl="3"/>
            <a:r>
              <a:rPr lang="ru-RU" sz="2800" b="1" dirty="0">
                <a:solidFill>
                  <a:srgbClr val="008000"/>
                </a:solidFill>
                <a:latin typeface="+mn-lt"/>
              </a:rPr>
              <a:t>		</a:t>
            </a:r>
            <a:r>
              <a:rPr lang="en-US" sz="2800" b="1" dirty="0">
                <a:solidFill>
                  <a:srgbClr val="008000"/>
                </a:solidFill>
                <a:latin typeface="+mn-lt"/>
              </a:rPr>
              <a:t>break</a:t>
            </a:r>
          </a:p>
          <a:p>
            <a:pPr lvl="3"/>
            <a:r>
              <a:rPr lang="ru-RU" sz="2800" dirty="0">
                <a:latin typeface="+mn-lt"/>
              </a:rPr>
              <a:t>	</a:t>
            </a:r>
            <a:r>
              <a:rPr lang="en-US" sz="2800" dirty="0" err="1">
                <a:latin typeface="+mn-lt"/>
              </a:rPr>
              <a:t>do_something</a:t>
            </a:r>
            <a:r>
              <a:rPr lang="en-US" sz="2800" dirty="0">
                <a:latin typeface="+mn-lt"/>
              </a:rPr>
              <a:t>(x)</a:t>
            </a:r>
          </a:p>
          <a:p>
            <a:endParaRPr lang="ru-RU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1587075"/>
      </p:ext>
    </p:extLst>
  </p:cSld>
  <p:clrMapOvr>
    <a:masterClrMapping/>
  </p:clrMapOvr>
</p:sld>
</file>

<file path=ppt/theme/theme1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2814</TotalTime>
  <Words>589</Words>
  <Application>Microsoft Office PowerPoint</Application>
  <PresentationFormat>Произвольный</PresentationFormat>
  <Paragraphs>178</Paragraphs>
  <Slides>20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PTMono-Regular</vt:lpstr>
      <vt:lpstr>PTSans-Regular</vt:lpstr>
      <vt:lpstr>Courier New</vt:lpstr>
      <vt:lpstr>Cabin</vt:lpstr>
      <vt:lpstr>1_Title &amp; Bullets</vt:lpstr>
      <vt:lpstr>1_Title &amp; Subtitle</vt:lpstr>
      <vt:lpstr>Title &amp; Bullets</vt:lpstr>
      <vt:lpstr>Программирование на Python </vt:lpstr>
      <vt:lpstr>Вопросы на повторение</vt:lpstr>
      <vt:lpstr>Статические методы</vt:lpstr>
      <vt:lpstr>Статические методы</vt:lpstr>
      <vt:lpstr>Метод класса</vt:lpstr>
      <vt:lpstr>Метод класса</vt:lpstr>
      <vt:lpstr>Итераторы</vt:lpstr>
      <vt:lpstr>Итераторы</vt:lpstr>
      <vt:lpstr>Оператор for</vt:lpstr>
      <vt:lpstr>Реализация итератора</vt:lpstr>
      <vt:lpstr>Оператор for</vt:lpstr>
      <vt:lpstr>Oператоры in и not in</vt:lpstr>
      <vt:lpstr>Операторы in и not in</vt:lpstr>
      <vt:lpstr>Реализация “по умолчанию”</vt:lpstr>
      <vt:lpstr>Реализация “по умолчанию”</vt:lpstr>
      <vt:lpstr>Пример реализации итератора</vt:lpstr>
      <vt:lpstr>Задание</vt:lpstr>
      <vt:lpstr>Генераторы</vt:lpstr>
      <vt:lpstr>Генераторы</vt:lpstr>
      <vt:lpstr>Примеры генераторов: chain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max</dc:creator>
  <cp:lastModifiedBy>Максим Шаптала</cp:lastModifiedBy>
  <cp:revision>967</cp:revision>
  <dcterms:modified xsi:type="dcterms:W3CDTF">2022-04-20T18:27:30Z</dcterms:modified>
</cp:coreProperties>
</file>