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0" r:id="rId3"/>
    <p:sldMasterId id="2147483680" r:id="rId4"/>
  </p:sldMasterIdLst>
  <p:notesMasterIdLst>
    <p:notesMasterId r:id="rId53"/>
  </p:notesMasterIdLst>
  <p:sldIdLst>
    <p:sldId id="256" r:id="rId5"/>
    <p:sldId id="299" r:id="rId6"/>
    <p:sldId id="300" r:id="rId7"/>
    <p:sldId id="302" r:id="rId8"/>
    <p:sldId id="301" r:id="rId9"/>
    <p:sldId id="303" r:id="rId10"/>
    <p:sldId id="305" r:id="rId11"/>
    <p:sldId id="306" r:id="rId12"/>
    <p:sldId id="307" r:id="rId13"/>
    <p:sldId id="308" r:id="rId14"/>
    <p:sldId id="309" r:id="rId15"/>
    <p:sldId id="310" r:id="rId16"/>
    <p:sldId id="304" r:id="rId17"/>
    <p:sldId id="311" r:id="rId18"/>
    <p:sldId id="312" r:id="rId19"/>
    <p:sldId id="313" r:id="rId20"/>
    <p:sldId id="317" r:id="rId21"/>
    <p:sldId id="319" r:id="rId22"/>
    <p:sldId id="314" r:id="rId23"/>
    <p:sldId id="315" r:id="rId24"/>
    <p:sldId id="316" r:id="rId25"/>
    <p:sldId id="320" r:id="rId26"/>
    <p:sldId id="321" r:id="rId27"/>
    <p:sldId id="335" r:id="rId28"/>
    <p:sldId id="322" r:id="rId29"/>
    <p:sldId id="347" r:id="rId30"/>
    <p:sldId id="348" r:id="rId31"/>
    <p:sldId id="323" r:id="rId32"/>
    <p:sldId id="334" r:id="rId33"/>
    <p:sldId id="328" r:id="rId34"/>
    <p:sldId id="342" r:id="rId35"/>
    <p:sldId id="330" r:id="rId36"/>
    <p:sldId id="331" r:id="rId37"/>
    <p:sldId id="336" r:id="rId38"/>
    <p:sldId id="337" r:id="rId39"/>
    <p:sldId id="333" r:id="rId40"/>
    <p:sldId id="339" r:id="rId41"/>
    <p:sldId id="340" r:id="rId42"/>
    <p:sldId id="349" r:id="rId43"/>
    <p:sldId id="350" r:id="rId44"/>
    <p:sldId id="346" r:id="rId45"/>
    <p:sldId id="338" r:id="rId46"/>
    <p:sldId id="343" r:id="rId47"/>
    <p:sldId id="344" r:id="rId48"/>
    <p:sldId id="345" r:id="rId49"/>
    <p:sldId id="324" r:id="rId50"/>
    <p:sldId id="325" r:id="rId51"/>
    <p:sldId id="32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FADE"/>
    <a:srgbClr val="166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74586" autoAdjust="0"/>
  </p:normalViewPr>
  <p:slideViewPr>
    <p:cSldViewPr snapToGrid="0" snapToObjects="1">
      <p:cViewPr varScale="1">
        <p:scale>
          <a:sx n="54" d="100"/>
          <a:sy n="54" d="100"/>
        </p:scale>
        <p:origin x="186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53691-2568-724D-8AC3-0B4EBB217FA1}" type="datetimeFigureOut">
              <a:rPr lang="en-US" smtClean="0"/>
              <a:t>3/16/2022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A6817-5B0F-ED4C-8B30-03A1A1081BF2}" type="slidenum">
              <a:rPr lang="en-US" smtClean="0"/>
              <a:t>‹#›</a:t>
            </a:fld>
            <a:endParaRPr lang="en-US"/>
          </a:p>
        </p:txBody>
      </p:sp>
    </p:spTree>
    <p:extLst>
      <p:ext uri="{BB962C8B-B14F-4D97-AF65-F5344CB8AC3E}">
        <p14:creationId xmlns:p14="http://schemas.microsoft.com/office/powerpoint/2010/main" val="27040536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MVC 4</a:t>
            </a:r>
          </a:p>
        </p:txBody>
      </p:sp>
    </p:spTree>
    <p:extLst>
      <p:ext uri="{BB962C8B-B14F-4D97-AF65-F5344CB8AC3E}">
        <p14:creationId xmlns:p14="http://schemas.microsoft.com/office/powerpoint/2010/main" val="4256121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2455801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19154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269155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251418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models.py</a:t>
            </a:r>
          </a:p>
          <a:p>
            <a:endParaRPr lang="en-US" dirty="0"/>
          </a:p>
          <a:p>
            <a:r>
              <a:rPr lang="en-US" sz="1200" kern="1200" dirty="0">
                <a:solidFill>
                  <a:schemeClr val="tx1"/>
                </a:solidFill>
                <a:latin typeface="+mn-lt"/>
                <a:ea typeface="+mn-ea"/>
                <a:cs typeface="+mn-cs"/>
              </a:rPr>
              <a:t>In artist:</a:t>
            </a:r>
          </a:p>
          <a:p>
            <a:r>
              <a:rPr lang="en-US" sz="1200" kern="1200" dirty="0">
                <a:solidFill>
                  <a:schemeClr val="tx1"/>
                </a:solidFill>
                <a:latin typeface="+mn-lt"/>
                <a:ea typeface="+mn-ea"/>
                <a:cs typeface="+mn-cs"/>
              </a:rPr>
              <a:t>name = </a:t>
            </a:r>
            <a:r>
              <a:rPr lang="en-US" sz="1200" kern="1200" dirty="0" err="1">
                <a:solidFill>
                  <a:schemeClr val="tx1"/>
                </a:solidFill>
                <a:latin typeface="+mn-lt"/>
                <a:ea typeface="+mn-ea"/>
                <a:cs typeface="+mn-cs"/>
              </a:rPr>
              <a:t>models.CharField</a:t>
            </a:r>
            <a:r>
              <a:rPr lang="en-US" sz="1200" kern="1200" dirty="0">
                <a:solidFill>
                  <a:schemeClr val="tx1"/>
                </a:solidFill>
                <a:latin typeface="+mn-lt"/>
                <a:ea typeface="+mn-ea"/>
                <a:cs typeface="+mn-cs"/>
              </a:rPr>
              <a:t>("artist", </a:t>
            </a:r>
            <a:r>
              <a:rPr lang="en-US" sz="1200" kern="1200" dirty="0" err="1">
                <a:solidFill>
                  <a:schemeClr val="tx1"/>
                </a:solidFill>
                <a:latin typeface="+mn-lt"/>
                <a:ea typeface="+mn-ea"/>
                <a:cs typeface="+mn-cs"/>
              </a:rPr>
              <a:t>max_length</a:t>
            </a:r>
            <a:r>
              <a:rPr lang="en-US" sz="1200" kern="1200" dirty="0">
                <a:solidFill>
                  <a:schemeClr val="tx1"/>
                </a:solidFill>
                <a:latin typeface="+mn-lt"/>
                <a:ea typeface="+mn-ea"/>
                <a:cs typeface="+mn-cs"/>
              </a:rPr>
              <a:t>=50);</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 album:</a:t>
            </a:r>
          </a:p>
          <a:p>
            <a:r>
              <a:rPr lang="en-US" sz="1200" kern="1200" dirty="0">
                <a:solidFill>
                  <a:schemeClr val="tx1"/>
                </a:solidFill>
                <a:latin typeface="+mn-lt"/>
                <a:ea typeface="+mn-ea"/>
                <a:cs typeface="+mn-cs"/>
              </a:rPr>
              <a:t>name = </a:t>
            </a:r>
            <a:r>
              <a:rPr lang="en-US" sz="1200" kern="1200" dirty="0" err="1">
                <a:solidFill>
                  <a:schemeClr val="tx1"/>
                </a:solidFill>
                <a:latin typeface="+mn-lt"/>
                <a:ea typeface="+mn-ea"/>
                <a:cs typeface="+mn-cs"/>
              </a:rPr>
              <a:t>models.CharField</a:t>
            </a:r>
            <a:r>
              <a:rPr lang="en-US" sz="1200" kern="1200" dirty="0">
                <a:solidFill>
                  <a:schemeClr val="tx1"/>
                </a:solidFill>
                <a:latin typeface="+mn-lt"/>
                <a:ea typeface="+mn-ea"/>
                <a:cs typeface="+mn-cs"/>
              </a:rPr>
              <a:t>("album", </a:t>
            </a:r>
            <a:r>
              <a:rPr lang="en-US" sz="1200" kern="1200" dirty="0" err="1">
                <a:solidFill>
                  <a:schemeClr val="tx1"/>
                </a:solidFill>
                <a:latin typeface="+mn-lt"/>
                <a:ea typeface="+mn-ea"/>
                <a:cs typeface="+mn-cs"/>
              </a:rPr>
              <a:t>max_length</a:t>
            </a:r>
            <a:r>
              <a:rPr lang="en-US" sz="1200" kern="1200" dirty="0">
                <a:solidFill>
                  <a:schemeClr val="tx1"/>
                </a:solidFill>
                <a:latin typeface="+mn-lt"/>
                <a:ea typeface="+mn-ea"/>
                <a:cs typeface="+mn-cs"/>
              </a:rPr>
              <a:t>=50);</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47</a:t>
            </a:fld>
            <a:endParaRPr lang="en-US"/>
          </a:p>
        </p:txBody>
      </p:sp>
    </p:spTree>
    <p:extLst>
      <p:ext uri="{BB962C8B-B14F-4D97-AF65-F5344CB8AC3E}">
        <p14:creationId xmlns:p14="http://schemas.microsoft.com/office/powerpoint/2010/main" val="11271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Create a new Django project. Name the project </a:t>
            </a:r>
            <a:r>
              <a:rPr lang="en-US" dirty="0" err="1"/>
              <a:t>MusicStore</a:t>
            </a:r>
            <a:endParaRPr lang="ru-RU" dirty="0"/>
          </a:p>
          <a:p>
            <a:r>
              <a:rPr lang="en-US" dirty="0"/>
              <a:t>Open models.py</a:t>
            </a:r>
            <a:r>
              <a:rPr lang="en-US" baseline="0" dirty="0"/>
              <a:t> under App</a:t>
            </a:r>
          </a:p>
          <a:p>
            <a:r>
              <a:rPr lang="en-US" baseline="0" dirty="0"/>
              <a:t>Add the following code:</a:t>
            </a:r>
          </a:p>
          <a:p>
            <a:r>
              <a:rPr lang="en-US" sz="1200" kern="1200" dirty="0">
                <a:solidFill>
                  <a:schemeClr val="tx1"/>
                </a:solidFill>
                <a:latin typeface="+mn-lt"/>
                <a:ea typeface="+mn-ea"/>
                <a:cs typeface="+mn-cs"/>
              </a:rPr>
              <a:t>class Artist(</a:t>
            </a:r>
            <a:r>
              <a:rPr lang="en-US" sz="1200" kern="1200" dirty="0" err="1">
                <a:solidFill>
                  <a:schemeClr val="tx1"/>
                </a:solidFill>
                <a:latin typeface="+mn-lt"/>
                <a:ea typeface="+mn-ea"/>
                <a:cs typeface="+mn-cs"/>
              </a:rPr>
              <a:t>models.Model</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name = </a:t>
            </a:r>
            <a:r>
              <a:rPr lang="en-US" sz="1200" kern="1200" dirty="0" err="1">
                <a:solidFill>
                  <a:schemeClr val="tx1"/>
                </a:solidFill>
                <a:latin typeface="+mn-lt"/>
                <a:ea typeface="+mn-ea"/>
                <a:cs typeface="+mn-cs"/>
              </a:rPr>
              <a:t>models.CharField</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max_length</a:t>
            </a:r>
            <a:r>
              <a:rPr lang="en-US" sz="1200" kern="1200" dirty="0">
                <a:solidFill>
                  <a:schemeClr val="tx1"/>
                </a:solidFill>
                <a:latin typeface="+mn-lt"/>
                <a:ea typeface="+mn-ea"/>
                <a:cs typeface="+mn-cs"/>
              </a:rPr>
              <a:t>=50);</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year_formed</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models.PositiveIntegerField</a:t>
            </a:r>
            <a:r>
              <a:rPr lang="en-US" sz="1200" kern="1200" dirty="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713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20662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34328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68436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146063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following to models.py:</a:t>
            </a:r>
          </a:p>
          <a:p>
            <a:endParaRPr lang="en-US" dirty="0"/>
          </a:p>
          <a:p>
            <a:r>
              <a:rPr lang="en-US" dirty="0"/>
              <a:t>class Album(</a:t>
            </a:r>
            <a:r>
              <a:rPr lang="en-US" dirty="0" err="1"/>
              <a:t>models.Model</a:t>
            </a:r>
            <a:r>
              <a:rPr lang="en-US" dirty="0"/>
              <a:t>):</a:t>
            </a:r>
          </a:p>
          <a:p>
            <a:r>
              <a:rPr lang="en-US" dirty="0"/>
              <a:t>	name = </a:t>
            </a:r>
            <a:r>
              <a:rPr lang="en-US" dirty="0" err="1"/>
              <a:t>models.CharField</a:t>
            </a:r>
            <a:r>
              <a:rPr lang="en-US" dirty="0"/>
              <a:t>(</a:t>
            </a:r>
            <a:r>
              <a:rPr lang="en-US" dirty="0" err="1"/>
              <a:t>max_length</a:t>
            </a:r>
            <a:r>
              <a:rPr lang="en-US" dirty="0"/>
              <a:t>=50);</a:t>
            </a:r>
          </a:p>
          <a:p>
            <a:r>
              <a:rPr lang="en-US" dirty="0"/>
              <a:t>	artist = </a:t>
            </a:r>
            <a:r>
              <a:rPr lang="en-US" dirty="0" err="1"/>
              <a:t>models.ForeignKey</a:t>
            </a:r>
            <a:r>
              <a:rPr lang="en-US" dirty="0"/>
              <a:t>(Artist);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270103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sz="1200" kern="1200" dirty="0">
                <a:solidFill>
                  <a:schemeClr val="tx1"/>
                </a:solidFill>
                <a:effectLst/>
                <a:latin typeface="+mn-lt"/>
                <a:ea typeface="+mn-ea"/>
                <a:cs typeface="+mn-cs"/>
              </a:rPr>
              <a:t>After you have made a change to a model (like we did in Module 2 when we created the album and artist class you start but running </a:t>
            </a:r>
            <a:r>
              <a:rPr lang="en-US" sz="1200" kern="1200" dirty="0" err="1">
                <a:solidFill>
                  <a:schemeClr val="tx1"/>
                </a:solidFill>
                <a:effectLst/>
                <a:latin typeface="+mn-lt"/>
                <a:ea typeface="+mn-ea"/>
                <a:cs typeface="+mn-cs"/>
              </a:rPr>
              <a:t>makemigrations</a:t>
            </a:r>
            <a:r>
              <a:rPr lang="en-US" sz="1200" kern="1200" dirty="0">
                <a:solidFill>
                  <a:schemeClr val="tx1"/>
                </a:solidFill>
                <a:effectLst/>
                <a:latin typeface="+mn-lt"/>
                <a:ea typeface="+mn-ea"/>
                <a:cs typeface="+mn-cs"/>
              </a:rPr>
              <a:t>, this will scan the models be compared to current migration files and will generate a new set of migrations. Make an initial migration</a:t>
            </a:r>
          </a:p>
          <a:p>
            <a:pPr lvl="1"/>
            <a:r>
              <a:rPr lang="en-US" sz="1200" kern="1200" dirty="0">
                <a:solidFill>
                  <a:schemeClr val="tx1"/>
                </a:solidFill>
                <a:effectLst/>
                <a:latin typeface="+mn-lt"/>
                <a:ea typeface="+mn-ea"/>
                <a:cs typeface="+mn-cs"/>
              </a:rPr>
              <a:t>Right click on the project, choose </a:t>
            </a:r>
            <a:r>
              <a:rPr lang="en-US" sz="1200" b="1" kern="1200" dirty="0">
                <a:solidFill>
                  <a:schemeClr val="tx1"/>
                </a:solidFill>
                <a:effectLst/>
                <a:latin typeface="+mn-lt"/>
                <a:ea typeface="+mn-ea"/>
                <a:cs typeface="+mn-cs"/>
              </a:rPr>
              <a:t>Open Command Prompt Here</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Type </a:t>
            </a:r>
            <a:r>
              <a:rPr lang="en-US" sz="1200" b="1" kern="1200" dirty="0">
                <a:solidFill>
                  <a:schemeClr val="tx1"/>
                </a:solidFill>
                <a:effectLst/>
                <a:latin typeface="+mn-lt"/>
                <a:ea typeface="+mn-ea"/>
                <a:cs typeface="+mn-cs"/>
              </a:rPr>
              <a:t>python manage.py </a:t>
            </a:r>
            <a:r>
              <a:rPr lang="en-US" sz="1200" b="1" kern="1200" dirty="0" err="1">
                <a:solidFill>
                  <a:schemeClr val="tx1"/>
                </a:solidFill>
                <a:effectLst/>
                <a:latin typeface="+mn-lt"/>
                <a:ea typeface="+mn-ea"/>
                <a:cs typeface="+mn-cs"/>
              </a:rPr>
              <a:t>makemigrations</a:t>
            </a:r>
            <a:r>
              <a:rPr lang="en-US" sz="1200" b="1" kern="1200" dirty="0">
                <a:solidFill>
                  <a:schemeClr val="tx1"/>
                </a:solidFill>
                <a:effectLst/>
                <a:latin typeface="+mn-lt"/>
                <a:ea typeface="+mn-ea"/>
                <a:cs typeface="+mn-cs"/>
              </a:rPr>
              <a:t> --name </a:t>
            </a:r>
            <a:r>
              <a:rPr lang="en-US" sz="1200" b="1" i="1" kern="1200" dirty="0">
                <a:solidFill>
                  <a:schemeClr val="tx1"/>
                </a:solidFill>
                <a:effectLst/>
                <a:latin typeface="+mn-lt"/>
                <a:ea typeface="+mn-ea"/>
                <a:cs typeface="+mn-cs"/>
              </a:rPr>
              <a:t>initial</a:t>
            </a:r>
            <a:r>
              <a:rPr lang="en-US" sz="1200" b="1" kern="1200" dirty="0">
                <a:solidFill>
                  <a:schemeClr val="tx1"/>
                </a:solidFill>
                <a:effectLst/>
                <a:latin typeface="+mn-lt"/>
                <a:ea typeface="+mn-ea"/>
                <a:cs typeface="+mn-cs"/>
              </a:rPr>
              <a:t> app</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“Initial” will be the name of the migration</a:t>
            </a:r>
          </a:p>
          <a:p>
            <a:pPr lvl="2"/>
            <a:r>
              <a:rPr lang="en-US" sz="1200" kern="1200" dirty="0">
                <a:solidFill>
                  <a:schemeClr val="tx1"/>
                </a:solidFill>
                <a:effectLst/>
                <a:latin typeface="+mn-lt"/>
                <a:ea typeface="+mn-ea"/>
                <a:cs typeface="+mn-cs"/>
              </a:rPr>
              <a:t>“App” is the name of the application in the project</a:t>
            </a:r>
          </a:p>
          <a:p>
            <a:pPr lvl="0"/>
            <a:r>
              <a:rPr lang="en-US" sz="1200" kern="1200" dirty="0">
                <a:solidFill>
                  <a:schemeClr val="tx1"/>
                </a:solidFill>
                <a:effectLst/>
                <a:latin typeface="+mn-lt"/>
                <a:ea typeface="+mn-ea"/>
                <a:cs typeface="+mn-cs"/>
              </a:rPr>
              <a:t>If you want you can see the migration created to find out the file name. Show the migrations</a:t>
            </a:r>
          </a:p>
          <a:p>
            <a:pPr lvl="1"/>
            <a:r>
              <a:rPr lang="en-US" sz="1200" kern="1200" dirty="0">
                <a:solidFill>
                  <a:schemeClr val="tx1"/>
                </a:solidFill>
                <a:effectLst/>
                <a:latin typeface="+mn-lt"/>
                <a:ea typeface="+mn-ea"/>
                <a:cs typeface="+mn-cs"/>
              </a:rPr>
              <a:t>Type </a:t>
            </a:r>
            <a:r>
              <a:rPr lang="en-US" sz="1200" b="1" kern="1200" dirty="0">
                <a:solidFill>
                  <a:schemeClr val="tx1"/>
                </a:solidFill>
                <a:effectLst/>
                <a:latin typeface="+mn-lt"/>
                <a:ea typeface="+mn-ea"/>
                <a:cs typeface="+mn-cs"/>
              </a:rPr>
              <a:t>python manage.py </a:t>
            </a:r>
            <a:r>
              <a:rPr lang="en-US" sz="1200" b="1" kern="1200" dirty="0" err="1">
                <a:solidFill>
                  <a:schemeClr val="tx1"/>
                </a:solidFill>
                <a:effectLst/>
                <a:latin typeface="+mn-lt"/>
                <a:ea typeface="+mn-ea"/>
                <a:cs typeface="+mn-cs"/>
              </a:rPr>
              <a:t>showmigrations</a:t>
            </a:r>
            <a:r>
              <a:rPr lang="en-US" sz="1200" b="1" kern="1200" dirty="0">
                <a:solidFill>
                  <a:schemeClr val="tx1"/>
                </a:solidFill>
                <a:effectLst/>
                <a:latin typeface="+mn-lt"/>
                <a:ea typeface="+mn-ea"/>
                <a:cs typeface="+mn-cs"/>
              </a:rPr>
              <a:t> app</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App is the name of the application</a:t>
            </a:r>
          </a:p>
          <a:p>
            <a:pPr lvl="2"/>
            <a:r>
              <a:rPr lang="en-US" sz="1200" kern="1200" dirty="0">
                <a:solidFill>
                  <a:schemeClr val="tx1"/>
                </a:solidFill>
                <a:effectLst/>
                <a:latin typeface="+mn-lt"/>
                <a:ea typeface="+mn-ea"/>
                <a:cs typeface="+mn-cs"/>
              </a:rPr>
              <a:t>This will display 0001_initial as the available migration</a:t>
            </a:r>
          </a:p>
          <a:p>
            <a:pPr lvl="0"/>
            <a:r>
              <a:rPr lang="en-US" sz="1200" kern="1200" dirty="0">
                <a:solidFill>
                  <a:schemeClr val="tx1"/>
                </a:solidFill>
                <a:effectLst/>
                <a:latin typeface="+mn-lt"/>
                <a:ea typeface="+mn-ea"/>
                <a:cs typeface="+mn-cs"/>
              </a:rPr>
              <a:t>If you want, you can display the SQL that will be used to create the tables</a:t>
            </a:r>
          </a:p>
          <a:p>
            <a:pPr lvl="1"/>
            <a:r>
              <a:rPr lang="en-US" sz="1200" kern="1200" dirty="0">
                <a:solidFill>
                  <a:schemeClr val="tx1"/>
                </a:solidFill>
                <a:effectLst/>
                <a:latin typeface="+mn-lt"/>
                <a:ea typeface="+mn-ea"/>
                <a:cs typeface="+mn-cs"/>
              </a:rPr>
              <a:t>Type </a:t>
            </a:r>
            <a:r>
              <a:rPr lang="en-US" sz="1200" b="1" kern="1200" dirty="0">
                <a:solidFill>
                  <a:schemeClr val="tx1"/>
                </a:solidFill>
                <a:effectLst/>
                <a:latin typeface="+mn-lt"/>
                <a:ea typeface="+mn-ea"/>
                <a:cs typeface="+mn-cs"/>
              </a:rPr>
              <a:t>python manage.py </a:t>
            </a:r>
            <a:r>
              <a:rPr lang="en-US" sz="1200" b="1" kern="1200" dirty="0" err="1">
                <a:solidFill>
                  <a:schemeClr val="tx1"/>
                </a:solidFill>
                <a:effectLst/>
                <a:latin typeface="+mn-lt"/>
                <a:ea typeface="+mn-ea"/>
                <a:cs typeface="+mn-cs"/>
              </a:rPr>
              <a:t>sqlmigrate</a:t>
            </a:r>
            <a:r>
              <a:rPr lang="en-US" sz="1200" b="1" kern="1200" dirty="0">
                <a:solidFill>
                  <a:schemeClr val="tx1"/>
                </a:solidFill>
                <a:effectLst/>
                <a:latin typeface="+mn-lt"/>
                <a:ea typeface="+mn-ea"/>
                <a:cs typeface="+mn-cs"/>
              </a:rPr>
              <a:t> app 0001_initial</a:t>
            </a:r>
            <a:endParaRPr lang="en-US" sz="1200" kern="1200" dirty="0">
              <a:solidFill>
                <a:schemeClr val="tx1"/>
              </a:solidFill>
              <a:effectLst/>
              <a:latin typeface="+mn-lt"/>
              <a:ea typeface="+mn-ea"/>
              <a:cs typeface="+mn-cs"/>
            </a:endParaRPr>
          </a:p>
          <a:p>
            <a:pPr lvl="2"/>
            <a:r>
              <a:rPr lang="en-US" sz="1200" b="1" kern="1200" dirty="0">
                <a:solidFill>
                  <a:schemeClr val="tx1"/>
                </a:solidFill>
                <a:effectLst/>
                <a:latin typeface="+mn-lt"/>
                <a:ea typeface="+mn-ea"/>
                <a:cs typeface="+mn-cs"/>
              </a:rPr>
              <a:t>App</a:t>
            </a:r>
            <a:r>
              <a:rPr lang="en-US" sz="1200" kern="1200" dirty="0">
                <a:solidFill>
                  <a:schemeClr val="tx1"/>
                </a:solidFill>
                <a:effectLst/>
                <a:latin typeface="+mn-lt"/>
                <a:ea typeface="+mn-ea"/>
                <a:cs typeface="+mn-cs"/>
              </a:rPr>
              <a:t> is the name of the application</a:t>
            </a:r>
          </a:p>
          <a:p>
            <a:pPr lvl="2"/>
            <a:r>
              <a:rPr lang="en-US" sz="1200" b="1" kern="1200" dirty="0">
                <a:solidFill>
                  <a:schemeClr val="tx1"/>
                </a:solidFill>
                <a:effectLst/>
                <a:latin typeface="+mn-lt"/>
                <a:ea typeface="+mn-ea"/>
                <a:cs typeface="+mn-cs"/>
              </a:rPr>
              <a:t>0001_initial</a:t>
            </a:r>
            <a:r>
              <a:rPr lang="en-US" sz="1200" kern="1200" dirty="0">
                <a:solidFill>
                  <a:schemeClr val="tx1"/>
                </a:solidFill>
                <a:effectLst/>
                <a:latin typeface="+mn-lt"/>
                <a:ea typeface="+mn-ea"/>
                <a:cs typeface="+mn-cs"/>
              </a:rPr>
              <a:t> is the name of the migration</a:t>
            </a:r>
          </a:p>
          <a:p>
            <a:pPr lvl="2"/>
            <a:r>
              <a:rPr lang="en-US" sz="1200" kern="1200" dirty="0">
                <a:solidFill>
                  <a:schemeClr val="tx1"/>
                </a:solidFill>
                <a:effectLst/>
                <a:latin typeface="+mn-lt"/>
                <a:ea typeface="+mn-ea"/>
                <a:cs typeface="+mn-cs"/>
              </a:rPr>
              <a:t>The SQL is displayed</a:t>
            </a:r>
          </a:p>
          <a:p>
            <a:pPr lvl="0"/>
            <a:r>
              <a:rPr lang="en-US" sz="1200" kern="1200" dirty="0">
                <a:solidFill>
                  <a:schemeClr val="tx1"/>
                </a:solidFill>
                <a:effectLst/>
                <a:latin typeface="+mn-lt"/>
                <a:ea typeface="+mn-ea"/>
                <a:cs typeface="+mn-cs"/>
              </a:rPr>
              <a:t>Now you can actually apply the migration, to update the databases. </a:t>
            </a:r>
          </a:p>
          <a:p>
            <a:pPr lvl="1"/>
            <a:r>
              <a:rPr lang="en-US" sz="1200" kern="1200" dirty="0">
                <a:solidFill>
                  <a:schemeClr val="tx1"/>
                </a:solidFill>
                <a:effectLst/>
                <a:latin typeface="+mn-lt"/>
                <a:ea typeface="+mn-ea"/>
                <a:cs typeface="+mn-cs"/>
              </a:rPr>
              <a:t>Type </a:t>
            </a:r>
            <a:r>
              <a:rPr lang="en-US" sz="1200" b="1" kern="1200" dirty="0">
                <a:solidFill>
                  <a:schemeClr val="tx1"/>
                </a:solidFill>
                <a:effectLst/>
                <a:latin typeface="+mn-lt"/>
                <a:ea typeface="+mn-ea"/>
                <a:cs typeface="+mn-cs"/>
              </a:rPr>
              <a:t>python manage.py migrate</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This will create the necessary items inside the database for Django</a:t>
            </a:r>
          </a:p>
          <a:p>
            <a:pPr lvl="1"/>
            <a:r>
              <a:rPr lang="en-US" sz="1200" kern="1200" dirty="0">
                <a:solidFill>
                  <a:schemeClr val="tx1"/>
                </a:solidFill>
                <a:effectLst/>
                <a:latin typeface="+mn-lt"/>
                <a:ea typeface="+mn-ea"/>
                <a:cs typeface="+mn-cs"/>
              </a:rPr>
              <a:t>Type </a:t>
            </a:r>
            <a:r>
              <a:rPr lang="en-US" sz="1200" b="1" kern="1200" dirty="0">
                <a:solidFill>
                  <a:schemeClr val="tx1"/>
                </a:solidFill>
                <a:effectLst/>
                <a:latin typeface="+mn-lt"/>
                <a:ea typeface="+mn-ea"/>
                <a:cs typeface="+mn-cs"/>
              </a:rPr>
              <a:t>python manage.py migrate app 0001_initial</a:t>
            </a:r>
            <a:endParaRPr lang="en-US" sz="1200" kern="1200" dirty="0">
              <a:solidFill>
                <a:schemeClr val="tx1"/>
              </a:solidFill>
              <a:effectLst/>
              <a:latin typeface="+mn-lt"/>
              <a:ea typeface="+mn-ea"/>
              <a:cs typeface="+mn-cs"/>
            </a:endParaRPr>
          </a:p>
          <a:p>
            <a:pPr lvl="2"/>
            <a:r>
              <a:rPr lang="en-US" sz="1200" kern="1200" dirty="0">
                <a:solidFill>
                  <a:schemeClr val="tx1"/>
                </a:solidFill>
                <a:effectLst/>
                <a:latin typeface="+mn-lt"/>
                <a:ea typeface="+mn-ea"/>
                <a:cs typeface="+mn-cs"/>
              </a:rPr>
              <a:t>This will create the tables for the model we created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389416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422185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ACF698-560B-A546-A4FA-6B15CCA392CB}"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CF698-560B-A546-A4FA-6B15CCA392CB}"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CF698-560B-A546-A4FA-6B15CCA392CB}"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8" y="5132448"/>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44958" y="2415645"/>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6914739"/>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6"/>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t>Click to edit Master subtitle style</a:t>
            </a:r>
          </a:p>
        </p:txBody>
      </p:sp>
      <p:sp>
        <p:nvSpPr>
          <p:cNvPr id="13" name="Title 1"/>
          <p:cNvSpPr txBox="1">
            <a:spLocks/>
          </p:cNvSpPr>
          <p:nvPr userDrawn="1"/>
        </p:nvSpPr>
        <p:spPr>
          <a:xfrm>
            <a:off x="144955" y="3376361"/>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5"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7"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44955" y="5132448"/>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32199707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34" y="4468764"/>
            <a:ext cx="8574733"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172561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9977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5" y="1371603"/>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4706812" y="1371603"/>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0429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5"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4635"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9361"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9361"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7536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2672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ACF698-560B-A546-A4FA-6B15CCA392CB}"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7" y="5960748"/>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3065957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6" y="5132444"/>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44956" y="2415645"/>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249689241"/>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6"/>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t>Click to edit Master subtitle style</a:t>
            </a:r>
          </a:p>
        </p:txBody>
      </p:sp>
      <p:sp>
        <p:nvSpPr>
          <p:cNvPr id="13" name="Title 1"/>
          <p:cNvSpPr txBox="1">
            <a:spLocks/>
          </p:cNvSpPr>
          <p:nvPr userDrawn="1"/>
        </p:nvSpPr>
        <p:spPr>
          <a:xfrm>
            <a:off x="144955" y="3376357"/>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5"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7"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44955" y="5132444"/>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094661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32" y="4468764"/>
            <a:ext cx="8574733"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001168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026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5" y="1371603"/>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4706810" y="1371603"/>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4603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5"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4635"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9359"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9359"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81370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94364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5616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7" y="5960746"/>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151261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CF698-560B-A546-A4FA-6B15CCA392CB}"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3" y="5132438"/>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44953" y="2415642"/>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3" y="164178"/>
            <a:ext cx="2768600" cy="246221"/>
          </a:xfrm>
          <a:prstGeom prst="rect">
            <a:avLst/>
          </a:prstGeom>
          <a:noFill/>
        </p:spPr>
        <p:txBody>
          <a:bodyPr wrap="square" lIns="0" tIns="0" rIns="0" bIns="0" rtlCol="0" anchor="ctr">
            <a:spAutoFit/>
          </a:bodyPr>
          <a:lstStyle/>
          <a:p>
            <a:pPr defTabSz="914400"/>
            <a:r>
              <a:rPr lang="en-US" sz="1600" dirty="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153606763"/>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29" y="4468764"/>
            <a:ext cx="8574733"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ru-RU" sz="6600" dirty="0">
                <a:solidFill>
                  <a:prstClr val="black"/>
                </a:solidFill>
                <a:latin typeface="Segoe UI Light" pitchFamily="34" charset="0"/>
                <a:ea typeface="Segoe UI" pitchFamily="34" charset="0"/>
                <a:cs typeface="Segoe UI" pitchFamily="34" charset="0"/>
              </a:rPr>
              <a:t>Пример</a:t>
            </a:r>
            <a:endParaRPr lang="en-US" sz="6600" dirty="0">
              <a:solidFill>
                <a:prstClr val="black"/>
              </a:solidFill>
              <a:latin typeface="Segoe UI Light" pitchFamily="34" charset="0"/>
              <a:ea typeface="Segoe UI" pitchFamily="34" charset="0"/>
              <a:cs typeface="Segoe UI" pitchFamily="34" charset="0"/>
            </a:endParaRP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1604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39553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4" y="1371602"/>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4706807" y="1371602"/>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01394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4"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4634"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9356"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9356"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37526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46627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0334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5" y="5960743"/>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412690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ACF698-560B-A546-A4FA-6B15CCA392CB}"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ACF698-560B-A546-A4FA-6B15CCA392CB}"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CF698-560B-A546-A4FA-6B15CCA392CB}"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CF698-560B-A546-A4FA-6B15CCA392CB}"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ACF698-560B-A546-A4FA-6B15CCA392CB}"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ACF698-560B-A546-A4FA-6B15CCA392CB}"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endParaRPr lang="en-US"/>
          </a:p>
        </p:txBody>
      </p:sp>
      <p:sp>
        <p:nvSpPr>
          <p:cNvPr id="4" name="Date Placeholder 3"/>
          <p:cNvSpPr>
            <a:spLocks noGrp="1"/>
          </p:cNvSpPr>
          <p:nvPr>
            <p:ph type="dt" sz="half" idx="2"/>
          </p:nvPr>
        </p:nvSpPr>
        <p:spPr>
          <a:xfrm>
            <a:off x="457200" y="635636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CF698-560B-A546-A4FA-6B15CCA392CB}" type="datetimeFigureOut">
              <a:rPr lang="en-US" smtClean="0"/>
              <a:t>3/16/2022</a:t>
            </a:fld>
            <a:endParaRPr lang="en-US"/>
          </a:p>
        </p:txBody>
      </p:sp>
      <p:sp>
        <p:nvSpPr>
          <p:cNvPr id="5" name="Footer Placeholder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6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E1B84-CDE7-4A45-9B2E-D4B4B46EFC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26"/>
            <a:ext cx="8643324"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54193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22"/>
            <a:ext cx="8643324"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65655580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16"/>
            <a:ext cx="8643324"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358514632"/>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4" r:id="rId3"/>
    <p:sldLayoutId id="2147483685" r:id="rId4"/>
    <p:sldLayoutId id="2147483686" r:id="rId5"/>
    <p:sldLayoutId id="2147483687" r:id="rId6"/>
    <p:sldLayoutId id="2147483688" r:id="rId7"/>
    <p:sldLayoutId id="214748368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solidFill>
                  <a:schemeClr val="accent6">
                    <a:lumMod val="50000"/>
                  </a:schemeClr>
                </a:solidFill>
              </a:rPr>
              <a:t>Модели</a:t>
            </a:r>
            <a:endParaRPr lang="en-US" b="1" dirty="0">
              <a:solidFill>
                <a:schemeClr val="accent6">
                  <a:lumMod val="50000"/>
                </a:schemeClr>
              </a:solidFill>
            </a:endParaRPr>
          </a:p>
        </p:txBody>
      </p:sp>
      <p:sp>
        <p:nvSpPr>
          <p:cNvPr id="4" name="Subtitle 3"/>
          <p:cNvSpPr>
            <a:spLocks noGrp="1"/>
          </p:cNvSpPr>
          <p:nvPr>
            <p:ph type="subTitle" idx="1"/>
          </p:nvPr>
        </p:nvSpPr>
        <p:spPr/>
        <p:txBody>
          <a:bodyPr/>
          <a:lstStyle/>
          <a:p>
            <a:r>
              <a:rPr lang="en-US" b="1" dirty="0"/>
              <a:t>ORM</a:t>
            </a:r>
          </a:p>
          <a:p>
            <a:r>
              <a:rPr lang="ru-RU" b="1" dirty="0"/>
              <a:t>Административная часть</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a:t>
            </a:r>
            <a:r>
              <a:rPr lang="en-US" dirty="0"/>
              <a:t>ORM?</a:t>
            </a:r>
          </a:p>
        </p:txBody>
      </p:sp>
      <p:sp>
        <p:nvSpPr>
          <p:cNvPr id="5" name="Can 4"/>
          <p:cNvSpPr/>
          <p:nvPr/>
        </p:nvSpPr>
        <p:spPr>
          <a:xfrm>
            <a:off x="6400693" y="2412275"/>
            <a:ext cx="2163452" cy="1979629"/>
          </a:xfrm>
          <a:prstGeom prst="can">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ru-RU" dirty="0">
                <a:solidFill>
                  <a:prstClr val="white"/>
                </a:solidFill>
              </a:rPr>
              <a:t>База данных</a:t>
            </a:r>
            <a:endParaRPr lang="en-US" dirty="0">
              <a:solidFill>
                <a:prstClr val="whit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42074784"/>
              </p:ext>
            </p:extLst>
          </p:nvPr>
        </p:nvGraphicFramePr>
        <p:xfrm>
          <a:off x="613597" y="3036880"/>
          <a:ext cx="1905000" cy="1148022"/>
        </p:xfrm>
        <a:graphic>
          <a:graphicData uri="http://schemas.openxmlformats.org/drawingml/2006/table">
            <a:tbl>
              <a:tblPr firstRow="1" bandRow="1">
                <a:tableStyleId>{7DF18680-E054-41AD-8BC1-D1AEF772440D}</a:tableStyleId>
              </a:tblPr>
              <a:tblGrid>
                <a:gridCol w="1905000">
                  <a:extLst>
                    <a:ext uri="{9D8B030D-6E8A-4147-A177-3AD203B41FA5}">
                      <a16:colId xmlns:a16="http://schemas.microsoft.com/office/drawing/2014/main" val="20000"/>
                    </a:ext>
                  </a:extLst>
                </a:gridCol>
              </a:tblGrid>
              <a:tr h="574011">
                <a:tc>
                  <a:txBody>
                    <a:bodyPr/>
                    <a:lstStyle/>
                    <a:p>
                      <a:r>
                        <a:rPr lang="en-CA" dirty="0"/>
                        <a:t>Post</a:t>
                      </a:r>
                      <a:endParaRPr lang="en-US" dirty="0"/>
                    </a:p>
                  </a:txBody>
                  <a:tcPr marL="68580" marR="68580"/>
                </a:tc>
                <a:extLst>
                  <a:ext uri="{0D108BD9-81ED-4DB2-BD59-A6C34878D82A}">
                    <a16:rowId xmlns:a16="http://schemas.microsoft.com/office/drawing/2014/main" val="10000"/>
                  </a:ext>
                </a:extLst>
              </a:tr>
              <a:tr h="574011">
                <a:tc>
                  <a:txBody>
                    <a:bodyPr/>
                    <a:lstStyle/>
                    <a:p>
                      <a:endParaRPr lang="en-US" dirty="0"/>
                    </a:p>
                  </a:txBody>
                  <a:tcPr marL="68580" marR="68580"/>
                </a:tc>
                <a:extLst>
                  <a:ext uri="{0D108BD9-81ED-4DB2-BD59-A6C34878D82A}">
                    <a16:rowId xmlns:a16="http://schemas.microsoft.com/office/drawing/2014/main" val="10001"/>
                  </a:ext>
                </a:extLst>
              </a:tr>
            </a:tbl>
          </a:graphicData>
        </a:graphic>
      </p:graphicFrame>
      <p:sp>
        <p:nvSpPr>
          <p:cNvPr id="12" name="Rounded Rectangle 11"/>
          <p:cNvSpPr/>
          <p:nvPr/>
        </p:nvSpPr>
        <p:spPr>
          <a:xfrm>
            <a:off x="3241965" y="2592371"/>
            <a:ext cx="2369128" cy="179952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914400"/>
            <a:r>
              <a:rPr lang="en-CA" dirty="0">
                <a:solidFill>
                  <a:prstClr val="white"/>
                </a:solidFill>
              </a:rPr>
              <a:t>ORM</a:t>
            </a:r>
            <a:endParaRPr lang="en-US" dirty="0">
              <a:solidFill>
                <a:prstClr val="white"/>
              </a:solidFill>
            </a:endParaRPr>
          </a:p>
        </p:txBody>
      </p:sp>
      <p:sp>
        <p:nvSpPr>
          <p:cNvPr id="13" name="Right Arrow 12"/>
          <p:cNvSpPr/>
          <p:nvPr/>
        </p:nvSpPr>
        <p:spPr>
          <a:xfrm>
            <a:off x="2590210" y="3018245"/>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4" name="Right Arrow 13"/>
          <p:cNvSpPr/>
          <p:nvPr/>
        </p:nvSpPr>
        <p:spPr>
          <a:xfrm rot="10800000">
            <a:off x="2527591" y="3653052"/>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5" name="Right Arrow 14"/>
          <p:cNvSpPr/>
          <p:nvPr/>
        </p:nvSpPr>
        <p:spPr>
          <a:xfrm rot="10800000">
            <a:off x="5696434" y="3609630"/>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6" name="Right Arrow 15"/>
          <p:cNvSpPr/>
          <p:nvPr/>
        </p:nvSpPr>
        <p:spPr>
          <a:xfrm>
            <a:off x="5696434" y="2896488"/>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7" name="TextBox 16"/>
          <p:cNvSpPr txBox="1"/>
          <p:nvPr/>
        </p:nvSpPr>
        <p:spPr>
          <a:xfrm>
            <a:off x="5801998" y="2626692"/>
            <a:ext cx="543739" cy="369332"/>
          </a:xfrm>
          <a:prstGeom prst="rect">
            <a:avLst/>
          </a:prstGeom>
          <a:noFill/>
        </p:spPr>
        <p:txBody>
          <a:bodyPr wrap="none" rtlCol="0">
            <a:spAutoFit/>
          </a:bodyPr>
          <a:lstStyle/>
          <a:p>
            <a:pPr defTabSz="914400"/>
            <a:r>
              <a:rPr lang="en-CA" dirty="0">
                <a:solidFill>
                  <a:prstClr val="black"/>
                </a:solidFill>
              </a:rPr>
              <a:t>SQL</a:t>
            </a:r>
            <a:endParaRPr lang="en-US" dirty="0">
              <a:solidFill>
                <a:prstClr val="black"/>
              </a:solidFill>
            </a:endParaRPr>
          </a:p>
        </p:txBody>
      </p:sp>
      <p:sp>
        <p:nvSpPr>
          <p:cNvPr id="18" name="Flowchart: Document 17"/>
          <p:cNvSpPr/>
          <p:nvPr/>
        </p:nvSpPr>
        <p:spPr>
          <a:xfrm>
            <a:off x="5558949" y="4391891"/>
            <a:ext cx="1029836" cy="639145"/>
          </a:xfrm>
          <a:prstGeom prst="flowChartDocument">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914400"/>
            <a:r>
              <a:rPr lang="ru-RU" dirty="0">
                <a:solidFill>
                  <a:prstClr val="white"/>
                </a:solidFill>
              </a:rPr>
              <a:t>Данные</a:t>
            </a:r>
            <a:endParaRPr lang="en-US" dirty="0">
              <a:solidFill>
                <a:prstClr val="white"/>
              </a:solidFill>
            </a:endParaRPr>
          </a:p>
        </p:txBody>
      </p:sp>
      <p:sp>
        <p:nvSpPr>
          <p:cNvPr id="19" name="TextBox 18"/>
          <p:cNvSpPr txBox="1"/>
          <p:nvPr/>
        </p:nvSpPr>
        <p:spPr>
          <a:xfrm>
            <a:off x="2434498" y="2761774"/>
            <a:ext cx="865943" cy="369332"/>
          </a:xfrm>
          <a:prstGeom prst="rect">
            <a:avLst/>
          </a:prstGeom>
          <a:noFill/>
        </p:spPr>
        <p:txBody>
          <a:bodyPr wrap="none" rtlCol="0">
            <a:spAutoFit/>
          </a:bodyPr>
          <a:lstStyle/>
          <a:p>
            <a:pPr defTabSz="914400"/>
            <a:r>
              <a:rPr lang="ru-RU" dirty="0">
                <a:solidFill>
                  <a:prstClr val="black"/>
                </a:solidFill>
              </a:rPr>
              <a:t>Запрос</a:t>
            </a:r>
            <a:endParaRPr lang="en-US" dirty="0">
              <a:solidFill>
                <a:prstClr val="black"/>
              </a:solidFill>
            </a:endParaRPr>
          </a:p>
        </p:txBody>
      </p:sp>
    </p:spTree>
    <p:extLst>
      <p:ext uri="{BB962C8B-B14F-4D97-AF65-F5344CB8AC3E}">
        <p14:creationId xmlns:p14="http://schemas.microsoft.com/office/powerpoint/2010/main" val="337517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Зачем нужна </a:t>
            </a:r>
            <a:r>
              <a:rPr lang="en-US" dirty="0"/>
              <a:t>ORM?</a:t>
            </a:r>
          </a:p>
        </p:txBody>
      </p:sp>
      <p:sp>
        <p:nvSpPr>
          <p:cNvPr id="3" name="Content Placeholder 2"/>
          <p:cNvSpPr>
            <a:spLocks noGrp="1"/>
          </p:cNvSpPr>
          <p:nvPr>
            <p:ph sz="quarter" idx="10"/>
          </p:nvPr>
        </p:nvSpPr>
        <p:spPr/>
        <p:txBody>
          <a:bodyPr/>
          <a:lstStyle/>
          <a:p>
            <a:r>
              <a:rPr lang="ru-RU" dirty="0"/>
              <a:t>Упрощает создание приложений</a:t>
            </a:r>
            <a:r>
              <a:rPr lang="en-US" dirty="0"/>
              <a:t>, </a:t>
            </a:r>
            <a:r>
              <a:rPr lang="ru-RU" dirty="0"/>
              <a:t>позволяя фокусироваться на коде и объектах, а не на используемой базе данных</a:t>
            </a:r>
            <a:endParaRPr lang="en-US" dirty="0"/>
          </a:p>
          <a:p>
            <a:r>
              <a:rPr lang="ru-RU" dirty="0"/>
              <a:t>Можно мигрировать с одной базы данных на другую без необходимости переписывания тонны кода</a:t>
            </a:r>
          </a:p>
          <a:p>
            <a:r>
              <a:rPr lang="ru-RU" dirty="0"/>
              <a:t>Отсутствует необходимость составления </a:t>
            </a:r>
            <a:r>
              <a:rPr lang="en-US" dirty="0"/>
              <a:t>SQL </a:t>
            </a:r>
            <a:r>
              <a:rPr lang="ru-RU" dirty="0"/>
              <a:t>запросов</a:t>
            </a:r>
            <a:endParaRPr lang="en-US" dirty="0"/>
          </a:p>
        </p:txBody>
      </p:sp>
    </p:spTree>
    <p:extLst>
      <p:ext uri="{BB962C8B-B14F-4D97-AF65-F5344CB8AC3E}">
        <p14:creationId xmlns:p14="http://schemas.microsoft.com/office/powerpoint/2010/main" val="44791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Где применяются</a:t>
            </a:r>
            <a:r>
              <a:rPr lang="en-US" dirty="0"/>
              <a:t> ORM?</a:t>
            </a:r>
          </a:p>
        </p:txBody>
      </p:sp>
      <p:sp>
        <p:nvSpPr>
          <p:cNvPr id="3" name="Content Placeholder 2"/>
          <p:cNvSpPr>
            <a:spLocks noGrp="1"/>
          </p:cNvSpPr>
          <p:nvPr>
            <p:ph sz="quarter" idx="10"/>
          </p:nvPr>
        </p:nvSpPr>
        <p:spPr/>
        <p:txBody>
          <a:bodyPr/>
          <a:lstStyle/>
          <a:p>
            <a:r>
              <a:rPr lang="ru-RU" dirty="0"/>
              <a:t>Практически каждая программная среда имеет свою реализацию </a:t>
            </a:r>
            <a:r>
              <a:rPr lang="en-US" dirty="0"/>
              <a:t>ORM</a:t>
            </a:r>
            <a:endParaRPr lang="ru-RU" dirty="0"/>
          </a:p>
          <a:p>
            <a:r>
              <a:rPr lang="ru-RU" dirty="0"/>
              <a:t>Популярными являются</a:t>
            </a:r>
            <a:endParaRPr lang="en-US" dirty="0"/>
          </a:p>
          <a:p>
            <a:pPr lvl="1"/>
            <a:r>
              <a:rPr lang="en-US" dirty="0"/>
              <a:t>Hibernate</a:t>
            </a:r>
          </a:p>
          <a:p>
            <a:pPr lvl="1"/>
            <a:r>
              <a:rPr lang="en-US" dirty="0"/>
              <a:t>Entity Framework &amp; LINQ</a:t>
            </a:r>
          </a:p>
          <a:p>
            <a:pPr lvl="1"/>
            <a:r>
              <a:rPr lang="en-US" dirty="0" err="1"/>
              <a:t>SQLAlchemy</a:t>
            </a:r>
            <a:endParaRPr lang="en-US" dirty="0"/>
          </a:p>
          <a:p>
            <a:pPr lvl="1"/>
            <a:r>
              <a:rPr lang="en-US" dirty="0"/>
              <a:t>ORM </a:t>
            </a:r>
            <a:r>
              <a:rPr lang="en-US" dirty="0" err="1"/>
              <a:t>Django</a:t>
            </a:r>
            <a:endParaRPr lang="en-US" dirty="0"/>
          </a:p>
          <a:p>
            <a:pPr lvl="1"/>
            <a:endParaRPr lang="en-US" dirty="0"/>
          </a:p>
        </p:txBody>
      </p:sp>
    </p:spTree>
    <p:extLst>
      <p:ext uri="{BB962C8B-B14F-4D97-AF65-F5344CB8AC3E}">
        <p14:creationId xmlns:p14="http://schemas.microsoft.com/office/powerpoint/2010/main" val="127536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a:xfrm>
            <a:off x="685800" y="2726785"/>
            <a:ext cx="7772400" cy="1470025"/>
          </a:xfrm>
        </p:spPr>
        <p:txBody>
          <a:bodyPr/>
          <a:lstStyle/>
          <a:p>
            <a:r>
              <a:rPr lang="ru-RU" dirty="0">
                <a:latin typeface="Segoe UI Light" panose="020B0502040204020203" pitchFamily="34" charset="0"/>
                <a:ea typeface="Segoe UI Light" panose="020B0502040204020203" pitchFamily="34" charset="0"/>
                <a:cs typeface="Segoe UI Light" panose="020B0502040204020203" pitchFamily="34" charset="0"/>
              </a:rPr>
              <a:t>Как создать модель в </a:t>
            </a:r>
            <a:r>
              <a:rPr lang="en-US" dirty="0">
                <a:latin typeface="Segoe UI Light" panose="020B0502040204020203" pitchFamily="34" charset="0"/>
                <a:ea typeface="Segoe UI Light" panose="020B0502040204020203" pitchFamily="34" charset="0"/>
                <a:cs typeface="Segoe UI Light" panose="020B0502040204020203" pitchFamily="34" charset="0"/>
              </a:rPr>
              <a:t>Django</a:t>
            </a:r>
            <a:r>
              <a:rPr lang="ru-RU" dirty="0">
                <a:latin typeface="Segoe UI Light" panose="020B0502040204020203" pitchFamily="34" charset="0"/>
                <a:ea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37330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Добавить классы</a:t>
            </a:r>
            <a:endParaRPr lang="en-US" dirty="0"/>
          </a:p>
        </p:txBody>
      </p:sp>
      <p:sp>
        <p:nvSpPr>
          <p:cNvPr id="3" name="Content Placeholder 2"/>
          <p:cNvSpPr>
            <a:spLocks noGrp="1"/>
          </p:cNvSpPr>
          <p:nvPr>
            <p:ph sz="quarter" idx="10"/>
          </p:nvPr>
        </p:nvSpPr>
        <p:spPr/>
        <p:txBody>
          <a:bodyPr/>
          <a:lstStyle/>
          <a:p>
            <a:r>
              <a:rPr lang="ru-RU" dirty="0"/>
              <a:t>Каждый класс представляет таблицу в базе данных</a:t>
            </a:r>
            <a:endParaRPr lang="en-US" dirty="0"/>
          </a:p>
          <a:p>
            <a:r>
              <a:rPr lang="ru-RU" dirty="0"/>
              <a:t>Каждый объект имеет методы для взаимодействия с базой данных, например</a:t>
            </a:r>
            <a:endParaRPr lang="en-US" dirty="0"/>
          </a:p>
          <a:p>
            <a:pPr lvl="1"/>
            <a:r>
              <a:rPr lang="en-US" b="1" dirty="0"/>
              <a:t>save</a:t>
            </a:r>
            <a:r>
              <a:rPr lang="en-US" dirty="0"/>
              <a:t> </a:t>
            </a:r>
            <a:r>
              <a:rPr lang="ru-RU" dirty="0"/>
              <a:t>для добавления и обновления</a:t>
            </a:r>
            <a:endParaRPr lang="en-US" dirty="0"/>
          </a:p>
          <a:p>
            <a:pPr lvl="1"/>
            <a:r>
              <a:rPr lang="en-US" b="1" dirty="0"/>
              <a:t>delete</a:t>
            </a:r>
            <a:r>
              <a:rPr lang="en-US" dirty="0"/>
              <a:t> </a:t>
            </a:r>
            <a:r>
              <a:rPr lang="ru-RU" dirty="0"/>
              <a:t>для удаления</a:t>
            </a:r>
            <a:endParaRPr lang="en-US" dirty="0"/>
          </a:p>
          <a:p>
            <a:pPr lvl="1"/>
            <a:r>
              <a:rPr lang="ru-RU" dirty="0"/>
              <a:t>Запросы для загрузки данных из базы</a:t>
            </a:r>
            <a:endParaRPr lang="en-US" dirty="0"/>
          </a:p>
        </p:txBody>
      </p:sp>
    </p:spTree>
    <p:extLst>
      <p:ext uri="{BB962C8B-B14F-4D97-AF65-F5344CB8AC3E}">
        <p14:creationId xmlns:p14="http://schemas.microsoft.com/office/powerpoint/2010/main" val="367291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Создание класса модели в </a:t>
            </a:r>
            <a:r>
              <a:rPr lang="en-US" dirty="0" err="1"/>
              <a:t>Django</a:t>
            </a:r>
            <a:r>
              <a:rPr lang="en-US" dirty="0"/>
              <a:t> ORM</a:t>
            </a:r>
          </a:p>
        </p:txBody>
      </p:sp>
      <p:sp>
        <p:nvSpPr>
          <p:cNvPr id="3" name="Content Placeholder 2"/>
          <p:cNvSpPr>
            <a:spLocks noGrp="1"/>
          </p:cNvSpPr>
          <p:nvPr>
            <p:ph sz="quarter" idx="10"/>
          </p:nvPr>
        </p:nvSpPr>
        <p:spPr/>
        <p:txBody>
          <a:bodyPr/>
          <a:lstStyle/>
          <a:p>
            <a:r>
              <a:rPr lang="ru-RU" dirty="0"/>
              <a:t>Каждый класс должен быть наследником класса </a:t>
            </a:r>
            <a:r>
              <a:rPr lang="en-US" dirty="0"/>
              <a:t>Model </a:t>
            </a:r>
            <a:r>
              <a:rPr lang="ru-RU" dirty="0"/>
              <a:t>и расположен в модуле</a:t>
            </a:r>
            <a:r>
              <a:rPr lang="en-US" dirty="0"/>
              <a:t> models.py</a:t>
            </a:r>
            <a:r>
              <a:rPr lang="ru-RU" dirty="0"/>
              <a:t> приложения</a:t>
            </a:r>
            <a:endParaRPr lang="en-US" dirty="0"/>
          </a:p>
          <a:p>
            <a:pPr lvl="1"/>
            <a:r>
              <a:rPr lang="en-US" dirty="0"/>
              <a:t>Model </a:t>
            </a:r>
            <a:r>
              <a:rPr lang="ru-RU" dirty="0"/>
              <a:t>добавляет</a:t>
            </a:r>
            <a:r>
              <a:rPr lang="en-US" dirty="0"/>
              <a:t> ORM </a:t>
            </a:r>
            <a:r>
              <a:rPr lang="ru-RU" dirty="0"/>
              <a:t>методы</a:t>
            </a:r>
            <a:r>
              <a:rPr lang="en-US" dirty="0"/>
              <a:t>, </a:t>
            </a:r>
            <a:r>
              <a:rPr lang="ru-RU" dirty="0"/>
              <a:t>такие как</a:t>
            </a:r>
            <a:r>
              <a:rPr lang="en-US" dirty="0"/>
              <a:t> </a:t>
            </a:r>
            <a:r>
              <a:rPr lang="en-US" b="1" dirty="0">
                <a:latin typeface="Consolas" panose="020B0609020204030204" pitchFamily="49" charset="0"/>
                <a:cs typeface="Consolas" panose="020B0609020204030204" pitchFamily="49" charset="0"/>
              </a:rPr>
              <a:t>save()</a:t>
            </a:r>
            <a:r>
              <a:rPr lang="ru-RU" dirty="0"/>
              <a:t>,</a:t>
            </a:r>
            <a:r>
              <a:rPr lang="en-US" dirty="0"/>
              <a:t> </a:t>
            </a:r>
            <a:r>
              <a:rPr lang="en-US" b="1" dirty="0">
                <a:latin typeface="Consolas" panose="020B0609020204030204" pitchFamily="49" charset="0"/>
                <a:cs typeface="Consolas" panose="020B0609020204030204" pitchFamily="49" charset="0"/>
              </a:rPr>
              <a:t>delete()</a:t>
            </a:r>
            <a:r>
              <a:rPr lang="ru-RU" b="1" dirty="0">
                <a:latin typeface="Consolas" panose="020B0609020204030204" pitchFamily="49" charset="0"/>
                <a:cs typeface="Consolas" panose="020B0609020204030204" pitchFamily="49" charset="0"/>
              </a:rPr>
              <a:t> и т.д.</a:t>
            </a:r>
            <a:endParaRPr lang="en-US" b="1" dirty="0">
              <a:latin typeface="Consolas" panose="020B0609020204030204" pitchFamily="49" charset="0"/>
              <a:cs typeface="Consolas" panose="020B0609020204030204" pitchFamily="49" charset="0"/>
            </a:endParaRPr>
          </a:p>
          <a:p>
            <a:pPr lvl="1"/>
            <a:r>
              <a:rPr lang="en-US" dirty="0"/>
              <a:t>Model </a:t>
            </a:r>
            <a:r>
              <a:rPr lang="ru-RU" dirty="0"/>
              <a:t>добавляет коллекцию</a:t>
            </a:r>
            <a:r>
              <a:rPr lang="en-US" dirty="0"/>
              <a:t> </a:t>
            </a:r>
            <a:r>
              <a:rPr lang="en-US" b="1" dirty="0">
                <a:latin typeface="Consolas" panose="020B0609020204030204" pitchFamily="49" charset="0"/>
                <a:cs typeface="Consolas" panose="020B0609020204030204" pitchFamily="49" charset="0"/>
              </a:rPr>
              <a:t>objects</a:t>
            </a:r>
            <a:r>
              <a:rPr lang="en-US" dirty="0"/>
              <a:t> </a:t>
            </a:r>
            <a:r>
              <a:rPr lang="ru-RU" dirty="0"/>
              <a:t>как атрибут для запрашиваемых данных</a:t>
            </a:r>
          </a:p>
          <a:p>
            <a:pPr marL="457046" lvl="1" indent="0">
              <a:buNone/>
            </a:pPr>
            <a:endParaRPr lang="ru-RU"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Post</a:t>
            </a:r>
            <a:r>
              <a:rPr lang="en-US" dirty="0">
                <a:solidFill>
                  <a:srgbClr val="000000"/>
                </a:solidFill>
                <a:highlight>
                  <a:srgbClr val="FFFFFF"/>
                </a:highlight>
                <a:latin typeface="Consolas" panose="020B0609020204030204" pitchFamily="49" charset="0"/>
              </a:rPr>
              <a:t>(</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endParaRPr lang="en-US" b="1" dirty="0"/>
          </a:p>
        </p:txBody>
      </p:sp>
    </p:spTree>
    <p:extLst>
      <p:ext uri="{BB962C8B-B14F-4D97-AF65-F5344CB8AC3E}">
        <p14:creationId xmlns:p14="http://schemas.microsoft.com/office/powerpoint/2010/main" val="302832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Добавление атрибутов</a:t>
            </a:r>
            <a:endParaRPr lang="en-US" dirty="0"/>
          </a:p>
        </p:txBody>
      </p:sp>
      <p:sp>
        <p:nvSpPr>
          <p:cNvPr id="3" name="Content Placeholder 2"/>
          <p:cNvSpPr>
            <a:spLocks noGrp="1"/>
          </p:cNvSpPr>
          <p:nvPr>
            <p:ph sz="quarter" idx="10"/>
          </p:nvPr>
        </p:nvSpPr>
        <p:spPr>
          <a:xfrm>
            <a:off x="114081" y="1023009"/>
            <a:ext cx="9029920" cy="5469773"/>
          </a:xfrm>
        </p:spPr>
        <p:txBody>
          <a:bodyPr/>
          <a:lstStyle/>
          <a:p>
            <a:r>
              <a:rPr lang="ru-RU" dirty="0"/>
              <a:t>Атрибуты становятся колонками в базе данных</a:t>
            </a:r>
            <a:endParaRPr lang="en-US" dirty="0"/>
          </a:p>
          <a:p>
            <a:r>
              <a:rPr lang="ru-RU" dirty="0"/>
              <a:t>Каждая колонка характеризуется</a:t>
            </a:r>
            <a:r>
              <a:rPr lang="en-US" dirty="0"/>
              <a:t>:</a:t>
            </a:r>
          </a:p>
          <a:p>
            <a:pPr lvl="1"/>
            <a:r>
              <a:rPr lang="ru-RU" dirty="0"/>
              <a:t>Типом данных</a:t>
            </a:r>
            <a:endParaRPr lang="en-US" dirty="0"/>
          </a:p>
          <a:p>
            <a:pPr lvl="1"/>
            <a:r>
              <a:rPr lang="ru-RU" dirty="0"/>
              <a:t>Размером</a:t>
            </a:r>
            <a:endParaRPr lang="en-US" dirty="0"/>
          </a:p>
          <a:p>
            <a:pPr lvl="1"/>
            <a:r>
              <a:rPr lang="ru-RU" dirty="0"/>
              <a:t>Дополнительными параметрами</a:t>
            </a:r>
            <a:endParaRPr lang="en-US" dirty="0"/>
          </a:p>
          <a:p>
            <a:r>
              <a:rPr lang="ru-RU" dirty="0"/>
              <a:t>Синтаксис</a:t>
            </a:r>
            <a:r>
              <a:rPr lang="en-US" dirty="0"/>
              <a:t>:</a:t>
            </a:r>
          </a:p>
          <a:p>
            <a:pPr marL="0"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attr_name</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models.</a:t>
            </a:r>
            <a:r>
              <a:rPr lang="en-US" b="1" i="1" dirty="0" err="1">
                <a:solidFill>
                  <a:srgbClr val="FF0000"/>
                </a:solidFill>
                <a:latin typeface="Consolas" panose="020B0609020204030204" pitchFamily="49" charset="0"/>
                <a:cs typeface="Consolas" panose="020B0609020204030204" pitchFamily="49" charset="0"/>
              </a:rPr>
              <a:t>Type</a:t>
            </a:r>
            <a:r>
              <a:rPr lang="en-US" b="1" dirty="0">
                <a:latin typeface="Consolas" panose="020B0609020204030204" pitchFamily="49" charset="0"/>
                <a:cs typeface="Consolas" panose="020B0609020204030204" pitchFamily="49" charset="0"/>
              </a:rPr>
              <a:t>(parameters)</a:t>
            </a:r>
          </a:p>
        </p:txBody>
      </p:sp>
      <p:sp>
        <p:nvSpPr>
          <p:cNvPr id="4" name="Up Arrow 3"/>
          <p:cNvSpPr/>
          <p:nvPr/>
        </p:nvSpPr>
        <p:spPr>
          <a:xfrm>
            <a:off x="5604154" y="5199025"/>
            <a:ext cx="323306"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 name="Up Arrow 4"/>
          <p:cNvSpPr/>
          <p:nvPr/>
        </p:nvSpPr>
        <p:spPr>
          <a:xfrm>
            <a:off x="7465003" y="5199024"/>
            <a:ext cx="323306"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 name="TextBox 5"/>
          <p:cNvSpPr txBox="1"/>
          <p:nvPr/>
        </p:nvSpPr>
        <p:spPr>
          <a:xfrm>
            <a:off x="5107068" y="6007667"/>
            <a:ext cx="1317477" cy="369332"/>
          </a:xfrm>
          <a:prstGeom prst="rect">
            <a:avLst/>
          </a:prstGeom>
          <a:noFill/>
        </p:spPr>
        <p:txBody>
          <a:bodyPr wrap="none" rtlCol="0">
            <a:spAutoFit/>
          </a:bodyPr>
          <a:lstStyle/>
          <a:p>
            <a:pPr defTabSz="914400"/>
            <a:r>
              <a:rPr lang="ru-RU" dirty="0">
                <a:solidFill>
                  <a:prstClr val="black"/>
                </a:solidFill>
              </a:rPr>
              <a:t>Тип данных</a:t>
            </a:r>
            <a:endParaRPr lang="en-US" dirty="0">
              <a:solidFill>
                <a:prstClr val="black"/>
              </a:solidFill>
            </a:endParaRPr>
          </a:p>
        </p:txBody>
      </p:sp>
      <p:sp>
        <p:nvSpPr>
          <p:cNvPr id="7" name="TextBox 6"/>
          <p:cNvSpPr txBox="1"/>
          <p:nvPr/>
        </p:nvSpPr>
        <p:spPr>
          <a:xfrm>
            <a:off x="6725736" y="6007667"/>
            <a:ext cx="1801840" cy="369332"/>
          </a:xfrm>
          <a:prstGeom prst="rect">
            <a:avLst/>
          </a:prstGeom>
          <a:noFill/>
        </p:spPr>
        <p:txBody>
          <a:bodyPr wrap="none" rtlCol="0">
            <a:spAutoFit/>
          </a:bodyPr>
          <a:lstStyle/>
          <a:p>
            <a:pPr defTabSz="914400"/>
            <a:r>
              <a:rPr lang="ru-RU" dirty="0">
                <a:solidFill>
                  <a:prstClr val="black"/>
                </a:solidFill>
              </a:rPr>
              <a:t>Размер</a:t>
            </a:r>
            <a:r>
              <a:rPr lang="en-CA" dirty="0">
                <a:solidFill>
                  <a:prstClr val="black"/>
                </a:solidFill>
              </a:rPr>
              <a:t>, </a:t>
            </a:r>
            <a:r>
              <a:rPr lang="ru-RU" dirty="0">
                <a:solidFill>
                  <a:prstClr val="black"/>
                </a:solidFill>
              </a:rPr>
              <a:t>Пустой?</a:t>
            </a:r>
            <a:endParaRPr lang="en-US" dirty="0">
              <a:solidFill>
                <a:prstClr val="black"/>
              </a:solidFill>
            </a:endParaRPr>
          </a:p>
        </p:txBody>
      </p:sp>
    </p:spTree>
    <p:extLst>
      <p:ext uri="{BB962C8B-B14F-4D97-AF65-F5344CB8AC3E}">
        <p14:creationId xmlns:p14="http://schemas.microsoft.com/office/powerpoint/2010/main" val="134974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2533560376"/>
              </p:ext>
            </p:extLst>
          </p:nvPr>
        </p:nvGraphicFramePr>
        <p:xfrm>
          <a:off x="284636" y="1245477"/>
          <a:ext cx="8643324" cy="4676648"/>
        </p:xfrm>
        <a:graphic>
          <a:graphicData uri="http://schemas.openxmlformats.org/drawingml/2006/table">
            <a:tbl>
              <a:tblPr firstRow="1" firstCol="1" bandRow="1">
                <a:tableStyleId>{073A0DAA-6AF3-43AB-8588-CEC1D06C72B9}</a:tableStyleId>
              </a:tblPr>
              <a:tblGrid>
                <a:gridCol w="2368623">
                  <a:extLst>
                    <a:ext uri="{9D8B030D-6E8A-4147-A177-3AD203B41FA5}">
                      <a16:colId xmlns:a16="http://schemas.microsoft.com/office/drawing/2014/main" val="20000"/>
                    </a:ext>
                  </a:extLst>
                </a:gridCol>
                <a:gridCol w="6274701">
                  <a:extLst>
                    <a:ext uri="{9D8B030D-6E8A-4147-A177-3AD203B41FA5}">
                      <a16:colId xmlns:a16="http://schemas.microsoft.com/office/drawing/2014/main" val="20001"/>
                    </a:ext>
                  </a:extLst>
                </a:gridCol>
              </a:tblGrid>
              <a:tr h="255198">
                <a:tc>
                  <a:txBody>
                    <a:bodyPr/>
                    <a:lstStyle/>
                    <a:p>
                      <a:pPr algn="ctr">
                        <a:lnSpc>
                          <a:spcPct val="115000"/>
                        </a:lnSpc>
                        <a:spcAft>
                          <a:spcPts val="0"/>
                        </a:spcAft>
                      </a:pPr>
                      <a:r>
                        <a:rPr lang="ru-RU" sz="2800" dirty="0">
                          <a:effectLst/>
                        </a:rPr>
                        <a:t>Класс поля </a:t>
                      </a:r>
                      <a:endParaRPr lang="ru-RU" sz="2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800" dirty="0">
                          <a:effectLst/>
                        </a:rPr>
                        <a:t>Тип данных</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55198">
                <a:tc>
                  <a:txBody>
                    <a:bodyPr/>
                    <a:lstStyle/>
                    <a:p>
                      <a:pPr>
                        <a:lnSpc>
                          <a:spcPct val="115000"/>
                        </a:lnSpc>
                        <a:spcAft>
                          <a:spcPts val="0"/>
                        </a:spcAft>
                      </a:pPr>
                      <a:r>
                        <a:rPr lang="ru-RU" sz="2800">
                          <a:effectLst/>
                        </a:rPr>
                        <a:t>AutoField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Счетчик</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6291">
                <a:tc>
                  <a:txBody>
                    <a:bodyPr/>
                    <a:lstStyle/>
                    <a:p>
                      <a:pPr>
                        <a:lnSpc>
                          <a:spcPct val="115000"/>
                        </a:lnSpc>
                        <a:spcAft>
                          <a:spcPts val="0"/>
                        </a:spcAft>
                      </a:pPr>
                      <a:r>
                        <a:rPr lang="ru-RU" sz="2800" dirty="0" err="1">
                          <a:effectLst/>
                        </a:rPr>
                        <a:t>IntegerField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32-разрядное (обычное) целое число; позволяет хранить значения от -2147483648 до 2147483647</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55198">
                <a:tc>
                  <a:txBody>
                    <a:bodyPr/>
                    <a:lstStyle/>
                    <a:p>
                      <a:pPr>
                        <a:lnSpc>
                          <a:spcPct val="115000"/>
                        </a:lnSpc>
                        <a:spcAft>
                          <a:spcPts val="0"/>
                        </a:spcAft>
                      </a:pPr>
                      <a:r>
                        <a:rPr lang="ru-RU" sz="2800">
                          <a:effectLst/>
                        </a:rPr>
                        <a:t>BooleanField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Логический</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55198">
                <a:tc>
                  <a:txBody>
                    <a:bodyPr/>
                    <a:lstStyle/>
                    <a:p>
                      <a:pPr>
                        <a:lnSpc>
                          <a:spcPct val="115000"/>
                        </a:lnSpc>
                        <a:spcAft>
                          <a:spcPts val="0"/>
                        </a:spcAft>
                      </a:pPr>
                      <a:r>
                        <a:rPr lang="ru-RU" sz="2800">
                          <a:effectLst/>
                        </a:rPr>
                        <a:t>CharField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Строковый</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55198">
                <a:tc>
                  <a:txBody>
                    <a:bodyPr/>
                    <a:lstStyle/>
                    <a:p>
                      <a:pPr>
                        <a:lnSpc>
                          <a:spcPct val="115000"/>
                        </a:lnSpc>
                        <a:spcAft>
                          <a:spcPts val="0"/>
                        </a:spcAft>
                      </a:pPr>
                      <a:r>
                        <a:rPr lang="en-US" sz="2800">
                          <a:effectLst/>
                        </a:rPr>
                        <a:t>DateField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Дата</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55198">
                <a:tc>
                  <a:txBody>
                    <a:bodyPr/>
                    <a:lstStyle/>
                    <a:p>
                      <a:pPr>
                        <a:lnSpc>
                          <a:spcPct val="115000"/>
                        </a:lnSpc>
                        <a:spcAft>
                          <a:spcPts val="0"/>
                        </a:spcAft>
                      </a:pPr>
                      <a:r>
                        <a:rPr lang="en-US" sz="2800">
                          <a:effectLst/>
                        </a:rPr>
                        <a:t>DateTimeField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Дата и время</a:t>
                      </a:r>
                      <a:endParaRPr lang="ru-RU" sz="28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255198">
                <a:tc>
                  <a:txBody>
                    <a:bodyPr/>
                    <a:lstStyle/>
                    <a:p>
                      <a:pPr>
                        <a:lnSpc>
                          <a:spcPct val="115000"/>
                        </a:lnSpc>
                        <a:spcAft>
                          <a:spcPts val="0"/>
                        </a:spcAft>
                      </a:pPr>
                      <a:r>
                        <a:rPr lang="ru-RU" sz="2800">
                          <a:effectLst/>
                        </a:rPr>
                        <a:t>FloatField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Число с плавающей точкой</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546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2561408252"/>
              </p:ext>
            </p:extLst>
          </p:nvPr>
        </p:nvGraphicFramePr>
        <p:xfrm>
          <a:off x="284636" y="1144392"/>
          <a:ext cx="8643324" cy="4769869"/>
        </p:xfrm>
        <a:graphic>
          <a:graphicData uri="http://schemas.openxmlformats.org/drawingml/2006/table">
            <a:tbl>
              <a:tblPr firstRow="1" firstCol="1" bandRow="1">
                <a:tableStyleId>{073A0DAA-6AF3-43AB-8588-CEC1D06C72B9}</a:tableStyleId>
              </a:tblPr>
              <a:tblGrid>
                <a:gridCol w="2743377">
                  <a:extLst>
                    <a:ext uri="{9D8B030D-6E8A-4147-A177-3AD203B41FA5}">
                      <a16:colId xmlns:a16="http://schemas.microsoft.com/office/drawing/2014/main" val="20000"/>
                    </a:ext>
                  </a:extLst>
                </a:gridCol>
                <a:gridCol w="5899947">
                  <a:extLst>
                    <a:ext uri="{9D8B030D-6E8A-4147-A177-3AD203B41FA5}">
                      <a16:colId xmlns:a16="http://schemas.microsoft.com/office/drawing/2014/main" val="20001"/>
                    </a:ext>
                  </a:extLst>
                </a:gridCol>
              </a:tblGrid>
              <a:tr h="255198">
                <a:tc>
                  <a:txBody>
                    <a:bodyPr/>
                    <a:lstStyle/>
                    <a:p>
                      <a:pPr algn="ctr">
                        <a:lnSpc>
                          <a:spcPct val="115000"/>
                        </a:lnSpc>
                        <a:spcAft>
                          <a:spcPts val="0"/>
                        </a:spcAft>
                      </a:pPr>
                      <a:r>
                        <a:rPr lang="ru-RU" sz="2800" dirty="0">
                          <a:effectLst/>
                        </a:rPr>
                        <a:t>Класс поля </a:t>
                      </a:r>
                      <a:endParaRPr lang="ru-RU" sz="2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800" dirty="0">
                          <a:effectLst/>
                        </a:rPr>
                        <a:t>Тип данных</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068475">
                <a:tc>
                  <a:txBody>
                    <a:bodyPr/>
                    <a:lstStyle/>
                    <a:p>
                      <a:pPr>
                        <a:lnSpc>
                          <a:spcPct val="115000"/>
                        </a:lnSpc>
                        <a:spcAft>
                          <a:spcPts val="0"/>
                        </a:spcAft>
                      </a:pPr>
                      <a:r>
                        <a:rPr lang="ru-RU" sz="2800" dirty="0" err="1">
                          <a:effectLst/>
                        </a:rPr>
                        <a:t>SlugField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Короткий заголовок или название, включающее только символы латиницы, цифры, дефисы и символы подчеркивания. </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26291">
                <a:tc>
                  <a:txBody>
                    <a:bodyPr/>
                    <a:lstStyle/>
                    <a:p>
                      <a:pPr>
                        <a:lnSpc>
                          <a:spcPct val="115000"/>
                        </a:lnSpc>
                        <a:spcAft>
                          <a:spcPts val="0"/>
                        </a:spcAft>
                      </a:pPr>
                      <a:r>
                        <a:rPr lang="ru-RU" sz="2800" dirty="0">
                          <a:effectLst/>
                        </a:rPr>
                        <a:t>TextField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Текст</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55198">
                <a:tc>
                  <a:txBody>
                    <a:bodyPr/>
                    <a:lstStyle/>
                    <a:p>
                      <a:pPr>
                        <a:lnSpc>
                          <a:spcPct val="115000"/>
                        </a:lnSpc>
                        <a:spcAft>
                          <a:spcPts val="0"/>
                        </a:spcAft>
                      </a:pPr>
                      <a:r>
                        <a:rPr lang="ru-RU" sz="2800" dirty="0" err="1">
                          <a:effectLst/>
                        </a:rPr>
                        <a:t>TimeField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Время</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55198">
                <a:tc>
                  <a:txBody>
                    <a:bodyPr/>
                    <a:lstStyle/>
                    <a:p>
                      <a:pPr>
                        <a:lnSpc>
                          <a:spcPct val="115000"/>
                        </a:lnSpc>
                        <a:spcAft>
                          <a:spcPts val="0"/>
                        </a:spcAft>
                      </a:pPr>
                      <a:r>
                        <a:rPr lang="en-US" sz="2800" kern="1200" dirty="0" err="1">
                          <a:effectLst/>
                        </a:rPr>
                        <a:t>EmailField</a:t>
                      </a:r>
                      <a:endParaRPr lang="ru-RU" sz="2800" b="1" kern="1200" dirty="0">
                        <a:solidFill>
                          <a:schemeClr val="dk1"/>
                        </a:solidFill>
                        <a:effectLst/>
                        <a:latin typeface="+mn-lt"/>
                        <a:ea typeface="+mn-ea"/>
                        <a:cs typeface="+mn-cs"/>
                      </a:endParaRPr>
                    </a:p>
                  </a:txBody>
                  <a:tcPr marL="68580" marR="68580" marT="0" marB="0"/>
                </a:tc>
                <a:tc>
                  <a:txBody>
                    <a:bodyPr/>
                    <a:lstStyle/>
                    <a:p>
                      <a:pPr>
                        <a:lnSpc>
                          <a:spcPct val="115000"/>
                        </a:lnSpc>
                        <a:spcAft>
                          <a:spcPts val="0"/>
                        </a:spcAft>
                      </a:pPr>
                      <a:r>
                        <a:rPr lang="ru-RU" sz="2800" kern="1200" dirty="0">
                          <a:effectLst/>
                        </a:rPr>
                        <a:t>Адрес электронной почты</a:t>
                      </a:r>
                      <a:endParaRPr lang="ru-RU" sz="2800" b="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5"/>
                  </a:ext>
                </a:extLst>
              </a:tr>
              <a:tr h="255198">
                <a:tc>
                  <a:txBody>
                    <a:bodyPr/>
                    <a:lstStyle/>
                    <a:p>
                      <a:pPr>
                        <a:lnSpc>
                          <a:spcPct val="115000"/>
                        </a:lnSpc>
                        <a:spcAft>
                          <a:spcPts val="0"/>
                        </a:spcAft>
                      </a:pPr>
                      <a:r>
                        <a:rPr lang="en-US" sz="2800" kern="1200" dirty="0" err="1">
                          <a:effectLst/>
                        </a:rPr>
                        <a:t>URLField</a:t>
                      </a:r>
                      <a:endParaRPr lang="ru-RU" sz="2800" b="1" kern="1200" dirty="0">
                        <a:solidFill>
                          <a:schemeClr val="dk1"/>
                        </a:solidFill>
                        <a:effectLst/>
                        <a:latin typeface="+mn-lt"/>
                        <a:ea typeface="+mn-ea"/>
                        <a:cs typeface="+mn-cs"/>
                      </a:endParaRPr>
                    </a:p>
                  </a:txBody>
                  <a:tcPr marL="68580" marR="68580" marT="0" marB="0"/>
                </a:tc>
                <a:tc>
                  <a:txBody>
                    <a:bodyPr/>
                    <a:lstStyle/>
                    <a:p>
                      <a:pPr>
                        <a:lnSpc>
                          <a:spcPct val="115000"/>
                        </a:lnSpc>
                        <a:spcAft>
                          <a:spcPts val="0"/>
                        </a:spcAft>
                      </a:pPr>
                      <a:r>
                        <a:rPr lang="ru-RU" sz="2800" kern="1200" dirty="0">
                          <a:effectLst/>
                        </a:rPr>
                        <a:t>Интернет-адрес</a:t>
                      </a:r>
                      <a:endParaRPr lang="ru-RU" sz="2800" b="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6"/>
                  </a:ext>
                </a:extLst>
              </a:tr>
              <a:tr h="255198">
                <a:tc>
                  <a:txBody>
                    <a:bodyPr/>
                    <a:lstStyle/>
                    <a:p>
                      <a:pPr>
                        <a:lnSpc>
                          <a:spcPct val="115000"/>
                        </a:lnSpc>
                        <a:spcAft>
                          <a:spcPts val="0"/>
                        </a:spcAft>
                      </a:pPr>
                      <a:r>
                        <a:rPr lang="en-US" sz="2800" dirty="0" err="1">
                          <a:effectLst/>
                        </a:rPr>
                        <a:t>IPAddressField</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800" dirty="0">
                          <a:effectLst/>
                        </a:rPr>
                        <a:t>I</a:t>
                      </a:r>
                      <a:r>
                        <a:rPr lang="ru-RU" sz="2800" dirty="0">
                          <a:effectLst/>
                        </a:rPr>
                        <a:t>Р-адрес протокола 1</a:t>
                      </a:r>
                      <a:r>
                        <a:rPr lang="en-US" sz="2800" dirty="0">
                          <a:effectLst/>
                        </a:rPr>
                        <a:t>Pv4</a:t>
                      </a:r>
                      <a:endParaRPr lang="ru-RU" sz="28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1173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Создание строковых полей</a:t>
            </a:r>
            <a:endParaRPr lang="en-US" dirty="0"/>
          </a:p>
        </p:txBody>
      </p:sp>
      <p:sp>
        <p:nvSpPr>
          <p:cNvPr id="3" name="Content Placeholder 2"/>
          <p:cNvSpPr>
            <a:spLocks noGrp="1"/>
          </p:cNvSpPr>
          <p:nvPr>
            <p:ph sz="quarter" idx="10"/>
          </p:nvPr>
        </p:nvSpPr>
        <p:spPr/>
        <p:txBody>
          <a:bodyPr>
            <a:normAutofit fontScale="92500" lnSpcReduction="20000"/>
          </a:bodyPr>
          <a:lstStyle/>
          <a:p>
            <a:r>
              <a:rPr lang="ru-RU" dirty="0"/>
              <a:t>Синтаксис</a:t>
            </a:r>
            <a:endParaRPr lang="en-US" dirty="0"/>
          </a:p>
          <a:p>
            <a:pPr lvl="1"/>
            <a:r>
              <a:rPr lang="en-US" dirty="0">
                <a:latin typeface="Consolas" panose="020B0609020204030204" pitchFamily="49" charset="0"/>
                <a:cs typeface="Consolas" panose="020B0609020204030204" pitchFamily="49" charset="0"/>
              </a:rPr>
              <a:t>name = </a:t>
            </a:r>
            <a:r>
              <a:rPr lang="en-US" dirty="0" err="1">
                <a:latin typeface="Consolas" panose="020B0609020204030204" pitchFamily="49" charset="0"/>
                <a:cs typeface="Consolas" panose="020B0609020204030204" pitchFamily="49" charset="0"/>
              </a:rPr>
              <a:t>models.CharField</a:t>
            </a:r>
            <a:r>
              <a:rPr lang="en-US" dirty="0">
                <a:latin typeface="Consolas" panose="020B0609020204030204" pitchFamily="49" charset="0"/>
                <a:cs typeface="Consolas" panose="020B0609020204030204" pitchFamily="49" charset="0"/>
              </a:rPr>
              <a:t>(parameters)</a:t>
            </a:r>
          </a:p>
          <a:p>
            <a:r>
              <a:rPr lang="ru-RU" dirty="0"/>
              <a:t>Параметры</a:t>
            </a:r>
            <a:endParaRPr lang="en-US" dirty="0"/>
          </a:p>
          <a:p>
            <a:pPr lvl="1"/>
            <a:r>
              <a:rPr lang="en-US" dirty="0" err="1"/>
              <a:t>max_length</a:t>
            </a:r>
            <a:endParaRPr lang="en-US" dirty="0"/>
          </a:p>
          <a:p>
            <a:pPr lvl="2"/>
            <a:r>
              <a:rPr lang="ru-RU" dirty="0"/>
              <a:t>Целое число для представления максимального количества символов</a:t>
            </a:r>
            <a:endParaRPr lang="en-US" dirty="0"/>
          </a:p>
          <a:p>
            <a:pPr lvl="1"/>
            <a:r>
              <a:rPr lang="en-US" dirty="0"/>
              <a:t>null</a:t>
            </a:r>
          </a:p>
          <a:p>
            <a:pPr lvl="2"/>
            <a:r>
              <a:rPr lang="ru-RU" dirty="0" err="1"/>
              <a:t>Булевое</a:t>
            </a:r>
            <a:r>
              <a:rPr lang="ru-RU" dirty="0"/>
              <a:t> если поле допускает пустые</a:t>
            </a:r>
            <a:r>
              <a:rPr lang="en-US" dirty="0"/>
              <a:t> </a:t>
            </a:r>
            <a:r>
              <a:rPr lang="ru-RU" dirty="0"/>
              <a:t>(</a:t>
            </a:r>
            <a:r>
              <a:rPr lang="en-US" dirty="0"/>
              <a:t>null</a:t>
            </a:r>
            <a:r>
              <a:rPr lang="ru-RU" dirty="0"/>
              <a:t>)</a:t>
            </a:r>
            <a:r>
              <a:rPr lang="en-US" dirty="0"/>
              <a:t> </a:t>
            </a:r>
            <a:r>
              <a:rPr lang="ru-RU" dirty="0"/>
              <a:t>значения</a:t>
            </a:r>
            <a:r>
              <a:rPr lang="en-US" dirty="0"/>
              <a:t>. </a:t>
            </a:r>
            <a:r>
              <a:rPr lang="en-US" b="1" dirty="0"/>
              <a:t>False </a:t>
            </a:r>
            <a:r>
              <a:rPr lang="ru-RU" b="1" dirty="0"/>
              <a:t>по умолчанию</a:t>
            </a:r>
            <a:r>
              <a:rPr lang="en-US" dirty="0"/>
              <a:t>.</a:t>
            </a:r>
          </a:p>
          <a:p>
            <a:pPr lvl="1"/>
            <a:r>
              <a:rPr lang="en-US" dirty="0"/>
              <a:t>blank</a:t>
            </a:r>
          </a:p>
          <a:p>
            <a:pPr lvl="2"/>
            <a:r>
              <a:rPr lang="ru-RU" dirty="0" err="1"/>
              <a:t>Булевое</a:t>
            </a:r>
            <a:r>
              <a:rPr lang="ru-RU" dirty="0"/>
              <a:t> для индикации, что возможна пустая строка</a:t>
            </a:r>
            <a:r>
              <a:rPr lang="en-US" dirty="0"/>
              <a:t>. </a:t>
            </a:r>
            <a:r>
              <a:rPr lang="en-US" b="1" dirty="0"/>
              <a:t>False </a:t>
            </a:r>
            <a:r>
              <a:rPr lang="ru-RU" b="1" dirty="0"/>
              <a:t>по умолчанию</a:t>
            </a:r>
            <a:r>
              <a:rPr lang="en-US" dirty="0"/>
              <a:t>.</a:t>
            </a:r>
          </a:p>
          <a:p>
            <a:pPr lvl="1"/>
            <a:r>
              <a:rPr lang="en-US" dirty="0"/>
              <a:t>default</a:t>
            </a:r>
          </a:p>
          <a:p>
            <a:pPr lvl="2"/>
            <a:r>
              <a:rPr lang="ru-RU" dirty="0"/>
              <a:t>Значение по умолчанию, если другое не задано</a:t>
            </a:r>
            <a:endParaRPr lang="en-US" dirty="0"/>
          </a:p>
          <a:p>
            <a:pPr lvl="1"/>
            <a:endParaRPr lang="en-US" dirty="0"/>
          </a:p>
        </p:txBody>
      </p:sp>
    </p:spTree>
    <p:extLst>
      <p:ext uri="{BB962C8B-B14F-4D97-AF65-F5344CB8AC3E}">
        <p14:creationId xmlns:p14="http://schemas.microsoft.com/office/powerpoint/2010/main" val="167741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такое модель</a:t>
            </a:r>
            <a:r>
              <a:rPr lang="en-US" dirty="0"/>
              <a:t>?</a:t>
            </a:r>
          </a:p>
        </p:txBody>
      </p:sp>
      <p:sp>
        <p:nvSpPr>
          <p:cNvPr id="3" name="Content Placeholder 2"/>
          <p:cNvSpPr>
            <a:spLocks noGrp="1"/>
          </p:cNvSpPr>
          <p:nvPr>
            <p:ph sz="quarter" idx="10"/>
          </p:nvPr>
        </p:nvSpPr>
        <p:spPr>
          <a:xfrm>
            <a:off x="168967" y="1536209"/>
            <a:ext cx="8517833" cy="4993800"/>
          </a:xfrm>
        </p:spPr>
        <p:txBody>
          <a:bodyPr/>
          <a:lstStyle/>
          <a:p>
            <a:r>
              <a:rPr lang="ru-RU" sz="3200" dirty="0"/>
              <a:t>В </a:t>
            </a:r>
            <a:r>
              <a:rPr lang="en-US" sz="3200" dirty="0" err="1"/>
              <a:t>Django</a:t>
            </a:r>
            <a:r>
              <a:rPr lang="en-US" sz="3200" dirty="0"/>
              <a:t> </a:t>
            </a:r>
            <a:r>
              <a:rPr lang="ru-RU" sz="3200" dirty="0"/>
              <a:t>используется модель </a:t>
            </a:r>
            <a:r>
              <a:rPr lang="en-US" sz="3200" dirty="0"/>
              <a:t>MVT (Model/View/Template)</a:t>
            </a:r>
          </a:p>
          <a:p>
            <a:endParaRPr lang="en-US" sz="3200" dirty="0"/>
          </a:p>
          <a:p>
            <a:pPr lvl="1"/>
            <a:r>
              <a:rPr lang="ru-RU" sz="3200" b="1" dirty="0"/>
              <a:t>Модель </a:t>
            </a:r>
            <a:r>
              <a:rPr lang="ru-RU" sz="3200" dirty="0"/>
              <a:t>это данные</a:t>
            </a:r>
            <a:endParaRPr lang="en-US" sz="3200" dirty="0"/>
          </a:p>
          <a:p>
            <a:pPr lvl="1"/>
            <a:r>
              <a:rPr lang="ru-RU" sz="3200" b="1" dirty="0"/>
              <a:t>Представление </a:t>
            </a:r>
            <a:r>
              <a:rPr lang="ru-RU" sz="3200" dirty="0"/>
              <a:t>это по сути контроллер, который обрабатывает пользовательские запросы и возвращает результат</a:t>
            </a:r>
            <a:endParaRPr lang="en-US" sz="3200" dirty="0"/>
          </a:p>
          <a:p>
            <a:pPr lvl="1"/>
            <a:r>
              <a:rPr lang="ru-RU" sz="3200" b="1" dirty="0"/>
              <a:t>Шаблон </a:t>
            </a:r>
            <a:r>
              <a:rPr lang="ru-RU" sz="3200" dirty="0"/>
              <a:t>это то, как пользователю будут представлены данные</a:t>
            </a:r>
            <a:endParaRPr lang="en-US" sz="3200" dirty="0"/>
          </a:p>
        </p:txBody>
      </p:sp>
    </p:spTree>
    <p:extLst>
      <p:ext uri="{BB962C8B-B14F-4D97-AF65-F5344CB8AC3E}">
        <p14:creationId xmlns:p14="http://schemas.microsoft.com/office/powerpoint/2010/main" val="199553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целочисленных полей</a:t>
            </a:r>
            <a:endParaRPr lang="en-US" dirty="0"/>
          </a:p>
        </p:txBody>
      </p:sp>
      <p:sp>
        <p:nvSpPr>
          <p:cNvPr id="3" name="Content Placeholder 2"/>
          <p:cNvSpPr>
            <a:spLocks noGrp="1"/>
          </p:cNvSpPr>
          <p:nvPr>
            <p:ph sz="quarter" idx="10"/>
          </p:nvPr>
        </p:nvSpPr>
        <p:spPr/>
        <p:txBody>
          <a:bodyPr/>
          <a:lstStyle/>
          <a:p>
            <a:r>
              <a:rPr lang="ru-RU" dirty="0"/>
              <a:t>Синтаксис</a:t>
            </a:r>
            <a:endParaRPr lang="en-US" dirty="0"/>
          </a:p>
          <a:p>
            <a:pPr lvl="1"/>
            <a:r>
              <a:rPr lang="en-US" dirty="0">
                <a:latin typeface="Consolas" panose="020B0609020204030204" pitchFamily="49" charset="0"/>
                <a:cs typeface="Consolas" panose="020B0609020204030204" pitchFamily="49" charset="0"/>
              </a:rPr>
              <a:t>name = </a:t>
            </a:r>
            <a:r>
              <a:rPr lang="en-US" dirty="0" err="1">
                <a:latin typeface="Consolas" panose="020B0609020204030204" pitchFamily="49" charset="0"/>
                <a:cs typeface="Consolas" panose="020B0609020204030204" pitchFamily="49" charset="0"/>
              </a:rPr>
              <a:t>models.IntegerField</a:t>
            </a:r>
            <a:r>
              <a:rPr lang="en-US" dirty="0">
                <a:latin typeface="Consolas" panose="020B0609020204030204" pitchFamily="49" charset="0"/>
                <a:cs typeface="Consolas" panose="020B0609020204030204" pitchFamily="49" charset="0"/>
              </a:rPr>
              <a:t>(parameters)</a:t>
            </a:r>
          </a:p>
          <a:p>
            <a:r>
              <a:rPr lang="ru-RU" dirty="0"/>
              <a:t>Параметры</a:t>
            </a:r>
            <a:endParaRPr lang="en-US" dirty="0"/>
          </a:p>
          <a:p>
            <a:pPr lvl="1"/>
            <a:r>
              <a:rPr lang="en-US" dirty="0"/>
              <a:t>null</a:t>
            </a:r>
          </a:p>
          <a:p>
            <a:pPr lvl="2"/>
            <a:r>
              <a:rPr lang="ru-RU" dirty="0" err="1"/>
              <a:t>Булевое</a:t>
            </a:r>
            <a:r>
              <a:rPr lang="ru-RU" dirty="0"/>
              <a:t> если поле допускает пустое (</a:t>
            </a:r>
            <a:r>
              <a:rPr lang="en-US" dirty="0"/>
              <a:t>null)</a:t>
            </a:r>
            <a:r>
              <a:rPr lang="ru-RU" dirty="0"/>
              <a:t> значение</a:t>
            </a:r>
            <a:r>
              <a:rPr lang="en-US" dirty="0"/>
              <a:t>. </a:t>
            </a:r>
            <a:r>
              <a:rPr lang="en-US" b="1" dirty="0"/>
              <a:t>False </a:t>
            </a:r>
            <a:r>
              <a:rPr lang="ru-RU" b="1" dirty="0"/>
              <a:t>по умолчанию</a:t>
            </a:r>
            <a:r>
              <a:rPr lang="en-US" dirty="0"/>
              <a:t>.</a:t>
            </a:r>
          </a:p>
          <a:p>
            <a:pPr lvl="1"/>
            <a:r>
              <a:rPr lang="en-US" dirty="0"/>
              <a:t>default</a:t>
            </a:r>
          </a:p>
          <a:p>
            <a:pPr lvl="2"/>
            <a:r>
              <a:rPr lang="ru-RU" dirty="0"/>
              <a:t>Значение по умолчанию, если другого не задано</a:t>
            </a:r>
            <a:endParaRPr lang="en-US" dirty="0"/>
          </a:p>
          <a:p>
            <a:pPr lvl="2"/>
            <a:endParaRPr lang="en-US" dirty="0"/>
          </a:p>
        </p:txBody>
      </p:sp>
    </p:spTree>
    <p:extLst>
      <p:ext uri="{BB962C8B-B14F-4D97-AF65-F5344CB8AC3E}">
        <p14:creationId xmlns:p14="http://schemas.microsoft.com/office/powerpoint/2010/main" val="140662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a:t>Создание модели сообщение в блоге</a:t>
            </a:r>
            <a:endParaRPr lang="en-US" dirty="0"/>
          </a:p>
        </p:txBody>
      </p:sp>
    </p:spTree>
    <p:extLst>
      <p:ext uri="{BB962C8B-B14F-4D97-AF65-F5344CB8AC3E}">
        <p14:creationId xmlns:p14="http://schemas.microsoft.com/office/powerpoint/2010/main" val="1417484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636" y="182216"/>
            <a:ext cx="8643324" cy="958215"/>
          </a:xfrm>
        </p:spPr>
        <p:txBody>
          <a:bodyPr>
            <a:normAutofit/>
          </a:bodyPr>
          <a:lstStyle/>
          <a:p>
            <a:r>
              <a:rPr lang="ru-RU" dirty="0"/>
              <a:t>Первичные ключи</a:t>
            </a:r>
            <a:endParaRPr lang="en-US" dirty="0"/>
          </a:p>
        </p:txBody>
      </p:sp>
      <p:sp>
        <p:nvSpPr>
          <p:cNvPr id="4" name="Content Placeholder 3"/>
          <p:cNvSpPr>
            <a:spLocks noGrp="1"/>
          </p:cNvSpPr>
          <p:nvPr>
            <p:ph sz="quarter" idx="10"/>
          </p:nvPr>
        </p:nvSpPr>
        <p:spPr/>
        <p:txBody>
          <a:bodyPr/>
          <a:lstStyle/>
          <a:p>
            <a:r>
              <a:rPr lang="ru-RU" dirty="0"/>
              <a:t>Каждая таблица базы данных должна иметь первичный ключ</a:t>
            </a:r>
            <a:endParaRPr lang="en-US" dirty="0"/>
          </a:p>
          <a:p>
            <a:r>
              <a:rPr lang="ru-RU" dirty="0"/>
              <a:t>Первичный ключ как правило имеет имя</a:t>
            </a:r>
            <a:r>
              <a:rPr lang="en-US" dirty="0"/>
              <a:t> </a:t>
            </a:r>
            <a:r>
              <a:rPr lang="en-US" dirty="0">
                <a:solidFill>
                  <a:srgbClr val="00B0F0"/>
                </a:solidFill>
              </a:rPr>
              <a:t>id</a:t>
            </a:r>
            <a:r>
              <a:rPr lang="en-US" dirty="0"/>
              <a:t>, </a:t>
            </a:r>
            <a:r>
              <a:rPr lang="ru-RU" dirty="0"/>
              <a:t>и является счетчиком</a:t>
            </a:r>
            <a:endParaRPr lang="en-US" dirty="0"/>
          </a:p>
          <a:p>
            <a:r>
              <a:rPr lang="en-US" dirty="0"/>
              <a:t>Django </a:t>
            </a:r>
            <a:r>
              <a:rPr lang="ru-RU" dirty="0"/>
              <a:t>все делает по умолчанию для нас</a:t>
            </a:r>
            <a:r>
              <a:rPr lang="en-US" dirty="0"/>
              <a:t>!</a:t>
            </a:r>
          </a:p>
          <a:p>
            <a:pPr lvl="1"/>
            <a:r>
              <a:rPr lang="ru-RU" dirty="0"/>
              <a:t>В модель неявным образом добавляется атрибут </a:t>
            </a:r>
            <a:r>
              <a:rPr lang="en-US" dirty="0">
                <a:solidFill>
                  <a:srgbClr val="00B0F0"/>
                </a:solidFill>
              </a:rPr>
              <a:t>id</a:t>
            </a:r>
            <a:r>
              <a:rPr lang="ru-RU" dirty="0"/>
              <a:t>, который является автогенерируемым значением</a:t>
            </a:r>
            <a:endParaRPr lang="en-US" dirty="0"/>
          </a:p>
        </p:txBody>
      </p:sp>
    </p:spTree>
    <p:extLst>
      <p:ext uri="{BB962C8B-B14F-4D97-AF65-F5344CB8AC3E}">
        <p14:creationId xmlns:p14="http://schemas.microsoft.com/office/powerpoint/2010/main" val="50661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Что, если нужно настроить первичный ключ</a:t>
            </a:r>
            <a:r>
              <a:rPr lang="en-US" dirty="0"/>
              <a:t>?</a:t>
            </a:r>
          </a:p>
        </p:txBody>
      </p:sp>
      <p:sp>
        <p:nvSpPr>
          <p:cNvPr id="3" name="Content Placeholder 2"/>
          <p:cNvSpPr>
            <a:spLocks noGrp="1"/>
          </p:cNvSpPr>
          <p:nvPr>
            <p:ph sz="quarter" idx="10"/>
          </p:nvPr>
        </p:nvSpPr>
        <p:spPr>
          <a:xfrm>
            <a:off x="103909" y="1556015"/>
            <a:ext cx="9243828" cy="5290388"/>
          </a:xfrm>
        </p:spPr>
        <p:txBody>
          <a:bodyPr/>
          <a:lstStyle/>
          <a:p>
            <a:r>
              <a:rPr lang="ru-RU" sz="2800" dirty="0"/>
              <a:t>Если это строковое поле или целочисленное</a:t>
            </a:r>
            <a:r>
              <a:rPr lang="en-US" sz="2800" dirty="0"/>
              <a:t>, </a:t>
            </a:r>
            <a:r>
              <a:rPr lang="ru-RU" sz="2800" dirty="0"/>
              <a:t>то нужно добавить</a:t>
            </a:r>
            <a:r>
              <a:rPr lang="en-US" sz="2800" dirty="0"/>
              <a:t> </a:t>
            </a:r>
            <a:r>
              <a:rPr lang="en-US" sz="2800" b="1" dirty="0" err="1"/>
              <a:t>primary_key</a:t>
            </a:r>
            <a:r>
              <a:rPr lang="en-US" sz="2800" b="1" dirty="0"/>
              <a:t>=True</a:t>
            </a:r>
            <a:r>
              <a:rPr lang="en-US" sz="2800" dirty="0"/>
              <a:t> </a:t>
            </a:r>
            <a:r>
              <a:rPr lang="ru-RU" sz="2800" dirty="0"/>
              <a:t>в конструкторы классов</a:t>
            </a:r>
          </a:p>
          <a:p>
            <a:pPr marL="0" indent="0">
              <a:buNone/>
            </a:pPr>
            <a:r>
              <a:rPr lang="en-US" sz="2800" dirty="0">
                <a:latin typeface="Consolas" panose="020B0609020204030204" pitchFamily="49" charset="0"/>
                <a:cs typeface="Consolas" panose="020B0609020204030204" pitchFamily="49" charset="0"/>
              </a:rPr>
              <a:t>name = </a:t>
            </a:r>
            <a:r>
              <a:rPr lang="en-US" sz="2800" dirty="0" err="1">
                <a:latin typeface="Consolas" panose="020B0609020204030204" pitchFamily="49" charset="0"/>
                <a:cs typeface="Consolas" panose="020B0609020204030204" pitchFamily="49" charset="0"/>
              </a:rPr>
              <a:t>models.CharField</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primary_key</a:t>
            </a:r>
            <a:r>
              <a:rPr lang="en-US" sz="2800" dirty="0">
                <a:latin typeface="Consolas" panose="020B0609020204030204" pitchFamily="49" charset="0"/>
                <a:cs typeface="Consolas" panose="020B0609020204030204" pitchFamily="49" charset="0"/>
              </a:rPr>
              <a:t>=True)</a:t>
            </a:r>
            <a:endParaRPr lang="ru-RU" sz="2800" dirty="0">
              <a:latin typeface="Consolas" panose="020B0609020204030204" pitchFamily="49" charset="0"/>
              <a:cs typeface="Consolas" panose="020B0609020204030204" pitchFamily="49" charset="0"/>
            </a:endParaRPr>
          </a:p>
          <a:p>
            <a:pPr marL="0" indent="0">
              <a:buNone/>
            </a:pPr>
            <a:r>
              <a:rPr lang="en-US" sz="2800" dirty="0" err="1">
                <a:latin typeface="Consolas" panose="020B0609020204030204" pitchFamily="49" charset="0"/>
                <a:cs typeface="Consolas" panose="020B0609020204030204" pitchFamily="49" charset="0"/>
              </a:rPr>
              <a:t>custom_id</a:t>
            </a:r>
            <a:r>
              <a:rPr lang="en-US" sz="2800" dirty="0">
                <a:latin typeface="Consolas" panose="020B0609020204030204" pitchFamily="49" charset="0"/>
                <a:cs typeface="Consolas" panose="020B0609020204030204" pitchFamily="49" charset="0"/>
              </a:rPr>
              <a:t> = </a:t>
            </a:r>
            <a:r>
              <a:rPr lang="en-US" sz="2800" dirty="0" err="1">
                <a:latin typeface="Consolas" panose="020B0609020204030204" pitchFamily="49" charset="0"/>
                <a:cs typeface="Consolas" panose="020B0609020204030204" pitchFamily="49" charset="0"/>
              </a:rPr>
              <a:t>models.IntegerField</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primary_key</a:t>
            </a:r>
            <a:r>
              <a:rPr lang="en-US" sz="2800" dirty="0">
                <a:latin typeface="Consolas" panose="020B0609020204030204" pitchFamily="49" charset="0"/>
                <a:cs typeface="Consolas" panose="020B0609020204030204" pitchFamily="49" charset="0"/>
              </a:rPr>
              <a:t>=True)</a:t>
            </a:r>
            <a:endParaRPr lang="en-US" sz="2800" dirty="0"/>
          </a:p>
          <a:p>
            <a:r>
              <a:rPr lang="ru-RU" sz="2800" dirty="0"/>
              <a:t>Если необходим счетчик (автогенерируемое целое значение)</a:t>
            </a:r>
            <a:r>
              <a:rPr lang="en-US" sz="2800" dirty="0"/>
              <a:t>, </a:t>
            </a:r>
            <a:r>
              <a:rPr lang="ru-RU" sz="2800" dirty="0"/>
              <a:t>то можно использовать класс</a:t>
            </a:r>
            <a:r>
              <a:rPr lang="en-US" sz="2800" dirty="0"/>
              <a:t> </a:t>
            </a:r>
            <a:r>
              <a:rPr lang="en-US" sz="2800" dirty="0" err="1"/>
              <a:t>AutoField</a:t>
            </a:r>
            <a:endParaRPr lang="ru-RU" sz="2800" dirty="0"/>
          </a:p>
          <a:p>
            <a:pPr marL="0" indent="0">
              <a:buNone/>
            </a:pPr>
            <a:r>
              <a:rPr lang="en-US" sz="2800" dirty="0" err="1">
                <a:latin typeface="Consolas" panose="020B0609020204030204" pitchFamily="49" charset="0"/>
                <a:cs typeface="Consolas" panose="020B0609020204030204" pitchFamily="49" charset="0"/>
              </a:rPr>
              <a:t>custom_id</a:t>
            </a:r>
            <a:r>
              <a:rPr lang="en-US" sz="2800" dirty="0">
                <a:latin typeface="Consolas" panose="020B0609020204030204" pitchFamily="49" charset="0"/>
                <a:cs typeface="Consolas" panose="020B0609020204030204" pitchFamily="49" charset="0"/>
              </a:rPr>
              <a:t> = </a:t>
            </a:r>
            <a:r>
              <a:rPr lang="en-US" sz="2800" dirty="0" err="1">
                <a:latin typeface="Consolas" panose="020B0609020204030204" pitchFamily="49" charset="0"/>
                <a:cs typeface="Consolas" panose="020B0609020204030204" pitchFamily="49" charset="0"/>
              </a:rPr>
              <a:t>models.AutoField</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primary_key</a:t>
            </a:r>
            <a:r>
              <a:rPr lang="en-US" sz="2800" dirty="0">
                <a:latin typeface="Consolas" panose="020B0609020204030204" pitchFamily="49" charset="0"/>
                <a:cs typeface="Consolas" panose="020B0609020204030204" pitchFamily="49" charset="0"/>
              </a:rPr>
              <a:t>=True)</a:t>
            </a:r>
          </a:p>
        </p:txBody>
      </p:sp>
    </p:spTree>
    <p:extLst>
      <p:ext uri="{BB962C8B-B14F-4D97-AF65-F5344CB8AC3E}">
        <p14:creationId xmlns:p14="http://schemas.microsoft.com/office/powerpoint/2010/main" val="233665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a:t>Как на счет связей</a:t>
            </a:r>
            <a:r>
              <a:rPr lang="en-US" dirty="0"/>
              <a:t>?</a:t>
            </a:r>
          </a:p>
        </p:txBody>
      </p:sp>
      <p:sp>
        <p:nvSpPr>
          <p:cNvPr id="3" name="Content Placeholder 2"/>
          <p:cNvSpPr>
            <a:spLocks noGrp="1"/>
          </p:cNvSpPr>
          <p:nvPr>
            <p:ph sz="quarter" idx="10"/>
          </p:nvPr>
        </p:nvSpPr>
        <p:spPr>
          <a:xfrm>
            <a:off x="44793" y="663707"/>
            <a:ext cx="9099207" cy="5290388"/>
          </a:xfrm>
        </p:spPr>
        <p:txBody>
          <a:bodyPr/>
          <a:lstStyle/>
          <a:p>
            <a:r>
              <a:rPr lang="ru-RU" dirty="0"/>
              <a:t>Реализовывать связи между моделями (и соответствующими им таблицами базы</a:t>
            </a:r>
            <a:r>
              <a:rPr lang="en-US" dirty="0"/>
              <a:t> </a:t>
            </a:r>
            <a:r>
              <a:rPr lang="ru-RU" dirty="0"/>
              <a:t>данных) в Django очень просто. </a:t>
            </a:r>
            <a:endParaRPr lang="en-US" dirty="0"/>
          </a:p>
          <a:p>
            <a:r>
              <a:rPr lang="ru-RU" dirty="0"/>
              <a:t>Это делается путем создания полей особых классов.</a:t>
            </a:r>
            <a:endParaRPr lang="en-US" dirty="0"/>
          </a:p>
          <a:p>
            <a:r>
              <a:rPr lang="ru-RU" sz="2800" dirty="0"/>
              <a:t>Для создания связи вида один-ко-многим во вторичной модели</a:t>
            </a:r>
            <a:r>
              <a:rPr lang="en-US" sz="2800" dirty="0"/>
              <a:t> </a:t>
            </a:r>
            <a:r>
              <a:rPr lang="ru-RU" sz="2800" dirty="0"/>
              <a:t>создается поле</a:t>
            </a:r>
            <a:r>
              <a:rPr lang="en-US" sz="2800" dirty="0"/>
              <a:t> </a:t>
            </a:r>
            <a:r>
              <a:rPr lang="ru-RU" sz="2800" dirty="0"/>
              <a:t>класса </a:t>
            </a:r>
            <a:r>
              <a:rPr lang="ru-RU" sz="2800" dirty="0">
                <a:solidFill>
                  <a:srgbClr val="2B91AF"/>
                </a:solidFill>
                <a:highlight>
                  <a:srgbClr val="FFFFFF"/>
                </a:highlight>
                <a:latin typeface="Consolas" panose="020B0609020204030204" pitchFamily="49" charset="0"/>
              </a:rPr>
              <a:t>ForeignKey</a:t>
            </a:r>
            <a:r>
              <a:rPr lang="ru-RU" sz="2800" dirty="0"/>
              <a:t>.</a:t>
            </a:r>
            <a:endParaRPr lang="en-US" sz="2800" dirty="0"/>
          </a:p>
          <a:p>
            <a:r>
              <a:rPr lang="ru-RU" sz="2800" dirty="0"/>
              <a:t>Для создания связи один-к-одному применяется класс поля </a:t>
            </a:r>
            <a:r>
              <a:rPr lang="en-US" sz="2800" dirty="0">
                <a:solidFill>
                  <a:srgbClr val="2B91AF"/>
                </a:solidFill>
                <a:highlight>
                  <a:srgbClr val="FFFFFF"/>
                </a:highlight>
                <a:latin typeface="Consolas" panose="020B0609020204030204" pitchFamily="49" charset="0"/>
              </a:rPr>
              <a:t>O</a:t>
            </a:r>
            <a:r>
              <a:rPr lang="ru-RU" sz="2800" dirty="0">
                <a:solidFill>
                  <a:srgbClr val="2B91AF"/>
                </a:solidFill>
                <a:highlight>
                  <a:srgbClr val="FFFFFF"/>
                </a:highlight>
                <a:latin typeface="Consolas" panose="020B0609020204030204" pitchFamily="49" charset="0"/>
              </a:rPr>
              <a:t>ne</a:t>
            </a:r>
            <a:r>
              <a:rPr lang="en-US" sz="2800" dirty="0">
                <a:solidFill>
                  <a:srgbClr val="2B91AF"/>
                </a:solidFill>
                <a:highlight>
                  <a:srgbClr val="FFFFFF"/>
                </a:highlight>
                <a:latin typeface="Consolas" panose="020B0609020204030204" pitchFamily="49" charset="0"/>
              </a:rPr>
              <a:t>T</a:t>
            </a:r>
            <a:r>
              <a:rPr lang="ru-RU" sz="2800" dirty="0">
                <a:solidFill>
                  <a:srgbClr val="2B91AF"/>
                </a:solidFill>
                <a:highlight>
                  <a:srgbClr val="FFFFFF"/>
                </a:highlight>
                <a:latin typeface="Consolas" panose="020B0609020204030204" pitchFamily="49" charset="0"/>
              </a:rPr>
              <a:t>o</a:t>
            </a:r>
            <a:r>
              <a:rPr lang="en-US" sz="2800" dirty="0">
                <a:solidFill>
                  <a:srgbClr val="2B91AF"/>
                </a:solidFill>
                <a:highlight>
                  <a:srgbClr val="FFFFFF"/>
                </a:highlight>
                <a:latin typeface="Consolas" panose="020B0609020204030204" pitchFamily="49" charset="0"/>
              </a:rPr>
              <a:t>O</a:t>
            </a:r>
            <a:r>
              <a:rPr lang="ru-RU" sz="2800" dirty="0">
                <a:solidFill>
                  <a:srgbClr val="2B91AF"/>
                </a:solidFill>
                <a:highlight>
                  <a:srgbClr val="FFFFFF"/>
                </a:highlight>
                <a:latin typeface="Consolas" panose="020B0609020204030204" pitchFamily="49" charset="0"/>
              </a:rPr>
              <a:t>neField</a:t>
            </a:r>
            <a:r>
              <a:rPr lang="ru-RU" sz="2800" dirty="0"/>
              <a:t>.</a:t>
            </a:r>
            <a:endParaRPr lang="en-US" sz="2800" dirty="0"/>
          </a:p>
          <a:p>
            <a:r>
              <a:rPr lang="ru-RU" sz="2800" dirty="0"/>
              <a:t>Для создания связи много-ко-многим применяется класс поля </a:t>
            </a:r>
            <a:r>
              <a:rPr lang="en-US" sz="2800" dirty="0" err="1">
                <a:solidFill>
                  <a:srgbClr val="2B91AF"/>
                </a:solidFill>
                <a:highlight>
                  <a:srgbClr val="FFFFFF"/>
                </a:highlight>
                <a:latin typeface="Consolas" panose="020B0609020204030204" pitchFamily="49" charset="0"/>
              </a:rPr>
              <a:t>ManyToManyField</a:t>
            </a:r>
            <a:r>
              <a:rPr lang="ru-RU" sz="2800" dirty="0"/>
              <a:t>.</a:t>
            </a:r>
            <a:endParaRPr lang="en-US" sz="2800" dirty="0"/>
          </a:p>
          <a:p>
            <a:pPr marL="0" indent="0">
              <a:buNone/>
            </a:pPr>
            <a:endParaRPr lang="en-US" sz="2800" dirty="0"/>
          </a:p>
        </p:txBody>
      </p:sp>
    </p:spTree>
    <p:extLst>
      <p:ext uri="{BB962C8B-B14F-4D97-AF65-F5344CB8AC3E}">
        <p14:creationId xmlns:p14="http://schemas.microsoft.com/office/powerpoint/2010/main" val="398880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a:t>Один ко многим</a:t>
            </a:r>
            <a:endParaRPr lang="en-US" dirty="0"/>
          </a:p>
        </p:txBody>
      </p:sp>
      <p:sp>
        <p:nvSpPr>
          <p:cNvPr id="3" name="Content Placeholder 2"/>
          <p:cNvSpPr>
            <a:spLocks noGrp="1"/>
          </p:cNvSpPr>
          <p:nvPr>
            <p:ph sz="quarter" idx="10"/>
          </p:nvPr>
        </p:nvSpPr>
        <p:spPr>
          <a:xfrm>
            <a:off x="215061" y="1146592"/>
            <a:ext cx="9099207" cy="5290388"/>
          </a:xfrm>
        </p:spPr>
        <p:txBody>
          <a:bodyPr/>
          <a:lstStyle/>
          <a:p>
            <a:r>
              <a:rPr lang="ru-RU" dirty="0"/>
              <a:t>Сообщение в блоге относится к</a:t>
            </a:r>
            <a:r>
              <a:rPr lang="en-US" dirty="0"/>
              <a:t> </a:t>
            </a:r>
            <a:r>
              <a:rPr lang="ru-RU" dirty="0"/>
              <a:t>одной категории. К категории относится много сообщений.</a:t>
            </a:r>
            <a:endParaRPr lang="en-US" dirty="0"/>
          </a:p>
          <a:p>
            <a:r>
              <a:rPr lang="ru-RU" dirty="0"/>
              <a:t>При создании модели сообщения</a:t>
            </a:r>
            <a:r>
              <a:rPr lang="en-US" dirty="0"/>
              <a:t> </a:t>
            </a:r>
            <a:r>
              <a:rPr lang="ru-RU" dirty="0"/>
              <a:t>указываем поле типа</a:t>
            </a:r>
            <a:r>
              <a:rPr lang="en-US" dirty="0"/>
              <a:t> </a:t>
            </a:r>
            <a:r>
              <a:rPr lang="en-US" dirty="0" err="1"/>
              <a:t>models.ForeignKey</a:t>
            </a:r>
            <a:r>
              <a:rPr lang="en-US" dirty="0"/>
              <a:t> </a:t>
            </a:r>
            <a:r>
              <a:rPr lang="ru-RU" dirty="0"/>
              <a:t>для создания отношения многие к одному</a:t>
            </a:r>
            <a:endParaRPr lang="en-US" dirty="0"/>
          </a:p>
          <a:p>
            <a:pPr lvl="1"/>
            <a:r>
              <a:rPr lang="en-US" dirty="0"/>
              <a:t>Django </a:t>
            </a:r>
            <a:r>
              <a:rPr lang="ru-RU" dirty="0"/>
              <a:t>позаботится обо всем остальном</a:t>
            </a:r>
            <a:endParaRPr lang="en-US" dirty="0"/>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Post</a:t>
            </a:r>
            <a:r>
              <a:rPr lang="en-US" sz="2800" dirty="0">
                <a:solidFill>
                  <a:srgbClr val="000000"/>
                </a:solidFill>
                <a:highlight>
                  <a:srgbClr val="FFFFFF"/>
                </a:highlight>
                <a:latin typeface="Consolas" panose="020B0609020204030204" pitchFamily="49" charset="0"/>
              </a:rPr>
              <a:t>(</a:t>
            </a:r>
            <a:r>
              <a:rPr lang="en-US" sz="2800" dirty="0" err="1">
                <a:solidFill>
                  <a:srgbClr val="6F008A"/>
                </a:solidFill>
                <a:highlight>
                  <a:srgbClr val="FFFFFF"/>
                </a:highlight>
                <a:latin typeface="Consolas" panose="020B0609020204030204" pitchFamily="49" charset="0"/>
              </a:rPr>
              <a:t>models</a:t>
            </a:r>
            <a:r>
              <a:rPr lang="en-US" sz="2800" dirty="0" err="1">
                <a:solidFill>
                  <a:srgbClr val="000000"/>
                </a:solidFill>
                <a:highlight>
                  <a:srgbClr val="FFFFFF"/>
                </a:highlight>
                <a:latin typeface="Consolas" panose="020B0609020204030204" pitchFamily="49" charset="0"/>
              </a:rPr>
              <a:t>.</a:t>
            </a:r>
            <a:r>
              <a:rPr lang="en-US" sz="2800" dirty="0" err="1">
                <a:solidFill>
                  <a:srgbClr val="2B91AF"/>
                </a:solidFill>
                <a:highlight>
                  <a:srgbClr val="FFFFFF"/>
                </a:highlight>
                <a:latin typeface="Consolas" panose="020B0609020204030204" pitchFamily="49" charset="0"/>
              </a:rPr>
              <a:t>Model</a:t>
            </a:r>
            <a:r>
              <a:rPr lang="en-US" sz="2800"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title = </a:t>
            </a:r>
            <a:r>
              <a:rPr lang="en-US" sz="2800" dirty="0" err="1">
                <a:solidFill>
                  <a:srgbClr val="6F008A"/>
                </a:solidFill>
                <a:highlight>
                  <a:srgbClr val="FFFFFF"/>
                </a:highlight>
                <a:latin typeface="Consolas" panose="020B0609020204030204" pitchFamily="49" charset="0"/>
              </a:rPr>
              <a:t>models</a:t>
            </a:r>
            <a:r>
              <a:rPr lang="en-US" sz="2800" dirty="0" err="1">
                <a:solidFill>
                  <a:srgbClr val="000000"/>
                </a:solidFill>
                <a:highlight>
                  <a:srgbClr val="FFFFFF"/>
                </a:highlight>
                <a:latin typeface="Consolas" panose="020B0609020204030204" pitchFamily="49" charset="0"/>
              </a:rPr>
              <a:t>.</a:t>
            </a:r>
            <a:r>
              <a:rPr lang="en-US" sz="2800" dirty="0" err="1">
                <a:solidFill>
                  <a:srgbClr val="2B91AF"/>
                </a:solidFill>
                <a:highlight>
                  <a:srgbClr val="FFFFFF"/>
                </a:highlight>
                <a:latin typeface="Consolas" panose="020B0609020204030204" pitchFamily="49" charset="0"/>
              </a:rPr>
              <a:t>CharField</a:t>
            </a:r>
            <a:r>
              <a:rPr lang="en-US" sz="2800" dirty="0">
                <a:solidFill>
                  <a:srgbClr val="000000"/>
                </a:solidFill>
                <a:highlight>
                  <a:srgbClr val="FFFFFF"/>
                </a:highlight>
                <a:latin typeface="Consolas" panose="020B0609020204030204" pitchFamily="49" charset="0"/>
              </a:rPr>
              <a:t>(</a:t>
            </a:r>
            <a:r>
              <a:rPr lang="en-US" sz="2800" dirty="0" err="1">
                <a:solidFill>
                  <a:srgbClr val="000000"/>
                </a:solidFill>
                <a:highlight>
                  <a:srgbClr val="FFFFFF"/>
                </a:highlight>
                <a:latin typeface="Consolas" panose="020B0609020204030204" pitchFamily="49" charset="0"/>
              </a:rPr>
              <a:t>max_length</a:t>
            </a:r>
            <a:r>
              <a:rPr lang="en-US" sz="2800" dirty="0">
                <a:solidFill>
                  <a:srgbClr val="000000"/>
                </a:solidFill>
                <a:highlight>
                  <a:srgbClr val="FFFFFF"/>
                </a:highlight>
                <a:latin typeface="Consolas" panose="020B0609020204030204" pitchFamily="49" charset="0"/>
              </a:rPr>
              <a:t>=50)</a:t>
            </a:r>
          </a:p>
          <a:p>
            <a:pPr marL="0" indent="0">
              <a:buNone/>
            </a:pPr>
            <a:r>
              <a:rPr lang="en-US" sz="2800" dirty="0">
                <a:solidFill>
                  <a:srgbClr val="000000"/>
                </a:solidFill>
                <a:highlight>
                  <a:srgbClr val="FFFFFF"/>
                </a:highlight>
                <a:latin typeface="Consolas" panose="020B0609020204030204" pitchFamily="49" charset="0"/>
              </a:rPr>
              <a:t>  category = </a:t>
            </a:r>
            <a:r>
              <a:rPr lang="en-US" sz="2800" dirty="0" err="1">
                <a:solidFill>
                  <a:srgbClr val="6F008A"/>
                </a:solidFill>
                <a:highlight>
                  <a:srgbClr val="FFFFFF"/>
                </a:highlight>
                <a:latin typeface="Consolas" panose="020B0609020204030204" pitchFamily="49" charset="0"/>
              </a:rPr>
              <a:t>models</a:t>
            </a:r>
            <a:r>
              <a:rPr lang="en-US" sz="2800" dirty="0" err="1">
                <a:solidFill>
                  <a:srgbClr val="000000"/>
                </a:solidFill>
                <a:highlight>
                  <a:srgbClr val="FFFFFF"/>
                </a:highlight>
                <a:latin typeface="Consolas" panose="020B0609020204030204" pitchFamily="49" charset="0"/>
              </a:rPr>
              <a:t>.</a:t>
            </a:r>
            <a:r>
              <a:rPr lang="en-US" sz="2800" dirty="0" err="1">
                <a:solidFill>
                  <a:srgbClr val="2B91AF"/>
                </a:solidFill>
                <a:highlight>
                  <a:srgbClr val="FFFFFF"/>
                </a:highlight>
                <a:latin typeface="Consolas" panose="020B0609020204030204" pitchFamily="49" charset="0"/>
              </a:rPr>
              <a:t>ForeignKey</a:t>
            </a:r>
            <a:r>
              <a:rPr lang="en-US" sz="2800" dirty="0">
                <a:solidFill>
                  <a:srgbClr val="000000"/>
                </a:solidFill>
                <a:highlight>
                  <a:srgbClr val="FFFFFF"/>
                </a:highlight>
                <a:latin typeface="Consolas" panose="020B0609020204030204" pitchFamily="49" charset="0"/>
              </a:rPr>
              <a:t>(</a:t>
            </a:r>
            <a:r>
              <a:rPr lang="en-US" sz="2800" dirty="0">
                <a:solidFill>
                  <a:srgbClr val="2B91AF"/>
                </a:solidFill>
                <a:highlight>
                  <a:srgbClr val="FFFFFF"/>
                </a:highlight>
                <a:latin typeface="Consolas" panose="020B0609020204030204" pitchFamily="49" charset="0"/>
              </a:rPr>
              <a:t>Category</a:t>
            </a:r>
            <a:r>
              <a:rPr lang="en-US" sz="2800" dirty="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6503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en-US" dirty="0" err="1"/>
              <a:t>ForeignKey</a:t>
            </a:r>
            <a:endParaRPr lang="en-US" dirty="0"/>
          </a:p>
        </p:txBody>
      </p:sp>
      <p:sp>
        <p:nvSpPr>
          <p:cNvPr id="3" name="Content Placeholder 2"/>
          <p:cNvSpPr>
            <a:spLocks noGrp="1"/>
          </p:cNvSpPr>
          <p:nvPr>
            <p:ph sz="quarter" idx="10"/>
          </p:nvPr>
        </p:nvSpPr>
        <p:spPr>
          <a:xfrm>
            <a:off x="44793" y="745900"/>
            <a:ext cx="9099207" cy="5290388"/>
          </a:xfrm>
        </p:spPr>
        <p:txBody>
          <a:bodyPr/>
          <a:lstStyle/>
          <a:p>
            <a:r>
              <a:rPr lang="ru-RU" dirty="0"/>
              <a:t>Класс поля </a:t>
            </a:r>
            <a:r>
              <a:rPr lang="ru-RU" sz="2800" dirty="0">
                <a:solidFill>
                  <a:srgbClr val="2B91AF"/>
                </a:solidFill>
                <a:highlight>
                  <a:srgbClr val="FFFFFF"/>
                </a:highlight>
                <a:latin typeface="Consolas" panose="020B0609020204030204" pitchFamily="49" charset="0"/>
              </a:rPr>
              <a:t>ForeignKey</a:t>
            </a:r>
            <a:r>
              <a:rPr lang="ru-RU" dirty="0"/>
              <a:t> поддерживает очень полезный необязательный параметр </a:t>
            </a:r>
            <a:r>
              <a:rPr lang="ru-RU" b="1" dirty="0"/>
              <a:t>on_delete</a:t>
            </a:r>
            <a:r>
              <a:rPr lang="ru-RU" dirty="0"/>
              <a:t>. </a:t>
            </a:r>
          </a:p>
          <a:p>
            <a:r>
              <a:rPr lang="ru-RU" dirty="0"/>
              <a:t>Он позволит нам указать, что следует предпринять используемой нами СУБД, если запись первичной таблицы, на которую ссылаются записи вторичной таблицы, будет удалена</a:t>
            </a:r>
            <a:endParaRPr lang="en-US" dirty="0"/>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Post</a:t>
            </a:r>
            <a:r>
              <a:rPr lang="en-US" dirty="0">
                <a:solidFill>
                  <a:srgbClr val="000000"/>
                </a:solidFill>
                <a:highlight>
                  <a:srgbClr val="FFFFFF"/>
                </a:highlight>
                <a:latin typeface="Consolas" panose="020B0609020204030204" pitchFamily="49" charset="0"/>
              </a:rPr>
              <a:t>(</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p>
          <a:p>
            <a:pPr marL="0" indent="0">
              <a:buNone/>
            </a:pPr>
            <a:r>
              <a:rPr lang="en-US" sz="2800" dirty="0">
                <a:solidFill>
                  <a:srgbClr val="000000"/>
                </a:solidFill>
                <a:highlight>
                  <a:srgbClr val="FFFFFF"/>
                </a:highlight>
                <a:latin typeface="Consolas" panose="020B0609020204030204" pitchFamily="49" charset="0"/>
              </a:rPr>
              <a:t>	...</a:t>
            </a:r>
            <a:endParaRPr lang="ru-RU" sz="2800" dirty="0">
              <a:solidFill>
                <a:srgbClr val="000000"/>
              </a:solidFill>
              <a:highlight>
                <a:srgbClr val="FFFFFF"/>
              </a:highlight>
              <a:latin typeface="Consolas" panose="020B0609020204030204" pitchFamily="49" charset="0"/>
            </a:endParaRPr>
          </a:p>
          <a:p>
            <a:pPr marL="0" indent="0">
              <a:buNone/>
            </a:pPr>
            <a:r>
              <a:rPr lang="en-US" sz="2800" dirty="0">
                <a:solidFill>
                  <a:srgbClr val="000000"/>
                </a:solidFill>
                <a:highlight>
                  <a:srgbClr val="FFFFFF"/>
                </a:highlight>
                <a:latin typeface="Consolas" panose="020B0609020204030204" pitchFamily="49" charset="0"/>
              </a:rPr>
              <a:t>	category = </a:t>
            </a:r>
            <a:r>
              <a:rPr lang="en-US" sz="2800" dirty="0" err="1">
                <a:solidFill>
                  <a:srgbClr val="6F008A"/>
                </a:solidFill>
                <a:highlight>
                  <a:srgbClr val="FFFFFF"/>
                </a:highlight>
                <a:latin typeface="Consolas" panose="020B0609020204030204" pitchFamily="49" charset="0"/>
              </a:rPr>
              <a:t>models</a:t>
            </a:r>
            <a:r>
              <a:rPr lang="en-US" sz="2800" dirty="0" err="1">
                <a:solidFill>
                  <a:srgbClr val="000000"/>
                </a:solidFill>
                <a:highlight>
                  <a:srgbClr val="FFFFFF"/>
                </a:highlight>
                <a:latin typeface="Consolas" panose="020B0609020204030204" pitchFamily="49" charset="0"/>
              </a:rPr>
              <a:t>.</a:t>
            </a:r>
            <a:r>
              <a:rPr lang="en-US" sz="2800" dirty="0" err="1">
                <a:solidFill>
                  <a:srgbClr val="2B91AF"/>
                </a:solidFill>
                <a:highlight>
                  <a:srgbClr val="FFFFFF"/>
                </a:highlight>
                <a:latin typeface="Consolas" panose="020B0609020204030204" pitchFamily="49" charset="0"/>
              </a:rPr>
              <a:t>ForeignKey</a:t>
            </a:r>
            <a:r>
              <a:rPr lang="en-US" sz="2800" dirty="0">
                <a:solidFill>
                  <a:srgbClr val="000000"/>
                </a:solidFill>
                <a:highlight>
                  <a:srgbClr val="FFFFFF"/>
                </a:highlight>
                <a:latin typeface="Consolas" panose="020B0609020204030204" pitchFamily="49" charset="0"/>
              </a:rPr>
              <a:t>(</a:t>
            </a:r>
            <a:r>
              <a:rPr lang="en-US" sz="2800" dirty="0">
                <a:solidFill>
                  <a:srgbClr val="2B91AF"/>
                </a:solidFill>
                <a:highlight>
                  <a:srgbClr val="FFFFFF"/>
                </a:highlight>
                <a:latin typeface="Consolas" panose="020B0609020204030204" pitchFamily="49" charset="0"/>
              </a:rPr>
              <a:t>Category, </a:t>
            </a:r>
          </a:p>
          <a:p>
            <a:pPr marL="0" indent="0">
              <a:buNone/>
            </a:pPr>
            <a:r>
              <a:rPr lang="en-US" sz="2800" dirty="0">
                <a:solidFill>
                  <a:srgbClr val="2B91AF"/>
                </a:solidFill>
                <a:highlight>
                  <a:srgbClr val="FFFFFF"/>
                </a:highlight>
                <a:latin typeface="Consolas" panose="020B0609020204030204" pitchFamily="49" charset="0"/>
              </a:rPr>
              <a:t>			</a:t>
            </a:r>
            <a:r>
              <a:rPr lang="en-US" sz="2800" dirty="0" err="1">
                <a:highlight>
                  <a:srgbClr val="FFFFFF"/>
                </a:highlight>
                <a:latin typeface="Consolas" panose="020B0609020204030204" pitchFamily="49" charset="0"/>
              </a:rPr>
              <a:t>on_delete</a:t>
            </a:r>
            <a:r>
              <a:rPr lang="en-US" sz="2800" dirty="0">
                <a:highlight>
                  <a:srgbClr val="FFFFFF"/>
                </a:highlight>
                <a:latin typeface="Consolas" panose="020B0609020204030204" pitchFamily="49" charset="0"/>
              </a:rPr>
              <a:t> = </a:t>
            </a:r>
            <a:r>
              <a:rPr lang="en-US" sz="2800" dirty="0" err="1">
                <a:solidFill>
                  <a:srgbClr val="2B91AF"/>
                </a:solidFill>
                <a:highlight>
                  <a:srgbClr val="FFFFFF"/>
                </a:highlight>
                <a:latin typeface="Consolas" panose="020B0609020204030204" pitchFamily="49" charset="0"/>
              </a:rPr>
              <a:t>models.CASCADE</a:t>
            </a:r>
            <a:r>
              <a:rPr lang="en-US" sz="2800" dirty="0">
                <a:solidFill>
                  <a:srgbClr val="000000"/>
                </a:solidFill>
                <a:highlight>
                  <a:srgbClr val="FFFFFF"/>
                </a:highlight>
                <a:latin typeface="Consolas" panose="020B0609020204030204" pitchFamily="49" charset="0"/>
              </a:rPr>
              <a:t>)</a:t>
            </a:r>
            <a:endParaRPr lang="en-US" sz="2800" dirty="0"/>
          </a:p>
        </p:txBody>
      </p:sp>
    </p:spTree>
    <p:extLst>
      <p:ext uri="{BB962C8B-B14F-4D97-AF65-F5344CB8AC3E}">
        <p14:creationId xmlns:p14="http://schemas.microsoft.com/office/powerpoint/2010/main" val="178758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en-US" dirty="0" err="1"/>
              <a:t>on_delete</a:t>
            </a:r>
            <a:endParaRPr lang="en-US" dirty="0"/>
          </a:p>
        </p:txBody>
      </p:sp>
      <p:sp>
        <p:nvSpPr>
          <p:cNvPr id="3" name="Content Placeholder 2"/>
          <p:cNvSpPr>
            <a:spLocks noGrp="1"/>
          </p:cNvSpPr>
          <p:nvPr>
            <p:ph sz="quarter" idx="10"/>
          </p:nvPr>
        </p:nvSpPr>
        <p:spPr>
          <a:xfrm>
            <a:off x="56694" y="745900"/>
            <a:ext cx="9099207" cy="5290388"/>
          </a:xfrm>
        </p:spPr>
        <p:txBody>
          <a:bodyPr/>
          <a:lstStyle/>
          <a:p>
            <a:pPr marL="0" indent="0">
              <a:buNone/>
            </a:pPr>
            <a:r>
              <a:rPr lang="ru-RU" dirty="0"/>
              <a:t>В качестве значения данного параметра указывается одна из переменных, объявленных</a:t>
            </a:r>
            <a:r>
              <a:rPr lang="en-US" dirty="0"/>
              <a:t> </a:t>
            </a:r>
            <a:r>
              <a:rPr lang="ru-RU" dirty="0"/>
              <a:t>в модуле django. d</a:t>
            </a:r>
            <a:r>
              <a:rPr lang="en-US" dirty="0"/>
              <a:t>b</a:t>
            </a:r>
            <a:r>
              <a:rPr lang="ru-RU" dirty="0"/>
              <a:t>. </a:t>
            </a:r>
            <a:r>
              <a:rPr lang="en-US" dirty="0"/>
              <a:t>m</a:t>
            </a:r>
            <a:r>
              <a:rPr lang="ru-RU" dirty="0"/>
              <a:t>odels</a:t>
            </a:r>
            <a:endParaRPr lang="en-US" dirty="0"/>
          </a:p>
          <a:p>
            <a:r>
              <a:rPr lang="ru-RU" sz="2800" dirty="0">
                <a:solidFill>
                  <a:srgbClr val="2B91AF"/>
                </a:solidFill>
                <a:highlight>
                  <a:srgbClr val="FFFFFF"/>
                </a:highlight>
                <a:latin typeface="Consolas" panose="020B0609020204030204" pitchFamily="49" charset="0"/>
              </a:rPr>
              <a:t>CASCADE</a:t>
            </a:r>
            <a:r>
              <a:rPr lang="ru-RU" sz="2800" dirty="0"/>
              <a:t>- также удалить связанные записи вторичной таблицы (значение по умолчанию) ;</a:t>
            </a:r>
          </a:p>
          <a:p>
            <a:r>
              <a:rPr lang="en-US" sz="2800" dirty="0">
                <a:solidFill>
                  <a:srgbClr val="2B91AF"/>
                </a:solidFill>
                <a:highlight>
                  <a:srgbClr val="FFFFFF"/>
                </a:highlight>
                <a:latin typeface="Consolas" panose="020B0609020204030204" pitchFamily="49" charset="0"/>
              </a:rPr>
              <a:t>PROTECT</a:t>
            </a:r>
            <a:r>
              <a:rPr lang="ru-RU" sz="2800" dirty="0"/>
              <a:t> - не удалять запись первичной таблицы и сгенерировать исключение</a:t>
            </a:r>
            <a:endParaRPr lang="en-US" sz="2800" dirty="0"/>
          </a:p>
          <a:p>
            <a:r>
              <a:rPr lang="ru-RU" sz="2800" dirty="0">
                <a:solidFill>
                  <a:srgbClr val="2B91AF"/>
                </a:solidFill>
                <a:highlight>
                  <a:srgbClr val="FFFFFF"/>
                </a:highlight>
                <a:latin typeface="Consolas" panose="020B0609020204030204" pitchFamily="49" charset="0"/>
              </a:rPr>
              <a:t>SET</a:t>
            </a:r>
            <a:r>
              <a:rPr lang="en-US" sz="2800" dirty="0">
                <a:solidFill>
                  <a:srgbClr val="2B91AF"/>
                </a:solidFill>
                <a:highlight>
                  <a:srgbClr val="FFFFFF"/>
                </a:highlight>
                <a:latin typeface="Consolas" panose="020B0609020204030204" pitchFamily="49" charset="0"/>
              </a:rPr>
              <a:t>_</a:t>
            </a:r>
            <a:r>
              <a:rPr lang="ru-RU" sz="2800" dirty="0">
                <a:solidFill>
                  <a:srgbClr val="2B91AF"/>
                </a:solidFill>
                <a:highlight>
                  <a:srgbClr val="FFFFFF"/>
                </a:highlight>
                <a:latin typeface="Consolas" panose="020B0609020204030204" pitchFamily="49" charset="0"/>
              </a:rPr>
              <a:t>NULL </a:t>
            </a:r>
            <a:r>
              <a:rPr lang="ru-RU" sz="2800" dirty="0"/>
              <a:t>-записать в соответствующее поле класса ForeignKey связанных записей</a:t>
            </a:r>
            <a:r>
              <a:rPr lang="en-US" sz="2800" dirty="0"/>
              <a:t> </a:t>
            </a:r>
            <a:r>
              <a:rPr lang="ru-RU" sz="2800" dirty="0"/>
              <a:t>значение NULL;</a:t>
            </a:r>
          </a:p>
          <a:p>
            <a:r>
              <a:rPr lang="ru-RU" sz="2800" dirty="0">
                <a:solidFill>
                  <a:srgbClr val="2B91AF"/>
                </a:solidFill>
                <a:highlight>
                  <a:srgbClr val="FFFFFF"/>
                </a:highlight>
                <a:latin typeface="Consolas" panose="020B0609020204030204" pitchFamily="49" charset="0"/>
              </a:rPr>
              <a:t>SET_DEFAULT</a:t>
            </a:r>
            <a:r>
              <a:rPr lang="ru-RU" sz="2800" dirty="0"/>
              <a:t>- записать в соответствующее поле класса ForeignKey связанных</a:t>
            </a:r>
            <a:r>
              <a:rPr lang="en-US" sz="2800" dirty="0"/>
              <a:t> </a:t>
            </a:r>
            <a:r>
              <a:rPr lang="ru-RU" sz="2800" dirty="0"/>
              <a:t>записей указанное в его параметрах значение по умолчанию.</a:t>
            </a:r>
            <a:endParaRPr lang="en-US" sz="2800" dirty="0"/>
          </a:p>
        </p:txBody>
      </p:sp>
    </p:spTree>
    <p:extLst>
      <p:ext uri="{BB962C8B-B14F-4D97-AF65-F5344CB8AC3E}">
        <p14:creationId xmlns:p14="http://schemas.microsoft.com/office/powerpoint/2010/main" val="250294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Добавление связей в модель</a:t>
            </a:r>
            <a:endParaRPr lang="en-US" dirty="0"/>
          </a:p>
        </p:txBody>
      </p:sp>
    </p:spTree>
    <p:extLst>
      <p:ext uri="{BB962C8B-B14F-4D97-AF65-F5344CB8AC3E}">
        <p14:creationId xmlns:p14="http://schemas.microsoft.com/office/powerpoint/2010/main" val="1742235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idx="4294967295"/>
          </p:nvPr>
        </p:nvSpPr>
        <p:spPr>
          <a:xfrm>
            <a:off x="698642" y="3339047"/>
            <a:ext cx="7772400" cy="729519"/>
          </a:xfrm>
        </p:spPr>
        <p:txBody>
          <a:bodyPr>
            <a:normAutofit fontScale="90000"/>
          </a:bodyPr>
          <a:lstStyle/>
          <a:p>
            <a:r>
              <a:rPr lang="ru-RU" dirty="0"/>
              <a:t>Взаимодействие с базой данных</a:t>
            </a:r>
          </a:p>
        </p:txBody>
      </p:sp>
    </p:spTree>
    <p:extLst>
      <p:ext uri="{BB962C8B-B14F-4D97-AF65-F5344CB8AC3E}">
        <p14:creationId xmlns:p14="http://schemas.microsoft.com/office/powerpoint/2010/main" val="83092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72" y="274638"/>
            <a:ext cx="8657801" cy="1143000"/>
          </a:xfrm>
        </p:spPr>
        <p:txBody>
          <a:bodyPr>
            <a:normAutofit fontScale="90000"/>
          </a:bodyPr>
          <a:lstStyle/>
          <a:p>
            <a:r>
              <a:rPr lang="ru-RU" dirty="0"/>
              <a:t>Модели</a:t>
            </a:r>
            <a:r>
              <a:rPr lang="en-US" dirty="0"/>
              <a:t>, </a:t>
            </a:r>
            <a:r>
              <a:rPr lang="ru-RU" dirty="0"/>
              <a:t>Представления</a:t>
            </a:r>
            <a:r>
              <a:rPr lang="en-US" dirty="0"/>
              <a:t> </a:t>
            </a:r>
            <a:r>
              <a:rPr lang="ru-RU" dirty="0"/>
              <a:t>и Шаблоны</a:t>
            </a:r>
            <a:endParaRPr lang="en-US" dirty="0"/>
          </a:p>
        </p:txBody>
      </p:sp>
      <p:sp>
        <p:nvSpPr>
          <p:cNvPr id="62" name="Left Arrow 61"/>
          <p:cNvSpPr/>
          <p:nvPr/>
        </p:nvSpPr>
        <p:spPr bwMode="auto">
          <a:xfrm rot="16200000">
            <a:off x="4061335" y="3401150"/>
            <a:ext cx="1331857" cy="572413"/>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347489" y="6193516"/>
            <a:ext cx="51435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grpSp>
        <p:nvGrpSpPr>
          <p:cNvPr id="65" name="Group 64"/>
          <p:cNvGrpSpPr/>
          <p:nvPr/>
        </p:nvGrpSpPr>
        <p:grpSpPr>
          <a:xfrm>
            <a:off x="6434856" y="5598092"/>
            <a:ext cx="1015764" cy="530225"/>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3394131" y="2021973"/>
            <a:ext cx="5540638" cy="999461"/>
            <a:chOff x="4951412" y="1690578"/>
            <a:chExt cx="6491680" cy="999461"/>
          </a:xfrm>
        </p:grpSpPr>
        <p:sp>
          <p:nvSpPr>
            <p:cNvPr id="69" name="Rectangle 68"/>
            <p:cNvSpPr/>
            <p:nvPr/>
          </p:nvSpPr>
          <p:spPr bwMode="auto">
            <a:xfrm>
              <a:off x="4951412" y="1690578"/>
              <a:ext cx="3123917"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a:gradFill>
                    <a:gsLst>
                      <a:gs pos="0">
                        <a:srgbClr val="FFFFFF"/>
                      </a:gs>
                      <a:gs pos="100000">
                        <a:srgbClr val="FFFFFF"/>
                      </a:gs>
                    </a:gsLst>
                    <a:lin ang="5400000" scaled="0"/>
                  </a:gradFill>
                  <a:latin typeface="Segoe UI"/>
                </a:rPr>
                <a:t>Роутер</a:t>
              </a:r>
            </a:p>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(url.py)</a:t>
              </a:r>
            </a:p>
          </p:txBody>
        </p:sp>
        <p:sp>
          <p:nvSpPr>
            <p:cNvPr id="70" name="Content Placeholder 2"/>
            <p:cNvSpPr txBox="1">
              <a:spLocks/>
            </p:cNvSpPr>
            <p:nvPr/>
          </p:nvSpPr>
          <p:spPr>
            <a:xfrm>
              <a:off x="8183636" y="1690579"/>
              <a:ext cx="325945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a:solidFill>
                    <a:srgbClr val="00AEEF"/>
                  </a:solidFill>
                  <a:latin typeface="Segoe UI"/>
                </a:rPr>
                <a:t>Роутер</a:t>
              </a:r>
              <a:endParaRPr lang="en-US" sz="2400" dirty="0">
                <a:solidFill>
                  <a:srgbClr val="00AEEF"/>
                </a:solidFill>
                <a:latin typeface="Segoe UI"/>
              </a:endParaRPr>
            </a:p>
            <a:p>
              <a:pPr marL="0" lvl="1" indent="0" defTabSz="685864">
                <a:spcBef>
                  <a:spcPts val="600"/>
                </a:spcBef>
                <a:buNone/>
                <a:defRPr/>
              </a:pPr>
              <a:r>
                <a:rPr lang="ru-RU" sz="2000" dirty="0">
                  <a:latin typeface="Segoe UI"/>
                </a:rPr>
                <a:t>Принимает запросы и перенаправляет в представления</a:t>
              </a:r>
              <a:endParaRPr lang="en-US" sz="2000" dirty="0">
                <a:latin typeface="Segoe UI"/>
              </a:endParaRPr>
            </a:p>
          </p:txBody>
        </p:sp>
      </p:grpSp>
      <p:grpSp>
        <p:nvGrpSpPr>
          <p:cNvPr id="71" name="Group 70"/>
          <p:cNvGrpSpPr/>
          <p:nvPr/>
        </p:nvGrpSpPr>
        <p:grpSpPr>
          <a:xfrm>
            <a:off x="3394129" y="4294578"/>
            <a:ext cx="5540636" cy="1473544"/>
            <a:chOff x="4951412" y="3963196"/>
            <a:chExt cx="6117080" cy="999460"/>
          </a:xfrm>
        </p:grpSpPr>
        <p:sp>
          <p:nvSpPr>
            <p:cNvPr id="72" name="Rectangle 71"/>
            <p:cNvSpPr/>
            <p:nvPr/>
          </p:nvSpPr>
          <p:spPr bwMode="auto">
            <a:xfrm>
              <a:off x="4951412" y="3993932"/>
              <a:ext cx="3045712" cy="688762"/>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a:gradFill>
                    <a:gsLst>
                      <a:gs pos="0">
                        <a:srgbClr val="FFFFFF"/>
                      </a:gs>
                      <a:gs pos="100000">
                        <a:srgbClr val="FFFFFF"/>
                      </a:gs>
                    </a:gsLst>
                    <a:lin ang="5400000" scaled="0"/>
                  </a:gradFill>
                  <a:latin typeface="Segoe UI"/>
                </a:rPr>
                <a:t>Представление (</a:t>
              </a:r>
              <a:r>
                <a:rPr lang="en-US" sz="2800" kern="0" dirty="0">
                  <a:gradFill>
                    <a:gsLst>
                      <a:gs pos="0">
                        <a:srgbClr val="FFFFFF"/>
                      </a:gs>
                      <a:gs pos="100000">
                        <a:srgbClr val="FFFFFF"/>
                      </a:gs>
                    </a:gsLst>
                    <a:lin ang="5400000" scaled="0"/>
                  </a:gradFill>
                  <a:latin typeface="Segoe UI"/>
                </a:rPr>
                <a:t>view.py)</a:t>
              </a:r>
            </a:p>
          </p:txBody>
        </p:sp>
        <p:sp>
          <p:nvSpPr>
            <p:cNvPr id="73" name="Content Placeholder 2"/>
            <p:cNvSpPr txBox="1">
              <a:spLocks/>
            </p:cNvSpPr>
            <p:nvPr/>
          </p:nvSpPr>
          <p:spPr>
            <a:xfrm>
              <a:off x="8217658" y="3963196"/>
              <a:ext cx="2850834"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a:solidFill>
                    <a:srgbClr val="00AEEF"/>
                  </a:solidFill>
                  <a:latin typeface="Segoe UI"/>
                </a:rPr>
                <a:t>Представления</a:t>
              </a:r>
              <a:endParaRPr lang="en-US" sz="2400" dirty="0">
                <a:solidFill>
                  <a:srgbClr val="00AEEF"/>
                </a:solidFill>
                <a:latin typeface="Segoe UI"/>
              </a:endParaRPr>
            </a:p>
            <a:p>
              <a:pPr marL="0" lvl="1" indent="0" defTabSz="685864">
                <a:spcBef>
                  <a:spcPts val="600"/>
                </a:spcBef>
                <a:buNone/>
                <a:defRPr/>
              </a:pPr>
              <a:r>
                <a:rPr lang="ru-RU" sz="2000" dirty="0">
                  <a:latin typeface="Segoe UI"/>
                </a:rPr>
                <a:t>Визуальное представление моделей</a:t>
              </a:r>
              <a:endParaRPr lang="en-US" sz="2000" dirty="0">
                <a:latin typeface="Segoe UI"/>
              </a:endParaRPr>
            </a:p>
          </p:txBody>
        </p:sp>
      </p:grpSp>
      <p:sp>
        <p:nvSpPr>
          <p:cNvPr id="74" name="Right Arrow 73"/>
          <p:cNvSpPr/>
          <p:nvPr/>
        </p:nvSpPr>
        <p:spPr bwMode="auto">
          <a:xfrm>
            <a:off x="1193375" y="2021974"/>
            <a:ext cx="2064181" cy="999459"/>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a:gradFill>
                  <a:gsLst>
                    <a:gs pos="0">
                      <a:srgbClr val="FFFFFF"/>
                    </a:gs>
                    <a:gs pos="100000">
                      <a:srgbClr val="FFFFFF"/>
                    </a:gs>
                  </a:gsLst>
                  <a:lin ang="5400000" scaled="0"/>
                </a:gradFill>
                <a:latin typeface="Segoe UI"/>
              </a:rPr>
              <a:t>Запрос</a:t>
            </a:r>
            <a:endParaRPr lang="en-US" sz="2800" kern="0" dirty="0">
              <a:gradFill>
                <a:gsLst>
                  <a:gs pos="0">
                    <a:srgbClr val="FFFFFF"/>
                  </a:gs>
                  <a:gs pos="100000">
                    <a:srgbClr val="FFFFFF"/>
                  </a:gs>
                </a:gsLst>
                <a:lin ang="5400000" scaled="0"/>
              </a:gradFill>
              <a:latin typeface="Segoe UI"/>
            </a:endParaRPr>
          </a:p>
        </p:txBody>
      </p:sp>
      <p:sp>
        <p:nvSpPr>
          <p:cNvPr id="76" name="Left Arrow 75"/>
          <p:cNvSpPr/>
          <p:nvPr/>
        </p:nvSpPr>
        <p:spPr bwMode="auto">
          <a:xfrm>
            <a:off x="1193375" y="4319991"/>
            <a:ext cx="2064181" cy="999459"/>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a:gradFill>
                  <a:gsLst>
                    <a:gs pos="0">
                      <a:srgbClr val="FFFFFF"/>
                    </a:gs>
                    <a:gs pos="100000">
                      <a:srgbClr val="FFFFFF"/>
                    </a:gs>
                  </a:gsLst>
                  <a:lin ang="5400000" scaled="0"/>
                </a:gradFill>
                <a:latin typeface="Segoe UI"/>
              </a:rPr>
              <a:t>Ответ</a:t>
            </a:r>
            <a:endParaRPr lang="en-US" sz="2800" kern="0" dirty="0">
              <a:gradFill>
                <a:gsLst>
                  <a:gs pos="0">
                    <a:srgbClr val="FFFFFF"/>
                  </a:gs>
                  <a:gs pos="100000">
                    <a:srgbClr val="FFFFFF"/>
                  </a:gs>
                </a:gsLst>
                <a:lin ang="5400000" scaled="0"/>
              </a:gradFill>
              <a:latin typeface="Segoe UI"/>
            </a:endParaRPr>
          </a:p>
        </p:txBody>
      </p:sp>
      <p:sp>
        <p:nvSpPr>
          <p:cNvPr id="78" name="Content Placeholder 2"/>
          <p:cNvSpPr txBox="1">
            <a:spLocks/>
          </p:cNvSpPr>
          <p:nvPr/>
        </p:nvSpPr>
        <p:spPr>
          <a:xfrm>
            <a:off x="6277364" y="6397673"/>
            <a:ext cx="1270926"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a:solidFill>
                  <a:srgbClr val="00AEEF"/>
                </a:solidFill>
                <a:latin typeface="Segoe UI"/>
              </a:rPr>
              <a:t>Модель</a:t>
            </a:r>
            <a:endParaRPr lang="en-US" sz="2400" dirty="0">
              <a:solidFill>
                <a:srgbClr val="00AEEF"/>
              </a:solidFill>
              <a:latin typeface="Segoe UI"/>
            </a:endParaRPr>
          </a:p>
        </p:txBody>
      </p:sp>
      <p:sp>
        <p:nvSpPr>
          <p:cNvPr id="3" name="TextBox 2"/>
          <p:cNvSpPr txBox="1"/>
          <p:nvPr/>
        </p:nvSpPr>
        <p:spPr>
          <a:xfrm>
            <a:off x="7443265" y="5355374"/>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1790262" y="3480139"/>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2094551" y="3741534"/>
            <a:ext cx="712473"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
        <p:nvSpPr>
          <p:cNvPr id="22" name="Right Arrow 66"/>
          <p:cNvSpPr/>
          <p:nvPr/>
        </p:nvSpPr>
        <p:spPr bwMode="auto">
          <a:xfrm rot="16200000">
            <a:off x="5283449" y="5559415"/>
            <a:ext cx="613290" cy="434409"/>
          </a:xfrm>
          <a:prstGeom prst="rightArrow">
            <a:avLst>
              <a:gd name="adj1" fmla="val 53650"/>
              <a:gd name="adj2" fmla="val 57166"/>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3" name="TextBox 22"/>
          <p:cNvSpPr txBox="1"/>
          <p:nvPr/>
        </p:nvSpPr>
        <p:spPr>
          <a:xfrm>
            <a:off x="3407894" y="595079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24" name="Right Arrow 66"/>
          <p:cNvSpPr/>
          <p:nvPr/>
        </p:nvSpPr>
        <p:spPr bwMode="auto">
          <a:xfrm rot="16200000">
            <a:off x="3664865" y="5559415"/>
            <a:ext cx="613290" cy="434409"/>
          </a:xfrm>
          <a:prstGeom prst="rightArrow">
            <a:avLst>
              <a:gd name="adj1" fmla="val 53650"/>
              <a:gd name="adj2" fmla="val 57166"/>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5" name="Content Placeholder 2"/>
          <p:cNvSpPr txBox="1">
            <a:spLocks/>
          </p:cNvSpPr>
          <p:nvPr/>
        </p:nvSpPr>
        <p:spPr>
          <a:xfrm>
            <a:off x="2094550" y="6260151"/>
            <a:ext cx="1270926"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a:solidFill>
                  <a:srgbClr val="00AEEF"/>
                </a:solidFill>
                <a:latin typeface="Segoe UI"/>
              </a:rPr>
              <a:t>Шаблон</a:t>
            </a:r>
            <a:endParaRPr lang="en-US" sz="2400" dirty="0">
              <a:solidFill>
                <a:srgbClr val="00AEEF"/>
              </a:solidFill>
              <a:latin typeface="Segoe UI"/>
            </a:endParaRPr>
          </a:p>
        </p:txBody>
      </p:sp>
    </p:spTree>
    <p:extLst>
      <p:ext uri="{BB962C8B-B14F-4D97-AF65-F5344CB8AC3E}">
        <p14:creationId xmlns:p14="http://schemas.microsoft.com/office/powerpoint/2010/main" val="129627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6" grpId="0" animBg="1"/>
      <p:bldP spid="78" grpId="0"/>
      <p:bldP spid="3" grpId="0"/>
      <p:bldP spid="80" grpId="0"/>
      <p:bldP spid="79" grpId="0"/>
      <p:bldP spid="22" grpId="0" animBg="1"/>
      <p:bldP spid="23" grpId="0"/>
      <p:bldP spid="24" grpId="0" animBg="1"/>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Как на счет взаимодействия с базой данных</a:t>
            </a:r>
            <a:r>
              <a:rPr lang="en-US" dirty="0"/>
              <a:t>?</a:t>
            </a:r>
          </a:p>
        </p:txBody>
      </p:sp>
      <p:sp>
        <p:nvSpPr>
          <p:cNvPr id="5" name="Content Placeholder 4"/>
          <p:cNvSpPr>
            <a:spLocks noGrp="1"/>
          </p:cNvSpPr>
          <p:nvPr>
            <p:ph sz="quarter" idx="10"/>
          </p:nvPr>
        </p:nvSpPr>
        <p:spPr/>
        <p:txBody>
          <a:bodyPr/>
          <a:lstStyle/>
          <a:p>
            <a:r>
              <a:rPr lang="ru-RU" dirty="0"/>
              <a:t>Настройки базы данных осуществляются в </a:t>
            </a:r>
            <a:r>
              <a:rPr lang="en-US" dirty="0">
                <a:solidFill>
                  <a:srgbClr val="7030A0"/>
                </a:solidFill>
              </a:rPr>
              <a:t>settings.py</a:t>
            </a:r>
          </a:p>
          <a:p>
            <a:r>
              <a:rPr lang="ru-RU" dirty="0"/>
              <a:t>Поддерживаемые базы данных</a:t>
            </a:r>
            <a:endParaRPr lang="en-US" dirty="0"/>
          </a:p>
          <a:p>
            <a:pPr lvl="1"/>
            <a:r>
              <a:rPr lang="en-US" dirty="0"/>
              <a:t>SQLite</a:t>
            </a:r>
          </a:p>
          <a:p>
            <a:pPr lvl="1"/>
            <a:r>
              <a:rPr lang="en-US" dirty="0"/>
              <a:t>MySQL</a:t>
            </a:r>
          </a:p>
          <a:p>
            <a:pPr lvl="1"/>
            <a:r>
              <a:rPr lang="en-US" dirty="0"/>
              <a:t>Microsoft SQL Server</a:t>
            </a:r>
          </a:p>
          <a:p>
            <a:r>
              <a:rPr lang="en-US" dirty="0"/>
              <a:t>SQLite </a:t>
            </a:r>
            <a:r>
              <a:rPr lang="ru-RU" dirty="0"/>
              <a:t>– является базой данных по умолчанию и идеально подходит для стартового проекта</a:t>
            </a:r>
            <a:endParaRPr lang="en-US" dirty="0"/>
          </a:p>
        </p:txBody>
      </p:sp>
    </p:spTree>
    <p:extLst>
      <p:ext uri="{BB962C8B-B14F-4D97-AF65-F5344CB8AC3E}">
        <p14:creationId xmlns:p14="http://schemas.microsoft.com/office/powerpoint/2010/main" val="410426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Сведения о базе данных</a:t>
            </a:r>
            <a:endParaRPr lang="en-US" dirty="0"/>
          </a:p>
        </p:txBody>
      </p:sp>
      <p:sp>
        <p:nvSpPr>
          <p:cNvPr id="5" name="Content Placeholder 4"/>
          <p:cNvSpPr>
            <a:spLocks noGrp="1"/>
          </p:cNvSpPr>
          <p:nvPr>
            <p:ph sz="quarter" idx="10"/>
          </p:nvPr>
        </p:nvSpPr>
        <p:spPr/>
        <p:txBody>
          <a:bodyPr/>
          <a:lstStyle/>
          <a:p>
            <a:r>
              <a:rPr lang="ru-RU" dirty="0"/>
              <a:t>Параметры используемых баз данных хранит переменная DATAВASES. </a:t>
            </a:r>
          </a:p>
          <a:p>
            <a:r>
              <a:rPr lang="ru-RU" dirty="0"/>
              <a:t>Вот код, создающий значение этой переменной и сформированный Django при созданиипроекта:</a:t>
            </a:r>
            <a:endParaRPr lang="en-US" dirty="0"/>
          </a:p>
        </p:txBody>
      </p:sp>
      <p:sp>
        <p:nvSpPr>
          <p:cNvPr id="2" name="Rectangle 1"/>
          <p:cNvSpPr>
            <a:spLocks noChangeArrowheads="1"/>
          </p:cNvSpPr>
          <p:nvPr/>
        </p:nvSpPr>
        <p:spPr bwMode="auto">
          <a:xfrm>
            <a:off x="435925" y="4505316"/>
            <a:ext cx="83407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DATABASES = {</a:t>
            </a:r>
            <a:b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'default'</a:t>
            </a: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'ENGINE'</a:t>
            </a: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'django.db.backends.sqlite3'</a:t>
            </a: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'NAME'</a:t>
            </a: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os.path.join(BASE_DIR, </a:t>
            </a:r>
            <a:r>
              <a:rPr kumimoji="0" lang="ru-RU" altLang="ru-RU"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'db.sqlite3'</a:t>
            </a: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2614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Как создать базу данных</a:t>
            </a:r>
            <a:r>
              <a:rPr lang="en-US" dirty="0"/>
              <a:t>?</a:t>
            </a:r>
          </a:p>
        </p:txBody>
      </p:sp>
      <p:sp>
        <p:nvSpPr>
          <p:cNvPr id="3" name="Content Placeholder 2"/>
          <p:cNvSpPr>
            <a:spLocks noGrp="1"/>
          </p:cNvSpPr>
          <p:nvPr>
            <p:ph sz="quarter" idx="10"/>
          </p:nvPr>
        </p:nvSpPr>
        <p:spPr>
          <a:xfrm>
            <a:off x="284636" y="653707"/>
            <a:ext cx="8643938" cy="5798463"/>
          </a:xfrm>
        </p:spPr>
        <p:txBody>
          <a:bodyPr/>
          <a:lstStyle/>
          <a:p>
            <a:r>
              <a:rPr lang="ru-RU" dirty="0"/>
              <a:t>Все изменения в моделях отражаются в базе данных посредством механизма миграций</a:t>
            </a:r>
            <a:endParaRPr lang="en-US" dirty="0"/>
          </a:p>
          <a:p>
            <a:r>
              <a:rPr lang="ru-RU" dirty="0"/>
              <a:t>Полезные команды</a:t>
            </a:r>
            <a:endParaRPr lang="en-US" dirty="0"/>
          </a:p>
          <a:p>
            <a:pPr lvl="1"/>
            <a:r>
              <a:rPr lang="en-US" b="1" dirty="0" err="1"/>
              <a:t>makemigrations</a:t>
            </a:r>
            <a:endParaRPr lang="en-US" dirty="0"/>
          </a:p>
          <a:p>
            <a:pPr lvl="2"/>
            <a:r>
              <a:rPr lang="ru-RU" dirty="0"/>
              <a:t>Создает новую миграцию. При этом создается пакет, который включает все</a:t>
            </a:r>
            <a:r>
              <a:rPr lang="en-US" dirty="0"/>
              <a:t> </a:t>
            </a:r>
            <a:r>
              <a:rPr lang="ru-RU" dirty="0"/>
              <a:t>необходимые изменения базы данных</a:t>
            </a:r>
            <a:endParaRPr lang="en-US" dirty="0"/>
          </a:p>
          <a:p>
            <a:pPr lvl="1"/>
            <a:r>
              <a:rPr lang="en-US" b="1" dirty="0" err="1"/>
              <a:t>sqlmigrate</a:t>
            </a:r>
            <a:endParaRPr lang="en-US" dirty="0"/>
          </a:p>
          <a:p>
            <a:pPr lvl="2"/>
            <a:r>
              <a:rPr lang="ru-RU" dirty="0"/>
              <a:t>Отображает </a:t>
            </a:r>
            <a:r>
              <a:rPr lang="en-US" dirty="0"/>
              <a:t>SQL </a:t>
            </a:r>
            <a:r>
              <a:rPr lang="ru-RU" dirty="0"/>
              <a:t>запросы, кторые будут применены при миграции</a:t>
            </a:r>
            <a:endParaRPr lang="en-US" dirty="0"/>
          </a:p>
          <a:p>
            <a:pPr lvl="1"/>
            <a:r>
              <a:rPr lang="en-US" b="1" dirty="0"/>
              <a:t>migrate</a:t>
            </a:r>
          </a:p>
          <a:p>
            <a:pPr lvl="2"/>
            <a:r>
              <a:rPr lang="ru-RU" dirty="0"/>
              <a:t>Применяется мграция, при этом обновляется база данных используя пакет миграции</a:t>
            </a:r>
            <a:endParaRPr lang="en-US" dirty="0"/>
          </a:p>
        </p:txBody>
      </p:sp>
    </p:spTree>
    <p:extLst>
      <p:ext uri="{BB962C8B-B14F-4D97-AF65-F5344CB8AC3E}">
        <p14:creationId xmlns:p14="http://schemas.microsoft.com/office/powerpoint/2010/main" val="3639845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Как запустить </a:t>
            </a:r>
            <a:r>
              <a:rPr lang="en-US" dirty="0" err="1"/>
              <a:t>makemigrations</a:t>
            </a:r>
            <a:r>
              <a:rPr lang="en-US" dirty="0"/>
              <a:t>?</a:t>
            </a:r>
            <a:br>
              <a:rPr lang="en-US" dirty="0"/>
            </a:br>
            <a:endParaRPr lang="en-US" dirty="0"/>
          </a:p>
        </p:txBody>
      </p:sp>
      <p:sp>
        <p:nvSpPr>
          <p:cNvPr id="3" name="Content Placeholder 2"/>
          <p:cNvSpPr>
            <a:spLocks noGrp="1"/>
          </p:cNvSpPr>
          <p:nvPr>
            <p:ph sz="quarter" idx="10"/>
          </p:nvPr>
        </p:nvSpPr>
        <p:spPr/>
        <p:txBody>
          <a:bodyPr/>
          <a:lstStyle/>
          <a:p>
            <a:r>
              <a:rPr lang="ru-RU" dirty="0"/>
              <a:t>Параметры команды </a:t>
            </a:r>
            <a:r>
              <a:rPr lang="en-US" dirty="0" err="1"/>
              <a:t>makemigrations</a:t>
            </a:r>
            <a:endParaRPr lang="en-US" dirty="0"/>
          </a:p>
          <a:p>
            <a:pPr lvl="1">
              <a:buFont typeface="Arial" panose="020B0604020202020204" pitchFamily="34" charset="0"/>
              <a:buChar char="•"/>
            </a:pPr>
            <a:r>
              <a:rPr lang="en-US" dirty="0"/>
              <a:t>--name</a:t>
            </a:r>
          </a:p>
          <a:p>
            <a:pPr lvl="2"/>
            <a:r>
              <a:rPr lang="ru-RU" dirty="0">
                <a:solidFill>
                  <a:srgbClr val="0070C0"/>
                </a:solidFill>
              </a:rPr>
              <a:t>Название миграции </a:t>
            </a:r>
            <a:r>
              <a:rPr lang="en-US" dirty="0"/>
              <a:t>(</a:t>
            </a:r>
            <a:r>
              <a:rPr lang="ru-RU" dirty="0"/>
              <a:t>если не указать, то будет присвоено имя 0001 – для первом играции, 0002 – для второй и т.д.)</a:t>
            </a:r>
            <a:endParaRPr lang="en-US" dirty="0"/>
          </a:p>
          <a:p>
            <a:pPr lvl="1">
              <a:buFont typeface="Arial" panose="020B0604020202020204" pitchFamily="34" charset="0"/>
              <a:buChar char="•"/>
            </a:pPr>
            <a:r>
              <a:rPr lang="ru-RU" dirty="0">
                <a:solidFill>
                  <a:srgbClr val="00B050"/>
                </a:solidFill>
              </a:rPr>
              <a:t>Имя приложения</a:t>
            </a:r>
            <a:endParaRPr lang="en-US" dirty="0">
              <a:solidFill>
                <a:srgbClr val="00B050"/>
              </a:solidFill>
            </a:endParaRPr>
          </a:p>
          <a:p>
            <a:pPr lvl="1"/>
            <a:endParaRPr lang="en-CA" dirty="0"/>
          </a:p>
          <a:p>
            <a:pPr marL="457046" lvl="1" indent="0">
              <a:buNone/>
            </a:pPr>
            <a:r>
              <a:rPr lang="en-US" b="1" dirty="0">
                <a:latin typeface="Consolas" panose="020B0609020204030204" pitchFamily="49" charset="0"/>
                <a:cs typeface="Consolas" panose="020B0609020204030204" pitchFamily="49" charset="0"/>
              </a:rPr>
              <a:t>python manage.py </a:t>
            </a:r>
            <a:r>
              <a:rPr lang="en-US" b="1" dirty="0" err="1">
                <a:solidFill>
                  <a:srgbClr val="7030A0"/>
                </a:solidFill>
                <a:latin typeface="Consolas" panose="020B0609020204030204" pitchFamily="49" charset="0"/>
                <a:cs typeface="Consolas" panose="020B0609020204030204" pitchFamily="49" charset="0"/>
              </a:rPr>
              <a:t>makemigrations</a:t>
            </a:r>
            <a:r>
              <a:rPr lang="en-US" b="1" dirty="0">
                <a:latin typeface="Consolas" panose="020B0609020204030204" pitchFamily="49" charset="0"/>
                <a:cs typeface="Consolas" panose="020B0609020204030204" pitchFamily="49" charset="0"/>
              </a:rPr>
              <a:t> [--name </a:t>
            </a:r>
            <a:r>
              <a:rPr lang="en-US" b="1" i="1" dirty="0">
                <a:solidFill>
                  <a:srgbClr val="0070C0"/>
                </a:solidFill>
                <a:latin typeface="Consolas" panose="020B0609020204030204" pitchFamily="49" charset="0"/>
                <a:cs typeface="Consolas" panose="020B0609020204030204" pitchFamily="49" charset="0"/>
              </a:rPr>
              <a:t>initial</a:t>
            </a:r>
            <a:r>
              <a:rPr lang="en-US" b="1" dirty="0">
                <a:latin typeface="Consolas" panose="020B0609020204030204" pitchFamily="49" charset="0"/>
                <a:cs typeface="Consolas" panose="020B0609020204030204" pitchFamily="49" charset="0"/>
              </a:rPr>
              <a:t> </a:t>
            </a:r>
            <a:r>
              <a:rPr lang="en-US" b="1" dirty="0">
                <a:solidFill>
                  <a:srgbClr val="00B050"/>
                </a:solidFill>
                <a:latin typeface="Consolas" panose="020B0609020204030204" pitchFamily="49" charset="0"/>
                <a:cs typeface="Consolas" panose="020B0609020204030204" pitchFamily="49" charset="0"/>
              </a:rPr>
              <a:t>blog</a:t>
            </a:r>
            <a:r>
              <a:rPr lang="en-US" b="1"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457046" lvl="1" indent="0">
              <a:buNone/>
            </a:pPr>
            <a:endParaRPr lang="en-US" dirty="0"/>
          </a:p>
        </p:txBody>
      </p:sp>
    </p:spTree>
    <p:extLst>
      <p:ext uri="{BB962C8B-B14F-4D97-AF65-F5344CB8AC3E}">
        <p14:creationId xmlns:p14="http://schemas.microsoft.com/office/powerpoint/2010/main" val="124338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Как запустить </a:t>
            </a:r>
            <a:r>
              <a:rPr lang="en-US" b="1" dirty="0" err="1"/>
              <a:t>sqlmigrate</a:t>
            </a:r>
            <a:r>
              <a:rPr lang="en-US" dirty="0"/>
              <a:t>?</a:t>
            </a:r>
            <a:br>
              <a:rPr lang="en-US" dirty="0"/>
            </a:br>
            <a:endParaRPr lang="en-US" dirty="0"/>
          </a:p>
        </p:txBody>
      </p:sp>
      <p:sp>
        <p:nvSpPr>
          <p:cNvPr id="3" name="Content Placeholder 2"/>
          <p:cNvSpPr>
            <a:spLocks noGrp="1"/>
          </p:cNvSpPr>
          <p:nvPr>
            <p:ph sz="quarter" idx="10"/>
          </p:nvPr>
        </p:nvSpPr>
        <p:spPr/>
        <p:txBody>
          <a:bodyPr/>
          <a:lstStyle/>
          <a:p>
            <a:r>
              <a:rPr lang="ru-RU" sz="2800" dirty="0"/>
              <a:t>Параметры команды </a:t>
            </a:r>
            <a:r>
              <a:rPr lang="en-US" b="1" dirty="0" err="1"/>
              <a:t>sqlmigrate</a:t>
            </a:r>
            <a:endParaRPr lang="en-US" dirty="0"/>
          </a:p>
          <a:p>
            <a:pPr lvl="1"/>
            <a:r>
              <a:rPr lang="ru-RU" dirty="0">
                <a:solidFill>
                  <a:srgbClr val="00B050"/>
                </a:solidFill>
              </a:rPr>
              <a:t>Имя приложения</a:t>
            </a:r>
            <a:endParaRPr lang="en-US" dirty="0">
              <a:solidFill>
                <a:srgbClr val="00B050"/>
              </a:solidFill>
            </a:endParaRPr>
          </a:p>
          <a:p>
            <a:pPr lvl="1"/>
            <a:r>
              <a:rPr lang="ru-RU" dirty="0">
                <a:solidFill>
                  <a:srgbClr val="0070C0"/>
                </a:solidFill>
              </a:rPr>
              <a:t>Имя миграции </a:t>
            </a:r>
            <a:endParaRPr lang="en-US" dirty="0">
              <a:solidFill>
                <a:srgbClr val="0070C0"/>
              </a:solidFill>
            </a:endParaRPr>
          </a:p>
          <a:p>
            <a:pPr marL="457046" lvl="1" indent="0">
              <a:buNone/>
            </a:pPr>
            <a:endParaRPr lang="en-US" dirty="0"/>
          </a:p>
          <a:p>
            <a:pPr lvl="1"/>
            <a:endParaRPr lang="en-CA" dirty="0"/>
          </a:p>
          <a:p>
            <a:pPr marL="457046" lvl="1" indent="0">
              <a:buNone/>
            </a:pPr>
            <a:r>
              <a:rPr lang="en-US" b="1" dirty="0">
                <a:latin typeface="Consolas" panose="020B0609020204030204" pitchFamily="49" charset="0"/>
                <a:cs typeface="Consolas" panose="020B0609020204030204" pitchFamily="49" charset="0"/>
              </a:rPr>
              <a:t>python manage.py </a:t>
            </a:r>
            <a:r>
              <a:rPr lang="en-US" b="1" dirty="0" err="1">
                <a:solidFill>
                  <a:srgbClr val="7030A0"/>
                </a:solidFill>
                <a:latin typeface="Consolas" panose="020B0609020204030204" pitchFamily="49" charset="0"/>
                <a:cs typeface="Consolas" panose="020B0609020204030204" pitchFamily="49" charset="0"/>
              </a:rPr>
              <a:t>sqlmigrate</a:t>
            </a:r>
            <a:r>
              <a:rPr lang="en-US" b="1" dirty="0">
                <a:latin typeface="Consolas" panose="020B0609020204030204" pitchFamily="49" charset="0"/>
                <a:cs typeface="Consolas" panose="020B0609020204030204" pitchFamily="49" charset="0"/>
              </a:rPr>
              <a:t> </a:t>
            </a:r>
            <a:r>
              <a:rPr lang="en-US" b="1" dirty="0">
                <a:solidFill>
                  <a:srgbClr val="00B050"/>
                </a:solidFill>
                <a:latin typeface="Consolas" panose="020B0609020204030204" pitchFamily="49" charset="0"/>
                <a:cs typeface="Consolas" panose="020B0609020204030204" pitchFamily="49" charset="0"/>
              </a:rPr>
              <a:t>blog</a:t>
            </a:r>
            <a:r>
              <a:rPr lang="en-US" b="1"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0001</a:t>
            </a:r>
            <a:r>
              <a:rPr lang="en-US" b="1"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pPr marL="457046" lvl="1" indent="0">
              <a:buNone/>
            </a:pPr>
            <a:endParaRPr lang="en-US" dirty="0"/>
          </a:p>
        </p:txBody>
      </p:sp>
    </p:spTree>
    <p:extLst>
      <p:ext uri="{BB962C8B-B14F-4D97-AF65-F5344CB8AC3E}">
        <p14:creationId xmlns:p14="http://schemas.microsoft.com/office/powerpoint/2010/main" val="3606795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Как запустить </a:t>
            </a:r>
            <a:r>
              <a:rPr lang="en-US" dirty="0" err="1"/>
              <a:t>makemigrations</a:t>
            </a:r>
            <a:r>
              <a:rPr lang="en-US" dirty="0"/>
              <a:t>?</a:t>
            </a:r>
            <a:br>
              <a:rPr lang="en-US" dirty="0"/>
            </a:br>
            <a:endParaRPr lang="en-US" dirty="0"/>
          </a:p>
        </p:txBody>
      </p:sp>
      <p:sp>
        <p:nvSpPr>
          <p:cNvPr id="3" name="Content Placeholder 2"/>
          <p:cNvSpPr>
            <a:spLocks noGrp="1"/>
          </p:cNvSpPr>
          <p:nvPr>
            <p:ph sz="quarter" idx="10"/>
          </p:nvPr>
        </p:nvSpPr>
        <p:spPr/>
        <p:txBody>
          <a:bodyPr/>
          <a:lstStyle/>
          <a:p>
            <a:r>
              <a:rPr lang="en-US" dirty="0"/>
              <a:t>migrate </a:t>
            </a:r>
            <a:r>
              <a:rPr lang="ru-RU" dirty="0"/>
              <a:t>параметры</a:t>
            </a:r>
            <a:endParaRPr lang="en-US" dirty="0"/>
          </a:p>
          <a:p>
            <a:pPr lvl="1"/>
            <a:r>
              <a:rPr lang="ru-RU" dirty="0">
                <a:solidFill>
                  <a:srgbClr val="00B050"/>
                </a:solidFill>
              </a:rPr>
              <a:t>Имя приложения </a:t>
            </a:r>
            <a:r>
              <a:rPr lang="ru-RU" dirty="0"/>
              <a:t>(опционально)</a:t>
            </a:r>
            <a:endParaRPr lang="en-US" dirty="0"/>
          </a:p>
          <a:p>
            <a:pPr lvl="1"/>
            <a:r>
              <a:rPr lang="ru-RU" dirty="0">
                <a:solidFill>
                  <a:srgbClr val="0070C0"/>
                </a:solidFill>
              </a:rPr>
              <a:t>Имя миграции </a:t>
            </a:r>
            <a:r>
              <a:rPr lang="ru-RU" dirty="0"/>
              <a:t>(опционально)</a:t>
            </a:r>
          </a:p>
          <a:p>
            <a:pPr lvl="1"/>
            <a:endParaRPr lang="ru-RU" dirty="0"/>
          </a:p>
          <a:p>
            <a:pPr lvl="1"/>
            <a:endParaRPr lang="en-US" dirty="0"/>
          </a:p>
          <a:p>
            <a:pPr lvl="1"/>
            <a:endParaRPr lang="en-CA" dirty="0"/>
          </a:p>
          <a:p>
            <a:pPr marL="457046" lvl="1" indent="0">
              <a:buNone/>
            </a:pPr>
            <a:r>
              <a:rPr lang="en-US" b="1" dirty="0">
                <a:latin typeface="Consolas" panose="020B0609020204030204" pitchFamily="49" charset="0"/>
                <a:cs typeface="Consolas" panose="020B0609020204030204" pitchFamily="49" charset="0"/>
              </a:rPr>
              <a:t>python manage.py </a:t>
            </a:r>
            <a:r>
              <a:rPr lang="en-US" b="1" dirty="0">
                <a:solidFill>
                  <a:srgbClr val="7030A0"/>
                </a:solidFill>
                <a:latin typeface="Consolas" panose="020B0609020204030204" pitchFamily="49" charset="0"/>
                <a:cs typeface="Consolas" panose="020B0609020204030204" pitchFamily="49" charset="0"/>
              </a:rPr>
              <a:t>migrate</a:t>
            </a:r>
            <a:r>
              <a:rPr lang="en-US" b="1" dirty="0">
                <a:latin typeface="Consolas" panose="020B0609020204030204" pitchFamily="49" charset="0"/>
                <a:cs typeface="Consolas" panose="020B0609020204030204" pitchFamily="49" charset="0"/>
              </a:rPr>
              <a:t> [</a:t>
            </a:r>
            <a:r>
              <a:rPr lang="en-US" b="1" dirty="0">
                <a:solidFill>
                  <a:srgbClr val="00B050"/>
                </a:solidFill>
                <a:latin typeface="Consolas" panose="020B0609020204030204" pitchFamily="49" charset="0"/>
                <a:cs typeface="Consolas" panose="020B0609020204030204" pitchFamily="49" charset="0"/>
              </a:rPr>
              <a:t>blog</a:t>
            </a:r>
            <a:r>
              <a:rPr lang="en-US" b="1" dirty="0">
                <a:latin typeface="Consolas" panose="020B0609020204030204" pitchFamily="49" charset="0"/>
                <a:cs typeface="Consolas" panose="020B0609020204030204" pitchFamily="49" charset="0"/>
              </a:rPr>
              <a:t> </a:t>
            </a:r>
            <a:r>
              <a:rPr lang="en-US" b="1" dirty="0">
                <a:solidFill>
                  <a:srgbClr val="0070C0"/>
                </a:solidFill>
                <a:latin typeface="Consolas" panose="020B0609020204030204" pitchFamily="49" charset="0"/>
                <a:cs typeface="Consolas" panose="020B0609020204030204" pitchFamily="49" charset="0"/>
              </a:rPr>
              <a:t>0001</a:t>
            </a:r>
            <a:r>
              <a:rPr lang="en-US" b="1"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457046" lvl="1" indent="0">
              <a:buNone/>
            </a:pPr>
            <a:endParaRPr lang="en-US" dirty="0"/>
          </a:p>
        </p:txBody>
      </p:sp>
    </p:spTree>
    <p:extLst>
      <p:ext uri="{BB962C8B-B14F-4D97-AF65-F5344CB8AC3E}">
        <p14:creationId xmlns:p14="http://schemas.microsoft.com/office/powerpoint/2010/main" val="3382165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и выполнение миграций</a:t>
            </a:r>
            <a:endParaRPr lang="en-US" dirty="0"/>
          </a:p>
        </p:txBody>
      </p:sp>
    </p:spTree>
    <p:extLst>
      <p:ext uri="{BB962C8B-B14F-4D97-AF65-F5344CB8AC3E}">
        <p14:creationId xmlns:p14="http://schemas.microsoft.com/office/powerpoint/2010/main" val="4283508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Административная часть</a:t>
            </a:r>
            <a:endParaRPr lang="en-US" dirty="0"/>
          </a:p>
        </p:txBody>
      </p:sp>
      <p:sp>
        <p:nvSpPr>
          <p:cNvPr id="3" name="Content Placeholder 2"/>
          <p:cNvSpPr>
            <a:spLocks noGrp="1"/>
          </p:cNvSpPr>
          <p:nvPr>
            <p:ph sz="quarter" idx="10"/>
          </p:nvPr>
        </p:nvSpPr>
        <p:spPr>
          <a:xfrm>
            <a:off x="284022" y="925889"/>
            <a:ext cx="8643938" cy="5290388"/>
          </a:xfrm>
        </p:spPr>
        <p:txBody>
          <a:bodyPr/>
          <a:lstStyle/>
          <a:p>
            <a:r>
              <a:rPr lang="ru-RU" dirty="0"/>
              <a:t>При разработке сайта нам часто понадобится заносить в базу какие-либо данные, необходимые для отладки.</a:t>
            </a:r>
          </a:p>
          <a:p>
            <a:r>
              <a:rPr lang="ru-RU" dirty="0"/>
              <a:t> Разработчикам, использующим другие решения, потребуется привлекать для этого сторонние программы. </a:t>
            </a:r>
          </a:p>
          <a:p>
            <a:r>
              <a:rPr lang="ru-RU" dirty="0"/>
              <a:t>Но нам этого делать не придется.</a:t>
            </a:r>
          </a:p>
          <a:p>
            <a:r>
              <a:rPr lang="ru-RU" dirty="0"/>
              <a:t>Библиотека Django включает в свой состав полнофункциональный встроенный административный WеЬ-сайт</a:t>
            </a:r>
            <a:endParaRPr lang="en-US" dirty="0"/>
          </a:p>
        </p:txBody>
      </p:sp>
    </p:spTree>
    <p:extLst>
      <p:ext uri="{BB962C8B-B14F-4D97-AF65-F5344CB8AC3E}">
        <p14:creationId xmlns:p14="http://schemas.microsoft.com/office/powerpoint/2010/main" val="2464483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Административная часть</a:t>
            </a:r>
            <a:endParaRPr lang="en-US" dirty="0"/>
          </a:p>
        </p:txBody>
      </p:sp>
      <p:sp>
        <p:nvSpPr>
          <p:cNvPr id="3" name="Content Placeholder 2"/>
          <p:cNvSpPr>
            <a:spLocks noGrp="1"/>
          </p:cNvSpPr>
          <p:nvPr>
            <p:ph sz="quarter" idx="10"/>
          </p:nvPr>
        </p:nvSpPr>
        <p:spPr>
          <a:xfrm>
            <a:off x="284022" y="925889"/>
            <a:ext cx="8643938" cy="5290388"/>
          </a:xfrm>
        </p:spPr>
        <p:txBody>
          <a:bodyPr/>
          <a:lstStyle/>
          <a:p>
            <a:r>
              <a:rPr lang="ru-RU" dirty="0"/>
              <a:t>Встроенный административный сайт привязан к виртуальной папке admin. </a:t>
            </a:r>
          </a:p>
          <a:p>
            <a:r>
              <a:rPr lang="ru-RU" dirty="0"/>
              <a:t>Поэтому, чтобы войти в него, нам достаточно набрать в WеЬ-обозревателе интернет-адрес http:/127.0.0.1:8000/admin</a:t>
            </a:r>
            <a:r>
              <a:rPr lang="en-US" dirty="0"/>
              <a:t>  </a:t>
            </a:r>
            <a:endParaRPr lang="ru-RU" dirty="0"/>
          </a:p>
          <a:p>
            <a:r>
              <a:rPr lang="ru-RU" dirty="0"/>
              <a:t>Для авторизации необходимо создать администратора сайта при помощи команды</a:t>
            </a:r>
            <a:r>
              <a:rPr lang="en-US" dirty="0"/>
              <a:t>:</a:t>
            </a:r>
          </a:p>
          <a:p>
            <a:pPr marL="0" indent="0" algn="ctr">
              <a:buNone/>
            </a:pPr>
            <a:r>
              <a:rPr lang="en-US" b="1" dirty="0">
                <a:latin typeface="Consolas" panose="020B0609020204030204" pitchFamily="49" charset="0"/>
                <a:cs typeface="Consolas" panose="020B0609020204030204" pitchFamily="49" charset="0"/>
              </a:rPr>
              <a:t>python manage.py </a:t>
            </a:r>
            <a:r>
              <a:rPr lang="en-US" b="1" dirty="0" err="1">
                <a:solidFill>
                  <a:srgbClr val="7030A0"/>
                </a:solidFill>
                <a:latin typeface="Consolas" panose="020B0609020204030204" pitchFamily="49" charset="0"/>
                <a:cs typeface="Consolas" panose="020B0609020204030204" pitchFamily="49" charset="0"/>
              </a:rPr>
              <a:t>createsuperuser</a:t>
            </a:r>
            <a:endParaRPr lang="en-US" b="1"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23485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Регистрация моделей</a:t>
            </a:r>
            <a:endParaRPr lang="en-US" dirty="0"/>
          </a:p>
        </p:txBody>
      </p:sp>
      <p:sp>
        <p:nvSpPr>
          <p:cNvPr id="3" name="Content Placeholder 2"/>
          <p:cNvSpPr>
            <a:spLocks noGrp="1"/>
          </p:cNvSpPr>
          <p:nvPr>
            <p:ph sz="quarter" idx="10"/>
          </p:nvPr>
        </p:nvSpPr>
        <p:spPr>
          <a:xfrm>
            <a:off x="284022" y="925889"/>
            <a:ext cx="8643938" cy="5290388"/>
          </a:xfrm>
        </p:spPr>
        <p:txBody>
          <a:bodyPr/>
          <a:lstStyle/>
          <a:p>
            <a:r>
              <a:rPr lang="ru-RU" dirty="0"/>
              <a:t>Вновь созданные нами модели в административной части сайта по умолчанию не выводятся.</a:t>
            </a:r>
          </a:p>
          <a:p>
            <a:r>
              <a:rPr lang="ru-RU" dirty="0"/>
              <a:t>Нам придется явно «попросить» административный сайт вывести их в списке присутствующих в проекте моделей. </a:t>
            </a:r>
          </a:p>
          <a:p>
            <a:r>
              <a:rPr lang="ru-RU" dirty="0"/>
              <a:t>В пакете приложения находится модуль admin, в котором указывается, какие модели приложения должны выводиться на этом сайте.</a:t>
            </a:r>
          </a:p>
          <a:p>
            <a:endParaRPr lang="en-US" b="1" dirty="0">
              <a:solidFill>
                <a:srgbClr val="7030A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5676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103"/>
            <a:ext cx="8229600" cy="1143000"/>
          </a:xfrm>
        </p:spPr>
        <p:txBody>
          <a:bodyPr>
            <a:normAutofit fontScale="90000"/>
          </a:bodyPr>
          <a:lstStyle/>
          <a:p>
            <a:r>
              <a:rPr lang="ru-RU" dirty="0"/>
              <a:t>Модель – это данные, с которые необходимы пользователю</a:t>
            </a:r>
            <a:endParaRPr lang="en-US" dirty="0"/>
          </a:p>
        </p:txBody>
      </p:sp>
      <p:sp>
        <p:nvSpPr>
          <p:cNvPr id="3" name="Content Placeholder 2"/>
          <p:cNvSpPr>
            <a:spLocks noGrp="1"/>
          </p:cNvSpPr>
          <p:nvPr>
            <p:ph sz="quarter" idx="10"/>
          </p:nvPr>
        </p:nvSpPr>
        <p:spPr>
          <a:xfrm>
            <a:off x="457206" y="2274377"/>
            <a:ext cx="7400441" cy="3006671"/>
          </a:xfrm>
        </p:spPr>
        <p:txBody>
          <a:bodyPr/>
          <a:lstStyle/>
          <a:p>
            <a:r>
              <a:rPr lang="ru-RU" sz="2400" dirty="0"/>
              <a:t>Данными могут быть</a:t>
            </a:r>
            <a:r>
              <a:rPr lang="en-US" sz="2400" dirty="0"/>
              <a:t>...</a:t>
            </a:r>
          </a:p>
          <a:p>
            <a:pPr lvl="1"/>
            <a:r>
              <a:rPr lang="ru-RU" sz="3600" dirty="0"/>
              <a:t>Новости</a:t>
            </a:r>
            <a:endParaRPr lang="en-US" sz="3600" dirty="0"/>
          </a:p>
          <a:p>
            <a:pPr lvl="1"/>
            <a:r>
              <a:rPr lang="ru-RU" sz="3600" dirty="0"/>
              <a:t>Товар</a:t>
            </a:r>
            <a:endParaRPr lang="en-US" sz="3600" dirty="0"/>
          </a:p>
          <a:p>
            <a:pPr lvl="1"/>
            <a:r>
              <a:rPr lang="ru-RU" sz="3600" dirty="0"/>
              <a:t>Сообщения</a:t>
            </a:r>
            <a:endParaRPr lang="en-US" sz="3600" dirty="0"/>
          </a:p>
          <a:p>
            <a:pPr lvl="1"/>
            <a:endParaRPr lang="en-US" sz="3600" dirty="0"/>
          </a:p>
        </p:txBody>
      </p:sp>
    </p:spTree>
    <p:extLst>
      <p:ext uri="{BB962C8B-B14F-4D97-AF65-F5344CB8AC3E}">
        <p14:creationId xmlns:p14="http://schemas.microsoft.com/office/powerpoint/2010/main" val="7643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Регистрация моделей</a:t>
            </a:r>
            <a:endParaRPr lang="en-US" dirty="0"/>
          </a:p>
        </p:txBody>
      </p:sp>
      <p:sp>
        <p:nvSpPr>
          <p:cNvPr id="3" name="Content Placeholder 2"/>
          <p:cNvSpPr>
            <a:spLocks noGrp="1"/>
          </p:cNvSpPr>
          <p:nvPr>
            <p:ph sz="quarter" idx="10"/>
          </p:nvPr>
        </p:nvSpPr>
        <p:spPr>
          <a:xfrm>
            <a:off x="284022" y="925889"/>
            <a:ext cx="8643938" cy="5290388"/>
          </a:xfrm>
        </p:spPr>
        <p:txBody>
          <a:bodyPr/>
          <a:lstStyle/>
          <a:p>
            <a:pPr marL="0" indent="0">
              <a:buNone/>
            </a:pPr>
            <a:r>
              <a:rPr lang="ru-RU" dirty="0"/>
              <a:t>Пример регистрации моделей </a:t>
            </a:r>
            <a:r>
              <a:rPr lang="en-US" dirty="0"/>
              <a:t>Post, Category </a:t>
            </a:r>
            <a:r>
              <a:rPr lang="ru-RU" dirty="0"/>
              <a:t>и </a:t>
            </a:r>
            <a:r>
              <a:rPr lang="en-US" dirty="0"/>
              <a:t>Tag</a:t>
            </a:r>
          </a:p>
        </p:txBody>
      </p:sp>
      <p:sp>
        <p:nvSpPr>
          <p:cNvPr id="4" name="Rectangle 1"/>
          <p:cNvSpPr>
            <a:spLocks noChangeArrowheads="1"/>
          </p:cNvSpPr>
          <p:nvPr/>
        </p:nvSpPr>
        <p:spPr bwMode="auto">
          <a:xfrm>
            <a:off x="331941" y="2567139"/>
            <a:ext cx="8548099"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django.contrib </a:t>
            </a:r>
            <a:r>
              <a:rPr kumimoji="0" lang="ru-RU" altLang="ru-RU" sz="2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admin</a:t>
            </a:r>
            <a:b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.models </a:t>
            </a:r>
            <a:r>
              <a:rPr kumimoji="0" lang="ru-RU" altLang="ru-RU" sz="2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Post, Category, Tag</a:t>
            </a:r>
            <a:b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admin.site.register(Post)</a:t>
            </a:r>
            <a:b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admin.site.register(Category)</a:t>
            </a:r>
            <a:b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admin.site.register(Tag)</a:t>
            </a:r>
            <a:endParaRPr kumimoji="0" lang="ru-RU" altLang="ru-RU"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3849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Административная часть сайта</a:t>
            </a:r>
            <a:endParaRPr lang="en-US" dirty="0"/>
          </a:p>
        </p:txBody>
      </p:sp>
    </p:spTree>
    <p:extLst>
      <p:ext uri="{BB962C8B-B14F-4D97-AF65-F5344CB8AC3E}">
        <p14:creationId xmlns:p14="http://schemas.microsoft.com/office/powerpoint/2010/main" val="3711975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a:t>Методы модели</a:t>
            </a:r>
            <a:endParaRPr lang="en-US" dirty="0"/>
          </a:p>
        </p:txBody>
      </p:sp>
      <p:sp>
        <p:nvSpPr>
          <p:cNvPr id="3" name="Content Placeholder 2"/>
          <p:cNvSpPr>
            <a:spLocks noGrp="1"/>
          </p:cNvSpPr>
          <p:nvPr>
            <p:ph sz="quarter" idx="10"/>
          </p:nvPr>
        </p:nvSpPr>
        <p:spPr>
          <a:xfrm>
            <a:off x="0" y="987256"/>
            <a:ext cx="9099207" cy="5290388"/>
          </a:xfrm>
        </p:spPr>
        <p:txBody>
          <a:bodyPr/>
          <a:lstStyle/>
          <a:p>
            <a:r>
              <a:rPr lang="ru-RU" dirty="0"/>
              <a:t>Поскольку модель Django - это обычный класс Python, она может включать в свой</a:t>
            </a:r>
            <a:r>
              <a:rPr lang="en-US" dirty="0"/>
              <a:t> </a:t>
            </a:r>
            <a:r>
              <a:rPr lang="ru-RU" dirty="0"/>
              <a:t>состав не только поля, но и методы.</a:t>
            </a:r>
            <a:endParaRPr lang="en-US" dirty="0"/>
          </a:p>
          <a:p>
            <a:r>
              <a:rPr lang="ru-RU" dirty="0"/>
              <a:t>Мы можем: переобъявить метод _ str _, чтобы он выводил, например, название категории</a:t>
            </a:r>
            <a:r>
              <a:rPr lang="en-US" dirty="0"/>
              <a:t> </a:t>
            </a:r>
            <a:r>
              <a:rPr lang="ru-RU" dirty="0"/>
              <a:t>или заголовок поста</a:t>
            </a:r>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Post</a:t>
            </a:r>
            <a:r>
              <a:rPr lang="en-US" sz="2800" dirty="0">
                <a:solidFill>
                  <a:srgbClr val="000000"/>
                </a:solidFill>
                <a:highlight>
                  <a:srgbClr val="FFFFFF"/>
                </a:highlight>
                <a:latin typeface="Consolas" panose="020B0609020204030204" pitchFamily="49" charset="0"/>
              </a:rPr>
              <a:t>(</a:t>
            </a:r>
            <a:r>
              <a:rPr lang="en-US" sz="2800" dirty="0" err="1">
                <a:solidFill>
                  <a:srgbClr val="6F008A"/>
                </a:solidFill>
                <a:highlight>
                  <a:srgbClr val="FFFFFF"/>
                </a:highlight>
                <a:latin typeface="Consolas" panose="020B0609020204030204" pitchFamily="49" charset="0"/>
              </a:rPr>
              <a:t>models</a:t>
            </a:r>
            <a:r>
              <a:rPr lang="en-US" sz="2800" dirty="0" err="1">
                <a:solidFill>
                  <a:srgbClr val="000000"/>
                </a:solidFill>
                <a:highlight>
                  <a:srgbClr val="FFFFFF"/>
                </a:highlight>
                <a:latin typeface="Consolas" panose="020B0609020204030204" pitchFamily="49" charset="0"/>
              </a:rPr>
              <a:t>.</a:t>
            </a:r>
            <a:r>
              <a:rPr lang="en-US" sz="2800" dirty="0" err="1">
                <a:solidFill>
                  <a:srgbClr val="2B91AF"/>
                </a:solidFill>
                <a:highlight>
                  <a:srgbClr val="FFFFFF"/>
                </a:highlight>
                <a:latin typeface="Consolas" panose="020B0609020204030204" pitchFamily="49" charset="0"/>
              </a:rPr>
              <a:t>Model</a:t>
            </a:r>
            <a:r>
              <a:rPr lang="en-US" sz="2800" dirty="0">
                <a:solidFill>
                  <a:srgbClr val="000000"/>
                </a:solidFill>
                <a:highlight>
                  <a:srgbClr val="FFFFFF"/>
                </a:highlight>
                <a:latin typeface="Consolas" panose="020B0609020204030204" pitchFamily="49" charset="0"/>
              </a:rPr>
              <a:t>):</a:t>
            </a:r>
          </a:p>
          <a:p>
            <a:pPr marL="457046" lvl="1" indent="0">
              <a:buNone/>
            </a:pPr>
            <a:r>
              <a:rPr lang="en-US" sz="2400" dirty="0">
                <a:solidFill>
                  <a:srgbClr val="000000"/>
                </a:solidFill>
                <a:highlight>
                  <a:srgbClr val="FFFFFF"/>
                </a:highlight>
                <a:latin typeface="Consolas" panose="020B0609020204030204" pitchFamily="49" charset="0"/>
              </a:rPr>
              <a:t>	title = </a:t>
            </a:r>
            <a:r>
              <a:rPr lang="en-US" sz="2400" dirty="0" err="1">
                <a:solidFill>
                  <a:srgbClr val="6F008A"/>
                </a:solidFill>
                <a:highlight>
                  <a:srgbClr val="FFFFFF"/>
                </a:highlight>
                <a:latin typeface="Consolas" panose="020B0609020204030204" pitchFamily="49" charset="0"/>
              </a:rPr>
              <a:t>models</a:t>
            </a:r>
            <a:r>
              <a:rPr lang="en-US" sz="2400" dirty="0" err="1">
                <a:solidFill>
                  <a:srgbClr val="000000"/>
                </a:solidFill>
                <a:highlight>
                  <a:srgbClr val="FFFFFF"/>
                </a:highlight>
                <a:latin typeface="Consolas" panose="020B0609020204030204" pitchFamily="49" charset="0"/>
              </a:rPr>
              <a:t>.</a:t>
            </a:r>
            <a:r>
              <a:rPr lang="en-US" sz="2400" dirty="0" err="1">
                <a:solidFill>
                  <a:srgbClr val="2B91AF"/>
                </a:solidFill>
                <a:highlight>
                  <a:srgbClr val="FFFFFF"/>
                </a:highlight>
                <a:latin typeface="Consolas" panose="020B0609020204030204" pitchFamily="49" charset="0"/>
              </a:rPr>
              <a:t>CharField</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max_length</a:t>
            </a:r>
            <a:r>
              <a:rPr lang="en-US" sz="2400" dirty="0">
                <a:solidFill>
                  <a:srgbClr val="000000"/>
                </a:solidFill>
                <a:highlight>
                  <a:srgbClr val="FFFFFF"/>
                </a:highlight>
                <a:latin typeface="Consolas" panose="020B0609020204030204" pitchFamily="49" charset="0"/>
              </a:rPr>
              <a:t>=50)</a:t>
            </a:r>
          </a:p>
          <a:p>
            <a:pPr marL="457046" lvl="1" indent="0">
              <a:buNone/>
            </a:pPr>
            <a:r>
              <a:rPr lang="en-US" sz="2400" dirty="0">
                <a:solidFill>
                  <a:srgbClr val="000000"/>
                </a:solidFill>
                <a:highlight>
                  <a:srgbClr val="FFFFFF"/>
                </a:highlight>
                <a:latin typeface="Consolas" panose="020B0609020204030204" pitchFamily="49" charset="0"/>
              </a:rPr>
              <a:t>	...</a:t>
            </a:r>
          </a:p>
          <a:p>
            <a:pPr marL="0" indent="0">
              <a:buNone/>
            </a:pPr>
            <a:r>
              <a:rPr lang="en-US" sz="2800" dirty="0">
                <a:solidFill>
                  <a:srgbClr val="000000"/>
                </a:solidFill>
                <a:highlight>
                  <a:srgbClr val="FFFFFF"/>
                </a:highlight>
                <a:latin typeface="Consolas" panose="020B0609020204030204" pitchFamily="49" charset="0"/>
              </a:rPr>
              <a:t>  </a:t>
            </a:r>
            <a:r>
              <a:rPr lang="ru-RU"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def</a:t>
            </a:r>
            <a:r>
              <a:rPr lang="en-US" sz="2800" dirty="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__</a:t>
            </a:r>
            <a:r>
              <a:rPr lang="en-US" sz="2800" dirty="0" err="1">
                <a:solidFill>
                  <a:srgbClr val="2B91AF"/>
                </a:solidFill>
                <a:highlight>
                  <a:srgbClr val="FFFFFF"/>
                </a:highlight>
                <a:latin typeface="Consolas" panose="020B0609020204030204" pitchFamily="49" charset="0"/>
              </a:rPr>
              <a:t>str</a:t>
            </a:r>
            <a:r>
              <a:rPr lang="en-US" sz="2800" dirty="0">
                <a:solidFill>
                  <a:srgbClr val="2B91AF"/>
                </a:solidFill>
                <a:highlight>
                  <a:srgbClr val="FFFFFF"/>
                </a:highlight>
                <a:latin typeface="Consolas" panose="020B0609020204030204" pitchFamily="49" charset="0"/>
              </a:rPr>
              <a:t>__</a:t>
            </a:r>
            <a:r>
              <a:rPr lang="en-US" sz="2800" dirty="0">
                <a:solidFill>
                  <a:srgbClr val="000000"/>
                </a:solidFill>
                <a:highlight>
                  <a:srgbClr val="FFFFFF"/>
                </a:highlight>
                <a:latin typeface="Consolas" panose="020B0609020204030204" pitchFamily="49" charset="0"/>
              </a:rPr>
              <a:t>(self):</a:t>
            </a:r>
          </a:p>
          <a:p>
            <a:pPr marL="0" indent="0">
              <a:buNone/>
            </a:pPr>
            <a:r>
              <a:rPr lang="en-US" sz="2800" dirty="0">
                <a:solidFill>
                  <a:srgbClr val="000000"/>
                </a:solidFill>
                <a:highlight>
                  <a:srgbClr val="FFFFFF"/>
                </a:highlight>
                <a:latin typeface="Consolas" panose="020B0609020204030204" pitchFamily="49" charset="0"/>
              </a:rPr>
              <a:t>		</a:t>
            </a:r>
            <a:r>
              <a:rPr lang="en-US" sz="2800" dirty="0">
                <a:solidFill>
                  <a:srgbClr val="0000FF"/>
                </a:solidFill>
                <a:highlight>
                  <a:srgbClr val="FFFFFF"/>
                </a:highlight>
                <a:latin typeface="Consolas" panose="020B0609020204030204" pitchFamily="49" charset="0"/>
              </a:rPr>
              <a:t>return</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self.title</a:t>
            </a:r>
            <a:endParaRPr lang="en-US" sz="2800" dirty="0"/>
          </a:p>
        </p:txBody>
      </p:sp>
    </p:spTree>
    <p:extLst>
      <p:ext uri="{BB962C8B-B14F-4D97-AF65-F5344CB8AC3E}">
        <p14:creationId xmlns:p14="http://schemas.microsoft.com/office/powerpoint/2010/main" val="143149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a:t>Метаданные модели</a:t>
            </a:r>
            <a:endParaRPr lang="en-US" dirty="0"/>
          </a:p>
        </p:txBody>
      </p:sp>
      <p:sp>
        <p:nvSpPr>
          <p:cNvPr id="3" name="Content Placeholder 2"/>
          <p:cNvSpPr>
            <a:spLocks noGrp="1"/>
          </p:cNvSpPr>
          <p:nvPr>
            <p:ph sz="quarter" idx="10"/>
          </p:nvPr>
        </p:nvSpPr>
        <p:spPr>
          <a:xfrm>
            <a:off x="0" y="987256"/>
            <a:ext cx="9099207" cy="5290388"/>
          </a:xfrm>
        </p:spPr>
        <p:txBody>
          <a:bodyPr/>
          <a:lstStyle/>
          <a:p>
            <a:r>
              <a:rPr lang="ru-RU" dirty="0"/>
              <a:t>Помимо свойств-полей и методов, модели могут содержать так называемые метаданные</a:t>
            </a:r>
            <a:r>
              <a:rPr lang="en-US" dirty="0"/>
              <a:t> </a:t>
            </a:r>
            <a:r>
              <a:rPr lang="ru-RU" dirty="0"/>
              <a:t>- дополнительные параметры, меняющие внешнее представление и поведение</a:t>
            </a:r>
            <a:r>
              <a:rPr lang="en-US" dirty="0"/>
              <a:t> </a:t>
            </a:r>
            <a:r>
              <a:rPr lang="ru-RU" dirty="0"/>
              <a:t>модели</a:t>
            </a:r>
          </a:p>
          <a:p>
            <a:r>
              <a:rPr lang="ru-RU" dirty="0"/>
              <a:t>В метаданных мы можем указать порядок сортировки записей в модели по умолчанию и имя, под которым модель будет отображаться на страницах встроенного административного сайта Django</a:t>
            </a:r>
          </a:p>
        </p:txBody>
      </p:sp>
    </p:spTree>
    <p:extLst>
      <p:ext uri="{BB962C8B-B14F-4D97-AF65-F5344CB8AC3E}">
        <p14:creationId xmlns:p14="http://schemas.microsoft.com/office/powerpoint/2010/main" val="29402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lstStyle/>
          <a:p>
            <a:r>
              <a:rPr lang="ru-RU" dirty="0"/>
              <a:t>Метаданные модели</a:t>
            </a:r>
            <a:endParaRPr lang="en-US" dirty="0"/>
          </a:p>
        </p:txBody>
      </p:sp>
      <p:sp>
        <p:nvSpPr>
          <p:cNvPr id="3" name="Content Placeholder 2"/>
          <p:cNvSpPr>
            <a:spLocks noGrp="1"/>
          </p:cNvSpPr>
          <p:nvPr>
            <p:ph sz="quarter" idx="10"/>
          </p:nvPr>
        </p:nvSpPr>
        <p:spPr>
          <a:xfrm>
            <a:off x="0" y="987256"/>
            <a:ext cx="9099207" cy="5290388"/>
          </a:xfrm>
        </p:spPr>
        <p:txBody>
          <a:bodyPr/>
          <a:lstStyle/>
          <a:p>
            <a:r>
              <a:rPr lang="ru-RU" dirty="0"/>
              <a:t>Метаданные представляют собой класс с именем Meta, который объявляется прямо внутри класса модели (вложенный класс). Его свойства и задают дополнительные параметры модели.</a:t>
            </a:r>
          </a:p>
        </p:txBody>
      </p:sp>
      <p:sp>
        <p:nvSpPr>
          <p:cNvPr id="4" name="Rectangle 1"/>
          <p:cNvSpPr>
            <a:spLocks noChangeArrowheads="1"/>
          </p:cNvSpPr>
          <p:nvPr/>
        </p:nvSpPr>
        <p:spPr bwMode="auto">
          <a:xfrm>
            <a:off x="345952" y="3438100"/>
            <a:ext cx="840730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Category(models.Model):</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 models.CharField(</a:t>
            </a:r>
            <a:r>
              <a:rPr lang="en-US" altLang="ru-RU" sz="2400" dirty="0">
                <a:solidFill>
                  <a:srgbClr val="000000"/>
                </a:solidFill>
                <a:latin typeface="Courier New" panose="02070309020205020404" pitchFamily="49" charset="0"/>
                <a:cs typeface="Courier New" panose="02070309020205020404" pitchFamily="49" charset="0"/>
              </a:rPr>
              <a:t>)</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ru-RU" altLang="ru-RU" sz="24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__str__</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ru-RU" altLang="ru-RU" sz="24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Meta:</a:t>
            </a:r>
            <a:b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verbose_name = </a:t>
            </a:r>
            <a:r>
              <a:rPr kumimoji="0" lang="ru-RU" altLang="ru-RU"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"Category"</a:t>
            </a:r>
            <a:br>
              <a:rPr kumimoji="0" lang="ru-RU" altLang="ru-RU"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verbose_name_plural = </a:t>
            </a:r>
            <a:r>
              <a:rPr kumimoji="0" lang="ru-RU" altLang="ru-RU"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"Categories"</a:t>
            </a:r>
            <a:endParaRPr kumimoji="0" lang="ru-RU" altLang="ru-RU"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977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36" y="182217"/>
            <a:ext cx="8643324" cy="773748"/>
          </a:xfrm>
        </p:spPr>
        <p:txBody>
          <a:bodyPr>
            <a:normAutofit/>
          </a:bodyPr>
          <a:lstStyle/>
          <a:p>
            <a:r>
              <a:rPr lang="ru-RU" dirty="0"/>
              <a:t>Свойства класса Meta</a:t>
            </a:r>
          </a:p>
        </p:txBody>
      </p:sp>
      <p:sp>
        <p:nvSpPr>
          <p:cNvPr id="3" name="Content Placeholder 2"/>
          <p:cNvSpPr>
            <a:spLocks noGrp="1"/>
          </p:cNvSpPr>
          <p:nvPr>
            <p:ph sz="quarter" idx="10"/>
          </p:nvPr>
        </p:nvSpPr>
        <p:spPr>
          <a:xfrm>
            <a:off x="0" y="740676"/>
            <a:ext cx="9099207" cy="5290388"/>
          </a:xfrm>
        </p:spPr>
        <p:txBody>
          <a:bodyPr/>
          <a:lstStyle/>
          <a:p>
            <a:r>
              <a:rPr lang="ru-RU" b="1" dirty="0">
                <a:solidFill>
                  <a:srgbClr val="002060"/>
                </a:solidFill>
              </a:rPr>
              <a:t>d</a:t>
            </a:r>
            <a:r>
              <a:rPr lang="en-US" b="1" dirty="0">
                <a:solidFill>
                  <a:srgbClr val="002060"/>
                </a:solidFill>
              </a:rPr>
              <a:t>b_</a:t>
            </a:r>
            <a:r>
              <a:rPr lang="ru-RU" b="1" dirty="0">
                <a:solidFill>
                  <a:srgbClr val="002060"/>
                </a:solidFill>
              </a:rPr>
              <a:t>t</a:t>
            </a:r>
            <a:r>
              <a:rPr lang="en-US" b="1" dirty="0" err="1">
                <a:solidFill>
                  <a:srgbClr val="002060"/>
                </a:solidFill>
              </a:rPr>
              <a:t>abl</a:t>
            </a:r>
            <a:r>
              <a:rPr lang="ru-RU" b="1" dirty="0">
                <a:solidFill>
                  <a:srgbClr val="002060"/>
                </a:solidFill>
              </a:rPr>
              <a:t>е </a:t>
            </a:r>
            <a:r>
              <a:rPr lang="ru-RU" dirty="0"/>
              <a:t>задает имя таблицы</a:t>
            </a:r>
          </a:p>
          <a:p>
            <a:r>
              <a:rPr lang="ru-RU" b="1" dirty="0">
                <a:solidFill>
                  <a:srgbClr val="002060"/>
                </a:solidFill>
              </a:rPr>
              <a:t>ordering </a:t>
            </a:r>
            <a:r>
              <a:rPr lang="ru-RU" dirty="0"/>
              <a:t>задает поля, по которым будет выполняться сортировка данных</a:t>
            </a:r>
          </a:p>
          <a:p>
            <a:r>
              <a:rPr lang="ru-RU" b="1" dirty="0">
                <a:solidFill>
                  <a:srgbClr val="002060"/>
                </a:solidFill>
              </a:rPr>
              <a:t>unique_together</a:t>
            </a:r>
            <a:r>
              <a:rPr lang="ru-RU" dirty="0"/>
              <a:t> задает список полей, значения которых в совокупности должны быть уникальны</a:t>
            </a:r>
          </a:p>
          <a:p>
            <a:r>
              <a:rPr lang="ru-RU" b="1" dirty="0">
                <a:solidFill>
                  <a:srgbClr val="002060"/>
                </a:solidFill>
              </a:rPr>
              <a:t>verbose_name </a:t>
            </a:r>
            <a:r>
              <a:rPr lang="ru-RU" dirty="0"/>
              <a:t>Задает имя, под которым модель будет выводиться на страницах административного сайта</a:t>
            </a:r>
          </a:p>
          <a:p>
            <a:r>
              <a:rPr lang="ru-RU" b="1" dirty="0">
                <a:solidFill>
                  <a:srgbClr val="002060"/>
                </a:solidFill>
              </a:rPr>
              <a:t>verbose_nameplural</a:t>
            </a:r>
            <a:r>
              <a:rPr lang="ru-RU" dirty="0"/>
              <a:t> То же самое, что </a:t>
            </a:r>
            <a:r>
              <a:rPr lang="ru-RU" b="1" dirty="0">
                <a:solidFill>
                  <a:srgbClr val="002060"/>
                </a:solidFill>
              </a:rPr>
              <a:t>verbose_name</a:t>
            </a:r>
            <a:r>
              <a:rPr lang="ru-RU" dirty="0"/>
              <a:t>, но во множественном числе</a:t>
            </a:r>
          </a:p>
        </p:txBody>
      </p:sp>
    </p:spTree>
    <p:extLst>
      <p:ext uri="{BB962C8B-B14F-4D97-AF65-F5344CB8AC3E}">
        <p14:creationId xmlns:p14="http://schemas.microsoft.com/office/powerpoint/2010/main" val="20920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dirty="0"/>
              <a:t>Несколько слов об именах</a:t>
            </a:r>
            <a:r>
              <a:rPr lang="en-US" dirty="0"/>
              <a:t>...</a:t>
            </a:r>
          </a:p>
        </p:txBody>
      </p:sp>
      <p:sp>
        <p:nvSpPr>
          <p:cNvPr id="7" name="Content Placeholder 6"/>
          <p:cNvSpPr>
            <a:spLocks noGrp="1"/>
          </p:cNvSpPr>
          <p:nvPr>
            <p:ph sz="quarter" idx="10"/>
          </p:nvPr>
        </p:nvSpPr>
        <p:spPr>
          <a:xfrm>
            <a:off x="0" y="1245703"/>
            <a:ext cx="9044609" cy="5290388"/>
          </a:xfrm>
        </p:spPr>
        <p:txBody>
          <a:bodyPr/>
          <a:lstStyle/>
          <a:p>
            <a:r>
              <a:rPr lang="ru-RU" sz="2800" dirty="0"/>
              <a:t>В</a:t>
            </a:r>
            <a:r>
              <a:rPr lang="en-US" sz="2800" dirty="0"/>
              <a:t> Django </a:t>
            </a:r>
            <a:r>
              <a:rPr lang="ru-RU" sz="2800" dirty="0"/>
              <a:t>следует использовать стиль подчеркивания, а не </a:t>
            </a:r>
            <a:r>
              <a:rPr lang="en-US" sz="2800" dirty="0"/>
              <a:t>camel casing</a:t>
            </a:r>
          </a:p>
          <a:p>
            <a:r>
              <a:rPr lang="en-US" sz="2800" dirty="0"/>
              <a:t>Django </a:t>
            </a:r>
            <a:r>
              <a:rPr lang="ru-RU" sz="2800" dirty="0"/>
              <a:t>может автоматически именовать атрибуты в представлениях</a:t>
            </a:r>
            <a:endParaRPr lang="en-US" sz="2800" dirty="0"/>
          </a:p>
          <a:p>
            <a:pPr lvl="1"/>
            <a:r>
              <a:rPr lang="ru-RU" sz="2400" dirty="0"/>
              <a:t>Нижнее подчеркивание заменяется пробелом</a:t>
            </a:r>
          </a:p>
          <a:p>
            <a:pPr lvl="1"/>
            <a:r>
              <a:rPr lang="en-US" sz="2400" b="1" dirty="0" err="1"/>
              <a:t>first_name</a:t>
            </a:r>
            <a:r>
              <a:rPr lang="en-US" sz="2400" dirty="0"/>
              <a:t> </a:t>
            </a:r>
            <a:r>
              <a:rPr lang="ru-RU" sz="2400" dirty="0"/>
              <a:t>становится</a:t>
            </a:r>
            <a:r>
              <a:rPr lang="en-US" sz="2400" dirty="0"/>
              <a:t> </a:t>
            </a:r>
            <a:r>
              <a:rPr lang="en-US" sz="2400" b="1" dirty="0"/>
              <a:t>first name</a:t>
            </a:r>
          </a:p>
          <a:p>
            <a:r>
              <a:rPr lang="ru-RU" sz="2800" dirty="0"/>
              <a:t>Что, если необходимо настроить метки в представлениях</a:t>
            </a:r>
            <a:r>
              <a:rPr lang="en-US" sz="2800" dirty="0"/>
              <a:t>?</a:t>
            </a:r>
          </a:p>
          <a:p>
            <a:pPr lvl="1"/>
            <a:r>
              <a:rPr lang="en-US" sz="2400" b="1" dirty="0" err="1"/>
              <a:t>verbose_name</a:t>
            </a:r>
            <a:r>
              <a:rPr lang="en-US" sz="2400" dirty="0"/>
              <a:t> </a:t>
            </a:r>
            <a:r>
              <a:rPr lang="ru-RU" sz="2400" dirty="0"/>
              <a:t>предоставляет возможность настроить имена</a:t>
            </a:r>
            <a:endParaRPr lang="en-US" sz="2400" dirty="0"/>
          </a:p>
          <a:p>
            <a:pPr lvl="1"/>
            <a:r>
              <a:rPr lang="ru-RU" sz="2400" dirty="0"/>
              <a:t>Всегда начинайте со строчной (маленькой) букы т.к.</a:t>
            </a:r>
            <a:r>
              <a:rPr lang="en-US" sz="2400" dirty="0"/>
              <a:t> Django </a:t>
            </a:r>
            <a:r>
              <a:rPr lang="ru-RU" sz="2400" dirty="0"/>
              <a:t>приведет к верхнему регистру при необходимости</a:t>
            </a:r>
            <a:endParaRPr lang="en-US" sz="2400" dirty="0"/>
          </a:p>
        </p:txBody>
      </p:sp>
    </p:spTree>
    <p:extLst>
      <p:ext uri="{BB962C8B-B14F-4D97-AF65-F5344CB8AC3E}">
        <p14:creationId xmlns:p14="http://schemas.microsoft.com/office/powerpoint/2010/main" val="117284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Подготовка моделей к представлениям</a:t>
            </a:r>
            <a:endParaRPr lang="en-US" dirty="0"/>
          </a:p>
        </p:txBody>
      </p:sp>
    </p:spTree>
    <p:extLst>
      <p:ext uri="{BB962C8B-B14F-4D97-AF65-F5344CB8AC3E}">
        <p14:creationId xmlns:p14="http://schemas.microsoft.com/office/powerpoint/2010/main" val="2503803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u-RU" dirty="0"/>
              <a:t>Дополнительное чтение</a:t>
            </a:r>
            <a:endParaRPr lang="en-US" dirty="0"/>
          </a:p>
        </p:txBody>
      </p:sp>
      <p:sp>
        <p:nvSpPr>
          <p:cNvPr id="4" name="Content Placeholder 3"/>
          <p:cNvSpPr>
            <a:spLocks noGrp="1"/>
          </p:cNvSpPr>
          <p:nvPr>
            <p:ph sz="quarter" idx="10"/>
          </p:nvPr>
        </p:nvSpPr>
        <p:spPr/>
        <p:txBody>
          <a:bodyPr/>
          <a:lstStyle/>
          <a:p>
            <a:r>
              <a:rPr lang="ru-RU" dirty="0"/>
              <a:t>Официальная страница</a:t>
            </a:r>
            <a:r>
              <a:rPr lang="en-US"/>
              <a:t> https://docs.djangoproject.com/en/4.0/ref/models/fields/</a:t>
            </a:r>
            <a:endParaRPr lang="en-US" dirty="0"/>
          </a:p>
        </p:txBody>
      </p:sp>
    </p:spTree>
    <p:extLst>
      <p:ext uri="{BB962C8B-B14F-4D97-AF65-F5344CB8AC3E}">
        <p14:creationId xmlns:p14="http://schemas.microsoft.com/office/powerpoint/2010/main" val="90882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В нашем коде модель – это класс</a:t>
            </a:r>
            <a:endParaRPr lang="en-US" dirty="0"/>
          </a:p>
        </p:txBody>
      </p:sp>
      <p:sp>
        <p:nvSpPr>
          <p:cNvPr id="3" name="Content Placeholder 2"/>
          <p:cNvSpPr>
            <a:spLocks noGrp="1"/>
          </p:cNvSpPr>
          <p:nvPr>
            <p:ph sz="quarter" idx="10"/>
          </p:nvPr>
        </p:nvSpPr>
        <p:spPr>
          <a:xfrm>
            <a:off x="594102" y="2138767"/>
            <a:ext cx="7953214" cy="3115160"/>
          </a:xfrm>
        </p:spPr>
        <p:txBody>
          <a:bodyPr/>
          <a:lstStyle/>
          <a:p>
            <a:r>
              <a:rPr lang="ru-RU" sz="3200" dirty="0"/>
              <a:t>Модель – это просто класс</a:t>
            </a:r>
            <a:endParaRPr lang="en-US" sz="3200" dirty="0"/>
          </a:p>
          <a:p>
            <a:pPr lvl="1"/>
            <a:r>
              <a:rPr lang="ru-RU" sz="3600" dirty="0"/>
              <a:t>Поэтому если вы знаете как создать класс в</a:t>
            </a:r>
            <a:r>
              <a:rPr lang="en-US" sz="3600" dirty="0"/>
              <a:t> Python,</a:t>
            </a:r>
            <a:r>
              <a:rPr lang="ru-RU" sz="3600" dirty="0"/>
              <a:t> то</a:t>
            </a:r>
            <a:r>
              <a:rPr lang="en-US" sz="3600" dirty="0"/>
              <a:t> </a:t>
            </a:r>
            <a:r>
              <a:rPr lang="ru-RU" sz="3600" dirty="0"/>
              <a:t>вы  уже можете создавать модели</a:t>
            </a:r>
            <a:endParaRPr lang="en-US" sz="3600" dirty="0"/>
          </a:p>
          <a:p>
            <a:pPr marL="0" indent="0">
              <a:buNone/>
            </a:pPr>
            <a:endParaRPr lang="en-US" sz="2400" dirty="0"/>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Blog</a:t>
            </a:r>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a:solidFill>
                  <a:srgbClr val="2B91AF"/>
                </a:solidFill>
                <a:highlight>
                  <a:srgbClr val="FFFFFF"/>
                </a:highlight>
                <a:latin typeface="Consolas" panose="020B0609020204030204" pitchFamily="49" charset="0"/>
              </a:rPr>
              <a:t>Post</a:t>
            </a:r>
            <a:endParaRPr lang="en-US" sz="2800" dirty="0"/>
          </a:p>
        </p:txBody>
      </p:sp>
    </p:spTree>
    <p:extLst>
      <p:ext uri="{BB962C8B-B14F-4D97-AF65-F5344CB8AC3E}">
        <p14:creationId xmlns:p14="http://schemas.microsoft.com/office/powerpoint/2010/main" val="359314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idx="4294967295"/>
          </p:nvPr>
        </p:nvSpPr>
        <p:spPr>
          <a:xfrm>
            <a:off x="1480931" y="3140765"/>
            <a:ext cx="6718852" cy="1143000"/>
          </a:xfrm>
        </p:spPr>
        <p:txBody>
          <a:bodyPr/>
          <a:lstStyle/>
          <a:p>
            <a:r>
              <a:rPr lang="ru-RU" dirty="0"/>
              <a:t>Как на счет базы данных?</a:t>
            </a:r>
          </a:p>
        </p:txBody>
      </p:sp>
    </p:spTree>
    <p:extLst>
      <p:ext uri="{BB962C8B-B14F-4D97-AF65-F5344CB8AC3E}">
        <p14:creationId xmlns:p14="http://schemas.microsoft.com/office/powerpoint/2010/main" val="284263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4636" y="182226"/>
            <a:ext cx="8643324" cy="1564381"/>
          </a:xfrm>
        </p:spPr>
        <p:txBody>
          <a:bodyPr>
            <a:normAutofit fontScale="90000"/>
          </a:bodyPr>
          <a:lstStyle/>
          <a:p>
            <a:r>
              <a:rPr lang="ru-RU" dirty="0"/>
              <a:t>Большинство веб-приложений предоставляют доступ к некой базе данных</a:t>
            </a:r>
            <a:endParaRPr lang="en-US" dirty="0"/>
          </a:p>
        </p:txBody>
      </p:sp>
      <p:sp>
        <p:nvSpPr>
          <p:cNvPr id="5" name="Content Placeholder 4"/>
          <p:cNvSpPr>
            <a:spLocks noGrp="1"/>
          </p:cNvSpPr>
          <p:nvPr>
            <p:ph sz="quarter" idx="10"/>
          </p:nvPr>
        </p:nvSpPr>
        <p:spPr>
          <a:xfrm>
            <a:off x="284638" y="2092280"/>
            <a:ext cx="8643938" cy="4369367"/>
          </a:xfrm>
        </p:spPr>
        <p:txBody>
          <a:bodyPr/>
          <a:lstStyle/>
          <a:p>
            <a:r>
              <a:rPr lang="ru-RU" dirty="0"/>
              <a:t>Система управления клиентами</a:t>
            </a:r>
            <a:endParaRPr lang="en-US" dirty="0"/>
          </a:p>
          <a:p>
            <a:r>
              <a:rPr lang="ru-RU" dirty="0"/>
              <a:t>Система резервирования столиков в ресторане</a:t>
            </a:r>
            <a:endParaRPr lang="en-US" dirty="0"/>
          </a:p>
          <a:p>
            <a:r>
              <a:rPr lang="ru-RU" dirty="0"/>
              <a:t>Информационная система</a:t>
            </a:r>
            <a:endParaRPr lang="en-US" dirty="0"/>
          </a:p>
        </p:txBody>
      </p:sp>
    </p:spTree>
    <p:extLst>
      <p:ext uri="{BB962C8B-B14F-4D97-AF65-F5344CB8AC3E}">
        <p14:creationId xmlns:p14="http://schemas.microsoft.com/office/powerpoint/2010/main" val="6236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Нам необходимо работать с информацией в базе данных</a:t>
            </a:r>
            <a:endParaRPr lang="en-US" dirty="0"/>
          </a:p>
        </p:txBody>
      </p:sp>
      <p:sp>
        <p:nvSpPr>
          <p:cNvPr id="3" name="Content Placeholder 2"/>
          <p:cNvSpPr>
            <a:spLocks noGrp="1"/>
          </p:cNvSpPr>
          <p:nvPr>
            <p:ph sz="quarter" idx="10"/>
          </p:nvPr>
        </p:nvSpPr>
        <p:spPr>
          <a:xfrm>
            <a:off x="284636" y="2199885"/>
            <a:ext cx="8643938" cy="3594740"/>
          </a:xfrm>
        </p:spPr>
        <p:txBody>
          <a:bodyPr/>
          <a:lstStyle/>
          <a:p>
            <a:pPr marL="0" indent="0">
              <a:buNone/>
            </a:pPr>
            <a:r>
              <a:rPr lang="ru-RU" dirty="0"/>
              <a:t>Мы можем написать </a:t>
            </a:r>
            <a:r>
              <a:rPr lang="en-US" dirty="0"/>
              <a:t>SQL </a:t>
            </a:r>
            <a:r>
              <a:rPr lang="ru-RU" dirty="0"/>
              <a:t>запросы</a:t>
            </a:r>
            <a:r>
              <a:rPr lang="en-US" dirty="0"/>
              <a:t>, </a:t>
            </a:r>
            <a:r>
              <a:rPr lang="ru-RU" dirty="0"/>
              <a:t>но</a:t>
            </a:r>
            <a:r>
              <a:rPr lang="en-US" dirty="0"/>
              <a:t>…</a:t>
            </a:r>
          </a:p>
          <a:p>
            <a:pPr lvl="1"/>
            <a:r>
              <a:rPr lang="ru-RU" dirty="0"/>
              <a:t>Не естественно для разработчиков, которые работают в объектно-ориентированном стиле</a:t>
            </a:r>
            <a:endParaRPr lang="en-US" dirty="0"/>
          </a:p>
          <a:p>
            <a:pPr lvl="1"/>
            <a:r>
              <a:rPr lang="ru-RU" dirty="0"/>
              <a:t>Может быть не безопасным из-за</a:t>
            </a:r>
            <a:r>
              <a:rPr lang="en-US" dirty="0"/>
              <a:t> SQL </a:t>
            </a:r>
            <a:r>
              <a:rPr lang="ru-RU" dirty="0"/>
              <a:t>инъекций</a:t>
            </a:r>
            <a:endParaRPr lang="en-US" dirty="0"/>
          </a:p>
          <a:p>
            <a:pPr lvl="1"/>
            <a:r>
              <a:rPr lang="ru-RU" dirty="0"/>
              <a:t>Привязывает приложение к конкретной базе данных</a:t>
            </a:r>
            <a:endParaRPr lang="en-US" dirty="0"/>
          </a:p>
        </p:txBody>
      </p:sp>
    </p:spTree>
    <p:extLst>
      <p:ext uri="{BB962C8B-B14F-4D97-AF65-F5344CB8AC3E}">
        <p14:creationId xmlns:p14="http://schemas.microsoft.com/office/powerpoint/2010/main" val="317505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Объектно-реляционное отображение (</a:t>
            </a:r>
            <a:r>
              <a:rPr lang="en-US" dirty="0"/>
              <a:t>Object-relational mapping</a:t>
            </a:r>
            <a:r>
              <a:rPr lang="ru-RU" dirty="0"/>
              <a:t>)</a:t>
            </a:r>
            <a:endParaRPr lang="en-US" dirty="0"/>
          </a:p>
        </p:txBody>
      </p:sp>
      <p:sp>
        <p:nvSpPr>
          <p:cNvPr id="3" name="Content Placeholder 2"/>
          <p:cNvSpPr>
            <a:spLocks noGrp="1"/>
          </p:cNvSpPr>
          <p:nvPr>
            <p:ph sz="quarter" idx="10"/>
          </p:nvPr>
        </p:nvSpPr>
        <p:spPr/>
        <p:txBody>
          <a:bodyPr/>
          <a:lstStyle/>
          <a:p>
            <a:r>
              <a:rPr lang="ru-RU" dirty="0"/>
              <a:t>Есть отличное решение проблемы - объектно-реляционное отображение или</a:t>
            </a:r>
            <a:r>
              <a:rPr lang="en-US" dirty="0"/>
              <a:t> object-relational mapping (ORM)</a:t>
            </a:r>
            <a:endParaRPr lang="ru-RU" dirty="0"/>
          </a:p>
          <a:p>
            <a:r>
              <a:rPr lang="en-US" dirty="0"/>
              <a:t>ORM </a:t>
            </a:r>
            <a:r>
              <a:rPr lang="ru-RU" dirty="0"/>
              <a:t>это прослойка между приложением и базой данных</a:t>
            </a:r>
            <a:endParaRPr lang="en-US" dirty="0"/>
          </a:p>
          <a:p>
            <a:pPr lvl="1"/>
            <a:r>
              <a:rPr lang="en-US" dirty="0"/>
              <a:t>ORM </a:t>
            </a:r>
            <a:r>
              <a:rPr lang="ru-RU" dirty="0"/>
              <a:t>генерирует запросы </a:t>
            </a:r>
            <a:r>
              <a:rPr lang="en-US" dirty="0"/>
              <a:t>SQL</a:t>
            </a:r>
            <a:r>
              <a:rPr lang="ru-RU" dirty="0"/>
              <a:t> к базе данных</a:t>
            </a:r>
            <a:endParaRPr lang="en-US" dirty="0"/>
          </a:p>
          <a:p>
            <a:pPr lvl="1"/>
            <a:r>
              <a:rPr lang="en-US" dirty="0"/>
              <a:t>ORM </a:t>
            </a:r>
            <a:r>
              <a:rPr lang="ru-RU" dirty="0"/>
              <a:t>конвертирует результаты возвращаемые базой данных в объекты</a:t>
            </a:r>
            <a:endParaRPr lang="en-US" dirty="0"/>
          </a:p>
        </p:txBody>
      </p:sp>
    </p:spTree>
    <p:extLst>
      <p:ext uri="{BB962C8B-B14F-4D97-AF65-F5344CB8AC3E}">
        <p14:creationId xmlns:p14="http://schemas.microsoft.com/office/powerpoint/2010/main" val="414199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1172</TotalTime>
  <Words>2001</Words>
  <Application>Microsoft Office PowerPoint</Application>
  <PresentationFormat>Экран (4:3)</PresentationFormat>
  <Paragraphs>327</Paragraphs>
  <Slides>48</Slides>
  <Notes>14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4</vt:i4>
      </vt:variant>
      <vt:variant>
        <vt:lpstr>Заголовки слайдов</vt:lpstr>
      </vt:variant>
      <vt:variant>
        <vt:i4>48</vt:i4>
      </vt:variant>
    </vt:vector>
  </HeadingPairs>
  <TitlesOfParts>
    <vt:vector size="60" baseType="lpstr">
      <vt:lpstr>Arial</vt:lpstr>
      <vt:lpstr>Calibri</vt:lpstr>
      <vt:lpstr>Consolas</vt:lpstr>
      <vt:lpstr>Courier New</vt:lpstr>
      <vt:lpstr>Georgia</vt:lpstr>
      <vt:lpstr>Segoe UI</vt:lpstr>
      <vt:lpstr>Segoe UI Light</vt:lpstr>
      <vt:lpstr>Segoe UI Symbol</vt:lpstr>
      <vt:lpstr>Office Theme</vt:lpstr>
      <vt:lpstr>1_Office Theme</vt:lpstr>
      <vt:lpstr>2_Office Theme</vt:lpstr>
      <vt:lpstr>3_Office Theme</vt:lpstr>
      <vt:lpstr>Модели</vt:lpstr>
      <vt:lpstr>Что такое модель?</vt:lpstr>
      <vt:lpstr>Модели, Представления и Шаблоны</vt:lpstr>
      <vt:lpstr>Модель – это данные, с которые необходимы пользователю</vt:lpstr>
      <vt:lpstr>В нашем коде модель – это класс</vt:lpstr>
      <vt:lpstr>Как на счет базы данных?</vt:lpstr>
      <vt:lpstr>Большинство веб-приложений предоставляют доступ к некой базе данных</vt:lpstr>
      <vt:lpstr>Нам необходимо работать с информацией в базе данных</vt:lpstr>
      <vt:lpstr>Объектно-реляционное отображение (Object-relational mapping)</vt:lpstr>
      <vt:lpstr>Что такое ORM?</vt:lpstr>
      <vt:lpstr>Зачем нужна ORM?</vt:lpstr>
      <vt:lpstr>Где применяются ORM?</vt:lpstr>
      <vt:lpstr>Как создать модель в Django?</vt:lpstr>
      <vt:lpstr>Добавить классы</vt:lpstr>
      <vt:lpstr>Создание класса модели в Django ORM</vt:lpstr>
      <vt:lpstr>Добавление атрибутов</vt:lpstr>
      <vt:lpstr>Презентация PowerPoint</vt:lpstr>
      <vt:lpstr>Презентация PowerPoint</vt:lpstr>
      <vt:lpstr>Создание строковых полей</vt:lpstr>
      <vt:lpstr>Создание целочисленных полей</vt:lpstr>
      <vt:lpstr>Создание модели сообщение в блоге</vt:lpstr>
      <vt:lpstr>Первичные ключи</vt:lpstr>
      <vt:lpstr>Что, если нужно настроить первичный ключ?</vt:lpstr>
      <vt:lpstr>Как на счет связей?</vt:lpstr>
      <vt:lpstr>Один ко многим</vt:lpstr>
      <vt:lpstr>ForeignKey</vt:lpstr>
      <vt:lpstr>on_delete</vt:lpstr>
      <vt:lpstr>Добавление связей в модель</vt:lpstr>
      <vt:lpstr>Взаимодействие с базой данных</vt:lpstr>
      <vt:lpstr>Как на счет взаимодействия с базой данных?</vt:lpstr>
      <vt:lpstr>Сведения о базе данных</vt:lpstr>
      <vt:lpstr>Как создать базу данных?</vt:lpstr>
      <vt:lpstr>Как запустить makemigrations? </vt:lpstr>
      <vt:lpstr>Как запустить sqlmigrate? </vt:lpstr>
      <vt:lpstr>Как запустить makemigrations? </vt:lpstr>
      <vt:lpstr>Создание и выполнение миграций</vt:lpstr>
      <vt:lpstr>Административная часть</vt:lpstr>
      <vt:lpstr>Административная часть</vt:lpstr>
      <vt:lpstr>Регистрация моделей</vt:lpstr>
      <vt:lpstr>Регистрация моделей</vt:lpstr>
      <vt:lpstr>Административная часть сайта</vt:lpstr>
      <vt:lpstr>Методы модели</vt:lpstr>
      <vt:lpstr>Метаданные модели</vt:lpstr>
      <vt:lpstr>Метаданные модели</vt:lpstr>
      <vt:lpstr>Свойства класса Meta</vt:lpstr>
      <vt:lpstr>Несколько слов об именах...</vt:lpstr>
      <vt:lpstr>Подготовка моделей к представлениям</vt:lpstr>
      <vt:lpstr>Дополнительное чтение</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django</dc:title>
  <dc:creator>X Y</dc:creator>
  <cp:lastModifiedBy>Максим Шаптала</cp:lastModifiedBy>
  <cp:revision>443</cp:revision>
  <dcterms:created xsi:type="dcterms:W3CDTF">2011-05-06T12:09:52Z</dcterms:created>
  <dcterms:modified xsi:type="dcterms:W3CDTF">2022-03-16T16:20:18Z</dcterms:modified>
</cp:coreProperties>
</file>