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77" r:id="rId5"/>
    <p:sldId id="311" r:id="rId6"/>
    <p:sldId id="315" r:id="rId7"/>
    <p:sldId id="313" r:id="rId8"/>
    <p:sldId id="316" r:id="rId9"/>
    <p:sldId id="312" r:id="rId10"/>
    <p:sldId id="310" r:id="rId11"/>
    <p:sldId id="317" r:id="rId12"/>
    <p:sldId id="319" r:id="rId13"/>
    <p:sldId id="320" r:id="rId14"/>
    <p:sldId id="321" r:id="rId15"/>
    <p:sldId id="322" r:id="rId16"/>
    <p:sldId id="323" r:id="rId17"/>
    <p:sldId id="314" r:id="rId18"/>
    <p:sldId id="318" r:id="rId19"/>
    <p:sldId id="328" r:id="rId20"/>
    <p:sldId id="330" r:id="rId21"/>
    <p:sldId id="331" r:id="rId22"/>
    <p:sldId id="332" r:id="rId23"/>
    <p:sldId id="329" r:id="rId24"/>
    <p:sldId id="324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72" d="100"/>
          <a:sy n="72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paginator/#django.core.paginator.Paginator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paginator/#page-clas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cbv.co.uk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-python.ru/tutorial/klassy-jazyke-python/takoe-klassy-miksin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Class Based View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Представления на базе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12B9A-E732-471F-9CFC-1B1EF379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ContextMixin</a:t>
            </a:r>
            <a:r>
              <a:rPr lang="en-US" dirty="0"/>
              <a:t>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25694-89BC-480D-81E4-53A4A9242F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ContextMixin</a:t>
            </a:r>
            <a:r>
              <a:rPr lang="ru-RU" dirty="0"/>
              <a:t>, предоставляет дочерним классам метод </a:t>
            </a:r>
            <a:r>
              <a:rPr lang="ru-RU" b="1" dirty="0" err="1"/>
              <a:t>get_context_data</a:t>
            </a:r>
            <a:r>
              <a:rPr lang="en-US" b="1" dirty="0"/>
              <a:t>()</a:t>
            </a:r>
            <a:r>
              <a:rPr lang="ru-RU" dirty="0"/>
              <a:t>, который можно использовать. </a:t>
            </a:r>
            <a:endParaRPr lang="ru-UA" dirty="0"/>
          </a:p>
        </p:txBody>
      </p:sp>
      <p:pic>
        <p:nvPicPr>
          <p:cNvPr id="6" name="Рисунок 5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CEE1628D-887B-4CD0-A4C8-A929DA6F8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20" y="3131277"/>
            <a:ext cx="7204412" cy="28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01B6F-BCCF-452E-8C47-359BA5A1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TemplateResponseMixin</a:t>
            </a:r>
            <a:r>
              <a:rPr lang="en-US" dirty="0"/>
              <a:t>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20F7C-A93E-4D95-AEC5-23B14F9251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Этот класс предоставляет еще несколько атрибутов и метод </a:t>
            </a:r>
            <a:r>
              <a:rPr lang="en-US" b="1" dirty="0" err="1"/>
              <a:t>render_to_response</a:t>
            </a:r>
            <a:r>
              <a:rPr lang="en-US" dirty="0"/>
              <a:t>()</a:t>
            </a:r>
            <a:r>
              <a:rPr lang="ru-RU" dirty="0"/>
              <a:t>. </a:t>
            </a:r>
            <a:endParaRPr lang="ru-UA" dirty="0"/>
          </a:p>
        </p:txBody>
      </p:sp>
      <p:pic>
        <p:nvPicPr>
          <p:cNvPr id="6" name="Рисунок 5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970085DB-F3F8-4DE1-9D88-D85C6016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90" y="2665758"/>
            <a:ext cx="9100019" cy="40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BBC68-902E-4F55-BB47-2287D558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TemplateView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A4E06-F66C-4474-95E1-0F68BADAC7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Наследуется одновременно от</a:t>
            </a:r>
            <a:r>
              <a:rPr lang="en-US" dirty="0"/>
              <a:t> </a:t>
            </a:r>
            <a:r>
              <a:rPr lang="ru-RU" dirty="0"/>
              <a:t>выше рассмотренных </a:t>
            </a:r>
            <a:r>
              <a:rPr lang="ru-RU" dirty="0" err="1"/>
              <a:t>миксин</a:t>
            </a:r>
            <a:r>
              <a:rPr lang="ru-RU" dirty="0"/>
              <a:t> и класса </a:t>
            </a:r>
            <a:r>
              <a:rPr lang="en-US" dirty="0"/>
              <a:t>View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E0C30301-DAFF-4825-8907-E3B8A20D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02" y="3200333"/>
            <a:ext cx="9197195" cy="16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A1644-17E6-4927-9126-E023704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TemplateView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CCDD0-9815-4786-8467-56F01440F6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 err="1"/>
              <a:t>Теперь</a:t>
            </a:r>
            <a:r>
              <a:rPr lang="uk-UA" dirty="0"/>
              <a:t> м</a:t>
            </a:r>
            <a:r>
              <a:rPr lang="ru-RU" dirty="0"/>
              <a:t>ы можем использовать этот класс как родительский: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CBF5C5C7-4411-4E8B-AF6D-20A7624E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8" y="3000375"/>
            <a:ext cx="8791763" cy="24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B01A-E197-4CEC-A982-5A9BE69B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0955D-D7EA-4509-861F-CB18EC8DF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36F2C2-BE28-437E-AACD-A861A17D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0" y="1388226"/>
            <a:ext cx="9632395" cy="23280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EDDC4-03E9-495D-B18E-1DCA3B75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30" y="3665694"/>
            <a:ext cx="9427608" cy="30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5D5CF2B-3A48-4530-9334-E0C7386D4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 err="1"/>
              <a:t>Пагинация</a:t>
            </a:r>
            <a:endParaRPr lang="ru-UA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30CB356-15A8-4B5B-99BD-CA871A7E0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886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877ED-67BB-44EF-B053-FA5E2495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uk-UA" dirty="0"/>
            </a:br>
            <a:r>
              <a:rPr lang="ru-RU" dirty="0"/>
              <a:t>Что </a:t>
            </a:r>
            <a:r>
              <a:rPr lang="ru-RU"/>
              <a:t>такое пагинация</a:t>
            </a:r>
            <a:r>
              <a:rPr lang="ru-RU" dirty="0"/>
              <a:t>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50592-2B33-49B2-8BC8-98789B201E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b="1" dirty="0"/>
              <a:t>Пагинация (</a:t>
            </a:r>
            <a:r>
              <a:rPr lang="ru-RU" b="1" dirty="0" err="1"/>
              <a:t>Pagination</a:t>
            </a:r>
            <a:r>
              <a:rPr lang="ru-RU" b="1" dirty="0"/>
              <a:t>)</a:t>
            </a:r>
            <a:r>
              <a:rPr lang="ru-RU" dirty="0"/>
              <a:t> – это порядковая нумерация страниц, которая в основном размещается вверху либо внизу страниц сайта.</a:t>
            </a:r>
          </a:p>
          <a:p>
            <a:r>
              <a:rPr lang="ru-RU" dirty="0"/>
              <a:t>Преимущественно пагинацию используют на основных страницах либо разделах. Всё это выглядит вот так:</a:t>
            </a: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C04281-1F76-4E65-80D2-CE3468BA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88" y="4479235"/>
            <a:ext cx="8294696" cy="1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0BE90-90B0-4DB8-8B71-E1A06608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uk-UA" dirty="0" err="1"/>
              <a:t>Класс</a:t>
            </a:r>
            <a:r>
              <a:rPr lang="uk-UA" dirty="0"/>
              <a:t> </a:t>
            </a:r>
            <a:r>
              <a:rPr lang="en-US" dirty="0"/>
              <a:t>Paginator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D391E-E61C-4C63-9284-8989D66A47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hlinkClick r:id="rId2"/>
              </a:rPr>
              <a:t>Paginator</a:t>
            </a:r>
            <a:r>
              <a:rPr lang="en-US" dirty="0"/>
              <a:t> </a:t>
            </a:r>
            <a:r>
              <a:rPr lang="uk-UA" dirty="0" err="1"/>
              <a:t>сод</a:t>
            </a:r>
            <a:r>
              <a:rPr lang="ru-RU" dirty="0" err="1"/>
              <a:t>ержит</a:t>
            </a:r>
            <a:r>
              <a:rPr lang="ru-RU" dirty="0"/>
              <a:t> атрибуты:</a:t>
            </a:r>
          </a:p>
          <a:p>
            <a:r>
              <a:rPr lang="en-US" dirty="0" err="1"/>
              <a:t>object_list</a:t>
            </a:r>
            <a:r>
              <a:rPr lang="ru-RU" dirty="0"/>
              <a:t> – список объектов</a:t>
            </a:r>
          </a:p>
          <a:p>
            <a:r>
              <a:rPr lang="en-US" dirty="0" err="1"/>
              <a:t>per_page</a:t>
            </a:r>
            <a:r>
              <a:rPr lang="ru-RU" dirty="0"/>
              <a:t> – количество объектов на странице</a:t>
            </a:r>
          </a:p>
          <a:p>
            <a:r>
              <a:rPr lang="en-US" dirty="0"/>
              <a:t>count </a:t>
            </a:r>
            <a:r>
              <a:rPr lang="uk-UA" dirty="0"/>
              <a:t>– </a:t>
            </a:r>
            <a:r>
              <a:rPr lang="ru-RU" dirty="0"/>
              <a:t>общее количество объектов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страницах</a:t>
            </a:r>
            <a:endParaRPr lang="uk-UA" dirty="0"/>
          </a:p>
          <a:p>
            <a:r>
              <a:rPr lang="en-US" dirty="0" err="1"/>
              <a:t>num_pages</a:t>
            </a:r>
            <a:r>
              <a:rPr lang="en-US" dirty="0"/>
              <a:t> – 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страниц</a:t>
            </a:r>
            <a:endParaRPr lang="en-US" dirty="0"/>
          </a:p>
          <a:p>
            <a:r>
              <a:rPr lang="en-US" dirty="0" err="1"/>
              <a:t>page_range</a:t>
            </a:r>
            <a:r>
              <a:rPr lang="en-US" dirty="0"/>
              <a:t> – </a:t>
            </a:r>
            <a:r>
              <a:rPr lang="uk-UA" dirty="0" err="1"/>
              <a:t>итератор</a:t>
            </a:r>
            <a:r>
              <a:rPr lang="uk-UA" dirty="0"/>
              <a:t> </a:t>
            </a:r>
            <a:r>
              <a:rPr lang="uk-UA" dirty="0" err="1"/>
              <a:t>страниц</a:t>
            </a:r>
            <a:r>
              <a:rPr lang="uk-UA" dirty="0"/>
              <a:t> (</a:t>
            </a:r>
            <a:r>
              <a:rPr lang="uk-UA" dirty="0" err="1"/>
              <a:t>номеров</a:t>
            </a:r>
            <a:r>
              <a:rPr lang="uk-UA" dirty="0"/>
              <a:t>)</a:t>
            </a:r>
          </a:p>
          <a:p>
            <a:pPr marL="0" indent="0">
              <a:buNone/>
            </a:pPr>
            <a:r>
              <a:rPr lang="uk-UA" dirty="0"/>
              <a:t>Метод</a:t>
            </a:r>
            <a:r>
              <a:rPr lang="ru-RU" dirty="0"/>
              <a:t>:</a:t>
            </a:r>
          </a:p>
          <a:p>
            <a:r>
              <a:rPr lang="en-US" dirty="0"/>
              <a:t>page(num) – </a:t>
            </a:r>
            <a:r>
              <a:rPr lang="uk-UA" dirty="0" err="1"/>
              <a:t>возвращает</a:t>
            </a:r>
            <a:r>
              <a:rPr lang="uk-UA" dirty="0"/>
              <a:t> об</a:t>
            </a:r>
            <a:r>
              <a:rPr lang="ru-RU" dirty="0" err="1"/>
              <a:t>ъект</a:t>
            </a:r>
            <a:r>
              <a:rPr lang="ru-RU" dirty="0"/>
              <a:t> </a:t>
            </a:r>
            <a:r>
              <a:rPr lang="en-US" dirty="0"/>
              <a:t>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893E5-7F01-4431-BEFA-236340E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Класс </a:t>
            </a:r>
            <a:r>
              <a:rPr lang="en-US" dirty="0"/>
              <a:t>Page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59DB7-EB95-4D0D-BEA5-D9C808EA05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800" dirty="0" err="1"/>
              <a:t>Класс</a:t>
            </a:r>
            <a:r>
              <a:rPr lang="uk-UA" sz="2800" dirty="0"/>
              <a:t> </a:t>
            </a:r>
            <a:r>
              <a:rPr lang="en-US" sz="2800" dirty="0">
                <a:hlinkClick r:id="rId2"/>
              </a:rPr>
              <a:t>Page</a:t>
            </a:r>
            <a:r>
              <a:rPr lang="en-US" sz="2800" dirty="0"/>
              <a:t> </a:t>
            </a:r>
            <a:r>
              <a:rPr lang="uk-UA" sz="2800" dirty="0" err="1"/>
              <a:t>содержит</a:t>
            </a:r>
            <a:r>
              <a:rPr lang="uk-UA" sz="2800" dirty="0"/>
              <a:t> </a:t>
            </a:r>
            <a:r>
              <a:rPr lang="uk-UA" sz="2800" dirty="0" err="1"/>
              <a:t>атрибуты</a:t>
            </a:r>
            <a:r>
              <a:rPr lang="uk-UA" sz="2800" dirty="0"/>
              <a:t>:</a:t>
            </a:r>
          </a:p>
          <a:p>
            <a:r>
              <a:rPr lang="en-US" sz="2800" dirty="0" err="1"/>
              <a:t>object_list</a:t>
            </a:r>
            <a:r>
              <a:rPr lang="en-US" sz="2800" dirty="0"/>
              <a:t> – </a:t>
            </a:r>
            <a:r>
              <a:rPr lang="uk-UA" sz="2800" dirty="0"/>
              <a:t>об</a:t>
            </a:r>
            <a:r>
              <a:rPr lang="ru-RU" sz="2800" dirty="0" err="1"/>
              <a:t>ъекты</a:t>
            </a:r>
            <a:r>
              <a:rPr lang="ru-RU" sz="2800" dirty="0"/>
              <a:t> на странице</a:t>
            </a:r>
          </a:p>
          <a:p>
            <a:r>
              <a:rPr lang="en-US" sz="2800" dirty="0"/>
              <a:t>number – </a:t>
            </a:r>
            <a:r>
              <a:rPr lang="uk-UA" sz="2800" dirty="0"/>
              <a:t>номер </a:t>
            </a:r>
            <a:r>
              <a:rPr lang="uk-UA" sz="2800" dirty="0" err="1"/>
              <a:t>страниц</a:t>
            </a:r>
            <a:r>
              <a:rPr lang="ru-RU" sz="2800" dirty="0"/>
              <a:t>ы (начинается с 1)</a:t>
            </a:r>
          </a:p>
          <a:p>
            <a:r>
              <a:rPr lang="en-US" sz="2800" dirty="0"/>
              <a:t>paginator – </a:t>
            </a:r>
            <a:r>
              <a:rPr lang="uk-UA" sz="2800" dirty="0" err="1"/>
              <a:t>сс</a:t>
            </a:r>
            <a:r>
              <a:rPr lang="ru-RU" sz="2800" dirty="0" err="1"/>
              <a:t>ылка</a:t>
            </a:r>
            <a:r>
              <a:rPr lang="ru-RU" sz="2800" dirty="0"/>
              <a:t> на объект </a:t>
            </a:r>
            <a:r>
              <a:rPr lang="en-US" sz="2800" dirty="0"/>
              <a:t>Paginator</a:t>
            </a:r>
          </a:p>
          <a:p>
            <a:pPr marL="0" indent="0">
              <a:buNone/>
            </a:pPr>
            <a:r>
              <a:rPr lang="uk-UA" sz="2800" dirty="0"/>
              <a:t>И метод</a:t>
            </a:r>
            <a:r>
              <a:rPr lang="ru-RU" sz="2800" dirty="0"/>
              <a:t>ы:</a:t>
            </a:r>
          </a:p>
          <a:p>
            <a:r>
              <a:rPr lang="en-US" sz="2800" dirty="0" err="1"/>
              <a:t>has_next</a:t>
            </a:r>
            <a:r>
              <a:rPr lang="en-US" sz="2800" dirty="0"/>
              <a:t>()</a:t>
            </a:r>
            <a:r>
              <a:rPr lang="ru-RU" sz="2800" dirty="0"/>
              <a:t>, </a:t>
            </a:r>
            <a:r>
              <a:rPr lang="en-US" sz="2800" dirty="0" err="1"/>
              <a:t>next_page_number</a:t>
            </a:r>
            <a:r>
              <a:rPr lang="en-US" sz="2800" dirty="0"/>
              <a:t>()</a:t>
            </a:r>
            <a:endParaRPr lang="ru-RU" sz="2800" dirty="0"/>
          </a:p>
          <a:p>
            <a:r>
              <a:rPr lang="en-US" sz="2800" dirty="0" err="1"/>
              <a:t>has_previous</a:t>
            </a:r>
            <a:r>
              <a:rPr lang="en-US" sz="2800" dirty="0"/>
              <a:t>()</a:t>
            </a:r>
            <a:r>
              <a:rPr lang="ru-RU" sz="2800" dirty="0"/>
              <a:t>, </a:t>
            </a:r>
            <a:r>
              <a:rPr lang="en-US" sz="2800" dirty="0" err="1"/>
              <a:t>previous_page_number</a:t>
            </a:r>
            <a:r>
              <a:rPr lang="en-US" sz="2800" dirty="0"/>
              <a:t>()</a:t>
            </a:r>
            <a:endParaRPr lang="ru-RU" sz="2800" dirty="0"/>
          </a:p>
          <a:p>
            <a:r>
              <a:rPr lang="en-US" sz="2800" dirty="0" err="1"/>
              <a:t>has_other_pages</a:t>
            </a:r>
            <a:r>
              <a:rPr lang="en-US" sz="2800" dirty="0"/>
              <a:t>()</a:t>
            </a:r>
            <a:endParaRPr lang="ru-RU" sz="2800" dirty="0"/>
          </a:p>
          <a:p>
            <a:r>
              <a:rPr lang="en-US" sz="2800" dirty="0" err="1"/>
              <a:t>start_index</a:t>
            </a:r>
            <a:r>
              <a:rPr lang="en-US" sz="2800" dirty="0"/>
              <a:t>()</a:t>
            </a:r>
            <a:r>
              <a:rPr lang="ru-RU" sz="2800" dirty="0"/>
              <a:t>, </a:t>
            </a:r>
            <a:r>
              <a:rPr lang="en-US" sz="2800" dirty="0" err="1"/>
              <a:t>end_index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07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8B66D8-DC82-47AB-B906-430169D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</p:spPr>
        <p:txBody>
          <a:bodyPr/>
          <a:lstStyle/>
          <a:p>
            <a:r>
              <a:rPr lang="uk-UA" dirty="0"/>
              <a:t>О </a:t>
            </a:r>
            <a:r>
              <a:rPr lang="uk-UA" dirty="0" err="1"/>
              <a:t>представлениях</a:t>
            </a:r>
            <a:r>
              <a:rPr lang="uk-UA" dirty="0"/>
              <a:t> (</a:t>
            </a:r>
            <a:r>
              <a:rPr lang="en-US" dirty="0"/>
              <a:t>view)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4D0A163-C6FA-468B-890E-947A492845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</p:spPr>
        <p:txBody>
          <a:bodyPr/>
          <a:lstStyle/>
          <a:p>
            <a:r>
              <a:rPr lang="ru-RU" dirty="0"/>
              <a:t>Представление, в самом общем виде, - это исполняемый(</a:t>
            </a:r>
            <a:r>
              <a:rPr lang="ru-RU" dirty="0" err="1"/>
              <a:t>callable</a:t>
            </a:r>
            <a:r>
              <a:rPr lang="ru-RU" dirty="0"/>
              <a:t>) объект, который принимает “на вход” запрос (</a:t>
            </a:r>
            <a:r>
              <a:rPr lang="ru-RU" dirty="0" err="1"/>
              <a:t>request</a:t>
            </a:r>
            <a:r>
              <a:rPr lang="ru-RU" dirty="0"/>
              <a:t>), и возвращает ответ(</a:t>
            </a:r>
            <a:r>
              <a:rPr lang="ru-RU" dirty="0" err="1"/>
              <a:t>response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В этой роли может выступать не только функция, но и классы - и </a:t>
            </a:r>
            <a:r>
              <a:rPr lang="ru-RU" dirty="0" err="1"/>
              <a:t>Django</a:t>
            </a:r>
            <a:r>
              <a:rPr lang="ru-RU" dirty="0"/>
              <a:t> предоставляет нам такие классы и примеры их использования.</a:t>
            </a:r>
            <a:endParaRPr lang="en-US" dirty="0"/>
          </a:p>
          <a:p>
            <a:r>
              <a:rPr lang="ru-RU" dirty="0"/>
              <a:t>Такие классы позволяют создавать структурированные, повторно используемые представления, базируясь на возможностях наследования и, в том числе, множественного наследования, - с использованием примесей (</a:t>
            </a:r>
            <a:r>
              <a:rPr lang="ru-RU" dirty="0" err="1"/>
              <a:t>mixins</a:t>
            </a:r>
            <a:r>
              <a:rPr lang="ru-RU" dirty="0"/>
              <a:t>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569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5D5CF2B-3A48-4530-9334-E0C7386D4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 err="1"/>
              <a:t>Общие</a:t>
            </a:r>
            <a:r>
              <a:rPr lang="uk-UA" dirty="0"/>
              <a:t> </a:t>
            </a:r>
            <a:r>
              <a:rPr lang="uk-UA" dirty="0" err="1"/>
              <a:t>класс</a:t>
            </a:r>
            <a:r>
              <a:rPr lang="ru-RU" dirty="0"/>
              <a:t>ы</a:t>
            </a:r>
            <a:endParaRPr lang="ru-UA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30CB356-15A8-4B5B-99BD-CA871A7E0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858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5A34D9-2AF3-403B-A877-9BE8A208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uk-UA" dirty="0" err="1"/>
              <a:t>операции</a:t>
            </a:r>
            <a:endParaRPr lang="ru-UA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84AE7C2-AE79-4711-8CCC-3C6973E5D7E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57056984"/>
              </p:ext>
            </p:extLst>
          </p:nvPr>
        </p:nvGraphicFramePr>
        <p:xfrm>
          <a:off x="379413" y="1387474"/>
          <a:ext cx="11036300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37">
                  <a:extLst>
                    <a:ext uri="{9D8B030D-6E8A-4147-A177-3AD203B41FA5}">
                      <a16:colId xmlns:a16="http://schemas.microsoft.com/office/drawing/2014/main" val="4276698188"/>
                    </a:ext>
                  </a:extLst>
                </a:gridCol>
                <a:gridCol w="9072563">
                  <a:extLst>
                    <a:ext uri="{9D8B030D-6E8A-4147-A177-3AD203B41FA5}">
                      <a16:colId xmlns:a16="http://schemas.microsoft.com/office/drawing/2014/main" val="1383713952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r>
                        <a:rPr lang="ru-RU" sz="3200" dirty="0"/>
                        <a:t>Операция</a:t>
                      </a:r>
                      <a:endParaRPr lang="ru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Generic View</a:t>
                      </a:r>
                      <a:endParaRPr lang="ru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45738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r>
                        <a:rPr lang="en-US" sz="3200" dirty="0"/>
                        <a:t>Create</a:t>
                      </a:r>
                      <a:endParaRPr lang="ru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CreateView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FormVeiw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27122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r>
                        <a:rPr lang="en-US" sz="32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ListView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DetailView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698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r>
                        <a:rPr lang="en-US" sz="3200" dirty="0"/>
                        <a:t>Update</a:t>
                      </a:r>
                      <a:endParaRPr lang="ru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UpdateView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FormView</a:t>
                      </a:r>
                      <a:endParaRPr lang="ru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6075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r>
                        <a:rPr lang="en-US" sz="3200" dirty="0"/>
                        <a:t>Delete</a:t>
                      </a:r>
                      <a:endParaRPr lang="ru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DeleteView</a:t>
                      </a:r>
                      <a:endParaRPr lang="ru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50838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5D931C-2CE8-40F1-B7A9-E6D11DCD8E4C}"/>
              </a:ext>
            </a:extLst>
          </p:cNvPr>
          <p:cNvSpPr/>
          <p:nvPr/>
        </p:nvSpPr>
        <p:spPr>
          <a:xfrm>
            <a:off x="379413" y="6080299"/>
            <a:ext cx="512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https://ccbv.co.uk</a:t>
            </a:r>
            <a:r>
              <a:rPr lang="en-US" dirty="0"/>
              <a:t> – </a:t>
            </a:r>
            <a:r>
              <a:rPr lang="uk-UA" dirty="0" err="1"/>
              <a:t>справочник</a:t>
            </a:r>
            <a:r>
              <a:rPr lang="uk-UA" dirty="0"/>
              <a:t> по </a:t>
            </a:r>
            <a:r>
              <a:rPr lang="uk-UA" dirty="0" err="1"/>
              <a:t>общим</a:t>
            </a:r>
            <a:r>
              <a:rPr lang="uk-UA" dirty="0"/>
              <a:t> </a:t>
            </a:r>
            <a:r>
              <a:rPr lang="uk-UA" dirty="0" err="1"/>
              <a:t>классам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1226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2489B-FC1F-43FA-9AE1-56BEA03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Основн</a:t>
            </a:r>
            <a:r>
              <a:rPr lang="ru-RU" dirty="0" err="1"/>
              <a:t>ые</a:t>
            </a:r>
            <a:r>
              <a:rPr lang="ru-RU" dirty="0"/>
              <a:t> атрибуты </a:t>
            </a:r>
            <a:r>
              <a:rPr lang="uk-UA" dirty="0" err="1"/>
              <a:t>общих</a:t>
            </a:r>
            <a:r>
              <a:rPr lang="uk-UA" dirty="0"/>
              <a:t> </a:t>
            </a:r>
            <a:r>
              <a:rPr lang="uk-UA" dirty="0" err="1"/>
              <a:t>классов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9895D-F3E8-4F3A-BE2C-7F4354279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fields</a:t>
            </a:r>
            <a:endParaRPr lang="uk-UA" dirty="0"/>
          </a:p>
          <a:p>
            <a:r>
              <a:rPr lang="en-US" dirty="0" err="1"/>
              <a:t>queryset</a:t>
            </a:r>
            <a:endParaRPr lang="en-US" dirty="0"/>
          </a:p>
          <a:p>
            <a:r>
              <a:rPr lang="en-US" dirty="0" err="1"/>
              <a:t>template_name_suffix</a:t>
            </a:r>
            <a:endParaRPr lang="en-US" dirty="0"/>
          </a:p>
          <a:p>
            <a:r>
              <a:rPr lang="en-US" dirty="0" err="1"/>
              <a:t>template_name</a:t>
            </a:r>
            <a:endParaRPr lang="en-US" dirty="0"/>
          </a:p>
          <a:p>
            <a:r>
              <a:rPr lang="en-US" dirty="0" err="1"/>
              <a:t>context_object_name</a:t>
            </a:r>
            <a:endParaRPr lang="en-US" dirty="0"/>
          </a:p>
          <a:p>
            <a:r>
              <a:rPr lang="en-US" dirty="0"/>
              <a:t>ordering</a:t>
            </a:r>
          </a:p>
          <a:p>
            <a:r>
              <a:rPr lang="en-US" dirty="0" err="1"/>
              <a:t>paginate_by</a:t>
            </a:r>
            <a:r>
              <a:rPr lang="en-US" dirty="0"/>
              <a:t> (</a:t>
            </a:r>
            <a:r>
              <a:rPr lang="uk-UA" dirty="0"/>
              <a:t>для </a:t>
            </a:r>
            <a:r>
              <a:rPr lang="en-US" dirty="0" err="1"/>
              <a:t>ListView</a:t>
            </a:r>
            <a:r>
              <a:rPr lang="en-US" dirty="0"/>
              <a:t>)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560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733D23-8A56-4B06-BEB7-AF404151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на базе функций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BFBC1D-8710-4578-B324-33957AB0E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Нам уже известно, что для обработки запроса необходимо создать функцию, которая принимает запрос и возвращает объект </a:t>
            </a:r>
            <a:r>
              <a:rPr lang="en-US" dirty="0" err="1"/>
              <a:t>HttpResponse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C3E08D-2F73-45B0-8987-1C11C8EA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65" y="3548921"/>
            <a:ext cx="7446396" cy="21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C559-B8DE-490C-B66A-0858F486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Наследование классов</a:t>
            </a:r>
            <a:br>
              <a:rPr lang="ru-RU" dirty="0"/>
            </a:br>
            <a:br>
              <a:rPr lang="ru-RU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90CF1-CFE1-4465-93E5-52D7B129C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Второй, более мощный и гибкий способ использования общих CBV, это использование их в качестве родительских классов. </a:t>
            </a:r>
          </a:p>
          <a:p>
            <a:r>
              <a:rPr lang="ru-RU" dirty="0"/>
              <a:t>Можно указать эти классы в качестве родительских для пользовательского класса-представления и переопределить в теле класса значения атрибутов (таких как </a:t>
            </a:r>
            <a:r>
              <a:rPr lang="ru-RU" b="1" dirty="0" err="1"/>
              <a:t>template_name</a:t>
            </a:r>
            <a:r>
              <a:rPr lang="ru-RU" dirty="0"/>
              <a:t>) или методы (такие как </a:t>
            </a:r>
            <a:r>
              <a:rPr lang="ru-RU" b="1" dirty="0" err="1"/>
              <a:t>get_context_data</a:t>
            </a:r>
            <a:r>
              <a:rPr lang="ru-RU" dirty="0"/>
              <a:t>), определив тем самым специфику его работы.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836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82836-BE26-44E3-B20E-0D4AA009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основе представлений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46F81-6A80-4C69-BC63-58AF569732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/>
              <a:t>Но </a:t>
            </a:r>
            <a:r>
              <a:rPr lang="uk-UA" dirty="0" err="1"/>
              <a:t>также</a:t>
            </a:r>
            <a:r>
              <a:rPr lang="uk-UA" dirty="0"/>
              <a:t> м</a:t>
            </a:r>
            <a:r>
              <a:rPr lang="ru-RU" dirty="0"/>
              <a:t>ы можем использовать преимущества ООП для создания наших представлений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5C9AF-4514-48E6-8452-0F40294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07" y="2873029"/>
            <a:ext cx="7327105" cy="30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73CCB-15A7-4E23-BA5F-07CD37C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CBV в </a:t>
            </a:r>
            <a:r>
              <a:rPr lang="ru-RU" dirty="0" err="1"/>
              <a:t>URLconf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57CE0-4F69-46AA-9FBC-B39C86121F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Самой простой способ использования общих классов-представлений, - это создание их непосредственно в </a:t>
            </a:r>
            <a:r>
              <a:rPr lang="ru-RU" dirty="0" err="1"/>
              <a:t>URLconf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Если вы переопределяете всего несколько простых атрибутов класса, вы можете просто передать эти значения как аргументы метода </a:t>
            </a:r>
            <a:r>
              <a:rPr lang="ru-RU" b="1" dirty="0" err="1"/>
              <a:t>as_view</a:t>
            </a:r>
            <a:r>
              <a:rPr lang="ru-RU" b="1" dirty="0"/>
              <a:t>()</a:t>
            </a:r>
            <a:r>
              <a:rPr lang="ru-RU" dirty="0"/>
              <a:t>: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894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5D5CF2B-3A48-4530-9334-E0C7386D4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Миксины</a:t>
            </a:r>
            <a:endParaRPr lang="ru-UA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30CB356-15A8-4B5B-99BD-CA871A7E0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61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D80FBBD-44F0-47EA-9778-48545856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миксины</a:t>
            </a:r>
            <a:r>
              <a:rPr lang="ru-RU" dirty="0"/>
              <a:t>?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E2E0DD9-17D3-415C-856A-B2AED2F4EB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u="sng" dirty="0" err="1">
                <a:hlinkClick r:id="rId2" tooltip="Что такое миксины в Python и как их использовать."/>
              </a:rPr>
              <a:t>Mixin</a:t>
            </a:r>
            <a:r>
              <a:rPr lang="ru-RU" u="sng" dirty="0">
                <a:hlinkClick r:id="rId2" tooltip="Что такое миксины в Python и как их использовать."/>
              </a:rPr>
              <a:t> классы</a:t>
            </a:r>
            <a:r>
              <a:rPr lang="ru-RU" dirty="0"/>
              <a:t> - это концепция в программировании, в которой класс предоставляет функциональные возможности, но не предназначен для самостоятельного использования. </a:t>
            </a:r>
          </a:p>
          <a:p>
            <a:r>
              <a:rPr lang="ru-RU" dirty="0"/>
              <a:t>Основная цель </a:t>
            </a:r>
            <a:r>
              <a:rPr lang="ru-RU" dirty="0" err="1"/>
              <a:t>миксинов</a:t>
            </a:r>
            <a:r>
              <a:rPr lang="ru-RU" dirty="0"/>
              <a:t> - предоставить какие-то дополнительные методы.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602651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530</Words>
  <Application>Microsoft Office PowerPoint</Application>
  <PresentationFormat>Широкоэкранный</PresentationFormat>
  <Paragraphs>75</Paragraphs>
  <Slides>22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1_Office Theme</vt:lpstr>
      <vt:lpstr>Презентация PowerPoint</vt:lpstr>
      <vt:lpstr>О представлениях (view)</vt:lpstr>
      <vt:lpstr>Представления на базе функций</vt:lpstr>
      <vt:lpstr>Наследование классов  </vt:lpstr>
      <vt:lpstr>Классы в основе представлений</vt:lpstr>
      <vt:lpstr>Использование CBV в URLconf</vt:lpstr>
      <vt:lpstr>Презентация PowerPoint</vt:lpstr>
      <vt:lpstr>Презентация PowerPoint</vt:lpstr>
      <vt:lpstr>Что такое миксины?</vt:lpstr>
      <vt:lpstr>ContextMixin </vt:lpstr>
      <vt:lpstr>TemplateResponseMixin </vt:lpstr>
      <vt:lpstr>TemplateView</vt:lpstr>
      <vt:lpstr>Использование TemplateView</vt:lpstr>
      <vt:lpstr>Пример</vt:lpstr>
      <vt:lpstr>Презентация PowerPoint</vt:lpstr>
      <vt:lpstr> Что такое пагинация?</vt:lpstr>
      <vt:lpstr> Класс Paginator</vt:lpstr>
      <vt:lpstr> Класс Page</vt:lpstr>
      <vt:lpstr>Презентация PowerPoint</vt:lpstr>
      <vt:lpstr>Презентация PowerPoint</vt:lpstr>
      <vt:lpstr>CRUD операции</vt:lpstr>
      <vt:lpstr>Основные атрибуты общих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197</cp:revision>
  <dcterms:created xsi:type="dcterms:W3CDTF">2013-02-15T23:12:42Z</dcterms:created>
  <dcterms:modified xsi:type="dcterms:W3CDTF">2022-04-13T18:41:16Z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