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77" r:id="rId5"/>
    <p:sldId id="335" r:id="rId6"/>
    <p:sldId id="336" r:id="rId7"/>
    <p:sldId id="343" r:id="rId8"/>
    <p:sldId id="344" r:id="rId9"/>
    <p:sldId id="345" r:id="rId10"/>
    <p:sldId id="337" r:id="rId11"/>
    <p:sldId id="338" r:id="rId12"/>
    <p:sldId id="339" r:id="rId13"/>
    <p:sldId id="340" r:id="rId14"/>
    <p:sldId id="341" r:id="rId15"/>
    <p:sldId id="342" r:id="rId16"/>
    <p:sldId id="310" r:id="rId17"/>
    <p:sldId id="347" r:id="rId18"/>
    <p:sldId id="350" r:id="rId19"/>
    <p:sldId id="348" r:id="rId20"/>
    <p:sldId id="349" r:id="rId21"/>
    <p:sldId id="346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51" r:id="rId31"/>
    <p:sldId id="360" r:id="rId32"/>
    <p:sldId id="361" r:id="rId33"/>
    <p:sldId id="3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1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233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defTabSz="9137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6544" r="7275" b="16691"/>
          <a:stretch/>
        </p:blipFill>
        <p:spPr>
          <a:xfrm>
            <a:off x="10731799" y="4630992"/>
            <a:ext cx="1131688" cy="33474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3271" y="164177"/>
            <a:ext cx="369146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600" baseline="0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Virtual Academy</a:t>
            </a:r>
            <a:endParaRPr lang="en-US" sz="160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19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11603313" cy="1692617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3466407"/>
            <a:ext cx="11315013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13486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ru-RU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Демонстрация</a:t>
            </a:r>
            <a:endParaRPr lang="en-US" sz="6600" dirty="0">
              <a:solidFill>
                <a:prstClr val="black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6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46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02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3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4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7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bub.com/SmileyCbris/easy-tbumbnails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3541" y="2635134"/>
            <a:ext cx="11315013" cy="1485524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Аутентификация пользователей</a:t>
            </a:r>
            <a:endParaRPr lang="en-US" sz="60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69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Насторйки в </a:t>
            </a:r>
            <a:r>
              <a:rPr lang="en-US" dirty="0"/>
              <a:t>settings.py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713958"/>
            <a:ext cx="11525250" cy="5290388"/>
          </a:xfrm>
        </p:spPr>
        <p:txBody>
          <a:bodyPr/>
          <a:lstStyle/>
          <a:p>
            <a:r>
              <a:rPr lang="ru-RU" dirty="0"/>
              <a:t>LOGIN_REDIRECT_URL</a:t>
            </a:r>
          </a:p>
          <a:p>
            <a:pPr lvl="1"/>
            <a:r>
              <a:rPr lang="ru-RU" sz="2400" dirty="0"/>
              <a:t>По умолчанию: '/accounts/profile/'</a:t>
            </a:r>
          </a:p>
          <a:p>
            <a:pPr lvl="1"/>
            <a:r>
              <a:rPr lang="ru-RU" sz="2400" dirty="0"/>
              <a:t>URL куда перенаправляется пользователь поле авторизации пользователя в представлении contrib.auth.login, если не передан параметр next.</a:t>
            </a:r>
            <a:endParaRPr lang="en-US" sz="2400" dirty="0"/>
          </a:p>
          <a:p>
            <a:r>
              <a:rPr lang="ru-RU" dirty="0"/>
              <a:t>LOGIN_URL</a:t>
            </a:r>
          </a:p>
          <a:p>
            <a:pPr lvl="1"/>
            <a:r>
              <a:rPr lang="ru-RU" sz="2400" dirty="0"/>
              <a:t>По умолчанию: '/accounts/login/'</a:t>
            </a:r>
          </a:p>
          <a:p>
            <a:pPr lvl="1"/>
            <a:r>
              <a:rPr lang="ru-RU" sz="2400" dirty="0"/>
              <a:t>URL, на который перенаправляются пользователи для авторизации, особенно при использовании декоратора </a:t>
            </a:r>
            <a:r>
              <a:rPr lang="en-US" sz="2400" b="1" dirty="0"/>
              <a:t>@</a:t>
            </a:r>
            <a:r>
              <a:rPr lang="ru-RU" sz="2400" b="1" dirty="0" err="1"/>
              <a:t>login_required</a:t>
            </a:r>
            <a:r>
              <a:rPr lang="ru-RU" sz="2400" dirty="0"/>
              <a:t>().</a:t>
            </a:r>
            <a:endParaRPr lang="en-US" sz="2400" dirty="0"/>
          </a:p>
          <a:p>
            <a:r>
              <a:rPr lang="en-US" dirty="0"/>
              <a:t>LOGOUT_URL</a:t>
            </a:r>
          </a:p>
          <a:p>
            <a:pPr lvl="1"/>
            <a:r>
              <a:rPr lang="ru-RU" sz="2400" dirty="0"/>
              <a:t>По умолчанию: '/</a:t>
            </a:r>
            <a:r>
              <a:rPr lang="en-US" sz="2400" dirty="0"/>
              <a:t>accounts/logout/'</a:t>
            </a:r>
          </a:p>
          <a:p>
            <a:pPr lvl="1"/>
            <a:r>
              <a:rPr lang="ru-RU" sz="2400" dirty="0"/>
              <a:t>Аналогичен </a:t>
            </a:r>
            <a:r>
              <a:rPr lang="en-US" sz="2400" dirty="0"/>
              <a:t>LOGIN_URL.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3647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аутентификации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9539" y="1605417"/>
            <a:ext cx="1104438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"base.html"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crispy_forms_tags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'blog_login'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{%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csrf_token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{{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crispy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hidden name=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"next"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"submit"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"btn btn-default"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9550" y="3133724"/>
            <a:ext cx="3990975" cy="37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2150755" y="4238624"/>
            <a:ext cx="8622020" cy="37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5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80533" y="3417677"/>
            <a:ext cx="1131146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"blog_logout"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"btn btn-danger"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&gt;Logout&lt;/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4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 польлзователя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0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понять, что пользователь аутентифицирован?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Если текущий пользователь не авторизован, атрибут </a:t>
            </a:r>
            <a:r>
              <a:rPr lang="en-US" dirty="0"/>
              <a:t> </a:t>
            </a:r>
            <a:r>
              <a:rPr lang="en-US" dirty="0" err="1"/>
              <a:t>request.user</a:t>
            </a:r>
            <a:r>
              <a:rPr lang="en-US" dirty="0"/>
              <a:t> </a:t>
            </a:r>
            <a:r>
              <a:rPr lang="ru-RU" dirty="0"/>
              <a:t>для каждого запроса содержит экземпляр AnonymousUser, иначе экземпляр User.</a:t>
            </a:r>
          </a:p>
          <a:p>
            <a:r>
              <a:rPr lang="ru-RU" dirty="0"/>
              <a:t>Различить их можно с помощью метода is_authenticated():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05074" y="4138195"/>
            <a:ext cx="883920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request.user.is_authenticated():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Пользователь аутентифицирован</a:t>
            </a:r>
            <a:br>
              <a:rPr kumimoji="0" lang="ru-RU" altLang="ru-RU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Это анонимный пользователь</a:t>
            </a:r>
            <a:br>
              <a:rPr kumimoji="0" lang="ru-RU" altLang="ru-RU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kumimoji="0" lang="ru-RU" altLang="ru-RU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8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 </a:t>
            </a:r>
            <a:r>
              <a:rPr lang="en-US" dirty="0" err="1"/>
              <a:t>login_required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Для краткости кода вы можете использовать декоратор login_required():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03217" y="3250081"/>
            <a:ext cx="740092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django.contrib.auth.decorators </a:t>
            </a:r>
            <a:r>
              <a:rPr kumimoji="0" lang="ru-RU" altLang="ru-RU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login_required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login_required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my_view(request):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kumimoji="0" lang="ru-RU" altLang="ru-RU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8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авторизовать пользователя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911976"/>
            <a:ext cx="11525250" cy="5290388"/>
          </a:xfrm>
        </p:spPr>
        <p:txBody>
          <a:bodyPr/>
          <a:lstStyle/>
          <a:p>
            <a:r>
              <a:rPr lang="ru-RU" dirty="0"/>
              <a:t>Перед авторизацией необходимо выполнить аутентификацию пользователя с помощью функции authenticate(), а затем вызвать функции login()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93517" y="2442746"/>
            <a:ext cx="994123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django.contrib.auth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authenticate, login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my_view(request):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username = request.POST[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'username'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password = request.POST[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user = authenticate(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=username,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=password)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not None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user.is_active: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login(request, user)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Перенаправление на целевую страницу.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Вернуть сообщение о ошбике: 'Неактивный аккаунт'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Вернуть сообщение о ошибке 'Неверный логин'.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1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отменить авторизацию пользователя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Для отмены авторизации пользователя, который был авторизован с помощью функции login(), следует использовать функцию logout() в коде вашего представления. </a:t>
            </a:r>
          </a:p>
          <a:p>
            <a:r>
              <a:rPr lang="ru-RU" dirty="0"/>
              <a:t>Функция принимает объект HttpRequest и не возвращает никаких значений.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38449" y="4775568"/>
            <a:ext cx="7439025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django.contrib.auth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logout_view(request):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logout(request)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Перенаправление на страницу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414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прав доступа к страницам сайта</a:t>
            </a:r>
          </a:p>
        </p:txBody>
      </p:sp>
    </p:spTree>
    <p:extLst>
      <p:ext uri="{BB962C8B-B14F-4D97-AF65-F5344CB8AC3E}">
        <p14:creationId xmlns:p14="http://schemas.microsoft.com/office/powerpoint/2010/main" val="979268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3541" y="2635134"/>
            <a:ext cx="11315013" cy="1485524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Загрузка файлов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06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аутентификации </a:t>
            </a:r>
            <a:r>
              <a:rPr lang="en-US" dirty="0"/>
              <a:t>Django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Django поставляется с системой аутентификации пользователей. </a:t>
            </a:r>
            <a:endParaRPr lang="en-US" dirty="0"/>
          </a:p>
          <a:p>
            <a:r>
              <a:rPr lang="ru-RU" dirty="0"/>
              <a:t>Она обеспечивает пользовательские аккаунты, группы, права и сессии на основе куки.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7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настройки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Переменная М</a:t>
            </a:r>
            <a:r>
              <a:rPr lang="en-US" dirty="0"/>
              <a:t>EDIA R</a:t>
            </a:r>
            <a:r>
              <a:rPr lang="ru-RU" dirty="0"/>
              <a:t>ООТ задает полный путь к папке, </a:t>
            </a:r>
            <a:r>
              <a:rPr lang="en-US" dirty="0"/>
              <a:t>r</a:t>
            </a:r>
            <a:r>
              <a:rPr lang="ru-RU" dirty="0"/>
              <a:t>де будут храниться выгруженные</a:t>
            </a:r>
            <a:r>
              <a:rPr lang="en-US" dirty="0"/>
              <a:t> </a:t>
            </a:r>
            <a:r>
              <a:rPr lang="ru-RU" dirty="0"/>
              <a:t>на сайт файлы, в виде строки:</a:t>
            </a:r>
          </a:p>
          <a:p>
            <a:pPr marL="0" indent="0" algn="ctr">
              <a:buNone/>
            </a:pPr>
            <a:r>
              <a:rPr lang="en-US" dirty="0"/>
              <a:t>MEDIA_ROOT = </a:t>
            </a:r>
            <a:r>
              <a:rPr lang="en-US" dirty="0" err="1"/>
              <a:t>os.path.join</a:t>
            </a:r>
            <a:r>
              <a:rPr lang="en-US" dirty="0"/>
              <a:t>(BASE_DIR, 'uploads')</a:t>
            </a:r>
          </a:p>
          <a:p>
            <a:r>
              <a:rPr lang="ru-RU" dirty="0"/>
              <a:t>И не забудем создать эту папку, поскольку Django за нас этого не сделает</a:t>
            </a:r>
            <a:endParaRPr lang="en-US" dirty="0"/>
          </a:p>
          <a:p>
            <a:r>
              <a:rPr lang="ru-RU" dirty="0"/>
              <a:t>Переменная МEDIA URL задает префикс для формирования интернет-адреса всех выгруженных</a:t>
            </a:r>
            <a:r>
              <a:rPr lang="en-US" dirty="0"/>
              <a:t> </a:t>
            </a:r>
            <a:r>
              <a:rPr lang="ru-RU" dirty="0"/>
              <a:t>файлов, также в виде строки: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ru-RU" dirty="0"/>
              <a:t>EDIA URL = '/media/'</a:t>
            </a:r>
          </a:p>
        </p:txBody>
      </p:sp>
    </p:spTree>
    <p:extLst>
      <p:ext uri="{BB962C8B-B14F-4D97-AF65-F5344CB8AC3E}">
        <p14:creationId xmlns:p14="http://schemas.microsoft.com/office/powerpoint/2010/main" val="12822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настройки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8696" y="845301"/>
            <a:ext cx="11525250" cy="5290388"/>
          </a:xfrm>
        </p:spPr>
        <p:txBody>
          <a:bodyPr/>
          <a:lstStyle/>
          <a:p>
            <a:r>
              <a:rPr lang="ru-RU" dirty="0"/>
              <a:t>Далее нам нужно привязать заданную в переменной МEDIA RООТ папку к заданному</a:t>
            </a:r>
            <a:r>
              <a:rPr lang="en-US" dirty="0"/>
              <a:t> </a:t>
            </a:r>
            <a:r>
              <a:rPr lang="ru-RU" dirty="0"/>
              <a:t>в переменной МEDIA URL префиксу интернет-адресов. </a:t>
            </a:r>
            <a:endParaRPr lang="en-US" dirty="0"/>
          </a:p>
          <a:p>
            <a:r>
              <a:rPr lang="ru-RU" dirty="0"/>
              <a:t>Это нужно для того, чтобы</a:t>
            </a:r>
            <a:r>
              <a:rPr lang="en-US" dirty="0"/>
              <a:t> </a:t>
            </a:r>
            <a:r>
              <a:rPr lang="ru-RU" dirty="0"/>
              <a:t>встроенный отладочный WеЬ-сервер Django смог обработать запросы на загрузку</a:t>
            </a:r>
            <a:r>
              <a:rPr lang="en-US" dirty="0"/>
              <a:t> </a:t>
            </a:r>
            <a:r>
              <a:rPr lang="ru-RU" dirty="0"/>
              <a:t>выгруженных файлов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6704" y="4158505"/>
            <a:ext cx="1127529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django.conf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django.conf.urls.static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 =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r'^logout/$'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views.logout, {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'next_page'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"index"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"blog_logout"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static(settings.MEDIA_URL,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document_root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settings.MEDIA_ROOT)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7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файлов в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Django предлагает нам хранить файлы прямо в модели.</a:t>
            </a:r>
            <a:endParaRPr lang="en-US" dirty="0"/>
          </a:p>
          <a:p>
            <a:r>
              <a:rPr lang="ru-RU" dirty="0"/>
              <a:t>Нам доступны два класса полей модели, предназначенных для хранения файлов.</a:t>
            </a:r>
          </a:p>
          <a:p>
            <a:pPr lvl="1"/>
            <a:r>
              <a:rPr lang="ru-RU" dirty="0"/>
              <a:t>FileField - хранит файл любого типа;</a:t>
            </a:r>
          </a:p>
          <a:p>
            <a:pPr lvl="1"/>
            <a:r>
              <a:rPr lang="ru-RU" dirty="0"/>
              <a:t>ImageField - хранит графический файл.</a:t>
            </a:r>
            <a:endParaRPr lang="en-US" dirty="0"/>
          </a:p>
          <a:p>
            <a:r>
              <a:rPr lang="ru-RU" dirty="0"/>
              <a:t>Конструкторы классов FileField и ImageField принимают обязательный именованный</a:t>
            </a:r>
            <a:r>
              <a:rPr lang="en-US" dirty="0"/>
              <a:t> </a:t>
            </a:r>
            <a:r>
              <a:rPr lang="ru-RU" dirty="0"/>
              <a:t>параметр upload_to. </a:t>
            </a:r>
            <a:endParaRPr lang="en-US" dirty="0"/>
          </a:p>
          <a:p>
            <a:r>
              <a:rPr lang="ru-RU" dirty="0"/>
              <a:t>Он задает папку, где физически размещаются хранящиеся</a:t>
            </a:r>
            <a:r>
              <a:rPr lang="en-US" dirty="0"/>
              <a:t> </a:t>
            </a:r>
            <a:r>
              <a:rPr lang="ru-RU" dirty="0"/>
              <a:t>в данном поле файлы</a:t>
            </a:r>
          </a:p>
        </p:txBody>
      </p:sp>
    </p:spTree>
    <p:extLst>
      <p:ext uri="{BB962C8B-B14F-4D97-AF65-F5344CB8AC3E}">
        <p14:creationId xmlns:p14="http://schemas.microsoft.com/office/powerpoint/2010/main" val="36522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сведений о файлах,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Значение, хранящееся в полях классов FileField или ImageField, представляет собой</a:t>
            </a:r>
            <a:r>
              <a:rPr lang="en-US" dirty="0"/>
              <a:t> </a:t>
            </a:r>
            <a:r>
              <a:rPr lang="ru-RU" dirty="0"/>
              <a:t>объект класса FieldFile.</a:t>
            </a:r>
            <a:endParaRPr lang="en-US" dirty="0"/>
          </a:p>
          <a:p>
            <a:r>
              <a:rPr lang="ru-RU" dirty="0"/>
              <a:t>Атрибуты классов:</a:t>
            </a:r>
          </a:p>
          <a:p>
            <a:pPr lvl="1"/>
            <a:r>
              <a:rPr lang="ru-RU" dirty="0"/>
              <a:t>name - путь к файлу относительно папки, чей путь указан в переменной М</a:t>
            </a:r>
            <a:r>
              <a:rPr lang="en-US" dirty="0"/>
              <a:t>EDIA -ROOT </a:t>
            </a:r>
            <a:endParaRPr lang="ru-RU" dirty="0"/>
          </a:p>
          <a:p>
            <a:pPr lvl="1"/>
            <a:r>
              <a:rPr lang="en-US" dirty="0"/>
              <a:t>size-pa</a:t>
            </a:r>
            <a:r>
              <a:rPr lang="ru-RU" dirty="0"/>
              <a:t>зм</a:t>
            </a:r>
            <a:r>
              <a:rPr lang="en-US" dirty="0"/>
              <a:t>ep </a:t>
            </a:r>
            <a:r>
              <a:rPr lang="ru-RU" dirty="0"/>
              <a:t>файла в байтах;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-</a:t>
            </a:r>
            <a:r>
              <a:rPr lang="ru-RU" dirty="0"/>
              <a:t>интернет-адрес файла;</a:t>
            </a:r>
          </a:p>
          <a:p>
            <a:pPr lvl="1"/>
            <a:r>
              <a:rPr lang="ru-RU" dirty="0"/>
              <a:t>width - ширина графического изображения в пикселах;</a:t>
            </a:r>
          </a:p>
          <a:p>
            <a:pPr lvl="1"/>
            <a:r>
              <a:rPr lang="ru-RU" dirty="0"/>
              <a:t>height - высота графического изображения в пикселах.</a:t>
            </a:r>
          </a:p>
        </p:txBody>
      </p:sp>
    </p:spTree>
    <p:extLst>
      <p:ext uri="{BB962C8B-B14F-4D97-AF65-F5344CB8AC3E}">
        <p14:creationId xmlns:p14="http://schemas.microsoft.com/office/powerpoint/2010/main" val="2346750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модели</a:t>
            </a:r>
            <a:r>
              <a:rPr lang="en-US" dirty="0"/>
              <a:t> </a:t>
            </a:r>
            <a:r>
              <a:rPr lang="ru-RU" dirty="0"/>
              <a:t>и формы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8696" y="937932"/>
            <a:ext cx="11525250" cy="5290388"/>
          </a:xfrm>
        </p:spPr>
        <p:txBody>
          <a:bodyPr/>
          <a:lstStyle/>
          <a:p>
            <a:r>
              <a:rPr lang="ru-RU" dirty="0"/>
              <a:t>Модель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Форма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7874" y="1472921"/>
            <a:ext cx="951547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Photo(models.Model):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image = models.ImageField(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upload_to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"photos"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47874" y="3583126"/>
            <a:ext cx="10410825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PhotoForm(forms.ModelForm):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image = forms.ImageField(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"Photo"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error_messages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"required"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required field"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"invalid_image"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wrong image format"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 = Photo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fields= [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'image'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9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формы для выгрузки файлов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112001"/>
            <a:ext cx="11525250" cy="5290388"/>
          </a:xfrm>
        </p:spPr>
        <p:txBody>
          <a:bodyPr/>
          <a:lstStyle/>
          <a:p>
            <a:r>
              <a:rPr lang="ru-RU" dirty="0"/>
              <a:t>Чтобы форма могла успешно отправить файл, нам следует явно указать для нее метод</a:t>
            </a:r>
            <a:r>
              <a:rPr lang="en-US" dirty="0"/>
              <a:t> </a:t>
            </a:r>
            <a:r>
              <a:rPr lang="ru-RU" dirty="0"/>
              <a:t>кодирования данных mul</a:t>
            </a:r>
            <a:r>
              <a:rPr lang="en-US" dirty="0" err="1"/>
              <a:t>i</a:t>
            </a:r>
            <a:r>
              <a:rPr lang="ru-RU" dirty="0"/>
              <a:t>tipart/form-data: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3426" y="3497730"/>
            <a:ext cx="1156335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enctype=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"multipart/form-data"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"gallery"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{%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csrf_token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{{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crispy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"submit"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"btn btn-default"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4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файлов в представлениях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4374" y="2264452"/>
            <a:ext cx="11001376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gallery(request):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photos = Photo.objects.all()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request.method ==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photo_form = PhotoForm(request.POST, request.FILES)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photo_form.is_valid():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photo_form.save()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"gallery"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form = PhotoForm()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render(request,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"blog/gallery.html“</a:t>
            </a:r>
            <a:endParaRPr kumimoji="0" lang="en-US" altLang="ru-RU" sz="2000" b="1" i="0" u="none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"form"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form,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"photos"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photos})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43175" y="4181475"/>
            <a:ext cx="4067175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89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галереи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66441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easy-thumbnails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Библиотека easy-thumbnails позволяет создавать на основе графических изображений миниатюры. </a:t>
            </a:r>
          </a:p>
          <a:p>
            <a:r>
              <a:rPr lang="ru-RU" dirty="0"/>
              <a:t>Эти миниатюры сохраняются ( кэшируются) в особой папке, чтобы исключить их повторное создание при следующем запросе.</a:t>
            </a:r>
          </a:p>
          <a:p>
            <a:r>
              <a:rPr lang="ru-RU" dirty="0"/>
              <a:t>Библиотека easy-thumbnails доступна по интернет-адресу </a:t>
            </a:r>
            <a:r>
              <a:rPr lang="ru-RU" dirty="0">
                <a:hlinkClick r:id="rId2"/>
              </a:rPr>
              <a:t>https://gitbub.com/SmileyCbris/easy-tbumbnails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1907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Добавляем в список приложений (файл </a:t>
            </a:r>
            <a:r>
              <a:rPr lang="en-US" dirty="0"/>
              <a:t>settings.py)</a:t>
            </a: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14649" y="2372083"/>
            <a:ext cx="762952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INSTALLED_APPS = [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'django.contrib.admin'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'django.contrib.auth'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'django.contrib.contenttypes'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'django.contrib.sessions'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'django.contrib.messages'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'django.contrib.staticfiles'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'crispy_forms'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'easy_thumbnails'</a:t>
            </a:r>
            <a:b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7125" y="5724525"/>
            <a:ext cx="3219450" cy="3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02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Django отвечает за аутентификацию и авторизацию. </a:t>
            </a:r>
            <a:endParaRPr lang="en-US" dirty="0"/>
          </a:p>
          <a:p>
            <a:r>
              <a:rPr lang="ru-RU" b="1" dirty="0"/>
              <a:t>Аутентификация</a:t>
            </a:r>
            <a:r>
              <a:rPr lang="ru-RU" dirty="0"/>
              <a:t> проверяет пользователя</a:t>
            </a:r>
          </a:p>
          <a:p>
            <a:r>
              <a:rPr lang="ru-RU" b="1" dirty="0"/>
              <a:t>Авторизация</a:t>
            </a:r>
            <a:r>
              <a:rPr lang="ru-RU" dirty="0"/>
              <a:t> определяет, что аутентифицированный пользователь может делать</a:t>
            </a:r>
          </a:p>
        </p:txBody>
      </p:sp>
    </p:spTree>
    <p:extLst>
      <p:ext uri="{BB962C8B-B14F-4D97-AF65-F5344CB8AC3E}">
        <p14:creationId xmlns:p14="http://schemas.microsoft.com/office/powerpoint/2010/main" val="186544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миниатюр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Перед тем как использовать их в коде шаблонов, нам следует загрузить модуль</a:t>
            </a:r>
            <a:r>
              <a:rPr lang="en-US" dirty="0"/>
              <a:t> </a:t>
            </a:r>
            <a:r>
              <a:rPr lang="ru-RU" dirty="0"/>
              <a:t>thumЬnail шаблонизатора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После этого можно выводить миниатюры используя тег </a:t>
            </a:r>
            <a:r>
              <a:rPr lang="en-US" dirty="0"/>
              <a:t>thumbnail: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43325" y="2657447"/>
            <a:ext cx="406717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thumbnail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62075" y="5322959"/>
            <a:ext cx="953452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"img-responsive" </a:t>
            </a:r>
            <a:endParaRPr kumimoji="0" lang="en-US" altLang="ru-RU" sz="20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thumbnail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 400x300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ru-RU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kumimoji="0" lang="ru-RU" altLang="ru-RU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04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пользователя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130532"/>
            <a:ext cx="11525250" cy="5290388"/>
          </a:xfrm>
        </p:spPr>
        <p:txBody>
          <a:bodyPr/>
          <a:lstStyle/>
          <a:p>
            <a:r>
              <a:rPr lang="ru-RU" dirty="0"/>
              <a:t>Объекты </a:t>
            </a:r>
            <a:r>
              <a:rPr lang="ru-RU" b="1" dirty="0"/>
              <a:t>User</a:t>
            </a:r>
            <a:r>
              <a:rPr lang="ru-RU" dirty="0"/>
              <a:t> - основа системы аутентификации. </a:t>
            </a:r>
            <a:endParaRPr lang="en-US" dirty="0"/>
          </a:p>
          <a:p>
            <a:r>
              <a:rPr lang="ru-RU" dirty="0"/>
              <a:t>Они представляют пользователей сайта и используются для проверки прав доступа, регистрации пользователей, ассоциации данных с пользователями.</a:t>
            </a:r>
            <a:endParaRPr lang="en-US" dirty="0"/>
          </a:p>
          <a:p>
            <a:r>
              <a:rPr lang="ru-RU" dirty="0"/>
              <a:t>Основные атрибуты пользователя:</a:t>
            </a:r>
          </a:p>
          <a:p>
            <a:pPr lvl="1"/>
            <a:r>
              <a:rPr lang="ru-RU" dirty="0"/>
              <a:t>    </a:t>
            </a:r>
            <a:r>
              <a:rPr lang="en-US" dirty="0"/>
              <a:t>username</a:t>
            </a:r>
          </a:p>
          <a:p>
            <a:pPr lvl="1"/>
            <a:r>
              <a:rPr lang="en-US" dirty="0"/>
              <a:t>    password</a:t>
            </a:r>
          </a:p>
          <a:p>
            <a:pPr lvl="1"/>
            <a:r>
              <a:rPr lang="en-US" dirty="0"/>
              <a:t>    email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first_name</a:t>
            </a:r>
            <a:endParaRPr lang="en-US" dirty="0"/>
          </a:p>
          <a:p>
            <a:pPr lvl="1"/>
            <a:r>
              <a:rPr lang="en-US" dirty="0"/>
              <a:t>    </a:t>
            </a:r>
            <a:r>
              <a:rPr lang="en-US" dirty="0" err="1"/>
              <a:t>last_name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843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пользователей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Самый простой способ создать пользователя – использовать метод create_user():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577" t="58426" r="50521" b="26276"/>
          <a:stretch/>
        </p:blipFill>
        <p:spPr>
          <a:xfrm>
            <a:off x="1562100" y="3086099"/>
            <a:ext cx="10017996" cy="2057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051" t="76161" r="50521" b="21289"/>
          <a:stretch/>
        </p:blipFill>
        <p:spPr>
          <a:xfrm>
            <a:off x="1562100" y="5172075"/>
            <a:ext cx="9665571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Смена пароля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Django не хранит пароль в открытом виде, хранится только </a:t>
            </a:r>
            <a:r>
              <a:rPr lang="ru-RU" dirty="0" err="1"/>
              <a:t>хеш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Именно по этой причине пароль меняется через специальную функцию.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22" t="68410" r="64653" b="21343"/>
          <a:stretch/>
        </p:blipFill>
        <p:spPr>
          <a:xfrm>
            <a:off x="2647950" y="4210050"/>
            <a:ext cx="7668390" cy="15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3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Поддержка аутентификации скомпонована в виде модуля в </a:t>
            </a:r>
            <a:r>
              <a:rPr lang="ru-RU" b="1" dirty="0"/>
              <a:t>django.contrib.auth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По умолчанию, требуемые настройки уже включены в </a:t>
            </a:r>
            <a:r>
              <a:rPr lang="ru-RU" b="1" dirty="0"/>
              <a:t>settings.py</a:t>
            </a:r>
          </a:p>
        </p:txBody>
      </p:sp>
    </p:spTree>
    <p:extLst>
      <p:ext uri="{BB962C8B-B14F-4D97-AF65-F5344CB8AC3E}">
        <p14:creationId xmlns:p14="http://schemas.microsoft.com/office/powerpoint/2010/main" val="40471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Представления аутентификации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Django предоставляет несколько представлений, с помощью которых можно осуществлять управление авторизацией пользователей и их паролями.</a:t>
            </a:r>
            <a:endParaRPr lang="en-US" dirty="0"/>
          </a:p>
          <a:p>
            <a:r>
              <a:rPr lang="ru-RU" dirty="0"/>
              <a:t>Django </a:t>
            </a:r>
            <a:r>
              <a:rPr lang="ru-RU" b="1" dirty="0"/>
              <a:t>не</a:t>
            </a:r>
            <a:r>
              <a:rPr lang="ru-RU" dirty="0"/>
              <a:t> предоставляет стандартного шаблона для представлений аутентификации. </a:t>
            </a:r>
          </a:p>
          <a:p>
            <a:r>
              <a:rPr lang="ru-RU" dirty="0"/>
              <a:t>Необходимо создать свой собственный шаблон для представлений аутентификации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1883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представлений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Специальное представление в схеме URL: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49349" y="2469015"/>
            <a:ext cx="8384761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django.conf.urls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url, include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django.contrib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django.contrib.auth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blog.views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 = [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r'^admin/'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admin.site.urls),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'^$'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index,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'index'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include(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'blog.urls'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r'^login/$'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views.login,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"blog_login"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8429" y="3167149"/>
            <a:ext cx="5818909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596341" y="5273039"/>
            <a:ext cx="7345681" cy="321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35381" y="5674871"/>
            <a:ext cx="925206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r'^logout/$'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views.logout, {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'next_page'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"index"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"blog_logout"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6341" y="5674871"/>
            <a:ext cx="8434648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3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/>
    <PublishingExpirationDate xmlns="http://schemas.microsoft.com/sharepoint/v3" xsi:nil="true"/>
    <PublishingStartDate xmlns="http://schemas.microsoft.com/sharepoint/v3" xsi:nil="true"/>
    <TaxKeywordTaxHTField xmlns="230e9df3-be65-4c73-a93b-d1236ebd677e">
      <Terms xmlns="http://schemas.microsoft.com/office/infopath/2007/PartnerControls"/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6889825850D44592AC5D2F43187AE4" ma:contentTypeVersion="5" ma:contentTypeDescription="Create a new document." ma:contentTypeScope="" ma:versionID="fde90edb5a63ba841bca516fd2abaf95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7aa9422-7f1f-4c84-9cdf-302b1a67e513" targetNamespace="http://schemas.microsoft.com/office/2006/metadata/properties" ma:root="true" ma:fieldsID="5e7808ae941cc340dbe51a3031959734" ns1:_="" ns2:_="" ns3:_="">
    <xsd:import namespace="http://schemas.microsoft.com/sharepoint/v3"/>
    <xsd:import namespace="230e9df3-be65-4c73-a93b-d1236ebd677e"/>
    <xsd:import namespace="27aa9422-7f1f-4c84-9cdf-302b1a67e51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c86a1576-3e7e-4087-ab3d-29105cf9744e}" ma:internalName="TaxCatchAll" ma:showField="CatchAllData" ma:web="27aa9422-7f1f-4c84-9cdf-302b1a67e5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a9422-7f1f-4c84-9cdf-302b1a67e5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25FDD9-4C58-4084-9F89-0E6ADD6FFF55}">
  <ds:schemaRefs>
    <ds:schemaRef ds:uri="230e9df3-be65-4c73-a93b-d1236ebd677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7aa9422-7f1f-4c84-9cdf-302b1a67e513"/>
    <ds:schemaRef ds:uri="http://schemas.microsoft.com/sharepoint/v3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253B29C-1CCD-4FE8-A1C4-023A0910D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7aa9422-7f1f-4c84-9cdf-302b1a67e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5558</TotalTime>
  <Words>928</Words>
  <Application>Microsoft Office PowerPoint</Application>
  <PresentationFormat>Широкоэкранный</PresentationFormat>
  <Paragraphs>123</Paragraphs>
  <Slides>30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Segoe UI</vt:lpstr>
      <vt:lpstr>Segoe UI Light</vt:lpstr>
      <vt:lpstr>1_Office Theme</vt:lpstr>
      <vt:lpstr>Презентация PowerPoint</vt:lpstr>
      <vt:lpstr>Система аутентификации Django</vt:lpstr>
      <vt:lpstr>Аутентификация</vt:lpstr>
      <vt:lpstr>Объект пользователя</vt:lpstr>
      <vt:lpstr>Создание пользователей</vt:lpstr>
      <vt:lpstr>Смена пароля</vt:lpstr>
      <vt:lpstr>Установка</vt:lpstr>
      <vt:lpstr>Представления аутентификации</vt:lpstr>
      <vt:lpstr>Использование представлений</vt:lpstr>
      <vt:lpstr>Насторйки в settings.py</vt:lpstr>
      <vt:lpstr>Форма аутентификации</vt:lpstr>
      <vt:lpstr>Logout</vt:lpstr>
      <vt:lpstr>Аутентификация польлзователя</vt:lpstr>
      <vt:lpstr>Как понять, что пользователь аутентифицирован?</vt:lpstr>
      <vt:lpstr>Декоратор login_required</vt:lpstr>
      <vt:lpstr>Как авторизовать пользователя</vt:lpstr>
      <vt:lpstr>Как отменить авторизацию пользователя</vt:lpstr>
      <vt:lpstr>Ограничение прав доступа к страницам сайта</vt:lpstr>
      <vt:lpstr>Презентация PowerPoint</vt:lpstr>
      <vt:lpstr>Необходимые настройки</vt:lpstr>
      <vt:lpstr>Необходимые настройки</vt:lpstr>
      <vt:lpstr>Хранение файлов в модели</vt:lpstr>
      <vt:lpstr>Получение сведений о файлах,</vt:lpstr>
      <vt:lpstr>Создание модели и формы</vt:lpstr>
      <vt:lpstr>Настройка формы для выгрузки файлов</vt:lpstr>
      <vt:lpstr>Получение файлов в представлениях</vt:lpstr>
      <vt:lpstr>Создание галереи изображений</vt:lpstr>
      <vt:lpstr>Библиотека easy-thumbnails</vt:lpstr>
      <vt:lpstr>Настройка проекта</vt:lpstr>
      <vt:lpstr>Вывод миниатюр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Максим Шаптала</cp:lastModifiedBy>
  <cp:revision>259</cp:revision>
  <dcterms:created xsi:type="dcterms:W3CDTF">2013-02-15T23:12:42Z</dcterms:created>
  <dcterms:modified xsi:type="dcterms:W3CDTF">2022-04-25T18:33:55Z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0x010100496889825850D44592AC5D2F43187AE4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