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77" r:id="rId4"/>
    <p:sldId id="259" r:id="rId5"/>
    <p:sldId id="308" r:id="rId6"/>
    <p:sldId id="309" r:id="rId7"/>
    <p:sldId id="307" r:id="rId8"/>
    <p:sldId id="264" r:id="rId9"/>
    <p:sldId id="261" r:id="rId10"/>
    <p:sldId id="260" r:id="rId11"/>
    <p:sldId id="262" r:id="rId12"/>
    <p:sldId id="310" r:id="rId13"/>
    <p:sldId id="295" r:id="rId14"/>
    <p:sldId id="306" r:id="rId15"/>
    <p:sldId id="297" r:id="rId16"/>
    <p:sldId id="298" r:id="rId17"/>
    <p:sldId id="299" r:id="rId18"/>
    <p:sldId id="300" r:id="rId19"/>
    <p:sldId id="301" r:id="rId20"/>
    <p:sldId id="303" r:id="rId21"/>
    <p:sldId id="304" r:id="rId22"/>
    <p:sldId id="30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0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0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computing/software/the-2017-top-programming-languag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~guid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Программирование на Python</a:t>
            </a:r>
            <a:br>
              <a:rPr lang="ru-RU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en-US" smtClean="0"/>
          </a:p>
          <a:p>
            <a:r>
              <a:rPr lang="ru-RU" smtClean="0"/>
              <a:t>Введение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8" y="148"/>
            <a:ext cx="7499350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Философия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sz="3000" dirty="0"/>
              <a:t>(</a:t>
            </a:r>
            <a:r>
              <a:rPr lang="en-US" sz="3000" dirty="0"/>
              <a:t>import this)</a:t>
            </a:r>
            <a:endParaRPr lang="ru-RU" sz="3000" dirty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839416" y="923008"/>
            <a:ext cx="10297144" cy="592931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i="1" dirty="0"/>
              <a:t>Красивое лучше, чем уродливое.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Явное лучше, чем неявное.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Простое лучше, чем сложное.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Сложное лучше, чем запутанное.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Плоское лучше, чем вложенное.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Разреженное лучше, чем плотное.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Читаемость имеет значение.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Особые случаи не настолько особые, чтобы нарушать правила.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Должен существовать один — и, желательно, только один — очевидный способ сделать это.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Если реализацию сложно объяснить — идея плоха.</a:t>
            </a:r>
            <a:r>
              <a:rPr lang="ru-RU" altLang="ru-RU" sz="2600" dirty="0"/>
              <a:t> 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60612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</a:t>
            </a:r>
            <a:r>
              <a:rPr lang="ru-RU" dirty="0" smtClean="0"/>
              <a:t>в индустрии</a:t>
            </a:r>
            <a:endParaRPr lang="ru-RU" dirty="0"/>
          </a:p>
        </p:txBody>
      </p:sp>
      <p:pic>
        <p:nvPicPr>
          <p:cNvPr id="1026" name="Picture 2" descr="http://updatealways.com/wp-content/uploads/2016/07/Google-User-Should-Know-these-important-UR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85" y="2963296"/>
            <a:ext cx="2297131" cy="12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p.zp.ua/wp-content/uploads/2016/01/1431609098_apple_1245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80" y="1442353"/>
            <a:ext cx="1438240" cy="14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tbiz.ua/wp-content/uploads/2015/12/IBM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76" y="5056758"/>
            <a:ext cx="2243126" cy="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679575" y="-10747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0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831975" y="-9223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://directory.web.cern.ch/directory/img/cern-logo-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610213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data:image/png;base64,iVBORw0KGgoAAAANSUhEUgAAAP0AAADHCAMAAADlCqUFAAABVlBMVEX///8LPZH8PSEAOpAANo4AOI8ALYsAPZMAPZUAM40AJYgANY4AMIwAKorq7/YAMYz/PRhlfbH/PR2vvNf/PRUAIIf8LAAAJYmFmMGBkLrQ2OcrVZ4APY/I0eNRbKjo7PT09/ulstDa4OzvPSiZp8nAyt/+0s22wdn8MQz/9vT9kIYuUptKaKcmTZn9hnlgebB1ibj9Xkk+YKPNPUD+4Nz/6eb+ta3+yMIZRZX9oJYwPYb8VUCQoMUePYtsPXT9bl3cPTe6PU3jPTDPPT6cPV2xPVNSPX6WPWFGPYD9fG6MPWX9qqH8SjH9f3D9c2L+y8WnPVcAAICCIlgAGIUrJXfSJSN6PW3DPUZ0PXHhVUvcyNBCKXJmX5TnkI7ZW1tPUI3OYmj/m498MGSAfKVUK2/r5OiQfp+QVnrrPS1/PWTGt8jYkJTpurpJd7Sjjah2UYKcJkvVmqJB+28cAAAbcklEQVR4nO1d6X/buJmmBF4SSYnWQd0SpUiWPJIiRXESxbE9jq9kkszE07RJpnu1u+2u0253u///lwXAGwQpUoLjX9s8X2YiyzAeAnhvvOS4b/iGb7h79AoY9z2NrwjTbJaHjcWqrVSreYxatSqsV4vGsNw0zfue3t2hMOg3uuu8Jqo5HoCMHwDwOVXUtPWi0R/8/W2GQqc+W2sipJ2JA3wIorbu1jt/R0+gOVzxYk6IJ+57BEJR5FfDwX1PmwHMTqOdLwIpIXMXgprPNJrmfU9/JzTr83wubs1jf5bT5vW/2R1g9ldqMX67K7P4HQBy6qpv3jeRLTBY5tRNJx20uGFxw3cEUWncyQY4uItBLXS6VWUDLUzteLVZFoJcbdFkPsNnh8yHtDHqanwC7hCxQsEDr3VHbKd4+ILteC46KzEh9xQQxBnL9T9495ThaB4GM01gzh2Bz3d7zGb5vXEXx76wrO3KPfos8PmlyWaaD43v2AwUQD+zSYRvJh8nB4uZMotpPjcM9jJvsBKTWrPR4PfiNg8QV7urv6eG/j0DukEcV9NserrZD4A4FGI9Ar56vOM8nxlZY58JYw+DlpiCe0ZYTSnPqt1aDblmd7WO+9Udl/+9kS09YsXaxlBNJe3AlDMl2/UBmiss2qtumRtsYJ/hlf72Ez2cZLPGe3bEIcxuqoWHjNfmQLDYg/ngOOd+LojDzIYgAHpeC3PLmR6WSqyXvplJYtYGCeQ1e+mVJdfLeT/g95L8em69ne2zPyllGZ/6vraTqOfrM9+pAa1EvwTUbXTffgWS139gSb6RTx27CEIJPLyEgwGtnnqmhzokn52w1PVpjzwziIuUM30/weQZmnmFeW7zPB2kD3DFothKFfyEeh6DnYU/yKRw58Cq7acPpF1dQWWewu95apE3njEj38yk0PJQxw9rHmGw5uqpVQUBvp3Y8HlukWdo4zaVVMJeGrb6e+6vSFJnsXMcQMgkpP/Q3vaVJ8zIp9V0xZzZV9YufRZBECAkoX/wyCZvMAtqNDcEbGlzXedHPYmUfbldQgJJ6B++m2QZ7/vBRoM0DAkoyyG54nw91qndSH/j2X+WLVnksxNW+37Q3kBeEngll1P8CUuBFzJ8KP6RM5s7mQzCBsn/3HDIM5P3hXn8oeVFodVdNhqNxWquipaoE1bmkvJbIN6j2wx+akZP9OAn+8jDlX/IiDy3ilVWQr5bdhfEHJSX0xoUEmDa7NL2+M4BIWUVOc/DFxOHfOkFKztnLzZ+J66wB9brjMfjkeWMDeqSxgPxbsK9GXUZMc+nE2fXM7Tvj2MPqohiT716RrQxb4xN+ElnVkyYvEgPbUibpm/XMzz043zcTPJwJuYy7+lDoIj5BXoAg4awc8w3ij4l17P/buIjz8q56cUuoQZXfjBViU95bY2Skb1GbpNXJG6lAAAICX5P1qNtz0zT0+KRLoQZ5LimifZicYH4b8h3tEdj8sklAt8KTvLJC9+uz5besZJ4y9jZqZBhi64NJb7WHWwI+wP48LYzgNWGf5Jv/QsPrR1WZs44dmfyi1iZyOeXcIeW19HHX1kutvT8RO/oHz7yLzzDSF4h3saDUzC1uCBGTjhGQrEaOYqyrVYEc9Oe4/OJHiTPzKfvxq4MaKPQfvhj//+L8w5Uf7tn/EIo7uEZ7r8ILnzWeMuKfDlW2eGNP3W4um4QkZkE1T0Tig8GST8CNbj3Dx4GTjwi/3tW5M0NVXdqH/p+9sbnl85zAKQTV1zDeY7TZwE2AMjm0+wkS5BnZt1zyw3aWuu4UhG0ODtHA6RjMg4CRCihezO24WBJvj4jFz5r/MiMfGfTdPM9ru4caH5hh3GUETeck98szqHyq+cZ7n755KVOcmdo5UDPbpM8rkIHyFXX8NwDAKYLaOSN9rqkHwtqZY4bbS3hQ9wzb7Ih7tnJT+zI97VNc8hBpeAzVsBqBYBQXI9VSvxT0pYmN2gxkf2SdHpeCXFnSn6TyLMUnl++az0T6Yjcki7f1FWBMxe7H3544C/Cm57ttueONxrgJHsww+EMsIh4bDwPvf9GrHWUhPvRJxp3tuQL6sZZkuwzwDrWkXsGaH14oDaWtMZzf1mhcc9OmOZq6wlOqEiw3wyUih1tER52uV9RhB1jPQ/RAwmmWA1KvSTQoH3a3C7oI8knV1mdyp1dNMNCkqXP5Atc6vSUOjO53hYZTcSdet4x+edMyZtSkuXRmlyEfI9BEYr+XitFJtzi/vpKj1h3eOYZl+EOEykm6OBSXLxNUOYFrtBK89Qgd4ph56A0YZemtrApdWNBHXKjjSZRGMJ6wJkb8iMB7tePS5HcoRRkXYeakJOyxw228dwEAOlPE/2mJEunZ3QdZ5M/z3UYs58lWxhUhbjeRn4DacAV4hNENvf2x3Mq99ID67/6xYnSZUt+kPQwSwVutpXjAuDqbzz7UMxf3tK565/O8f9UXkpSRmRXyY9wnNQXUZvJVCOFvoDOftyTQ2Zdli7r9Nsv5/gHlUtZwuKHJaZJdzMSe1u6LYDvcYV2FH103C8ijnupdHmKLb5S6bOMh2ptppQcG6MaLvguZ24h9DGEdY/r0XUL3PJv6McdbfqLoze6dfRfy9b3VZaXeBqJTRGwNtNa+n76JrUSCmr3mwdR6l1/8DnzEvv2+tmJTT5TTF/IGQlznpwPtPY23jCMBEpHdWpBV1KS5dPHpSjuJXjQT851S9555YCgZTJj34wPYwcAn/qgti37TG5GBM3hln/1IFK7l0ovT+RTbPiU9Dey77Hl2d3frKepRl2lkJFhqNDjO3YEB5R011FSHhP+9FqWLyvWkb+W/eMUd72/4iHFxkfRrG11HoZYd/Kk0LD5chZjzFcurmW5/Qnveij4AuTxIrBBL9VOhjpvsK3UR0DRnlkOnvbXV9HLDrmfXctQGj6wtPxNqAiwajJiX06lwKGxu73UR8iPoLV88iXOlodKDnKX5C/4O6XsqRwaRWRycw8iZbyiNtjGy/UA5AH3Rz2W+2PIPSO1HUV3FCafyUUVMqVFSrcFCpyBsnWYFgn5Xw7cYnrann+JuGfk17aiu6Fe5wBrNuQHKaMu6O9S6/KSUJdOP+k6CkU/p9KHev/qCHGX5I/urqc/aZWNpxNfrEGBONoqxAGpv77JYk4oJPkTmYxFy377qo3Jurv+4oSy651ZsIA/UAf4IADtJ8qC4zLUn9igbQzowL05q6C9XIIwnnIH75yTr7ti/iPiDsezd31p8kpRIsZjZez6/HUwXe4FsHIEIui6ny3bSs8n98Bsj0So/gOq9s+PsX6bGMYjhOwhd2gYE/hRqfRQR1seHndJtv/Sf2FVaDz6zwUejxpR4JmEOAJGfo7QI6bjkwCvULqeU48502MPXRdyyIAcxRadZchPss99IbnDZ29/eKe/ePLUKOm3b9r2+RZa5tsKXng3blugKSWvjGcXDALHPk/sJzetK7QL7ieIcMO194Qwfa8IAi7n9Y1tyJcmlCD8ASq2/XQqu7JNvr5FEsF44StCo+lkiWdh6hMCjLQi3JS+MsP/xuuqlbmet7tze+SYTdVd9RvXqim9i6gr+9OvPbEuSa/QLikFi3GoQlZjEdsk/FVyI3dcj6yG/1pZw7uO4/Y8+mJoFeBpgrbs0atz3TNm9aiKwr63++STx0jcTUrEg6JlwtQdbmq7IEt18p2In1tulRUIgdbqwEv5amNy0KEovb48r/jteH9F4cGzt2/fPnXuibvsJdkKYIWLEmh+Va5BfmsLkFlJcuu72c0cFgkNvOTCyr/4WijOVPhrkHrggujBQwPhN7+C0zd97KX2FRZ3+l9DhsyAEoHg095UpaFFbKqQ++AoNz/7jNjxghwUqc89IlNwvn3/0NArZ5fQdYd7ZlA3Hfa2ktdvTylGLKWiiIWTG8pehp0nW38F2KMH7xTc0jTvU8KQ9V8Lr5xfHklI0IGiydXFUVnFu/4NiuFAK79Nc2AoaUYWKs8knfswe1vwBdij3V6wJTEtun5AFlT6kq4NzZHxKCnTyiODQz65wLv+ATTrRYo461HEHr97h8bQiaI4ztYiB9nzUAHWrTNBDS8/DJrxfplnLtwyPki0mUf64SMWd5VPyKwv0vwXisqv7c6+Q6pSCvsehT3SDVY9t+1rEpbMfnDrB68MjVc1S4cBqcc1VLmN09Wl7Ed8HqzzTATuKL6Ytru5ExqVFjTBFfkEexTjgadRki1j5wnZ2eqFu/dL0Ij/zR+DPx00BA1Z0Tm496XrB0jcVR5bUQwFH/vBB2IO4eoKBuZOPwl7DuXfCPbI4ONawuvLLD7ST8lakucTm3npwcuPJ7Xw6egs2yrI5Mvcbw1v4TOO6zqsEqc/nHFhENzqk0Eqa0zCkhhrYfZwxx/8H1TrBtZlP0yywV95MkGO2+3jN9B1kyRq3tEcrkX5Dwfod52FR+PiYz/LEbm6Zij2enfs18Sugk5mgD2yYy9/eYdXDX18oId6/DyqXFxen9juS4RpYg5vjB/hgyp9cYO21rHvKYAUpqG4OwNTN5SWsthPiScPTRuPPaR+8urMNuGt26/PjKxO2Kd/EtGi26NKOWog6uCnCnpqf+a9CI4VtSiLqE4kOFNynRjksUOZe4t9K0882Lpqs89J8snHC8+OtS7FIAVH3P8O3t+hxmCfGlDcGecc56sQtmTZHg/1QVCjFUgJdYfsXX/e4TJXMful8PlTIAthyXok4ibEFZG9QIgnH3KF9tHNqpLx/E9Dy3O0UMN/Df0qafWQKv8O2YMisVjlKmb/52wwEl/CpcL7RqlUqfwS/I1O0JBSg2FI64KN8QIaAuOe520I2GzGDj1ZozAmTBMG7CPOPZxNlZA6K8z+OyIUa8Vrfm+c35y2ycuywWwnEP2zfVqa4IXH/2h6RpclyqxIaz44A7JeigH7CJnfAtic8WPwZxp7y4T93zaU7RLp7pD7Sms5muTJ98gUxAuPUXAdbSs1bU2KVBREmeidsg+du/cke7jb9V/QsW9+yGsIPwdtzwG5r0B+1kfi5C26TliaePfoBk4wzHrknZ81a7yg7GmqlJnuxp5u6yH2oE1xIxz26JyfXZ0KWC0VmjYItRYORQui9Jf/xvdIjUc+098c2ekhpREYj5hAUOUzYB9h52MpRAo+hz0yX9E5h7s9fgaU7LB8dIFNpFLwAmXDLiCh3bP3EFT5DOz8CB8Ps5fIGB/Ed0Yle371GdlwKN2mxPpZJumWShKOYWT1B/8T/GZjjE8+qeMJFALWbjiglhqhSgSXPUrA/Gvo+/9y9fnIs+FIyUjCU9HtnIQXHscwKlcn6jzw3I7X2JAXNiRoAgW1DPx7sxrBXj65fKCHOzc1iv4yCjeualpvhymYwW+7gXjQHdeA/Mpa+FuUl+UF/+SX1TGiph77BwuPV/avFYPYTkRcr3X9CRuzE7KnQSOgdaxjCnVDT7Sk/gdiNzrFicKM6/3buRWytctQNL9KkYQ5elSWZ9Otag6qQTnqny0tmJqaPT2m+4vdyiXUwSfIHpul3Bwq3o4lkMjMqqPyIfv373DI9swuvgJ+W2Yooge54nGYyJ9ZJHW6L/vApHCJHs+308slnexIHWBvmTemiJI5VkcGckqOWBH+GRu2k8mvcoogCIqan/ukO2q6Kqy4fh7rz55Psguz4Hi+plVM4vnBXI4k/9Nv0aePSjirfHvzmvjzgayKtXmbGg7tLfBAZEgSq3xJvtSxYfvdQbk+W61We0P/CTFxnxO1aVqekD9rJ6nEdL2tqrDI5fjMUetaBD7pyPc8e3UE9Rrh6g58fqtiRdShyVBE64DNcNKPR9aUnacI2Dc+9Kw7K8rCjmQGDDCR+LIX2GeSxxt7WbT2l/OKE5773b8fWWEZkDMD3/d6jhSnFlMUFEdW8UAB4Z5Q5pTPXCL5qU8iGkSMnN6dTjK06Vt7kazQMN2qESY5XDt/D7m/utVLhnO31Zw5p4+0+JY2fa1r2p80RPiMmsgF5VcmR6D5+gynZSMWvrB0Ohdoe87vel2+KHdQOjXr+2zy9wW0YdGVEBSz0H0BCrdbnNop+GFaN/BzvoB7F1j6p84PCiT2UZ6iNPkdmnjZDP5trtDg3RSxbyM7hxuseqHxzLH1Uza1G1AuQe43FVw8Uzr7Vb5qwdceVcsHYP8gV/3wwf4qmg5uA7f4EPhmrfbr3xjYsD1dwd1UE2vdfsc08ZviTLNXXlR9IrdY/Xlk/uyOZ9En/jSC3c2E1AZbYqke3aC6qVLlHCVWk9chgm4gfIFabXCBS3dSxirE0F+2+a45RUx5Vcu3W61ut9Va58m2o8LC19lhE5ik7+Fp/Svirlc+nbZTUMfX0YM3WpDk899llo/widdRZhJ0F14beQAEAdAuPddC0atoMKnXO3gOuZf07OVRKuqYxR7RZ0eEUngk2sNIllVfqnxqI+Mu0TVfsWwm7sSoMhB6T3UDcj/7kknNPZMJvQYAt4GzFTJc+Iqz8IkHhGc5ack0yOzM/dkLI6sbF6dSVDloSvBzOOieiv14KyX9MrLSlM7JTFouT+Y6UmP/kQHt+B8PQ8Gt7YFSslyLh348rjTNfk65pcRRzy3/5mNbOe8Y1nryg6FPjB+fcLvcMgpP6hh1o7UCOFYtQirAFXX0CL83iLv/U93JuX9uTCaTh1buaat7xRFA9ud3Rtafkk4BMPWKQ/Z6Hvs16YfvdBvz/QtDN35wbM/klxE3Q5jv4xa3vpR0Gog996Ir72tTNV+Qfcy2v5N1ADe98b1XSdNJcR9vA+STTxPsx38J3SNKBLFc8Cbj5DYBPx+KwVZI+a0jmgdZw3jhLwXd7ko9BXb1EfTjB+ut2ssVaw3O3Yj8zLYnpqseV160fJ28QFxz6U3YJ4KV6TuJUCGf4BsVOnq0hdkWl/bU/mjmBptQA1Isj6fdWYc7bvlTGSzv4YaD+ttAkj8/sCJ3/4EH3Us/KGrn44ZbwLxpywDAr+vBTo0iyzvYaa4hR8EpO6vcSHa09ji6tWgEhO6yWnDtHaC4h6Ad7N64KY2QErvcLcVwyqv1WxSyrVk2+EhI22NIULROk7Zngqqf4S1chMR9NyIgt68qeOGv8C1xJ9Q+WCUd15Xo0NGhGV8gI/h6lTHuu7G5q2I8+etb3amyxR+4EallMmUqdJ10r9rnqIa3MOt7zVzZBDY8JPerfeDt6jXpBhfyVB57lq3oxB76iVpr8gUr16/VxGG4KpMXsQ3plpnEJ3q3QZIOa+Sk9hrol5yFL33xW7aaczQ7STa/YKl2rcdNh6HCPH4xghu/O3Yb2DK6hOrD5saKJEAbteCQ2pe4jCl0V7jmRCkTGRPWw8/3uNUwdF9CqSNPRHB1Hq2CfUcU0hs8ynDclq14dalyGbornLdXP8VNV7BuiWH28ONAP0cG2csQtnB1iqKMw5ZZnegLYUG03u+YpkkJAFDqhe3uwAcqSzvPQXRvRTWqL6YdvcrqL9tUl0ZR651eqCwqHuKYi5dAG8o7tkUjuEaeBh53qKagJFvRqzhHPqflU8qTWo+q7z0wNfE9BHuqCl2HcpV+3V5yGoJQWyNsC9DmqLae92c1807YB04+mLv9tIQZLcVgNwQpURqC7AJ+wZXd3VKkiCKVrZHrwfRvfX7pButp1rr8EYs7sg3O1lBtomLZ05C5fj8kMIFk3hH74KU3790AxASKGrTu8K3JgHW3E4Sx1fEI2RDe0nfGYpv4osZe1zsI1fDgia2CMyj2B2L7sVV49orRrpcyPWu/Q23mizUIuRbR20Zg2lqOAOWmNxQAwRfc5IadX98y3fXor+TwdgcZMyBhhRVyfnyqWGTdUTOARVjO8PUZCLzoRP2D5ck/btvkU7uHIMqAqI39bgHg86NRURHm7gYI3/Rnih5FyirQxl56KyJ/sbLS7q4XkrafUWyxUuz3p3maYZ2vw8PnDdZdDqGdvGx1OOdxKOadsqe/QADVhtkmiCTf6MFdr5YTduVUliMrKgvWx83msqgpwbcHA3T5Y8+vdRV1PMopSrdhP5E8q+5SkaC1lgXrjm2vStInHLW9aLtHvnicMCRcHBZsCx7kxFa/N6q3gKgqvCAIQFBEtQW9duJVA6CFUrqCPTzrRrIU9GiJdqDZ5NtnuMDl0m/aFpWE7mHRF+gAan42HAya/eUC1e91l/0Bx3VW5Caaz/yVqYzjWTTEZHTlI9TWFcWvktGNByhq68XxaFDAXkthMJxRXq3o07bMuqrFIvKtkJZxq58zsnDQA+Bzoiitp9PpHHqS8cKTdlXiLhCR15JPcdHhTcLMbPJIGcDY8CVh/nXIR7ROlL9ULG/W/rcaL+iFHZpvUgCoLQnuBDS1J18ieXfrtPPN5MqxYQuw2qHxLAXhpjZ3hyUp+ST5SkdOjRfDyTVHDntAed231C5v2YOPilC57p2iG7T5JAm1QAoqOvftnmA+oBRaSRuEWCoUWZTiJ4cZeDOo1L7Q3Q7eIYBpIXmF5VYg3wh65/DHOKUTqOZ9Rz5EP3e35IX1ncQx4zBwG3vJR1DN6xcnLANYaQCYlKKnRMcO7sjXUM9Vrrap5WRDXrgH8k6oA+XlUQdv6sS+Bvm7DWhEY1yzopfUXsZoYjO2Bk2N5l6yz9cmpq/JbypQ3kUE7HlGxU42zxWlOB+o97TyCJ2bCvLl6Uce5PqqAJiJA9BqhuwjIN0jeXTdvPKS2sgZut6tPjeerebs6GskeeF+BJ6Nh0bWuIxomb1e/aXDNWdT8mWgDKF8jXBGJL43SsazQijeYgMI4ji38U2aOwC9We7ecPBoouPXcUVWHSpMpR6J/FeKZlDx5NFkYjf0HdboK8xY4wXHFtm+DikdDt7pk0fO3fuRQjfk7878U4T7FPaH8Mj7+oD2VmzfaL0BknifR57bJ1s5c3X273OPhHBnOfpE2J+UQg03OnOWgao4qNP73PXcM7jt34c+NZepS663AfhQN78+ZQ+o8QD1tnhnvstLjZNxF6csK+/T460xeRHR7dw85u9Sw6N08X3qOQ71ivM0XRi9RYTuZwGhtrhP05ZDV+mM+HfKd1qxVyS3B9BW97vpISab3y89nt6B9oMH/t7CGC6eGBGtQQIYr0LO6G4QtNVXSdBuwGHC90uPV7Qw1Jbga7P7X/d0aC7EIosDAIri4t7P+xboHc/F7d5r71FXxOnxV09VsEJnKWnbvy5N0dbLezVqd4Y52hM1ykteN656TlP2xuZ9T58BRo25KirJtQDIieq8/rcm6GIwGC9bQCsqmwpQgKJqYLUs37NNdwfodY73VlJeVIsKGewEQFCKqpaHxIedvz/mLszBqA8fwlqo1mo11GwyX6tVq/J8tXfcH/XM+57eV4PZ6/VQf+HePxDnb/iGb/iGb/iG+8f/AzZIpNQWQbkuAAAAAElFTkSuQmCC"/>
          <p:cNvSpPr>
            <a:spLocks noChangeAspect="1" noChangeArrowheads="1"/>
          </p:cNvSpPr>
          <p:nvPr/>
        </p:nvSpPr>
        <p:spPr bwMode="auto">
          <a:xfrm>
            <a:off x="1679575" y="-2057400"/>
            <a:ext cx="542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13" y="1557107"/>
            <a:ext cx="1661815" cy="13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679575" y="-28717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0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831975" y="-27193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https://upload.wikimedia.org/wikipedia/en/thumb/f/ff/DreamWorks_Animation_SKG_logo_with_fishing_boy.svg/1280px-DreamWorks_Animation_SKG_logo_with_fishing_boy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65" y="4467037"/>
            <a:ext cx="209692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lab.nsu.ru/wp-content/uploads/2016/02/intel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030176"/>
            <a:ext cx="1697155" cy="11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02" y="1552711"/>
            <a:ext cx="2211982" cy="1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используется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076" name="Picture 4" descr="Картинки по запросу что написано на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32124"/>
            <a:ext cx="7924085" cy="50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dirty="0"/>
              <a:t>Устанавливать и настраивать среду разработки  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Применять базовые конструкции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Создавать модули и пакеты</a:t>
            </a:r>
          </a:p>
          <a:p>
            <a:pPr fontAlgn="base"/>
            <a:r>
              <a:rPr lang="ru-RU" dirty="0"/>
              <a:t>Пользоваться структурами данных</a:t>
            </a:r>
          </a:p>
          <a:p>
            <a:pPr fontAlgn="base"/>
            <a:r>
              <a:rPr lang="ru-RU" dirty="0"/>
              <a:t>Выполнять операции ввода/вывода</a:t>
            </a:r>
          </a:p>
          <a:p>
            <a:pPr fontAlgn="base"/>
            <a:r>
              <a:rPr lang="ru-RU" dirty="0"/>
              <a:t>Создавать объектно-ориентированные приложения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Выполнять обработку данных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Ориентироваться в стандартной библиотеке языка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 smtClean="0"/>
              <a:t>Разрабатывать </a:t>
            </a:r>
            <a:r>
              <a:rPr lang="ru-RU" dirty="0" err="1"/>
              <a:t>Web</a:t>
            </a:r>
            <a:r>
              <a:rPr lang="ru-RU" dirty="0"/>
              <a:t>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3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разработчика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smtClean="0"/>
              <a:t>IDLE, </a:t>
            </a:r>
            <a:r>
              <a:rPr lang="en-US" dirty="0" err="1" smtClean="0"/>
              <a:t>LiClipse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/>
              <a:t>О</a:t>
            </a:r>
            <a:r>
              <a:rPr lang="ru-RU" dirty="0" smtClean="0"/>
              <a:t>тладчик</a:t>
            </a:r>
            <a:endParaRPr lang="en-US" dirty="0" smtClean="0"/>
          </a:p>
          <a:p>
            <a:r>
              <a:rPr lang="ru-RU" dirty="0"/>
              <a:t>П</a:t>
            </a:r>
            <a:r>
              <a:rPr lang="ru-RU" dirty="0" smtClean="0"/>
              <a:t>рофилировщик</a:t>
            </a:r>
            <a:endParaRPr lang="ru-RU" dirty="0" smtClean="0"/>
          </a:p>
          <a:p>
            <a:r>
              <a:rPr lang="ru-RU" dirty="0" smtClean="0"/>
              <a:t>Работа с пакетами: </a:t>
            </a:r>
            <a:r>
              <a:rPr lang="en-US" dirty="0" smtClean="0"/>
              <a:t>pip </a:t>
            </a:r>
            <a:r>
              <a:rPr lang="ru-RU" dirty="0" smtClean="0"/>
              <a:t>или </a:t>
            </a:r>
            <a:r>
              <a:rPr lang="en-US" dirty="0" err="1" smtClean="0"/>
              <a:t>easy_install</a:t>
            </a:r>
            <a:endParaRPr lang="en-US" dirty="0" smtClean="0"/>
          </a:p>
          <a:p>
            <a:r>
              <a:rPr lang="ru-RU" dirty="0" smtClean="0"/>
              <a:t>Виртуальное окружение: </a:t>
            </a:r>
            <a:r>
              <a:rPr lang="en-US" dirty="0" err="1" smtClean="0"/>
              <a:t>virtualenv</a:t>
            </a:r>
            <a:endParaRPr lang="ru-RU" dirty="0" smtClean="0"/>
          </a:p>
          <a:p>
            <a:r>
              <a:rPr lang="ru-RU" dirty="0" smtClean="0"/>
              <a:t>и др.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983432" y="2636912"/>
            <a:ext cx="10363200" cy="14700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5080" dirty="0"/>
              <a:t>Как стать </a:t>
            </a:r>
            <a:r>
              <a:rPr lang="en-US" sz="5080" dirty="0" smtClean="0"/>
              <a:t>Python</a:t>
            </a:r>
            <a:r>
              <a:rPr lang="ru-RU" sz="5080" dirty="0" smtClean="0"/>
              <a:t> </a:t>
            </a:r>
            <a:r>
              <a:rPr lang="ru-RU" sz="5080" dirty="0"/>
              <a:t>разработчиком?</a:t>
            </a:r>
          </a:p>
        </p:txBody>
      </p:sp>
    </p:spTree>
    <p:extLst>
      <p:ext uri="{BB962C8B-B14F-4D97-AF65-F5344CB8AC3E}">
        <p14:creationId xmlns:p14="http://schemas.microsoft.com/office/powerpoint/2010/main" val="28124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Шаг </a:t>
            </a:r>
            <a:r>
              <a:rPr lang="ru-RU" dirty="0" smtClean="0"/>
              <a:t>1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ru-RU" dirty="0"/>
              <a:t>Изучить основы синтаксиса </a:t>
            </a:r>
            <a:r>
              <a:rPr lang="ru-RU" dirty="0" smtClean="0"/>
              <a:t>языка</a:t>
            </a:r>
            <a:endParaRPr lang="ru-RU" dirty="0"/>
          </a:p>
        </p:txBody>
      </p:sp>
      <p:pic>
        <p:nvPicPr>
          <p:cNvPr id="4" name="Рисунок 3" descr="models.py - C:\Users\shaptala\Desktop\LearnPython\week14\examples\website\blog\models.py (3.6.2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9530" r="3933" b="5613"/>
          <a:stretch/>
        </p:blipFill>
        <p:spPr>
          <a:xfrm>
            <a:off x="1595500" y="980728"/>
            <a:ext cx="91323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/>
              <a:t>Освойте инструменты разработки</a:t>
            </a:r>
            <a:br>
              <a:rPr lang="ru-RU" dirty="0"/>
            </a:br>
            <a:r>
              <a:rPr lang="ru-RU" dirty="0"/>
              <a:t>и отладки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" name="Рисунок 3" descr="website - [C:\Users\shaptala\Desktop\LearnPython\week15\examples\website] - ...\blog\views.py - PyCharm 2017.1.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3894" r="458" b="1078"/>
          <a:stretch/>
        </p:blipFill>
        <p:spPr>
          <a:xfrm>
            <a:off x="1631504" y="1445072"/>
            <a:ext cx="8928992" cy="51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</a:t>
            </a:r>
            <a:r>
              <a:rPr lang="ru-RU" dirty="0" smtClean="0"/>
              <a:t>3</a:t>
            </a:r>
            <a:r>
              <a:rPr lang="en-US" dirty="0" smtClean="0"/>
              <a:t>. </a:t>
            </a:r>
            <a:r>
              <a:rPr lang="ru-RU" dirty="0"/>
              <a:t>Выберите </a:t>
            </a:r>
            <a:r>
              <a:rPr lang="ru-RU" dirty="0" smtClean="0"/>
              <a:t>направление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1965434"/>
            <a:ext cx="194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Web-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разработка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752184" y="2026708"/>
            <a:ext cx="3608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Системное администрирование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8188" y="3582700"/>
            <a:ext cx="4694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Roboto"/>
              </a:rPr>
              <a:t>Встроенные системы (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embedded systems)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84292" y="5566122"/>
            <a:ext cx="5037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Roboto"/>
              </a:rPr>
              <a:t>Разработка прикладного ПО, в том числе игр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98727" y="3640798"/>
            <a:ext cx="271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Roboto"/>
              </a:rPr>
              <a:t>Научные исследования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82743" y="2847062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Тестирование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19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Фреймворки и библиотеки</a:t>
            </a:r>
            <a:endParaRPr lang="ru-RU" dirty="0"/>
          </a:p>
        </p:txBody>
      </p:sp>
      <p:pic>
        <p:nvPicPr>
          <p:cNvPr id="1026" name="Picture 2" descr="Картинки по запросу dja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0" y="1708768"/>
            <a:ext cx="3473351" cy="15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qlalch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8" y="3962019"/>
            <a:ext cx="3473351" cy="7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fla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60" y="1708768"/>
            <a:ext cx="4038437" cy="15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celery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06" y="3828398"/>
            <a:ext cx="2958543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tornad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704" y="5203575"/>
            <a:ext cx="60007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3346" y="1683388"/>
            <a:ext cx="2278631" cy="2278631"/>
          </a:xfrm>
          <a:prstGeom prst="rect">
            <a:avLst/>
          </a:prstGeom>
        </p:spPr>
      </p:pic>
      <p:pic>
        <p:nvPicPr>
          <p:cNvPr id="1036" name="Picture 12" descr="Картинки по запросу python red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365" y="5013176"/>
            <a:ext cx="3016420" cy="10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8338" y="4888130"/>
            <a:ext cx="1781838" cy="15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484785"/>
            <a:ext cx="11665296" cy="464138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почему </a:t>
            </a:r>
            <a:r>
              <a:rPr lang="ru-RU" dirty="0"/>
              <a:t>– Python?</a:t>
            </a:r>
          </a:p>
          <a:p>
            <a:r>
              <a:rPr lang="ru-RU" dirty="0" smtClean="0"/>
              <a:t>главные </a:t>
            </a:r>
            <a:r>
              <a:rPr lang="ru-RU" dirty="0"/>
              <a:t>инструменты Python – разработчика </a:t>
            </a:r>
          </a:p>
          <a:p>
            <a:r>
              <a:rPr lang="ru-RU" dirty="0" smtClean="0"/>
              <a:t>причины</a:t>
            </a:r>
            <a:r>
              <a:rPr lang="ru-RU" dirty="0"/>
              <a:t>, почему стоит заняться изучением языка Python</a:t>
            </a:r>
          </a:p>
          <a:p>
            <a:r>
              <a:rPr lang="ru-RU" dirty="0" smtClean="0"/>
              <a:t>сколько </a:t>
            </a:r>
            <a:r>
              <a:rPr lang="ru-RU" dirty="0"/>
              <a:t>зарабатывают разработчики данной области</a:t>
            </a:r>
          </a:p>
          <a:p>
            <a:r>
              <a:rPr lang="ru-RU" dirty="0" smtClean="0"/>
              <a:t>технологии</a:t>
            </a:r>
            <a:r>
              <a:rPr lang="ru-RU" dirty="0"/>
              <a:t>, которые нужно освоить, чтобы начать заниматься </a:t>
            </a:r>
            <a:r>
              <a:rPr lang="ru-RU" dirty="0" smtClean="0"/>
              <a:t>разработкой</a:t>
            </a:r>
            <a:endParaRPr lang="ru-RU" dirty="0"/>
          </a:p>
          <a:p>
            <a:r>
              <a:rPr lang="ru-RU" dirty="0" smtClean="0"/>
              <a:t>как </a:t>
            </a:r>
            <a:r>
              <a:rPr lang="ru-RU" dirty="0"/>
              <a:t>стать востребованным специалистом языка Python – пошаговая инструкция</a:t>
            </a:r>
          </a:p>
          <a:p>
            <a:r>
              <a:rPr lang="ru-RU" dirty="0" smtClean="0"/>
              <a:t>компании</a:t>
            </a:r>
            <a:r>
              <a:rPr lang="ru-RU" dirty="0"/>
              <a:t>, которые уже сейчас ищут – специалистов</a:t>
            </a:r>
          </a:p>
          <a:p>
            <a:r>
              <a:rPr lang="ru-RU" dirty="0" smtClean="0"/>
              <a:t>отрасли</a:t>
            </a:r>
            <a:r>
              <a:rPr lang="ru-RU" dirty="0"/>
              <a:t>, в которых может работать разработчик на Python</a:t>
            </a:r>
          </a:p>
          <a:p>
            <a:r>
              <a:rPr lang="ru-RU" dirty="0" smtClean="0"/>
              <a:t>советы </a:t>
            </a:r>
            <a:r>
              <a:rPr lang="ru-RU" dirty="0"/>
              <a:t>по выбору учебного заведения.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703263"/>
            <a:ext cx="3714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</a:t>
            </a:r>
            <a:r>
              <a:rPr lang="ru-RU" dirty="0" smtClean="0"/>
              <a:t>5</a:t>
            </a:r>
            <a:r>
              <a:rPr lang="ru-RU" dirty="0"/>
              <a:t>. Практика</a:t>
            </a:r>
            <a:r>
              <a:rPr lang="ru-RU" dirty="0" smtClean="0"/>
              <a:t>!!!</a:t>
            </a:r>
            <a:endParaRPr lang="ru-RU" dirty="0"/>
          </a:p>
        </p:txBody>
      </p:sp>
      <p:pic>
        <p:nvPicPr>
          <p:cNvPr id="5" name="Изображение 4" descr="pr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18" y="1556792"/>
            <a:ext cx="6584963" cy="48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609573" y="273218"/>
            <a:ext cx="10971955" cy="114485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Советы по </a:t>
            </a:r>
            <a:r>
              <a:rPr lang="ru-RU" dirty="0"/>
              <a:t>выбору учебного заведения</a:t>
            </a: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609573" y="1828692"/>
            <a:ext cx="10971955" cy="4419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Актуальные программы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и качество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Материально-техническая база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Учитывать потребности и способности студентов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Отзывы выпускников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коррупции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2503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программирования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37" y="1385640"/>
            <a:ext cx="9284726" cy="45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89720" y="1277895"/>
            <a:ext cx="10945216" cy="482453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b="1" dirty="0" err="1"/>
              <a:t>Python</a:t>
            </a:r>
            <a:r>
              <a:rPr lang="ru-RU" altLang="ru-RU" sz="2600" dirty="0"/>
              <a:t> </a:t>
            </a:r>
            <a:r>
              <a:rPr lang="en-US" altLang="ru-RU" sz="2600" dirty="0"/>
              <a:t>–</a:t>
            </a:r>
            <a:r>
              <a:rPr lang="ru-RU" altLang="ru-RU" sz="2600" dirty="0"/>
              <a:t> высокоуровневый язык программирования общего назначения с акцентом на </a:t>
            </a:r>
            <a:r>
              <a:rPr lang="ru-RU" altLang="ru-RU" sz="2600" i="1" dirty="0"/>
              <a:t>производительность разработчика</a:t>
            </a:r>
            <a:r>
              <a:rPr lang="ru-RU" altLang="ru-RU" sz="2600" dirty="0"/>
              <a:t> и </a:t>
            </a:r>
            <a:r>
              <a:rPr lang="ru-RU" altLang="ru-RU" sz="2600" i="1" dirty="0"/>
              <a:t>читаемость кода</a:t>
            </a:r>
          </a:p>
          <a:p>
            <a:r>
              <a:rPr lang="ru-RU" sz="2800" b="1" dirty="0" err="1"/>
              <a:t>Python</a:t>
            </a:r>
            <a:r>
              <a:rPr lang="ru-RU" sz="2800" dirty="0"/>
              <a:t> - </a:t>
            </a:r>
            <a:r>
              <a:rPr lang="ru-RU" sz="2600" dirty="0"/>
              <a:t>простой легко изучаемый язык программирования с большими возможностями. </a:t>
            </a:r>
          </a:p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поддерживает несколько парадигм </a:t>
            </a:r>
            <a:r>
              <a:rPr lang="ru-RU" altLang="ru-RU" sz="2600" dirty="0" smtClean="0"/>
              <a:t>программирования</a:t>
            </a:r>
            <a:endParaRPr lang="en-US" altLang="ru-RU" sz="2600" dirty="0" smtClean="0"/>
          </a:p>
          <a:p>
            <a:pPr eaLnBrk="1" hangingPunct="1"/>
            <a:r>
              <a:rPr lang="ru-RU" altLang="ru-RU" sz="2600" b="1" dirty="0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и подавляющее большинство библиотек к нему бесплатны и поставляются в исходных кодах. </a:t>
            </a:r>
          </a:p>
          <a:p>
            <a:r>
              <a:rPr lang="ru-RU" sz="2600" dirty="0" smtClean="0"/>
              <a:t>Области применения: веб, тестирование, настольные приложения, научные вычисления, создания игр и т.д.</a:t>
            </a:r>
          </a:p>
          <a:p>
            <a:r>
              <a:rPr lang="ru-RU" sz="2600" dirty="0" smtClean="0"/>
              <a:t>Один из самых популярных языков в мире!</a:t>
            </a:r>
            <a:endParaRPr lang="ru-RU" sz="2600" dirty="0"/>
          </a:p>
          <a:p>
            <a:pPr eaLnBrk="1" hangingPunct="1"/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31208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1143000"/>
          </a:xfrm>
        </p:spPr>
        <p:txBody>
          <a:bodyPr/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98722"/>
              </p:ext>
            </p:extLst>
          </p:nvPr>
        </p:nvGraphicFramePr>
        <p:xfrm>
          <a:off x="623392" y="1628800"/>
          <a:ext cx="11161240" cy="625501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90310"/>
                <a:gridCol w="2790310"/>
                <a:gridCol w="2790310"/>
                <a:gridCol w="2790310"/>
              </a:tblGrid>
              <a:tr h="7375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 smtClean="0">
                          <a:effectLst/>
                        </a:rPr>
                        <a:t>Rank</a:t>
                      </a:r>
                      <a:endParaRPr lang="en-US" sz="2800" dirty="0">
                        <a:effectLst/>
                      </a:endParaRP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Language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Share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Trend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1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Java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22.4 %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-0.8 %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2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Python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17.0 %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+4.0 %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3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PHP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8.7 %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-1.0 %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4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C#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8.1 %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-0.4 %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5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Javascript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8.0 %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6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C++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6.8 %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-0.2 %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7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6.1 %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-1.1 %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8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R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3.7 %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9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Objective-C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3.5 %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-1.4 %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10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Swift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2.9 %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-0.1 %</a:t>
                      </a:r>
                    </a:p>
                  </a:txBody>
                  <a:tcPr marL="62513" marR="62513" marT="62513" marB="62513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881390"/>
            <a:ext cx="6408712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Worldwide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Sept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2017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compared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year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ago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40216" y="958334"/>
            <a:ext cx="319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pypl.github.io/PYPL.html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6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 последние 5 лет </a:t>
            </a:r>
            <a:r>
              <a:rPr lang="en-US" dirty="0" smtClean="0"/>
              <a:t>Python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стал популярнее на 9,5%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Объект 3" descr="PYPL PopularitY of Programming Language index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9" t="19724" r="21283" b="19818"/>
          <a:stretch/>
        </p:blipFill>
        <p:spPr>
          <a:xfrm>
            <a:off x="1847528" y="1556792"/>
            <a:ext cx="9361040" cy="5024851"/>
          </a:xfrm>
        </p:spPr>
      </p:pic>
    </p:spTree>
    <p:extLst>
      <p:ext uri="{BB962C8B-B14F-4D97-AF65-F5344CB8AC3E}">
        <p14:creationId xmlns:p14="http://schemas.microsoft.com/office/powerpoint/2010/main" val="39706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2017 Top Programming </a:t>
            </a:r>
            <a:r>
              <a:rPr lang="en-US" dirty="0" smtClean="0"/>
              <a:t>Languages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5" y="1600201"/>
            <a:ext cx="7882295" cy="452596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2304" y="6308727"/>
            <a:ext cx="831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spectrum.ieee.org/computing/software/the-2017-top-programming-languages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1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Создатель языка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268760"/>
            <a:ext cx="928903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Гвидо </a:t>
            </a:r>
            <a:r>
              <a:rPr lang="ru-RU" sz="2600" dirty="0" err="1"/>
              <a:t>ван</a:t>
            </a:r>
            <a:r>
              <a:rPr lang="ru-RU" sz="2600" dirty="0"/>
              <a:t> </a:t>
            </a:r>
            <a:r>
              <a:rPr lang="ru-RU" sz="2600" dirty="0" err="1"/>
              <a:t>Россум</a:t>
            </a:r>
            <a:r>
              <a:rPr lang="ru-RU" sz="2600" dirty="0"/>
              <a:t> — нидерландский программист, автор языка программирования </a:t>
            </a:r>
            <a:r>
              <a:rPr lang="ru-RU" sz="2600" dirty="0" err="1"/>
              <a:t>Python</a:t>
            </a:r>
            <a:r>
              <a:rPr lang="ru-RU" sz="2600" dirty="0"/>
              <a:t>. Среди разработчиков </a:t>
            </a:r>
            <a:r>
              <a:rPr lang="ru-RU" sz="2600" dirty="0" err="1"/>
              <a:t>Python</a:t>
            </a:r>
            <a:r>
              <a:rPr lang="ru-RU" sz="2600" dirty="0"/>
              <a:t> Гвидо известен как «великодушный пожизненный диктатор» (BDFL) проекта, это означает, что он продолжает наблюдать за процессом разработки </a:t>
            </a:r>
            <a:r>
              <a:rPr lang="ru-RU" sz="2600" dirty="0" err="1"/>
              <a:t>Python</a:t>
            </a:r>
            <a:r>
              <a:rPr lang="ru-RU" sz="2600" dirty="0"/>
              <a:t>, принимая окончательные решения, когда это необходимо.</a:t>
            </a:r>
          </a:p>
          <a:p>
            <a:pPr marL="0" indent="0">
              <a:buNone/>
            </a:pPr>
            <a:r>
              <a:rPr lang="ru-RU" sz="2600" dirty="0" smtClean="0"/>
              <a:t>До </a:t>
            </a:r>
            <a:r>
              <a:rPr lang="ru-RU" sz="2600" dirty="0"/>
              <a:t>разработки </a:t>
            </a:r>
            <a:r>
              <a:rPr lang="ru-RU" sz="2600" dirty="0" err="1"/>
              <a:t>Python</a:t>
            </a:r>
            <a:r>
              <a:rPr lang="ru-RU" sz="2600" dirty="0"/>
              <a:t> участвовал в проекте по написанию языка для обучения программированию — ABC. Лауреат «</a:t>
            </a:r>
            <a:r>
              <a:rPr lang="ru-RU" sz="2600" dirty="0" err="1"/>
              <a:t>Free</a:t>
            </a:r>
            <a:r>
              <a:rPr lang="ru-RU" sz="2600" dirty="0"/>
              <a:t> </a:t>
            </a:r>
            <a:r>
              <a:rPr lang="ru-RU" sz="2600" dirty="0" err="1"/>
              <a:t>Software</a:t>
            </a:r>
            <a:r>
              <a:rPr lang="ru-RU" sz="2600" dirty="0"/>
              <a:t> </a:t>
            </a:r>
            <a:r>
              <a:rPr lang="ru-RU" sz="2600" dirty="0" err="1"/>
              <a:t>Award</a:t>
            </a:r>
            <a:r>
              <a:rPr lang="ru-RU" sz="2600" dirty="0"/>
              <a:t>» 2001 года.</a:t>
            </a:r>
          </a:p>
          <a:p>
            <a:pPr marL="0" indent="0">
              <a:buNone/>
            </a:pPr>
            <a:r>
              <a:rPr lang="ru-RU" sz="2600" dirty="0" smtClean="0"/>
              <a:t>Сейчас </a:t>
            </a:r>
            <a:r>
              <a:rPr lang="ru-RU" sz="2600" dirty="0"/>
              <a:t>работает в компании </a:t>
            </a:r>
            <a:r>
              <a:rPr lang="ru-RU" sz="2600" dirty="0" err="1"/>
              <a:t>Dropbox</a:t>
            </a:r>
            <a:r>
              <a:rPr lang="ru-RU" sz="2600" dirty="0"/>
              <a:t> </a:t>
            </a:r>
            <a:r>
              <a:rPr lang="ru-RU" sz="2600" dirty="0" err="1"/>
              <a:t>Inc</a:t>
            </a:r>
            <a:r>
              <a:rPr lang="ru-RU" sz="2600" dirty="0"/>
              <a:t>, покинув в декабре 2012 года корпорацию </a:t>
            </a:r>
            <a:r>
              <a:rPr lang="ru-RU" sz="2600" dirty="0" err="1"/>
              <a:t>Google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https://www.python.org/~guido/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1268760"/>
            <a:ext cx="1813992" cy="273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88641"/>
            <a:ext cx="7499350" cy="10112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695400" y="1052737"/>
            <a:ext cx="11017224" cy="557212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Название </a:t>
            </a:r>
            <a:r>
              <a:rPr lang="ru-RU" sz="2800" dirty="0"/>
              <a:t>языка произошло вовсе </a:t>
            </a:r>
            <a:r>
              <a:rPr lang="ru-RU" sz="2800" b="1" dirty="0"/>
              <a:t>не от </a:t>
            </a:r>
            <a:r>
              <a:rPr lang="ru-RU" sz="2800" dirty="0"/>
              <a:t>вида пресмыкающихся. Автор назвал язык в честь популярного британского комедийного телешоу 1970-х «Летающий цирк Монти </a:t>
            </a:r>
            <a:r>
              <a:rPr lang="ru-RU" sz="2800" dirty="0" err="1"/>
              <a:t>Пайтона</a:t>
            </a:r>
            <a:r>
              <a:rPr lang="ru-RU" sz="2800" dirty="0"/>
              <a:t>».</a:t>
            </a:r>
            <a:endParaRPr lang="en-US" altLang="ru-RU" sz="2600" dirty="0"/>
          </a:p>
          <a:p>
            <a:pPr eaLnBrk="1" hangingPunct="1"/>
            <a:r>
              <a:rPr lang="ru-RU" altLang="ru-RU" sz="2600" dirty="0"/>
              <a:t>Первый релиз — 1991 год</a:t>
            </a:r>
          </a:p>
          <a:p>
            <a:r>
              <a:rPr lang="ru-RU" sz="2800" dirty="0"/>
              <a:t>Версия </a:t>
            </a:r>
            <a:r>
              <a:rPr lang="ru-RU" sz="2800" dirty="0" err="1"/>
              <a:t>Python</a:t>
            </a:r>
            <a:r>
              <a:rPr lang="ru-RU" sz="2800" dirty="0"/>
              <a:t> 2.0 была выпущена 16 октября 2000 года и включала в себя много новых крупных функций — таких как полный сборщик мусора и поддержка </a:t>
            </a:r>
            <a:r>
              <a:rPr lang="ru-RU" sz="2800" dirty="0" err="1"/>
              <a:t>Unicode</a:t>
            </a:r>
            <a:r>
              <a:rPr lang="ru-RU" sz="2800" dirty="0"/>
              <a:t>.</a:t>
            </a:r>
          </a:p>
          <a:p>
            <a:r>
              <a:rPr lang="ru-RU" altLang="ru-RU" sz="2600" dirty="0"/>
              <a:t>2008 год — вышла версия 3.0, устраняющая многие недостатки, но </a:t>
            </a:r>
            <a:r>
              <a:rPr lang="ru-RU" altLang="ru-RU" sz="2600" b="1" dirty="0"/>
              <a:t>не полностью совместима </a:t>
            </a:r>
            <a:r>
              <a:rPr lang="ru-RU" altLang="ru-RU" sz="2600" dirty="0"/>
              <a:t>с 2.х</a:t>
            </a:r>
          </a:p>
          <a:p>
            <a:pPr eaLnBrk="1" hangingPunct="1"/>
            <a:endParaRPr lang="ru-RU" alt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69" y="476672"/>
            <a:ext cx="3695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625</Words>
  <Application>Microsoft Office PowerPoint</Application>
  <PresentationFormat>Широкоэкранный</PresentationFormat>
  <Paragraphs>135</Paragraphs>
  <Slides>22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Microsoft YaHei</vt:lpstr>
      <vt:lpstr>Arial</vt:lpstr>
      <vt:lpstr>Calibri</vt:lpstr>
      <vt:lpstr>Helvetica Neue</vt:lpstr>
      <vt:lpstr>Liberation Sans</vt:lpstr>
      <vt:lpstr>Roboto</vt:lpstr>
      <vt:lpstr>StarSymbol</vt:lpstr>
      <vt:lpstr>Тема Office</vt:lpstr>
      <vt:lpstr> Программирование на Python </vt:lpstr>
      <vt:lpstr>В программе</vt:lpstr>
      <vt:lpstr>Языки программирования</vt:lpstr>
      <vt:lpstr>Почему PYTHON</vt:lpstr>
      <vt:lpstr>PYPL PopularitY of Programming Language</vt:lpstr>
      <vt:lpstr>За последние 5 лет Python  стал популярнее на 9,5% </vt:lpstr>
      <vt:lpstr>The 2017 Top Programming Languages</vt:lpstr>
      <vt:lpstr>Создатель языка </vt:lpstr>
      <vt:lpstr>История PYTHON</vt:lpstr>
      <vt:lpstr>Философия PYTHON (import this)</vt:lpstr>
      <vt:lpstr>PYTHON в индустрии</vt:lpstr>
      <vt:lpstr>Где используется Python?</vt:lpstr>
      <vt:lpstr>Цель курса</vt:lpstr>
      <vt:lpstr>Инструменты разработчика</vt:lpstr>
      <vt:lpstr>Как стать Python разработчиком?</vt:lpstr>
      <vt:lpstr>Шаг 1. Изучить основы синтаксиса языка</vt:lpstr>
      <vt:lpstr>Шаг 2. Освойте инструменты разработки и отладки приложения</vt:lpstr>
      <vt:lpstr>Шаг 3. Выберите направление </vt:lpstr>
      <vt:lpstr>Шаг 4. Фреймворки и библиотеки</vt:lpstr>
      <vt:lpstr>Шаг 5. Практика!!!</vt:lpstr>
      <vt:lpstr>Советы по выбору учебного заведения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Максим Шаптала</cp:lastModifiedBy>
  <cp:revision>140</cp:revision>
  <dcterms:created xsi:type="dcterms:W3CDTF">2015-10-21T08:43:03Z</dcterms:created>
  <dcterms:modified xsi:type="dcterms:W3CDTF">2017-09-19T11:57:55Z</dcterms:modified>
</cp:coreProperties>
</file>