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5" r:id="rId1"/>
    <p:sldMasterId id="2147483708" r:id="rId2"/>
    <p:sldMasterId id="2147483731" r:id="rId3"/>
  </p:sldMasterIdLst>
  <p:notesMasterIdLst>
    <p:notesMasterId r:id="rId29"/>
  </p:notesMasterIdLst>
  <p:sldIdLst>
    <p:sldId id="285" r:id="rId4"/>
    <p:sldId id="283" r:id="rId5"/>
    <p:sldId id="311" r:id="rId6"/>
    <p:sldId id="257" r:id="rId7"/>
    <p:sldId id="327" r:id="rId8"/>
    <p:sldId id="328" r:id="rId9"/>
    <p:sldId id="333" r:id="rId10"/>
    <p:sldId id="317" r:id="rId11"/>
    <p:sldId id="334" r:id="rId12"/>
    <p:sldId id="335" r:id="rId13"/>
    <p:sldId id="336" r:id="rId14"/>
    <p:sldId id="342" r:id="rId15"/>
    <p:sldId id="337" r:id="rId16"/>
    <p:sldId id="338" r:id="rId17"/>
    <p:sldId id="339" r:id="rId18"/>
    <p:sldId id="341" r:id="rId19"/>
    <p:sldId id="330" r:id="rId20"/>
    <p:sldId id="326" r:id="rId21"/>
    <p:sldId id="315" r:id="rId22"/>
    <p:sldId id="316" r:id="rId23"/>
    <p:sldId id="344" r:id="rId24"/>
    <p:sldId id="324" r:id="rId25"/>
    <p:sldId id="340" r:id="rId26"/>
    <p:sldId id="347" r:id="rId27"/>
    <p:sldId id="345" r:id="rId28"/>
  </p:sldIdLst>
  <p:sldSz cx="16256000" cy="9144000"/>
  <p:notesSz cx="6858000" cy="9144000"/>
  <p:embeddedFontLst>
    <p:embeddedFont>
      <p:font typeface="Consolas" pitchFamily="49" charset="0"/>
      <p:regular r:id="rId30"/>
      <p:bold r:id="rId31"/>
      <p:italic r:id="rId32"/>
      <p:boldItalic r:id="rId33"/>
    </p:embeddedFont>
    <p:embeddedFont>
      <p:font typeface="Cabin" charset="0"/>
      <p:regular r:id="rId34"/>
      <p:bold r:id="rId35"/>
      <p:italic r:id="rId36"/>
      <p:bold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512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x" initials="m" lastIdx="2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-498" y="-78"/>
      </p:cViewPr>
      <p:guideLst>
        <p:guide orient="horz" pos="2880"/>
        <p:guide pos="5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font" Target="fonts/font5.fntdata"/><Relationship Id="rId42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font" Target="fonts/font4.fntdata"/><Relationship Id="rId38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notesMaster" Target="notesMasters/notesMaster1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font" Target="fonts/font7.fntdata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font" Target="fonts/font2.fntdata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font" Target="fonts/font1.fntdata"/><Relationship Id="rId35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8360321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3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6" name="Shape 3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306740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704082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494868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56970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715125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743377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644905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644905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644905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248016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497855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9768534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781207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806485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561192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005168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923860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730845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612838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 rot="5400000">
            <a:off x="9313862" y="2532062"/>
            <a:ext cx="8064499" cy="34829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 rot="5400000">
            <a:off x="2271712" y="-874712"/>
            <a:ext cx="8064499" cy="102965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ctrTitle"/>
          </p:nvPr>
        </p:nvSpPr>
        <p:spPr>
          <a:xfrm>
            <a:off x="1219200" y="2840038"/>
            <a:ext cx="13817599" cy="19605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subTitle" idx="1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marL="457200" marR="0" lvl="1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marL="914400" marR="0" lvl="2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marL="1371600" marR="0" lvl="3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marL="1828800" marR="0" lvl="4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marL="2286000" marR="0" lvl="5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marL="2743200" marR="0" lvl="6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marL="3200400" marR="0" lvl="7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marL="3657600" marR="0" lvl="8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title"/>
          </p:nvPr>
        </p:nvSpPr>
        <p:spPr>
          <a:xfrm rot="5400000">
            <a:off x="11231562" y="1909762"/>
            <a:ext cx="4229100" cy="34829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body" idx="1"/>
          </p:nvPr>
        </p:nvSpPr>
        <p:spPr>
          <a:xfrm rot="5400000">
            <a:off x="4189412" y="-1497012"/>
            <a:ext cx="4229100" cy="102965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076393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body" idx="1"/>
          </p:nvPr>
        </p:nvSpPr>
        <p:spPr>
          <a:xfrm rot="5400000">
            <a:off x="7594599" y="-1727200"/>
            <a:ext cx="1054100" cy="1393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708693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title"/>
          </p:nvPr>
        </p:nvSpPr>
        <p:spPr>
          <a:xfrm>
            <a:off x="3186113" y="6400800"/>
            <a:ext cx="9753599" cy="755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" name="Shape 16"/>
          <p:cNvSpPr>
            <a:spLocks noGrp="1"/>
          </p:cNvSpPr>
          <p:nvPr>
            <p:ph type="pic" idx="2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3186113" y="7156450"/>
            <a:ext cx="9753599" cy="1073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188208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812800" y="363537"/>
            <a:ext cx="5348287" cy="154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6356350" y="363537"/>
            <a:ext cx="9086849" cy="7804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2"/>
          </p:nvPr>
        </p:nvSpPr>
        <p:spPr>
          <a:xfrm>
            <a:off x="812800" y="1912938"/>
            <a:ext cx="5348287" cy="62547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492290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92403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812800" y="2046288"/>
            <a:ext cx="7181849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2"/>
          </p:nvPr>
        </p:nvSpPr>
        <p:spPr>
          <a:xfrm>
            <a:off x="812800" y="2900363"/>
            <a:ext cx="7181849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3"/>
          </p:nvPr>
        </p:nvSpPr>
        <p:spPr>
          <a:xfrm>
            <a:off x="8258175" y="2046288"/>
            <a:ext cx="7185024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4"/>
          </p:nvPr>
        </p:nvSpPr>
        <p:spPr>
          <a:xfrm>
            <a:off x="8258175" y="2900363"/>
            <a:ext cx="7185024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307038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688975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2"/>
          </p:nvPr>
        </p:nvSpPr>
        <p:spPr>
          <a:xfrm>
            <a:off x="8197850" y="4711700"/>
            <a:ext cx="688975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5052782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1284287" y="5875337"/>
            <a:ext cx="13817599" cy="181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1284287" y="3875087"/>
            <a:ext cx="13817599" cy="2000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71874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 rot="5400000">
            <a:off x="5270500" y="-1511300"/>
            <a:ext cx="5702299" cy="1393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bg>
      <p:bgPr>
        <a:solidFill>
          <a:schemeClr val="bg1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2714641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chemeClr val="bg1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ctrTitle"/>
          </p:nvPr>
        </p:nvSpPr>
        <p:spPr>
          <a:xfrm>
            <a:off x="1219200" y="2840038"/>
            <a:ext cx="13817599" cy="19605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ubTitle" idx="1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marL="45720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marL="91440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marL="137160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marL="182880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marL="22860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marL="27432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marL="32004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marL="36576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1502403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 rot="5400000">
            <a:off x="9236075" y="2441574"/>
            <a:ext cx="7708899" cy="33083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 rot="5400000">
            <a:off x="2543175" y="-790575"/>
            <a:ext cx="7708899" cy="97726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1054100" lvl="0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498600" lvl="1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943100" lvl="2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2387600" lvl="3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2832100" lvl="4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3289300" lvl="5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3746500" lvl="6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4203700" lvl="7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4660900" lvl="8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02764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 rot="5400000">
            <a:off x="5448299" y="-1346199"/>
            <a:ext cx="5359400" cy="13233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1054100" lvl="0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498600" lvl="1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943100" lvl="2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2387600" lvl="3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2832100" lvl="4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3289300" lvl="5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3746500" lvl="6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4203700" lvl="7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4660900" lvl="8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602165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3186113" y="6400800"/>
            <a:ext cx="9753599" cy="755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5" name="Shape 55"/>
          <p:cNvSpPr>
            <a:spLocks noGrp="1"/>
          </p:cNvSpPr>
          <p:nvPr>
            <p:ph type="pic" idx="2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3186113" y="7156450"/>
            <a:ext cx="9753599" cy="1073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0530738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812800" y="363537"/>
            <a:ext cx="5348287" cy="154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356350" y="363537"/>
            <a:ext cx="9086849" cy="7804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2"/>
          </p:nvPr>
        </p:nvSpPr>
        <p:spPr>
          <a:xfrm>
            <a:off x="812800" y="1912938"/>
            <a:ext cx="5348287" cy="62547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5975715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820167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7070960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812800" y="2046288"/>
            <a:ext cx="7181849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2"/>
          </p:nvPr>
        </p:nvSpPr>
        <p:spPr>
          <a:xfrm>
            <a:off x="812800" y="2900363"/>
            <a:ext cx="7181849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3"/>
          </p:nvPr>
        </p:nvSpPr>
        <p:spPr>
          <a:xfrm>
            <a:off x="8258175" y="2046288"/>
            <a:ext cx="7185024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4"/>
          </p:nvPr>
        </p:nvSpPr>
        <p:spPr>
          <a:xfrm>
            <a:off x="8258175" y="2900363"/>
            <a:ext cx="7185024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504723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1511300" y="2590800"/>
            <a:ext cx="6540500" cy="535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body" idx="2"/>
          </p:nvPr>
        </p:nvSpPr>
        <p:spPr>
          <a:xfrm>
            <a:off x="8204200" y="2590800"/>
            <a:ext cx="6540500" cy="535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15017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3186113" y="6400800"/>
            <a:ext cx="9753599" cy="755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4" name="Shape 94"/>
          <p:cNvSpPr>
            <a:spLocks noGrp="1"/>
          </p:cNvSpPr>
          <p:nvPr>
            <p:ph type="pic" idx="2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3186113" y="7156450"/>
            <a:ext cx="9753599" cy="1073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1284287" y="5875337"/>
            <a:ext cx="13817599" cy="181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1284287" y="3875087"/>
            <a:ext cx="13817599" cy="2000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6506327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1511300" y="2590800"/>
            <a:ext cx="13233399" cy="535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1054100" lvl="0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498600" lvl="1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943100" lvl="2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2387600" lvl="3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2832100" lvl="4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3289300" lvl="5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3746500" lvl="6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4203700" lvl="7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4660900" lvl="8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6404770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ctrTitle"/>
          </p:nvPr>
        </p:nvSpPr>
        <p:spPr>
          <a:xfrm>
            <a:off x="1219200" y="2840038"/>
            <a:ext cx="13817599" cy="19605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subTitle" idx="1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marL="457200" marR="0" lvl="1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marL="914400" marR="0" lvl="2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marL="1371600" marR="0" lvl="3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marL="1828800" marR="0" lvl="4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marL="2286000" marR="0" lvl="5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marL="2743200" marR="0" lvl="6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marL="3200400" marR="0" lvl="7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marL="3657600" marR="0" lvl="8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29935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812800" y="363537"/>
            <a:ext cx="5348287" cy="154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356350" y="363537"/>
            <a:ext cx="9086849" cy="7804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body" idx="2"/>
          </p:nvPr>
        </p:nvSpPr>
        <p:spPr>
          <a:xfrm>
            <a:off x="812800" y="1912938"/>
            <a:ext cx="5348287" cy="62547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812800" y="2046288"/>
            <a:ext cx="7181849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106" name="Shape 106"/>
          <p:cNvSpPr txBox="1">
            <a:spLocks noGrp="1"/>
          </p:cNvSpPr>
          <p:nvPr>
            <p:ph type="body" idx="2"/>
          </p:nvPr>
        </p:nvSpPr>
        <p:spPr>
          <a:xfrm>
            <a:off x="812800" y="2900363"/>
            <a:ext cx="7181849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body" idx="3"/>
          </p:nvPr>
        </p:nvSpPr>
        <p:spPr>
          <a:xfrm>
            <a:off x="8258175" y="2046288"/>
            <a:ext cx="7185024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body" idx="4"/>
          </p:nvPr>
        </p:nvSpPr>
        <p:spPr>
          <a:xfrm>
            <a:off x="8258175" y="2900363"/>
            <a:ext cx="7185024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88975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body" idx="2"/>
          </p:nvPr>
        </p:nvSpPr>
        <p:spPr>
          <a:xfrm>
            <a:off x="8197850" y="2603500"/>
            <a:ext cx="688975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1284287" y="5875337"/>
            <a:ext cx="13817599" cy="181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1284287" y="3875087"/>
            <a:ext cx="13817599" cy="2000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31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marR="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marR="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marR="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marR="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marR="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marR="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marR="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marR="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marR="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marR="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marR="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marR="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marR="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0639550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1511300" y="2590800"/>
            <a:ext cx="13233399" cy="535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1054100" marR="0" lvl="0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498600" marR="0" lvl="1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943100" marR="0" lvl="2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2387600" marR="0" lvl="3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2832100" marR="0" lvl="4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3289300" marR="0" lvl="5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3746500" marR="0" lvl="6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4203700" marR="0" lvl="7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4660900" marR="0" lvl="8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3489493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4800" dirty="0" smtClean="0"/>
              <a:t>Программирование на </a:t>
            </a:r>
            <a:r>
              <a:rPr lang="ru-RU" sz="4800" dirty="0" err="1" smtClean="0"/>
              <a:t>Python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ru-RU" sz="3200" dirty="0" smtClean="0">
                <a:solidFill>
                  <a:schemeClr val="tx1"/>
                </a:solidFill>
              </a:rPr>
              <a:t>Лекция </a:t>
            </a:r>
            <a:r>
              <a:rPr lang="en-US" sz="3200" dirty="0">
                <a:solidFill>
                  <a:schemeClr val="tx1"/>
                </a:solidFill>
              </a:rPr>
              <a:t>8</a:t>
            </a:r>
            <a:endParaRPr lang="ru-RU" sz="3200" dirty="0">
              <a:solidFill>
                <a:schemeClr val="tx1"/>
              </a:solidFill>
            </a:endParaRPr>
          </a:p>
          <a:p>
            <a:pPr lvl="0"/>
            <a:r>
              <a:rPr lang="ru-RU" sz="3200" dirty="0" smtClean="0">
                <a:solidFill>
                  <a:schemeClr val="tx1"/>
                </a:solidFill>
              </a:rPr>
              <a:t>Функции (</a:t>
            </a:r>
            <a:r>
              <a:rPr lang="en-US" sz="3200" dirty="0" err="1" smtClean="0">
                <a:solidFill>
                  <a:schemeClr val="tx1"/>
                </a:solidFill>
              </a:rPr>
              <a:t>def</a:t>
            </a:r>
            <a:r>
              <a:rPr lang="en-US" sz="3200" dirty="0" smtClean="0">
                <a:solidFill>
                  <a:schemeClr val="tx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81592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1029750" y="230745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66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Глобальная и локальная области видимости</a:t>
            </a:r>
            <a:endParaRPr lang="en-US" sz="66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29" name="Shape 229"/>
          <p:cNvSpPr txBox="1"/>
          <p:nvPr/>
        </p:nvSpPr>
        <p:spPr>
          <a:xfrm>
            <a:off x="5038725" y="2997200"/>
            <a:ext cx="14097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hello():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1029750" y="2429529"/>
            <a:ext cx="144769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/>
              <a:t>Можно попытаться изменить </a:t>
            </a:r>
            <a:r>
              <a:rPr lang="ru-RU" sz="2800" dirty="0"/>
              <a:t>значение </a:t>
            </a:r>
            <a:r>
              <a:rPr lang="ru-RU" sz="2800" b="1" dirty="0"/>
              <a:t>глобальной</a:t>
            </a:r>
            <a:r>
              <a:rPr lang="ru-RU" sz="2800" dirty="0"/>
              <a:t> переменной внутри функции: </a:t>
            </a:r>
            <a:endParaRPr lang="ru-RU" sz="2800" dirty="0" smtClean="0"/>
          </a:p>
        </p:txBody>
      </p:sp>
      <p:sp>
        <p:nvSpPr>
          <p:cNvPr id="3" name="Прямоугольник 2"/>
          <p:cNvSpPr/>
          <p:nvPr/>
        </p:nvSpPr>
        <p:spPr>
          <a:xfrm>
            <a:off x="4509550" y="3135596"/>
            <a:ext cx="10264775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3200" dirty="0" err="1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32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2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f():</a:t>
            </a:r>
          </a:p>
          <a:p>
            <a:r>
              <a:rPr lang="en-US" sz="32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    </a:t>
            </a:r>
            <a:r>
              <a:rPr lang="en-US" sz="32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32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3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sz="32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    </a:t>
            </a:r>
            <a:r>
              <a:rPr lang="en-US" sz="32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32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(“Inside f(): a =”, </a:t>
            </a:r>
            <a:r>
              <a:rPr lang="en-US" sz="3200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32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32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32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32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2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3200" dirty="0">
                <a:solidFill>
                  <a:srgbClr val="FF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r>
              <a:rPr lang="en-US" sz="32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f()</a:t>
            </a:r>
          </a:p>
          <a:p>
            <a:r>
              <a:rPr lang="en-US" sz="32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Inside</a:t>
            </a:r>
            <a:r>
              <a:rPr lang="en-US" sz="3200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f(): a = </a:t>
            </a:r>
            <a:r>
              <a:rPr lang="en-US" sz="32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sz="32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2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print(“Outside f(): a=”, </a:t>
            </a:r>
            <a:r>
              <a:rPr lang="en-US" sz="32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32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32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Outside f(): a =</a:t>
            </a:r>
            <a:r>
              <a:rPr lang="en-US" sz="32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200" dirty="0" smtClean="0">
                <a:solidFill>
                  <a:srgbClr val="FF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3200" dirty="0">
              <a:solidFill>
                <a:srgbClr val="FF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029750" y="7350316"/>
            <a:ext cx="1453197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/>
              <a:t>Но этого не получиться т.к. внутри функции переменная становится </a:t>
            </a:r>
            <a:r>
              <a:rPr lang="ru-RU" sz="2800" b="1" dirty="0" smtClean="0"/>
              <a:t>локальной</a:t>
            </a:r>
            <a:r>
              <a:rPr lang="ru-RU" sz="2800" dirty="0" smtClean="0"/>
              <a:t>, </a:t>
            </a:r>
            <a:r>
              <a:rPr lang="ru-RU" sz="2800" dirty="0"/>
              <a:t>и ее модификация не приведет к изменению </a:t>
            </a:r>
            <a:r>
              <a:rPr lang="ru-RU" sz="2800" b="1" dirty="0"/>
              <a:t>глобальной</a:t>
            </a:r>
            <a:r>
              <a:rPr lang="ru-RU" sz="2800" dirty="0"/>
              <a:t> переменной с таким же именем.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995700" y="3619499"/>
            <a:ext cx="6012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ru-RU" sz="32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локальная</a:t>
            </a:r>
            <a:r>
              <a:rPr lang="ru-RU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32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переменная</a:t>
            </a:r>
            <a:endParaRPr lang="ru-RU" sz="3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995700" y="4566757"/>
            <a:ext cx="6012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ru-RU" sz="32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глобальная</a:t>
            </a:r>
            <a:r>
              <a:rPr lang="ru-RU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32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переменная</a:t>
            </a:r>
            <a:endParaRPr lang="ru-RU" sz="3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1267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1029750" y="230745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66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Глобальная и локальная области видимости</a:t>
            </a:r>
            <a:endParaRPr lang="en-US" sz="66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29" name="Shape 229"/>
          <p:cNvSpPr txBox="1"/>
          <p:nvPr/>
        </p:nvSpPr>
        <p:spPr>
          <a:xfrm>
            <a:off x="5038725" y="2997200"/>
            <a:ext cx="14097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hello():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1029750" y="2429529"/>
            <a:ext cx="1447695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/>
              <a:t>Чтобы функция могла изменить значение глобальной переменной, необходимо объявить эту переменную внутри функции, как глобальную, при помощи ключевого слова </a:t>
            </a:r>
            <a:r>
              <a:rPr lang="ru-RU" sz="28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global</a:t>
            </a:r>
            <a:r>
              <a:rPr lang="ru-RU" sz="2800" dirty="0"/>
              <a:t>:</a:t>
            </a:r>
            <a:endParaRPr lang="ru-RU" sz="2800" dirty="0" smtClean="0"/>
          </a:p>
        </p:txBody>
      </p:sp>
      <p:sp>
        <p:nvSpPr>
          <p:cNvPr id="3" name="Прямоугольник 2"/>
          <p:cNvSpPr/>
          <p:nvPr/>
        </p:nvSpPr>
        <p:spPr>
          <a:xfrm>
            <a:off x="4115850" y="3947555"/>
            <a:ext cx="1026477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3200" dirty="0" err="1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32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2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32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r>
              <a:rPr lang="en-US" sz="32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    </a:t>
            </a:r>
            <a:r>
              <a:rPr lang="en-US" sz="32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global</a:t>
            </a:r>
            <a:r>
              <a:rPr lang="en-US" sz="32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2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sz="32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2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    </a:t>
            </a:r>
            <a:r>
              <a:rPr lang="en-US" sz="3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32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3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sz="32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    </a:t>
            </a:r>
            <a:r>
              <a:rPr lang="en-US" sz="32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32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(“Inside f(): a =”, </a:t>
            </a:r>
            <a:r>
              <a:rPr lang="en-US" sz="32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32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32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32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32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2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3200" dirty="0">
                <a:solidFill>
                  <a:srgbClr val="FF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r>
              <a:rPr lang="en-US" sz="32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f()</a:t>
            </a:r>
          </a:p>
          <a:p>
            <a:r>
              <a:rPr lang="en-US" sz="3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Inside</a:t>
            </a:r>
            <a:r>
              <a:rPr lang="en-US" sz="32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f(): a =</a:t>
            </a:r>
            <a:r>
              <a:rPr lang="en-US" sz="32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2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sz="32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2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print(“Outside f(): a=”, </a:t>
            </a:r>
            <a:r>
              <a:rPr lang="en-US" sz="32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32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32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Outside f(): a = </a:t>
            </a:r>
            <a:r>
              <a:rPr lang="en-US" sz="32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sz="32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995700" y="4922357"/>
            <a:ext cx="6012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ru-RU" sz="32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глобальная</a:t>
            </a:r>
            <a:r>
              <a:rPr lang="ru-RU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32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переменная</a:t>
            </a:r>
            <a:endParaRPr lang="ru-RU" sz="3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995700" y="5897159"/>
            <a:ext cx="6012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ru-RU" sz="32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глобальная</a:t>
            </a:r>
            <a:r>
              <a:rPr lang="ru-RU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32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переменная</a:t>
            </a:r>
            <a:endParaRPr lang="ru-RU" sz="3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1088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1029750" y="230745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66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Изменение глобальных переменных в функциях – плохая практика</a:t>
            </a:r>
            <a:endParaRPr lang="en-US" sz="66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29" name="Shape 229"/>
          <p:cNvSpPr txBox="1"/>
          <p:nvPr/>
        </p:nvSpPr>
        <p:spPr>
          <a:xfrm>
            <a:off x="5038725" y="2997200"/>
            <a:ext cx="14097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hello():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1029750" y="2686396"/>
            <a:ext cx="1447695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/>
              <a:t>Вместо изменения глобальной переменной внутри функции лучшим будет присвоение результата функции глобальной переменной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4115850" y="3947555"/>
            <a:ext cx="10264775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3200" dirty="0" err="1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32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2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32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r>
              <a:rPr lang="en-US" sz="32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    </a:t>
            </a:r>
            <a:r>
              <a:rPr lang="en-US" sz="3200" b="1" strike="sngStrike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global</a:t>
            </a:r>
            <a:r>
              <a:rPr lang="en-US" sz="3200" strike="sngStrike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200" strike="sngStrike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sz="3200" strike="sngStrike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2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    </a:t>
            </a:r>
            <a:r>
              <a:rPr lang="en-US" sz="32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32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32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sz="32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    </a:t>
            </a:r>
            <a:r>
              <a:rPr lang="en-US" sz="32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32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(“Inside f(): a =”, </a:t>
            </a:r>
            <a:r>
              <a:rPr lang="en-US" sz="32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32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32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    return </a:t>
            </a:r>
            <a:r>
              <a:rPr lang="en-US" sz="3200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sz="3200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2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32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32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2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3200" dirty="0">
                <a:solidFill>
                  <a:srgbClr val="FF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r>
              <a:rPr lang="en-US" sz="32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32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32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f()</a:t>
            </a:r>
          </a:p>
          <a:p>
            <a:r>
              <a:rPr lang="en-US" sz="3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Inside</a:t>
            </a:r>
            <a:r>
              <a:rPr lang="en-US" sz="32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f(): a =</a:t>
            </a:r>
            <a:r>
              <a:rPr lang="en-US" sz="32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2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sz="32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2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print(“Outside f(): a=”, </a:t>
            </a:r>
            <a:r>
              <a:rPr lang="en-US" sz="32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32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32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Outside f(): a = </a:t>
            </a:r>
            <a:r>
              <a:rPr lang="en-US" sz="32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sz="32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995700" y="4922357"/>
            <a:ext cx="6012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ru-RU" sz="32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локальная</a:t>
            </a:r>
            <a:r>
              <a:rPr lang="ru-RU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32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переменная</a:t>
            </a:r>
            <a:endParaRPr lang="ru-RU" sz="3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995700" y="6358560"/>
            <a:ext cx="6012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ru-RU" sz="32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глобальная</a:t>
            </a:r>
            <a:r>
              <a:rPr lang="ru-RU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32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переменная</a:t>
            </a:r>
            <a:endParaRPr lang="ru-RU" sz="3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5531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1213375" y="-720807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66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Локальная области видимости</a:t>
            </a:r>
            <a:endParaRPr lang="en-US" sz="66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29" name="Shape 229"/>
          <p:cNvSpPr txBox="1"/>
          <p:nvPr/>
        </p:nvSpPr>
        <p:spPr>
          <a:xfrm>
            <a:off x="5038725" y="2997200"/>
            <a:ext cx="14097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hello():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940850" y="983675"/>
            <a:ext cx="1447695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Python</a:t>
            </a:r>
            <a:r>
              <a:rPr lang="ru-RU" sz="2800" dirty="0" smtClean="0"/>
              <a:t> </a:t>
            </a:r>
            <a:r>
              <a:rPr lang="ru-RU" sz="2800" dirty="0"/>
              <a:t>считает переменную </a:t>
            </a:r>
            <a:r>
              <a:rPr lang="ru-RU" sz="2800" b="1" dirty="0"/>
              <a:t>локальной</a:t>
            </a:r>
            <a:r>
              <a:rPr lang="ru-RU" sz="2800" dirty="0"/>
              <a:t>, если внутри нее есть хотя бы одна инструкция, модифицирующая значение переменной (это может быть оператор =, += и т.д., или использование этой переменной в качестве параметра цикла </a:t>
            </a:r>
            <a:r>
              <a:rPr lang="ru-RU" sz="2800" dirty="0" err="1" smtClean="0"/>
              <a:t>for</a:t>
            </a:r>
            <a:r>
              <a:rPr lang="en-US" sz="2800" dirty="0" smtClean="0"/>
              <a:t>).</a:t>
            </a:r>
          </a:p>
          <a:p>
            <a:r>
              <a:rPr lang="ru-RU" sz="2800" b="1" dirty="0" smtClean="0"/>
              <a:t>Локальная</a:t>
            </a:r>
            <a:r>
              <a:rPr lang="ru-RU" sz="2800" dirty="0" smtClean="0"/>
              <a:t> переменная </a:t>
            </a:r>
            <a:r>
              <a:rPr lang="ru-RU" sz="2800" u="sng" dirty="0" smtClean="0"/>
              <a:t>не </a:t>
            </a:r>
            <a:r>
              <a:rPr lang="ru-RU" sz="2800" u="sng" dirty="0"/>
              <a:t>может быть использована до инициализации</a:t>
            </a:r>
            <a:endParaRPr lang="ru-RU" sz="2800" u="sng" dirty="0" smtClean="0"/>
          </a:p>
        </p:txBody>
      </p:sp>
      <p:sp>
        <p:nvSpPr>
          <p:cNvPr id="3" name="Прямоугольник 2"/>
          <p:cNvSpPr/>
          <p:nvPr/>
        </p:nvSpPr>
        <p:spPr>
          <a:xfrm>
            <a:off x="2464850" y="2799557"/>
            <a:ext cx="13283150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3200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32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2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f():</a:t>
            </a:r>
          </a:p>
          <a:p>
            <a:r>
              <a:rPr lang="en-US" sz="32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    </a:t>
            </a:r>
            <a:r>
              <a:rPr lang="en-US" sz="32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(</a:t>
            </a:r>
            <a:r>
              <a:rPr lang="en-US" sz="32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32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32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    </a:t>
            </a:r>
            <a:r>
              <a:rPr lang="en-US" sz="32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320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sz="32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32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        </a:t>
            </a:r>
            <a:r>
              <a:rPr lang="en-US" sz="32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32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3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r>
              <a:rPr lang="en-US" sz="32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32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32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2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1</a:t>
            </a:r>
          </a:p>
          <a:p>
            <a:r>
              <a:rPr lang="en-US" sz="32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f()</a:t>
            </a:r>
          </a:p>
          <a:p>
            <a:r>
              <a:rPr lang="en-US" sz="32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Traceback</a:t>
            </a:r>
            <a:r>
              <a:rPr lang="en-US" sz="3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(most recent call last):</a:t>
            </a:r>
          </a:p>
          <a:p>
            <a:r>
              <a:rPr lang="en-US" sz="3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File "&lt;pyshell#39&gt;", line 1, in &lt;module&gt;</a:t>
            </a:r>
          </a:p>
          <a:p>
            <a:r>
              <a:rPr lang="en-US" sz="3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f()</a:t>
            </a:r>
          </a:p>
          <a:p>
            <a:r>
              <a:rPr lang="en-US" sz="3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File "&lt;pyshell#38&gt;", line 2, in f</a:t>
            </a:r>
          </a:p>
          <a:p>
            <a:r>
              <a:rPr lang="en-US" sz="3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print(a)</a:t>
            </a:r>
          </a:p>
          <a:p>
            <a:r>
              <a:rPr lang="en-US" sz="32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UnboundLocalError</a:t>
            </a:r>
            <a:r>
              <a:rPr lang="en-US" sz="3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local variable 'a' referenced before assignment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717225" y="4248959"/>
            <a:ext cx="6012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ru-RU" sz="32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локальная</a:t>
            </a:r>
            <a:r>
              <a:rPr lang="ru-RU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32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переменная</a:t>
            </a:r>
            <a:endParaRPr lang="ru-RU" sz="3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717225" y="4709217"/>
            <a:ext cx="6012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ru-RU" sz="32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глобальная</a:t>
            </a:r>
            <a:r>
              <a:rPr lang="ru-RU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32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переменная</a:t>
            </a:r>
            <a:endParaRPr lang="ru-RU" sz="3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8771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1213375" y="-720807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66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Словарь глобальных переменных</a:t>
            </a:r>
            <a:endParaRPr lang="en-US" sz="66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29" name="Shape 229"/>
          <p:cNvSpPr txBox="1"/>
          <p:nvPr/>
        </p:nvSpPr>
        <p:spPr>
          <a:xfrm>
            <a:off x="5038725" y="2997200"/>
            <a:ext cx="14097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hello():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940850" y="983675"/>
            <a:ext cx="144769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/>
              <a:t>Функция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globals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ru-RU" sz="2800" dirty="0" smtClean="0"/>
              <a:t>возвращает словарь глобальных переменных</a:t>
            </a:r>
            <a:endParaRPr lang="ru-RU" sz="2800" u="sng" dirty="0" smtClean="0"/>
          </a:p>
        </p:txBody>
      </p:sp>
      <p:sp>
        <p:nvSpPr>
          <p:cNvPr id="3" name="Прямоугольник 2"/>
          <p:cNvSpPr/>
          <p:nvPr/>
        </p:nvSpPr>
        <p:spPr>
          <a:xfrm>
            <a:off x="1709725" y="1784855"/>
            <a:ext cx="13283150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print(</a:t>
            </a:r>
            <a:r>
              <a:rPr lang="en-US" sz="3200" b="1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globals</a:t>
            </a:r>
            <a:r>
              <a:rPr lang="en-US" sz="32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r>
              <a:rPr lang="en-US" sz="3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{'__package__': None, '__</a:t>
            </a:r>
            <a:r>
              <a:rPr lang="en-US" sz="32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builtins</a:t>
            </a:r>
            <a:r>
              <a:rPr lang="en-US" sz="3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__': &lt;module '</a:t>
            </a:r>
            <a:r>
              <a:rPr lang="en-US" sz="32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builtins</a:t>
            </a:r>
            <a:r>
              <a:rPr lang="en-US" sz="3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 (built-in)&gt;, '__doc__': None, '__loader__': &lt;class '_</a:t>
            </a:r>
            <a:r>
              <a:rPr lang="en-US" sz="32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frozen_importlib.BuiltinImporter</a:t>
            </a:r>
            <a:r>
              <a:rPr lang="en-US" sz="3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'&gt;, '__spec__': None, '__name__': '__main</a:t>
            </a:r>
            <a:r>
              <a:rPr lang="en-US" sz="32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__'}</a:t>
            </a:r>
          </a:p>
          <a:p>
            <a:r>
              <a:rPr lang="en-US" sz="32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3200" dirty="0" smtClean="0">
                <a:solidFill>
                  <a:srgbClr val="FF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10</a:t>
            </a:r>
          </a:p>
          <a:p>
            <a:r>
              <a:rPr lang="en-US" sz="32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3200" b="1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globals</a:t>
            </a:r>
            <a:r>
              <a:rPr lang="en-US" sz="32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r>
              <a:rPr lang="en-US" sz="32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{'__package__': None, '__</a:t>
            </a:r>
            <a:r>
              <a:rPr lang="en-US" sz="3200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builtins</a:t>
            </a:r>
            <a:r>
              <a:rPr lang="en-US" sz="32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__': &lt;module '</a:t>
            </a:r>
            <a:r>
              <a:rPr lang="en-US" sz="3200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builtins</a:t>
            </a:r>
            <a:r>
              <a:rPr lang="en-US" sz="32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 (built-in)&gt;, '__doc__': None, '__loader__': &lt;class '_</a:t>
            </a:r>
            <a:r>
              <a:rPr lang="en-US" sz="3200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frozen_importlib.BuiltinImporter</a:t>
            </a:r>
            <a:r>
              <a:rPr lang="en-US" sz="32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'&gt;, '__spec__': None, </a:t>
            </a:r>
            <a:r>
              <a:rPr lang="en-US" sz="3200" dirty="0">
                <a:solidFill>
                  <a:srgbClr val="FF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'a': 10</a:t>
            </a:r>
            <a:r>
              <a:rPr lang="en-US" sz="3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32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'__name__': '__main__'}</a:t>
            </a:r>
            <a:endParaRPr lang="en-US" sz="32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014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1213375" y="-720807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66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Словарь глобальных переменных</a:t>
            </a:r>
            <a:endParaRPr lang="en-US" sz="66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29" name="Shape 229"/>
          <p:cNvSpPr txBox="1"/>
          <p:nvPr/>
        </p:nvSpPr>
        <p:spPr>
          <a:xfrm>
            <a:off x="5038725" y="2997200"/>
            <a:ext cx="14097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hello():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940850" y="983675"/>
            <a:ext cx="144769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/>
              <a:t>Функция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globals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ru-RU" sz="2800" dirty="0" smtClean="0"/>
              <a:t>возвращает словарь глобальных переменных</a:t>
            </a:r>
            <a:endParaRPr lang="ru-RU" sz="2800" u="sng" dirty="0" smtClean="0"/>
          </a:p>
        </p:txBody>
      </p:sp>
      <p:sp>
        <p:nvSpPr>
          <p:cNvPr id="3" name="Прямоугольник 2"/>
          <p:cNvSpPr/>
          <p:nvPr/>
        </p:nvSpPr>
        <p:spPr>
          <a:xfrm>
            <a:off x="1722425" y="1577892"/>
            <a:ext cx="13283150" cy="84638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3200" b="1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globals</a:t>
            </a:r>
            <a:r>
              <a:rPr lang="en-US" sz="32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()[‘</a:t>
            </a:r>
            <a:r>
              <a:rPr lang="en-US" sz="3200" dirty="0" smtClean="0">
                <a:solidFill>
                  <a:srgbClr val="FF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32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’] = </a:t>
            </a:r>
            <a:r>
              <a:rPr lang="en-US" sz="3200" dirty="0" smtClean="0">
                <a:solidFill>
                  <a:srgbClr val="FF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32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print(</a:t>
            </a:r>
            <a:r>
              <a:rPr lang="en-US" sz="3200" dirty="0" smtClean="0">
                <a:solidFill>
                  <a:srgbClr val="FF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32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3200" dirty="0" smtClean="0">
                <a:solidFill>
                  <a:srgbClr val="FF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32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del </a:t>
            </a:r>
            <a:r>
              <a:rPr lang="en-US" sz="32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r>
              <a:rPr lang="en-US" sz="32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print(</a:t>
            </a:r>
            <a:r>
              <a:rPr lang="en-US" sz="3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32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32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Traceback</a:t>
            </a:r>
            <a:r>
              <a:rPr lang="en-US" sz="3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(most recent call last):</a:t>
            </a:r>
          </a:p>
          <a:p>
            <a:r>
              <a:rPr lang="en-US" sz="3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File "&lt;pyshell#94&gt;", line 1, in &lt;module&gt;</a:t>
            </a:r>
          </a:p>
          <a:p>
            <a:r>
              <a:rPr lang="en-US" sz="3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</a:t>
            </a:r>
            <a:r>
              <a:rPr lang="en-US" sz="32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globals</a:t>
            </a:r>
            <a:r>
              <a:rPr lang="en-US" sz="3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()['a'])</a:t>
            </a:r>
          </a:p>
          <a:p>
            <a:r>
              <a:rPr lang="en-US" sz="32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KeyError</a:t>
            </a:r>
            <a:r>
              <a:rPr lang="en-US" sz="3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32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'a‘</a:t>
            </a:r>
          </a:p>
          <a:p>
            <a:r>
              <a:rPr lang="en-US" sz="32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print(</a:t>
            </a:r>
            <a:r>
              <a:rPr lang="en-US" sz="3200" b="1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globals</a:t>
            </a:r>
            <a:r>
              <a:rPr lang="en-US" sz="32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r>
              <a:rPr lang="en-US" sz="3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{'__package__': None, '__</a:t>
            </a:r>
            <a:r>
              <a:rPr lang="en-US" sz="32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builtins</a:t>
            </a:r>
            <a:r>
              <a:rPr lang="en-US" sz="3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__': &lt;module '</a:t>
            </a:r>
            <a:r>
              <a:rPr lang="en-US" sz="32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builtins</a:t>
            </a:r>
            <a:r>
              <a:rPr lang="en-US" sz="3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 (built-in)&gt;, '__doc__': None, '__loader__': &lt;class '_</a:t>
            </a:r>
            <a:r>
              <a:rPr lang="en-US" sz="32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frozen_importlib.BuiltinImporter</a:t>
            </a:r>
            <a:r>
              <a:rPr lang="en-US" sz="3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'&gt;, '__spec__': None, </a:t>
            </a:r>
            <a:r>
              <a:rPr lang="en-US" sz="32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'__</a:t>
            </a:r>
            <a:r>
              <a:rPr lang="en-US" sz="3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name__': '__main__'}</a:t>
            </a:r>
          </a:p>
          <a:p>
            <a:endParaRPr lang="en-US" sz="32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32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5730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1213375" y="-720807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66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Словарь локальных переменных</a:t>
            </a:r>
            <a:endParaRPr lang="en-US" sz="66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29" name="Shape 229"/>
          <p:cNvSpPr txBox="1"/>
          <p:nvPr/>
        </p:nvSpPr>
        <p:spPr>
          <a:xfrm>
            <a:off x="5038725" y="2997200"/>
            <a:ext cx="14097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hello():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940850" y="983675"/>
            <a:ext cx="144769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/>
              <a:t>Функция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locals() </a:t>
            </a:r>
            <a:r>
              <a:rPr lang="ru-RU" sz="2800" dirty="0" smtClean="0"/>
              <a:t>возвращает словарь локальных переменных</a:t>
            </a:r>
            <a:endParaRPr lang="ru-RU" sz="2800" u="sng" dirty="0" smtClean="0"/>
          </a:p>
        </p:txBody>
      </p:sp>
      <p:sp>
        <p:nvSpPr>
          <p:cNvPr id="3" name="Прямоугольник 2"/>
          <p:cNvSpPr/>
          <p:nvPr/>
        </p:nvSpPr>
        <p:spPr>
          <a:xfrm>
            <a:off x="1722425" y="1577892"/>
            <a:ext cx="13283150" cy="79714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32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10</a:t>
            </a:r>
            <a:endParaRPr lang="ru-RU" sz="3200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2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32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32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f():</a:t>
            </a:r>
          </a:p>
          <a:p>
            <a:r>
              <a:rPr lang="en-US" sz="32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	</a:t>
            </a:r>
            <a:r>
              <a:rPr lang="en-US" sz="32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3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1</a:t>
            </a:r>
          </a:p>
          <a:p>
            <a:r>
              <a:rPr lang="en-US" sz="32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	</a:t>
            </a:r>
            <a:r>
              <a:rPr lang="en-US" sz="32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print("</a:t>
            </a:r>
            <a:r>
              <a:rPr lang="en-US" sz="3200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globals</a:t>
            </a:r>
            <a:r>
              <a:rPr lang="en-US" sz="32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()", </a:t>
            </a:r>
            <a:r>
              <a:rPr lang="en-US" sz="32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globals</a:t>
            </a:r>
            <a:r>
              <a:rPr lang="en-US" sz="3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32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32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	</a:t>
            </a:r>
            <a:r>
              <a:rPr lang="en-US" sz="32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print("locals()", </a:t>
            </a:r>
            <a:r>
              <a:rPr lang="en-US" sz="3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locals()</a:t>
            </a:r>
            <a:r>
              <a:rPr lang="en-US" sz="32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3200" dirty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2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f()</a:t>
            </a:r>
          </a:p>
          <a:p>
            <a:r>
              <a:rPr lang="en-US" sz="3200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globals</a:t>
            </a:r>
            <a:r>
              <a:rPr lang="en-US" sz="32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3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{'__package__': None, 'a': 10, '</a:t>
            </a:r>
            <a:r>
              <a:rPr lang="en-US" sz="32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sum_nums</a:t>
            </a:r>
            <a:r>
              <a:rPr lang="en-US" sz="3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': &lt;function </a:t>
            </a:r>
            <a:r>
              <a:rPr lang="en-US" sz="32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sum_nums</a:t>
            </a:r>
            <a:r>
              <a:rPr lang="en-US" sz="3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at 0x03CEA108&gt;, '__doc__': None, '__spec__': None, 'f': &lt;function f at 0x03CEA1E0&gt;, '__</a:t>
            </a:r>
            <a:r>
              <a:rPr lang="en-US" sz="32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builtins</a:t>
            </a:r>
            <a:r>
              <a:rPr lang="en-US" sz="3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__': &lt;module '</a:t>
            </a:r>
            <a:r>
              <a:rPr lang="en-US" sz="32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builtins</a:t>
            </a:r>
            <a:r>
              <a:rPr lang="en-US" sz="3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 (built-in)&gt;, '__loader__': &lt;class '_</a:t>
            </a:r>
            <a:r>
              <a:rPr lang="en-US" sz="32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frozen_importlib.BuiltinImporter</a:t>
            </a:r>
            <a:r>
              <a:rPr lang="en-US" sz="3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'&gt;, '__name__': '__main__'}</a:t>
            </a:r>
          </a:p>
          <a:p>
            <a:r>
              <a:rPr lang="en-US" sz="32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locals() </a:t>
            </a:r>
            <a:r>
              <a:rPr lang="en-US" sz="3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{'a': 1}</a:t>
            </a:r>
          </a:p>
          <a:p>
            <a:endParaRPr lang="en-US" sz="32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3355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1029750" y="230745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lvl="0">
              <a:buClr>
                <a:schemeClr val="lt1"/>
              </a:buClr>
              <a:buSzPct val="25000"/>
            </a:pPr>
            <a:r>
              <a:rPr lang="ru-RU" sz="6600" dirty="0" smtClean="0"/>
              <a:t>Написать функцию возвращаю сумму всех аргументов</a:t>
            </a:r>
            <a:endParaRPr lang="en-US" sz="66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29" name="Shape 229"/>
          <p:cNvSpPr txBox="1"/>
          <p:nvPr/>
        </p:nvSpPr>
        <p:spPr>
          <a:xfrm>
            <a:off x="5038725" y="2997200"/>
            <a:ext cx="14097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hello():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2115126" y="2588359"/>
            <a:ext cx="11761147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dirty="0">
                <a:highlight>
                  <a:srgbClr val="FFFFFF"/>
                </a:highlight>
                <a:latin typeface="Consolas"/>
              </a:rPr>
              <a:t>&gt;&gt;&gt; </a:t>
            </a:r>
            <a:r>
              <a:rPr lang="pt-BR" sz="2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def</a:t>
            </a:r>
            <a:r>
              <a:rPr lang="pt-BR" sz="2800" dirty="0">
                <a:highlight>
                  <a:srgbClr val="FFFFFF"/>
                </a:highlight>
                <a:latin typeface="Consolas"/>
              </a:rPr>
              <a:t> </a:t>
            </a:r>
            <a:r>
              <a:rPr lang="pt-BR" sz="2800" dirty="0" smtClean="0">
                <a:highlight>
                  <a:srgbClr val="FFFFFF"/>
                </a:highlight>
                <a:latin typeface="Consolas"/>
              </a:rPr>
              <a:t>sum_nums(a </a:t>
            </a:r>
            <a:r>
              <a:rPr lang="pt-BR" sz="2800" dirty="0">
                <a:highlight>
                  <a:srgbClr val="FFFFFF"/>
                </a:highlight>
                <a:latin typeface="Consolas"/>
              </a:rPr>
              <a:t>= 0, b = 0, c = 0, d = 0, e = 0, f = 0):</a:t>
            </a:r>
          </a:p>
          <a:p>
            <a:r>
              <a:rPr lang="en-US" sz="2800" dirty="0">
                <a:highlight>
                  <a:srgbClr val="FFFFFF"/>
                </a:highlight>
                <a:latin typeface="Consolas"/>
              </a:rPr>
              <a:t>...    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sz="2800" dirty="0">
                <a:highlight>
                  <a:srgbClr val="FFFFFF"/>
                </a:highlight>
                <a:latin typeface="Consolas"/>
              </a:rPr>
              <a:t> a + b + c + d + e + f</a:t>
            </a:r>
          </a:p>
          <a:p>
            <a:r>
              <a:rPr lang="ru-RU" sz="2800" dirty="0">
                <a:highlight>
                  <a:srgbClr val="FFFFFF"/>
                </a:highlight>
                <a:latin typeface="Consolas"/>
              </a:rPr>
              <a:t>... </a:t>
            </a:r>
          </a:p>
          <a:p>
            <a:r>
              <a:rPr lang="en-US" sz="2800" dirty="0">
                <a:highlight>
                  <a:srgbClr val="FFFFFF"/>
                </a:highlight>
                <a:latin typeface="Consolas"/>
              </a:rPr>
              <a:t>&gt;&gt;&gt; </a:t>
            </a:r>
            <a:r>
              <a:rPr lang="en-US" sz="2800" dirty="0" smtClean="0">
                <a:highlight>
                  <a:srgbClr val="FFFFFF"/>
                </a:highlight>
                <a:latin typeface="Consolas"/>
              </a:rPr>
              <a:t>sum</a:t>
            </a:r>
            <a:r>
              <a:rPr lang="pt-BR" sz="2800" dirty="0" smtClean="0">
                <a:highlight>
                  <a:srgbClr val="FFFFFF"/>
                </a:highlight>
                <a:latin typeface="Consolas"/>
              </a:rPr>
              <a:t>_nums</a:t>
            </a:r>
            <a:r>
              <a:rPr lang="en-US" sz="2800" dirty="0" smtClean="0">
                <a:highlight>
                  <a:srgbClr val="FFFFFF"/>
                </a:highlight>
                <a:latin typeface="Consolas"/>
              </a:rPr>
              <a:t>()</a:t>
            </a:r>
            <a:endParaRPr lang="en-US" sz="2800" dirty="0">
              <a:highlight>
                <a:srgbClr val="FFFFFF"/>
              </a:highlight>
              <a:latin typeface="Consolas"/>
            </a:endParaRPr>
          </a:p>
          <a:p>
            <a:r>
              <a:rPr lang="ru-RU" sz="2800" dirty="0">
                <a:highlight>
                  <a:srgbClr val="FFFFFF"/>
                </a:highlight>
                <a:latin typeface="Consolas"/>
              </a:rPr>
              <a:t>0</a:t>
            </a:r>
          </a:p>
          <a:p>
            <a:r>
              <a:rPr lang="en-US" sz="2800" dirty="0">
                <a:highlight>
                  <a:srgbClr val="FFFFFF"/>
                </a:highlight>
                <a:latin typeface="Consolas"/>
              </a:rPr>
              <a:t>&gt;&gt;&gt; </a:t>
            </a:r>
            <a:r>
              <a:rPr lang="en-US" sz="2800" dirty="0" smtClean="0">
                <a:highlight>
                  <a:srgbClr val="FFFFFF"/>
                </a:highlight>
                <a:latin typeface="Consolas"/>
              </a:rPr>
              <a:t>sum</a:t>
            </a:r>
            <a:r>
              <a:rPr lang="pt-BR" sz="2800" dirty="0" smtClean="0">
                <a:highlight>
                  <a:srgbClr val="FFFFFF"/>
                </a:highlight>
                <a:latin typeface="Consolas"/>
              </a:rPr>
              <a:t>_nums</a:t>
            </a:r>
            <a:r>
              <a:rPr lang="en-US" sz="2800" dirty="0" smtClean="0">
                <a:highlight>
                  <a:srgbClr val="FFFFFF"/>
                </a:highlight>
                <a:latin typeface="Consolas"/>
              </a:rPr>
              <a:t>(10</a:t>
            </a:r>
            <a:r>
              <a:rPr lang="en-US" sz="2800" dirty="0"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ru-RU" sz="2800" dirty="0">
                <a:highlight>
                  <a:srgbClr val="FFFFFF"/>
                </a:highlight>
                <a:latin typeface="Consolas"/>
              </a:rPr>
              <a:t>10</a:t>
            </a:r>
          </a:p>
          <a:p>
            <a:r>
              <a:rPr lang="en-US" sz="2800" dirty="0" smtClean="0">
                <a:highlight>
                  <a:srgbClr val="FFFFFF"/>
                </a:highlight>
                <a:latin typeface="Consolas"/>
              </a:rPr>
              <a:t>&gt;&gt;&gt; sum</a:t>
            </a:r>
            <a:r>
              <a:rPr lang="pt-BR" sz="2800" dirty="0" smtClean="0">
                <a:highlight>
                  <a:srgbClr val="FFFFFF"/>
                </a:highlight>
                <a:latin typeface="Consolas"/>
              </a:rPr>
              <a:t>_nums</a:t>
            </a:r>
            <a:r>
              <a:rPr lang="en-US" sz="2800" dirty="0" smtClean="0">
                <a:highlight>
                  <a:srgbClr val="FFFFFF"/>
                </a:highlight>
                <a:latin typeface="Consolas"/>
              </a:rPr>
              <a:t>(10</a:t>
            </a:r>
            <a:r>
              <a:rPr lang="en-US" sz="2800" dirty="0">
                <a:highlight>
                  <a:srgbClr val="FFFFFF"/>
                </a:highlight>
                <a:latin typeface="Consolas"/>
              </a:rPr>
              <a:t>, 20, 30, 40, 50, 60)</a:t>
            </a:r>
          </a:p>
          <a:p>
            <a:r>
              <a:rPr lang="ru-RU" sz="2800" dirty="0">
                <a:highlight>
                  <a:srgbClr val="FFFFFF"/>
                </a:highlight>
                <a:latin typeface="Consolas"/>
              </a:rPr>
              <a:t>210</a:t>
            </a:r>
          </a:p>
          <a:p>
            <a:r>
              <a:rPr lang="en-US" sz="2800" dirty="0">
                <a:highlight>
                  <a:srgbClr val="FFFFFF"/>
                </a:highlight>
                <a:latin typeface="Consolas"/>
              </a:rPr>
              <a:t>&gt;&gt;&gt; </a:t>
            </a:r>
            <a:r>
              <a:rPr lang="en-US" sz="2800" dirty="0" smtClean="0">
                <a:highlight>
                  <a:srgbClr val="FFFFFF"/>
                </a:highlight>
                <a:latin typeface="Consolas"/>
              </a:rPr>
              <a:t>sum</a:t>
            </a:r>
            <a:r>
              <a:rPr lang="pt-BR" sz="2800" dirty="0" smtClean="0">
                <a:highlight>
                  <a:srgbClr val="FFFFFF"/>
                </a:highlight>
                <a:latin typeface="Consolas"/>
              </a:rPr>
              <a:t>_nums</a:t>
            </a:r>
            <a:r>
              <a:rPr lang="en-US" sz="2800" dirty="0" smtClean="0">
                <a:highlight>
                  <a:srgbClr val="FFFFFF"/>
                </a:highlight>
                <a:latin typeface="Consolas"/>
              </a:rPr>
              <a:t>(10</a:t>
            </a:r>
            <a:r>
              <a:rPr lang="en-US" sz="2800" dirty="0">
                <a:highlight>
                  <a:srgbClr val="FFFFFF"/>
                </a:highlight>
                <a:latin typeface="Consolas"/>
              </a:rPr>
              <a:t>, 20, 30, 40, 50, 60, 70)</a:t>
            </a:r>
          </a:p>
          <a:p>
            <a:r>
              <a:rPr lang="en-US" sz="2800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Traceback</a:t>
            </a:r>
            <a:r>
              <a:rPr lang="en-US" sz="28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(most recent call last):</a:t>
            </a:r>
          </a:p>
          <a:p>
            <a:r>
              <a:rPr lang="en-US" sz="28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 File "&lt;</a:t>
            </a:r>
            <a:r>
              <a:rPr lang="en-US" sz="2800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stdin</a:t>
            </a:r>
            <a:r>
              <a:rPr lang="en-US" sz="28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&gt;", line 1, in &lt;module&gt;</a:t>
            </a:r>
          </a:p>
          <a:p>
            <a:r>
              <a:rPr lang="en-US" sz="2800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TypeError</a:t>
            </a:r>
            <a:r>
              <a:rPr lang="en-US" sz="28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: sum() takes from 0 to 6 positional arguments but 7 were given</a:t>
            </a:r>
          </a:p>
          <a:p>
            <a:r>
              <a:rPr lang="ru-RU" sz="2800" dirty="0">
                <a:highlight>
                  <a:srgbClr val="FFFFFF"/>
                </a:highlight>
                <a:latin typeface="Consolas"/>
              </a:rPr>
              <a:t>&gt;&gt;&gt; 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45710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1029750" y="230745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lvl="0">
              <a:buClr>
                <a:schemeClr val="lt1"/>
              </a:buClr>
              <a:buSzPct val="25000"/>
            </a:pPr>
            <a:r>
              <a:rPr lang="ru-RU" sz="6600" dirty="0" smtClean="0"/>
              <a:t>Функция с переменным количеством аргументов</a:t>
            </a:r>
            <a:endParaRPr lang="en-US" sz="66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29" name="Shape 229"/>
          <p:cNvSpPr txBox="1"/>
          <p:nvPr/>
        </p:nvSpPr>
        <p:spPr>
          <a:xfrm>
            <a:off x="5038725" y="2997200"/>
            <a:ext cx="14097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hello():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2458026" y="2529444"/>
            <a:ext cx="11761147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dirty="0">
                <a:highlight>
                  <a:srgbClr val="FFFFFF"/>
                </a:highlight>
                <a:latin typeface="Consolas"/>
              </a:rPr>
              <a:t>&gt;&gt;&gt; </a:t>
            </a:r>
            <a:r>
              <a:rPr lang="pt-BR" sz="2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def</a:t>
            </a:r>
            <a:r>
              <a:rPr lang="pt-BR" sz="2800" dirty="0">
                <a:highlight>
                  <a:srgbClr val="FFFFFF"/>
                </a:highlight>
                <a:latin typeface="Consolas"/>
              </a:rPr>
              <a:t> </a:t>
            </a:r>
            <a:r>
              <a:rPr lang="pt-BR" sz="2800" dirty="0" smtClean="0">
                <a:highlight>
                  <a:srgbClr val="FFFFFF"/>
                </a:highlight>
                <a:latin typeface="Consolas"/>
              </a:rPr>
              <a:t>sum_nums(</a:t>
            </a:r>
            <a:r>
              <a:rPr lang="ru-RU" sz="2800" dirty="0" smtClean="0">
                <a:highlight>
                  <a:srgbClr val="FFFFFF"/>
                </a:highlight>
                <a:latin typeface="Consolas"/>
              </a:rPr>
              <a:t>*</a:t>
            </a:r>
            <a:r>
              <a:rPr lang="pt-BR" sz="2800" dirty="0" smtClean="0">
                <a:highlight>
                  <a:srgbClr val="FFFFFF"/>
                </a:highlight>
                <a:latin typeface="Consolas"/>
              </a:rPr>
              <a:t>a</a:t>
            </a:r>
            <a:r>
              <a:rPr lang="en-US" sz="2800" dirty="0" err="1" smtClean="0">
                <a:highlight>
                  <a:srgbClr val="FFFFFF"/>
                </a:highlight>
                <a:latin typeface="Consolas"/>
              </a:rPr>
              <a:t>rgs</a:t>
            </a:r>
            <a:r>
              <a:rPr lang="pt-BR" sz="2800" dirty="0" smtClean="0">
                <a:highlight>
                  <a:srgbClr val="FFFFFF"/>
                </a:highlight>
                <a:latin typeface="Consolas"/>
              </a:rPr>
              <a:t>):</a:t>
            </a:r>
            <a:endParaRPr lang="pt-BR" sz="2800" dirty="0">
              <a:highlight>
                <a:srgbClr val="FFFFFF"/>
              </a:highlight>
              <a:latin typeface="Consolas"/>
            </a:endParaRPr>
          </a:p>
          <a:p>
            <a:r>
              <a:rPr lang="en-US" sz="2800" dirty="0">
                <a:highlight>
                  <a:srgbClr val="FFFFFF"/>
                </a:highlight>
                <a:latin typeface="Consolas"/>
              </a:rPr>
              <a:t>...    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sz="2800" dirty="0"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800" dirty="0" smtClean="0">
                <a:solidFill>
                  <a:srgbClr val="00B0F0"/>
                </a:solidFill>
                <a:highlight>
                  <a:srgbClr val="FFFFFF"/>
                </a:highlight>
                <a:latin typeface="Consolas"/>
              </a:rPr>
              <a:t>sum</a:t>
            </a:r>
            <a:r>
              <a:rPr lang="en-US" sz="2800" dirty="0" smtClean="0">
                <a:highlight>
                  <a:srgbClr val="FFFFFF"/>
                </a:highlight>
                <a:latin typeface="Consolas"/>
              </a:rPr>
              <a:t>(</a:t>
            </a:r>
            <a:r>
              <a:rPr lang="en-US" sz="2800" dirty="0" err="1" smtClean="0">
                <a:highlight>
                  <a:srgbClr val="FFFFFF"/>
                </a:highlight>
                <a:latin typeface="Consolas"/>
              </a:rPr>
              <a:t>args</a:t>
            </a:r>
            <a:r>
              <a:rPr lang="en-US" sz="2800" dirty="0" smtClean="0">
                <a:highlight>
                  <a:srgbClr val="FFFFFF"/>
                </a:highlight>
                <a:latin typeface="Consolas"/>
              </a:rPr>
              <a:t>)</a:t>
            </a:r>
            <a:endParaRPr lang="en-US" sz="2800" dirty="0">
              <a:highlight>
                <a:srgbClr val="FFFFFF"/>
              </a:highlight>
              <a:latin typeface="Consolas"/>
            </a:endParaRPr>
          </a:p>
          <a:p>
            <a:r>
              <a:rPr lang="ru-RU" sz="2800" dirty="0">
                <a:highlight>
                  <a:srgbClr val="FFFFFF"/>
                </a:highlight>
                <a:latin typeface="Consolas"/>
              </a:rPr>
              <a:t>... </a:t>
            </a:r>
          </a:p>
          <a:p>
            <a:r>
              <a:rPr lang="en-US" sz="2800" dirty="0">
                <a:highlight>
                  <a:srgbClr val="FFFFFF"/>
                </a:highlight>
                <a:latin typeface="Consolas"/>
              </a:rPr>
              <a:t>&gt;&gt;&gt; </a:t>
            </a:r>
            <a:r>
              <a:rPr lang="en-US" sz="2800" dirty="0" smtClean="0">
                <a:highlight>
                  <a:srgbClr val="FFFFFF"/>
                </a:highlight>
                <a:latin typeface="Consolas"/>
              </a:rPr>
              <a:t>sum</a:t>
            </a:r>
            <a:r>
              <a:rPr lang="pt-BR" sz="2800" dirty="0" smtClean="0">
                <a:highlight>
                  <a:srgbClr val="FFFFFF"/>
                </a:highlight>
                <a:latin typeface="Consolas"/>
              </a:rPr>
              <a:t>_nums</a:t>
            </a:r>
            <a:r>
              <a:rPr lang="en-US" sz="2800" dirty="0" smtClean="0">
                <a:highlight>
                  <a:srgbClr val="FFFFFF"/>
                </a:highlight>
                <a:latin typeface="Consolas"/>
              </a:rPr>
              <a:t>()</a:t>
            </a:r>
            <a:endParaRPr lang="en-US" sz="2800" dirty="0">
              <a:highlight>
                <a:srgbClr val="FFFFFF"/>
              </a:highlight>
              <a:latin typeface="Consolas"/>
            </a:endParaRPr>
          </a:p>
          <a:p>
            <a:r>
              <a:rPr lang="ru-RU" sz="2800" dirty="0">
                <a:highlight>
                  <a:srgbClr val="FFFFFF"/>
                </a:highlight>
                <a:latin typeface="Consolas"/>
              </a:rPr>
              <a:t>0</a:t>
            </a:r>
          </a:p>
          <a:p>
            <a:r>
              <a:rPr lang="en-US" sz="2800" dirty="0">
                <a:highlight>
                  <a:srgbClr val="FFFFFF"/>
                </a:highlight>
                <a:latin typeface="Consolas"/>
              </a:rPr>
              <a:t>&gt;&gt;&gt; </a:t>
            </a:r>
            <a:r>
              <a:rPr lang="en-US" sz="2800" dirty="0" smtClean="0">
                <a:highlight>
                  <a:srgbClr val="FFFFFF"/>
                </a:highlight>
                <a:latin typeface="Consolas"/>
              </a:rPr>
              <a:t>sum</a:t>
            </a:r>
            <a:r>
              <a:rPr lang="pt-BR" sz="2800" dirty="0" smtClean="0">
                <a:highlight>
                  <a:srgbClr val="FFFFFF"/>
                </a:highlight>
                <a:latin typeface="Consolas"/>
              </a:rPr>
              <a:t>_nums</a:t>
            </a:r>
            <a:r>
              <a:rPr lang="en-US" sz="2800" dirty="0" smtClean="0">
                <a:highlight>
                  <a:srgbClr val="FFFFFF"/>
                </a:highlight>
                <a:latin typeface="Consolas"/>
              </a:rPr>
              <a:t>(10</a:t>
            </a:r>
            <a:r>
              <a:rPr lang="en-US" sz="2800" dirty="0"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ru-RU" sz="2800" dirty="0">
                <a:highlight>
                  <a:srgbClr val="FFFFFF"/>
                </a:highlight>
                <a:latin typeface="Consolas"/>
              </a:rPr>
              <a:t>10</a:t>
            </a:r>
          </a:p>
          <a:p>
            <a:r>
              <a:rPr lang="en-US" sz="2800" dirty="0" smtClean="0">
                <a:highlight>
                  <a:srgbClr val="FFFFFF"/>
                </a:highlight>
                <a:latin typeface="Consolas"/>
              </a:rPr>
              <a:t>&gt;&gt;&gt; sum</a:t>
            </a:r>
            <a:r>
              <a:rPr lang="pt-BR" sz="2800" dirty="0" smtClean="0">
                <a:highlight>
                  <a:srgbClr val="FFFFFF"/>
                </a:highlight>
                <a:latin typeface="Consolas"/>
              </a:rPr>
              <a:t>_nums</a:t>
            </a:r>
            <a:r>
              <a:rPr lang="en-US" sz="2800" dirty="0" smtClean="0">
                <a:highlight>
                  <a:srgbClr val="FFFFFF"/>
                </a:highlight>
                <a:latin typeface="Consolas"/>
              </a:rPr>
              <a:t>(10</a:t>
            </a:r>
            <a:r>
              <a:rPr lang="en-US" sz="2800" dirty="0">
                <a:highlight>
                  <a:srgbClr val="FFFFFF"/>
                </a:highlight>
                <a:latin typeface="Consolas"/>
              </a:rPr>
              <a:t>, 20, 30, 40, 50, 60)</a:t>
            </a:r>
          </a:p>
          <a:p>
            <a:r>
              <a:rPr lang="ru-RU" sz="2800" dirty="0">
                <a:highlight>
                  <a:srgbClr val="FFFFFF"/>
                </a:highlight>
                <a:latin typeface="Consolas"/>
              </a:rPr>
              <a:t>210</a:t>
            </a:r>
          </a:p>
          <a:p>
            <a:r>
              <a:rPr lang="en-US" sz="2800" dirty="0">
                <a:highlight>
                  <a:srgbClr val="FFFFFF"/>
                </a:highlight>
                <a:latin typeface="Consolas"/>
              </a:rPr>
              <a:t>&gt;&gt;&gt; </a:t>
            </a:r>
            <a:r>
              <a:rPr lang="en-US" sz="2800" dirty="0" smtClean="0">
                <a:highlight>
                  <a:srgbClr val="FFFFFF"/>
                </a:highlight>
                <a:latin typeface="Consolas"/>
              </a:rPr>
              <a:t>sum</a:t>
            </a:r>
            <a:r>
              <a:rPr lang="pt-BR" sz="2800" dirty="0" smtClean="0">
                <a:highlight>
                  <a:srgbClr val="FFFFFF"/>
                </a:highlight>
                <a:latin typeface="Consolas"/>
              </a:rPr>
              <a:t>_nums</a:t>
            </a:r>
            <a:r>
              <a:rPr lang="en-US" sz="2800" dirty="0" smtClean="0">
                <a:highlight>
                  <a:srgbClr val="FFFFFF"/>
                </a:highlight>
                <a:latin typeface="Consolas"/>
              </a:rPr>
              <a:t>(10</a:t>
            </a:r>
            <a:r>
              <a:rPr lang="en-US" sz="2800" dirty="0">
                <a:highlight>
                  <a:srgbClr val="FFFFFF"/>
                </a:highlight>
                <a:latin typeface="Consolas"/>
              </a:rPr>
              <a:t>, 20, 30, 40, 50, 60, 70</a:t>
            </a:r>
            <a:r>
              <a:rPr lang="en-US" sz="2800" dirty="0" smtClean="0"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en-US" sz="2800" dirty="0" smtClean="0">
                <a:highlight>
                  <a:srgbClr val="FFFFFF"/>
                </a:highlight>
                <a:latin typeface="Consolas"/>
              </a:rPr>
              <a:t>280</a:t>
            </a:r>
          </a:p>
          <a:p>
            <a:r>
              <a:rPr lang="en-US" sz="2800" dirty="0">
                <a:highlight>
                  <a:srgbClr val="FFFFFF"/>
                </a:highlight>
                <a:latin typeface="Consolas"/>
              </a:rPr>
              <a:t>&gt;&gt;&gt; sum</a:t>
            </a:r>
            <a:r>
              <a:rPr lang="pt-BR" sz="2800" dirty="0">
                <a:highlight>
                  <a:srgbClr val="FFFFFF"/>
                </a:highlight>
                <a:latin typeface="Consolas"/>
              </a:rPr>
              <a:t>_nums</a:t>
            </a:r>
            <a:r>
              <a:rPr lang="en-US" sz="2800" dirty="0">
                <a:highlight>
                  <a:srgbClr val="FFFFFF"/>
                </a:highlight>
                <a:latin typeface="Consolas"/>
              </a:rPr>
              <a:t>(10, 20, 30, 40, 50, 60, </a:t>
            </a:r>
            <a:r>
              <a:rPr lang="en-US" sz="2800" dirty="0" smtClean="0">
                <a:highlight>
                  <a:srgbClr val="FFFFFF"/>
                </a:highlight>
                <a:latin typeface="Consolas"/>
              </a:rPr>
              <a:t>70, 80)</a:t>
            </a:r>
            <a:endParaRPr lang="en-US" sz="2800" dirty="0">
              <a:highlight>
                <a:srgbClr val="FFFFFF"/>
              </a:highlight>
              <a:latin typeface="Consolas"/>
            </a:endParaRPr>
          </a:p>
          <a:p>
            <a:r>
              <a:rPr lang="en-US" sz="2800" dirty="0" smtClean="0">
                <a:highlight>
                  <a:srgbClr val="FFFFFF"/>
                </a:highlight>
                <a:latin typeface="Consolas"/>
              </a:rPr>
              <a:t>360</a:t>
            </a:r>
            <a:endParaRPr lang="en-US" sz="2800" dirty="0">
              <a:highlight>
                <a:srgbClr val="FFFFFF"/>
              </a:highlight>
              <a:latin typeface="Consolas"/>
            </a:endParaRPr>
          </a:p>
          <a:p>
            <a:endParaRPr lang="en-US" sz="2800" dirty="0">
              <a:highlight>
                <a:srgbClr val="FFFFFF"/>
              </a:highlight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910730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1029750" y="230745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lvl="0">
              <a:buClr>
                <a:schemeClr val="lt1"/>
              </a:buClr>
              <a:buSzPct val="25000"/>
            </a:pPr>
            <a:r>
              <a:rPr lang="ru-RU" sz="6600" dirty="0" smtClean="0"/>
              <a:t>Переменное количество позиционных аргументов</a:t>
            </a:r>
            <a:endParaRPr lang="en-US" sz="66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29" name="Shape 229"/>
          <p:cNvSpPr txBox="1"/>
          <p:nvPr/>
        </p:nvSpPr>
        <p:spPr>
          <a:xfrm>
            <a:off x="5038725" y="2997200"/>
            <a:ext cx="14097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hello():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889000" y="2458591"/>
            <a:ext cx="144907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/>
              <a:t>Функция </a:t>
            </a:r>
            <a:r>
              <a:rPr lang="ru-RU" sz="3200" dirty="0" smtClean="0"/>
              <a:t>может </a:t>
            </a:r>
            <a:r>
              <a:rPr lang="ru-RU" sz="3200" dirty="0"/>
              <a:t>принимать переменное количество позиционных </a:t>
            </a:r>
            <a:r>
              <a:rPr lang="ru-RU" sz="3200" dirty="0" smtClean="0"/>
              <a:t>аргументов</a:t>
            </a:r>
            <a:r>
              <a:rPr lang="en-US" sz="3200" dirty="0" smtClean="0"/>
              <a:t>. </a:t>
            </a:r>
            <a:r>
              <a:rPr lang="ru-RU" sz="3200" dirty="0" smtClean="0"/>
              <a:t>Для этого перед </a:t>
            </a:r>
            <a:r>
              <a:rPr lang="ru-RU" sz="3200" dirty="0"/>
              <a:t>именем ставится </a:t>
            </a:r>
            <a:r>
              <a:rPr lang="ru-RU" sz="3200" dirty="0" smtClean="0">
                <a:solidFill>
                  <a:srgbClr val="00B050"/>
                </a:solidFill>
              </a:rPr>
              <a:t>*</a:t>
            </a:r>
            <a:r>
              <a:rPr lang="en-US" sz="3200" dirty="0" smtClean="0"/>
              <a:t>.</a:t>
            </a:r>
            <a:endParaRPr lang="ru-RU" sz="3200" dirty="0" smtClean="0"/>
          </a:p>
          <a:p>
            <a:endParaRPr lang="en-US" sz="3200" dirty="0" smtClean="0"/>
          </a:p>
          <a:p>
            <a:r>
              <a:rPr lang="ru-RU" sz="3200" dirty="0" smtClean="0"/>
              <a:t>В этом случае достаточно объявить один параметр, который автоматически становится кортежем с аргументами.</a:t>
            </a:r>
            <a:endParaRPr lang="ru-RU" sz="32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635000" y="4997072"/>
            <a:ext cx="8128000" cy="403187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32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f(*</a:t>
            </a:r>
            <a:r>
              <a:rPr lang="en-US" sz="32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	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print(type(</a:t>
            </a:r>
            <a:r>
              <a:rPr lang="en-US" sz="32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 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print("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:", 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 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print(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&gt;&gt;&gt; 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f()</a:t>
            </a:r>
          </a:p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&lt;class 'tuple'&gt;</a:t>
            </a:r>
          </a:p>
          <a:p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: 0</a:t>
            </a:r>
          </a:p>
          <a:p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8909050" y="5013136"/>
            <a:ext cx="8128000" cy="403187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f(</a:t>
            </a:r>
            <a:r>
              <a:rPr lang="en-US" sz="32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&lt;class 'tuple'&gt;</a:t>
            </a:r>
          </a:p>
          <a:p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: 1</a:t>
            </a:r>
          </a:p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32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,)</a:t>
            </a:r>
          </a:p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f(</a:t>
            </a:r>
            <a:r>
              <a:rPr lang="en-US" sz="32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32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&lt;class 'tuple'&gt;</a:t>
            </a:r>
          </a:p>
          <a:p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: 2</a:t>
            </a:r>
          </a:p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32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32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ru-RU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8933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155700" y="241301"/>
            <a:ext cx="13931900" cy="698500"/>
          </a:xfrm>
        </p:spPr>
        <p:txBody>
          <a:bodyPr/>
          <a:lstStyle/>
          <a:p>
            <a:r>
              <a:rPr lang="ru-RU" sz="4400" dirty="0" smtClean="0"/>
              <a:t>Вопросы</a:t>
            </a:r>
            <a:r>
              <a:rPr lang="ru-RU" sz="3600" dirty="0" smtClean="0"/>
              <a:t> </a:t>
            </a:r>
            <a:r>
              <a:rPr lang="ru-RU" sz="4400" dirty="0" smtClean="0"/>
              <a:t>на повторение</a:t>
            </a:r>
            <a:endParaRPr lang="ru-RU" sz="3600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>
          <a:xfrm>
            <a:off x="707923" y="1250147"/>
            <a:ext cx="14379677" cy="7294274"/>
          </a:xfrm>
        </p:spPr>
        <p:txBody>
          <a:bodyPr>
            <a:normAutofit/>
          </a:bodyPr>
          <a:lstStyle/>
          <a:p>
            <a:pPr marL="1083056" indent="-514350">
              <a:lnSpc>
                <a:spcPct val="150000"/>
              </a:lnSpc>
              <a:spcBef>
                <a:spcPts val="0"/>
              </a:spcBef>
              <a:buClrTx/>
              <a:buFont typeface="+mj-lt"/>
              <a:buAutoNum type="arabicPeriod"/>
            </a:pPr>
            <a:r>
              <a:rPr lang="ru-RU" sz="2800" dirty="0" smtClean="0"/>
              <a:t>Что означает </a:t>
            </a:r>
            <a:r>
              <a:rPr lang="en-US" sz="2800" dirty="0" smtClean="0"/>
              <a:t>DRY</a:t>
            </a:r>
            <a:r>
              <a:rPr lang="ru-RU" sz="2800" dirty="0" smtClean="0"/>
              <a:t>?</a:t>
            </a:r>
          </a:p>
          <a:p>
            <a:pPr marL="1083056" indent="-514350">
              <a:lnSpc>
                <a:spcPct val="150000"/>
              </a:lnSpc>
              <a:spcBef>
                <a:spcPts val="0"/>
              </a:spcBef>
              <a:buClrTx/>
              <a:buFont typeface="+mj-lt"/>
              <a:buAutoNum type="arabicPeriod"/>
            </a:pPr>
            <a:r>
              <a:rPr lang="ru-RU" sz="2800" dirty="0" smtClean="0"/>
              <a:t>Для чего нужны функции?</a:t>
            </a:r>
          </a:p>
          <a:p>
            <a:pPr marL="1083056" indent="-514350">
              <a:lnSpc>
                <a:spcPct val="150000"/>
              </a:lnSpc>
              <a:spcBef>
                <a:spcPts val="0"/>
              </a:spcBef>
              <a:buClrTx/>
              <a:buFont typeface="+mj-lt"/>
              <a:buAutoNum type="arabicPeriod"/>
            </a:pPr>
            <a:r>
              <a:rPr lang="ru-RU" sz="2800" dirty="0" smtClean="0"/>
              <a:t>Какие типы функций присутствуют в </a:t>
            </a:r>
            <a:r>
              <a:rPr lang="en-US" sz="2800" dirty="0" smtClean="0"/>
              <a:t>Python</a:t>
            </a:r>
            <a:r>
              <a:rPr lang="ru-RU" sz="2800" dirty="0" smtClean="0"/>
              <a:t>?</a:t>
            </a:r>
          </a:p>
          <a:p>
            <a:pPr marL="1083056" indent="-514350">
              <a:lnSpc>
                <a:spcPct val="150000"/>
              </a:lnSpc>
              <a:spcBef>
                <a:spcPts val="0"/>
              </a:spcBef>
              <a:buClrTx/>
              <a:buFont typeface="+mj-lt"/>
              <a:buAutoNum type="arabicPeriod"/>
            </a:pPr>
            <a:r>
              <a:rPr lang="ru-RU" sz="2800" dirty="0" smtClean="0"/>
              <a:t>Что такое аргументы функции?</a:t>
            </a:r>
          </a:p>
          <a:p>
            <a:pPr marL="1083056" indent="-514350">
              <a:lnSpc>
                <a:spcPct val="150000"/>
              </a:lnSpc>
              <a:spcBef>
                <a:spcPts val="0"/>
              </a:spcBef>
              <a:buClrTx/>
              <a:buFont typeface="+mj-lt"/>
              <a:buAutoNum type="arabicPeriod"/>
            </a:pPr>
            <a:r>
              <a:rPr lang="ru-RU" sz="2800" dirty="0" smtClean="0"/>
              <a:t>Что такое параметры функции?</a:t>
            </a:r>
          </a:p>
          <a:p>
            <a:pPr marL="1083056" indent="-514350">
              <a:lnSpc>
                <a:spcPct val="150000"/>
              </a:lnSpc>
              <a:spcBef>
                <a:spcPts val="0"/>
              </a:spcBef>
              <a:buClrTx/>
              <a:buFont typeface="+mj-lt"/>
              <a:buAutoNum type="arabicPeriod"/>
            </a:pPr>
            <a:r>
              <a:rPr lang="ru-RU" sz="2800" dirty="0" smtClean="0"/>
              <a:t>Как добавить параметр по умолчанию?</a:t>
            </a:r>
          </a:p>
          <a:p>
            <a:pPr marL="1083056" indent="-514350">
              <a:lnSpc>
                <a:spcPct val="150000"/>
              </a:lnSpc>
              <a:spcBef>
                <a:spcPts val="0"/>
              </a:spcBef>
              <a:buClrTx/>
              <a:buFont typeface="+mj-lt"/>
              <a:buAutoNum type="arabicPeriod"/>
            </a:pPr>
            <a:r>
              <a:rPr lang="ru-RU" sz="2800" dirty="0" smtClean="0"/>
              <a:t>В чем смысл именованных аргументов?</a:t>
            </a:r>
          </a:p>
          <a:p>
            <a:pPr marL="1083056" indent="-514350">
              <a:lnSpc>
                <a:spcPct val="150000"/>
              </a:lnSpc>
              <a:spcBef>
                <a:spcPts val="0"/>
              </a:spcBef>
              <a:buClrTx/>
              <a:buFont typeface="+mj-lt"/>
              <a:buAutoNum type="arabicPeriod"/>
            </a:pPr>
            <a:r>
              <a:rPr lang="ru-RU" sz="2800" dirty="0" smtClean="0"/>
              <a:t>Как добавить комментарий к функции?</a:t>
            </a:r>
          </a:p>
          <a:p>
            <a:pPr marL="1083056" indent="-514350">
              <a:lnSpc>
                <a:spcPct val="150000"/>
              </a:lnSpc>
              <a:spcBef>
                <a:spcPts val="0"/>
              </a:spcBef>
              <a:buClrTx/>
              <a:buFont typeface="+mj-lt"/>
              <a:buAutoNum type="arabicPeriod"/>
            </a:pPr>
            <a:r>
              <a:rPr lang="ru-RU" sz="2800" dirty="0" smtClean="0"/>
              <a:t>Как прочесть комментарий к функции?</a:t>
            </a:r>
          </a:p>
          <a:p>
            <a:pPr marL="1083056" indent="-514350">
              <a:lnSpc>
                <a:spcPct val="150000"/>
              </a:lnSpc>
              <a:spcBef>
                <a:spcPts val="0"/>
              </a:spcBef>
              <a:buClrTx/>
              <a:buFont typeface="+mj-lt"/>
              <a:buAutoNum type="arabicPeriod"/>
            </a:pPr>
            <a:r>
              <a:rPr lang="ru-RU" sz="2800" dirty="0" smtClean="0"/>
              <a:t>Для чего нужен модуль </a:t>
            </a:r>
            <a:r>
              <a:rPr lang="en-US" sz="2800" dirty="0" err="1" smtClean="0"/>
              <a:t>doctest</a:t>
            </a:r>
            <a:r>
              <a:rPr lang="ru-RU" sz="2800" dirty="0" smtClean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366502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1029750" y="230745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lvl="0">
              <a:buClr>
                <a:schemeClr val="lt1"/>
              </a:buClr>
              <a:buSzPct val="25000"/>
            </a:pPr>
            <a:r>
              <a:rPr lang="ru-RU" sz="6600" dirty="0" smtClean="0"/>
              <a:t>Переменное количество именованных аргументов</a:t>
            </a:r>
            <a:endParaRPr lang="en-US" sz="66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29" name="Shape 229"/>
          <p:cNvSpPr txBox="1"/>
          <p:nvPr/>
        </p:nvSpPr>
        <p:spPr>
          <a:xfrm>
            <a:off x="5038725" y="2997200"/>
            <a:ext cx="14097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hello():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927100" y="2529444"/>
            <a:ext cx="1449070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/>
              <a:t>Функция может принимать и произвольное число именованных аргументов, тогда </a:t>
            </a:r>
            <a:r>
              <a:rPr lang="ru-RU" sz="3200" dirty="0">
                <a:solidFill>
                  <a:srgbClr val="00B050"/>
                </a:solidFill>
              </a:rPr>
              <a:t>перед именем </a:t>
            </a:r>
            <a:r>
              <a:rPr lang="ru-RU" sz="3200" dirty="0"/>
              <a:t>ставится </a:t>
            </a:r>
            <a:r>
              <a:rPr lang="ru-RU" sz="3200" dirty="0" smtClean="0">
                <a:solidFill>
                  <a:srgbClr val="00B0F0"/>
                </a:solidFill>
              </a:rPr>
              <a:t>**</a:t>
            </a:r>
            <a:r>
              <a:rPr lang="ru-RU" sz="3200" dirty="0" smtClean="0"/>
              <a:t>.</a:t>
            </a:r>
          </a:p>
          <a:p>
            <a:r>
              <a:rPr lang="ru-RU" sz="3200" dirty="0"/>
              <a:t>В этом случае достаточно объявить один параметр, который автоматически становится </a:t>
            </a:r>
            <a:r>
              <a:rPr lang="ru-RU" sz="3200" dirty="0" smtClean="0"/>
              <a:t>словарем с аргументами.</a:t>
            </a:r>
            <a:endParaRPr lang="ru-RU" sz="32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482600" y="4874309"/>
            <a:ext cx="8128000" cy="403187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(**</a:t>
            </a:r>
            <a:r>
              <a:rPr lang="en-US" sz="3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	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print(type(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	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print("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:", 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 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print(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f()</a:t>
            </a:r>
          </a:p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&lt;class '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'&gt;</a:t>
            </a:r>
          </a:p>
          <a:p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: 0</a:t>
            </a:r>
          </a:p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{}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8172450" y="4828143"/>
            <a:ext cx="907415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f(1,2,3)</a:t>
            </a:r>
          </a:p>
          <a:p>
            <a:r>
              <a:rPr lang="en-US" sz="32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TypeError</a:t>
            </a:r>
            <a:r>
              <a:rPr lang="en-US" sz="3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f() takes 0 positional arguments but 3 were given</a:t>
            </a:r>
          </a:p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f(a=</a:t>
            </a:r>
            <a:r>
              <a:rPr lang="en-US" sz="320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ru-RU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b=</a:t>
            </a:r>
            <a:r>
              <a:rPr lang="en-US" sz="32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ru-RU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c=</a:t>
            </a:r>
            <a:r>
              <a:rPr lang="en-US" sz="32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&lt;class '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'&gt;</a:t>
            </a:r>
          </a:p>
          <a:p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: 3</a:t>
            </a:r>
          </a:p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{'c': </a:t>
            </a:r>
            <a:r>
              <a:rPr lang="en-US" sz="3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, 'b': </a:t>
            </a:r>
            <a:r>
              <a:rPr lang="en-US" sz="3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, 'a': </a:t>
            </a:r>
            <a:r>
              <a:rPr lang="en-US" sz="320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3144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139700" y="230745"/>
            <a:ext cx="153797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lvl="0">
              <a:buClr>
                <a:schemeClr val="lt1"/>
              </a:buClr>
              <a:buSzPct val="25000"/>
            </a:pPr>
            <a:r>
              <a:rPr lang="ru-RU" sz="6600" dirty="0" smtClean="0"/>
              <a:t>Переменное количество</a:t>
            </a:r>
            <a:r>
              <a:rPr lang="en-US" sz="6600" dirty="0" smtClean="0"/>
              <a:t> </a:t>
            </a:r>
            <a:r>
              <a:rPr lang="ru-RU" sz="6600" dirty="0" smtClean="0"/>
              <a:t>позиционных и именованных аргументов</a:t>
            </a:r>
            <a:endParaRPr lang="en-US" sz="66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29" name="Shape 229"/>
          <p:cNvSpPr txBox="1"/>
          <p:nvPr/>
        </p:nvSpPr>
        <p:spPr>
          <a:xfrm>
            <a:off x="5038725" y="2997200"/>
            <a:ext cx="14097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hello():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927100" y="2529444"/>
            <a:ext cx="144907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/>
              <a:t>Функция может принимать </a:t>
            </a:r>
            <a:r>
              <a:rPr lang="ru-RU" sz="3200" dirty="0" smtClean="0"/>
              <a:t>как </a:t>
            </a:r>
            <a:r>
              <a:rPr lang="ru-RU" sz="3200" dirty="0"/>
              <a:t>произвольное </a:t>
            </a:r>
            <a:r>
              <a:rPr lang="ru-RU" sz="3200" dirty="0" smtClean="0"/>
              <a:t>число позиционных, так и переменное число </a:t>
            </a:r>
            <a:r>
              <a:rPr lang="ru-RU" sz="3200" dirty="0"/>
              <a:t>именованных </a:t>
            </a:r>
            <a:r>
              <a:rPr lang="ru-RU" sz="3200" dirty="0" smtClean="0"/>
              <a:t>аргументов.</a:t>
            </a:r>
            <a:endParaRPr lang="ru-RU" sz="32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44450" y="3782109"/>
            <a:ext cx="8128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lang="en-US" sz="32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3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kwarg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print(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print(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kwarg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f(1,2,3)</a:t>
            </a:r>
          </a:p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(1, 2, 3)</a:t>
            </a:r>
          </a:p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{}</a:t>
            </a:r>
          </a:p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f(</a:t>
            </a:r>
            <a:r>
              <a:rPr lang="en-US" sz="32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ru-RU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ru-RU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ru-RU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3,</a:t>
            </a:r>
            <a:r>
              <a:rPr lang="ru-RU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a=1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, b=4)</a:t>
            </a:r>
          </a:p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32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, 2, 3)</a:t>
            </a:r>
          </a:p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{'b': 4, 'a': 1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7727950" y="3782109"/>
            <a:ext cx="907415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f(a=1)</a:t>
            </a:r>
          </a:p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{'a': 1}</a:t>
            </a:r>
          </a:p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f(a=1, 10)</a:t>
            </a:r>
          </a:p>
          <a:p>
            <a:r>
              <a:rPr lang="en-US" sz="32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SyntaxError</a:t>
            </a:r>
            <a:r>
              <a:rPr lang="en-US" sz="3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positional argument follows keyword argument</a:t>
            </a:r>
          </a:p>
        </p:txBody>
      </p:sp>
    </p:spTree>
    <p:extLst>
      <p:ext uri="{BB962C8B-B14F-4D97-AF65-F5344CB8AC3E}">
        <p14:creationId xmlns:p14="http://schemas.microsoft.com/office/powerpoint/2010/main" val="1899249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1126204" y="-319139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r>
              <a:rPr lang="ru-RU" sz="6600" dirty="0" smtClean="0"/>
              <a:t>Рекурсия</a:t>
            </a:r>
            <a:endParaRPr lang="ru-RU" sz="6600" dirty="0"/>
          </a:p>
        </p:txBody>
      </p:sp>
      <p:sp>
        <p:nvSpPr>
          <p:cNvPr id="229" name="Shape 229"/>
          <p:cNvSpPr txBox="1"/>
          <p:nvPr/>
        </p:nvSpPr>
        <p:spPr>
          <a:xfrm>
            <a:off x="5038725" y="2997200"/>
            <a:ext cx="14097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hello():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539613" y="1625557"/>
            <a:ext cx="8111614" cy="70480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У попа была собака, он её любил,</a:t>
            </a:r>
            <a:br>
              <a:rPr kumimoji="0" lang="ru-RU" altLang="ru-RU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ru-RU" altLang="ru-RU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Она съела кусок мяса, он её убил,</a:t>
            </a:r>
            <a:br>
              <a:rPr kumimoji="0" lang="ru-RU" altLang="ru-RU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ru-RU" altLang="ru-RU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В землю закопал,</a:t>
            </a:r>
            <a:br>
              <a:rPr kumimoji="0" lang="ru-RU" altLang="ru-RU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ru-RU" altLang="ru-RU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Надпись написал:</a:t>
            </a:r>
            <a:br>
              <a:rPr kumimoji="0" lang="ru-RU" altLang="ru-RU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У попа была собака, он её любил,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Она съела кусок мяса, он её убил,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В землю закопал,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Надпись написал: </a:t>
            </a:r>
            <a:endParaRPr kumimoji="0" lang="en-US" altLang="ru-RU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ru-RU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5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2800" dirty="0" smtClean="0">
                <a:solidFill>
                  <a:schemeClr val="tx1"/>
                </a:solidFill>
                <a:latin typeface="Arial" panose="020B0604020202020204" pitchFamily="34" charset="0"/>
              </a:rPr>
              <a:t>		</a:t>
            </a:r>
            <a:r>
              <a:rPr lang="ru-RU" altLang="ru-RU" sz="2800" dirty="0" smtClean="0">
                <a:solidFill>
                  <a:schemeClr val="tx1"/>
                </a:solidFill>
                <a:latin typeface="Arial" panose="020B0604020202020204" pitchFamily="34" charset="0"/>
              </a:rPr>
              <a:t>У </a:t>
            </a:r>
            <a:r>
              <a:rPr lang="ru-RU" altLang="ru-RU" sz="2800" dirty="0">
                <a:solidFill>
                  <a:schemeClr val="tx1"/>
                </a:solidFill>
                <a:latin typeface="Arial" panose="020B0604020202020204" pitchFamily="34" charset="0"/>
              </a:rPr>
              <a:t>попа была собака, он её любил,</a:t>
            </a:r>
          </a:p>
          <a:p>
            <a:pPr marL="457200" lvl="5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2800" dirty="0" smtClean="0">
                <a:solidFill>
                  <a:schemeClr val="tx1"/>
                </a:solidFill>
                <a:latin typeface="Arial" panose="020B0604020202020204" pitchFamily="34" charset="0"/>
              </a:rPr>
              <a:t>		</a:t>
            </a:r>
            <a:r>
              <a:rPr lang="ru-RU" altLang="ru-RU" sz="2800" dirty="0" smtClean="0">
                <a:solidFill>
                  <a:schemeClr val="tx1"/>
                </a:solidFill>
                <a:latin typeface="Arial" panose="020B0604020202020204" pitchFamily="34" charset="0"/>
              </a:rPr>
              <a:t>Она </a:t>
            </a:r>
            <a:r>
              <a:rPr lang="ru-RU" altLang="ru-RU" sz="2800" dirty="0">
                <a:solidFill>
                  <a:schemeClr val="tx1"/>
                </a:solidFill>
                <a:latin typeface="Arial" panose="020B0604020202020204" pitchFamily="34" charset="0"/>
              </a:rPr>
              <a:t>съела кусок мяса, он её убил,</a:t>
            </a:r>
          </a:p>
          <a:p>
            <a:pPr marL="457200" lvl="5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2800" dirty="0" smtClean="0">
                <a:solidFill>
                  <a:schemeClr val="tx1"/>
                </a:solidFill>
                <a:latin typeface="Arial" panose="020B0604020202020204" pitchFamily="34" charset="0"/>
              </a:rPr>
              <a:t>		</a:t>
            </a:r>
            <a:r>
              <a:rPr lang="ru-RU" altLang="ru-RU" sz="2800" dirty="0" smtClean="0">
                <a:solidFill>
                  <a:schemeClr val="tx1"/>
                </a:solidFill>
                <a:latin typeface="Arial" panose="020B0604020202020204" pitchFamily="34" charset="0"/>
              </a:rPr>
              <a:t>В </a:t>
            </a:r>
            <a:r>
              <a:rPr lang="ru-RU" altLang="ru-RU" sz="2800" dirty="0">
                <a:solidFill>
                  <a:schemeClr val="tx1"/>
                </a:solidFill>
                <a:latin typeface="Arial" panose="020B0604020202020204" pitchFamily="34" charset="0"/>
              </a:rPr>
              <a:t>землю закопал,</a:t>
            </a:r>
          </a:p>
          <a:p>
            <a:pPr marL="457200" lvl="5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2800" dirty="0" smtClean="0">
                <a:solidFill>
                  <a:schemeClr val="tx1"/>
                </a:solidFill>
                <a:latin typeface="Arial" panose="020B0604020202020204" pitchFamily="34" charset="0"/>
              </a:rPr>
              <a:t>		</a:t>
            </a:r>
            <a:r>
              <a:rPr lang="ru-RU" altLang="ru-RU" sz="2800" dirty="0" smtClean="0">
                <a:solidFill>
                  <a:schemeClr val="tx1"/>
                </a:solidFill>
                <a:latin typeface="Arial" panose="020B0604020202020204" pitchFamily="34" charset="0"/>
              </a:rPr>
              <a:t>Надпись </a:t>
            </a:r>
            <a:r>
              <a:rPr lang="ru-RU" altLang="ru-RU" sz="2800" dirty="0">
                <a:solidFill>
                  <a:schemeClr val="tx1"/>
                </a:solidFill>
                <a:latin typeface="Arial" panose="020B0604020202020204" pitchFamily="34" charset="0"/>
              </a:rPr>
              <a:t>написал: </a:t>
            </a:r>
            <a:endParaRPr kumimoji="0" lang="ru-RU" altLang="ru-RU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9753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r>
              <a:rPr lang="ru-RU" sz="6600" dirty="0" smtClean="0"/>
              <a:t>Рекурсия</a:t>
            </a:r>
            <a:endParaRPr lang="ru-RU" sz="66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209800" y="4368056"/>
            <a:ext cx="132842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ru-RU" sz="32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32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ShortStory</a:t>
            </a:r>
            <a:r>
              <a:rPr lang="ru-RU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r>
              <a:rPr lang="ru-RU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ru-RU" sz="3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ru-RU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("У попа была собака, он ее любил.")</a:t>
            </a:r>
          </a:p>
          <a:p>
            <a:r>
              <a:rPr lang="ru-RU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ru-RU" sz="3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ru-RU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("Она съела кусок мяса, он ее убил</a:t>
            </a:r>
            <a:r>
              <a:rPr lang="ru-RU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,")</a:t>
            </a:r>
          </a:p>
          <a:p>
            <a:r>
              <a:rPr lang="ru-RU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ru-RU" sz="3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ru-RU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("В землю закопал и надпись написал:")</a:t>
            </a:r>
          </a:p>
          <a:p>
            <a:r>
              <a:rPr lang="ru-RU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ru-RU" sz="3200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ShortStory</a:t>
            </a:r>
            <a:r>
              <a:rPr lang="ru-RU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2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ru-RU" sz="32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рекурсия</a:t>
            </a:r>
            <a:endParaRPr lang="ru-RU" sz="3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09700" y="2285448"/>
            <a:ext cx="140843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Рекурсивная функция – это функция, которая явным или косвенным образом вызывает сама себя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758470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1155700" y="241301"/>
            <a:ext cx="13931900" cy="17399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r>
              <a:rPr lang="ru-RU" sz="6600" dirty="0" smtClean="0"/>
              <a:t>Сумма чисел</a:t>
            </a:r>
            <a:endParaRPr lang="ru-RU" sz="660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707677" y="3323403"/>
            <a:ext cx="538475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pt-BR" sz="32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pt-BR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sum_nums(</a:t>
            </a:r>
            <a:r>
              <a:rPr lang="pt-BR" sz="3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pt-BR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pt-BR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	</a:t>
            </a:r>
            <a:r>
              <a:rPr lang="pt-BR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32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pt-BR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</a:p>
          <a:p>
            <a:r>
              <a:rPr lang="pt-BR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	</a:t>
            </a:r>
            <a:r>
              <a:rPr lang="pt-BR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while(</a:t>
            </a:r>
            <a:r>
              <a:rPr lang="pt-BR" sz="3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pt-BR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pt-BR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	</a:t>
            </a:r>
            <a:r>
              <a:rPr lang="pt-BR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pt-BR" sz="32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pt-BR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pt-BR" sz="3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</a:p>
          <a:p>
            <a:r>
              <a:rPr lang="pt-BR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	</a:t>
            </a:r>
            <a:r>
              <a:rPr lang="pt-BR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pt-BR" sz="3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pt-BR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-=1</a:t>
            </a:r>
          </a:p>
          <a:p>
            <a:r>
              <a:rPr lang="pt-BR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	</a:t>
            </a:r>
            <a:r>
              <a:rPr lang="pt-BR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return </a:t>
            </a:r>
            <a:r>
              <a:rPr lang="pt-BR" sz="32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</a:p>
          <a:p>
            <a:endParaRPr lang="pt-BR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sum_nums(5)</a:t>
            </a:r>
          </a:p>
          <a:p>
            <a:r>
              <a:rPr lang="pt-BR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  <a:endParaRPr lang="ru-RU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828503" y="3328419"/>
            <a:ext cx="924724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pt-BR" sz="32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pt-BR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rsum_nums(</a:t>
            </a:r>
            <a:r>
              <a:rPr lang="pt-BR" sz="3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pt-BR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pt-BR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	</a:t>
            </a:r>
            <a:r>
              <a:rPr lang="pt-BR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if </a:t>
            </a:r>
            <a:r>
              <a:rPr lang="pt-BR" sz="3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pt-BR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pt-BR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	</a:t>
            </a:r>
            <a:r>
              <a:rPr lang="pt-BR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	return </a:t>
            </a:r>
            <a:r>
              <a:rPr lang="pt-BR" sz="3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pt-BR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+ rsum_nums(</a:t>
            </a:r>
            <a:r>
              <a:rPr lang="pt-BR" sz="3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pt-BR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-1)</a:t>
            </a:r>
          </a:p>
          <a:p>
            <a:r>
              <a:rPr lang="pt-BR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	</a:t>
            </a:r>
            <a:r>
              <a:rPr lang="pt-BR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else:</a:t>
            </a:r>
          </a:p>
          <a:p>
            <a:r>
              <a:rPr lang="pt-BR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	</a:t>
            </a:r>
            <a:r>
              <a:rPr lang="pt-BR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	return 0</a:t>
            </a:r>
          </a:p>
          <a:p>
            <a:r>
              <a:rPr lang="pt-BR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pt-BR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pt-BR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rsum_nums(5)</a:t>
            </a:r>
          </a:p>
          <a:p>
            <a:r>
              <a:rPr lang="pt-BR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  <a:endParaRPr lang="ru-RU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07677" y="2319960"/>
            <a:ext cx="47637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Итеративное решение</a:t>
            </a:r>
            <a:endParaRPr lang="ru-RU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6990736" y="2319960"/>
            <a:ext cx="48079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Рекурсивное решение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557383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800" dirty="0" smtClean="0"/>
              <a:t>Особенности рекурсивных функций</a:t>
            </a:r>
            <a:endParaRPr lang="ru-RU" sz="480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3600" dirty="0" smtClean="0"/>
              <a:t>Часто </a:t>
            </a:r>
            <a:r>
              <a:rPr lang="ru-RU" sz="3600" dirty="0"/>
              <a:t>использование рекурсии приводит к ошибкам, наиболее распространенная из таких ошибок – бесконечная рекурсия, когда цепочка вызовов функций никогда не завершается и продолжается, пока не кончится свободная память в компьютере. </a:t>
            </a:r>
          </a:p>
        </p:txBody>
      </p:sp>
    </p:spTree>
    <p:extLst>
      <p:ext uri="{BB962C8B-B14F-4D97-AF65-F5344CB8AC3E}">
        <p14:creationId xmlns:p14="http://schemas.microsoft.com/office/powerpoint/2010/main" val="3280500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Shape 398"/>
          <p:cNvSpPr txBox="1"/>
          <p:nvPr/>
        </p:nvSpPr>
        <p:spPr>
          <a:xfrm>
            <a:off x="6743700" y="381000"/>
            <a:ext cx="3692400" cy="660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800" b="0" i="0" u="none" strike="noStrike" kern="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Упражнение</a:t>
            </a:r>
            <a:endParaRPr kumimoji="0" lang="en-US" sz="38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99" name="Shape 399"/>
          <p:cNvSpPr txBox="1"/>
          <p:nvPr/>
        </p:nvSpPr>
        <p:spPr>
          <a:xfrm>
            <a:off x="1755058" y="2000863"/>
            <a:ext cx="13317794" cy="581578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Tx/>
              <a:buNone/>
              <a:tabLst/>
              <a:defRPr/>
            </a:pPr>
            <a:r>
              <a:rPr kumimoji="0" lang="en-US" sz="3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Cоздайте</a:t>
            </a:r>
            <a:r>
              <a:rPr kumimoji="0" lang="en-US" sz="3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 </a:t>
            </a:r>
            <a:r>
              <a:rPr kumimoji="0" lang="en-US" sz="3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функцию</a:t>
            </a:r>
            <a:r>
              <a:rPr kumimoji="0" lang="en-US" sz="3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 </a:t>
            </a:r>
            <a:r>
              <a:rPr kumimoji="0" lang="en-US" sz="3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под</a:t>
            </a:r>
            <a:r>
              <a:rPr kumimoji="0" lang="en-US" sz="3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 </a:t>
            </a:r>
            <a:r>
              <a:rPr kumimoji="0" lang="en-US" sz="3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названием</a:t>
            </a:r>
            <a:r>
              <a:rPr kumimoji="0" lang="en-US" sz="3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 </a:t>
            </a:r>
            <a:r>
              <a:rPr kumimoji="0" lang="en-US" sz="3400" b="0" i="0" u="none" strike="noStrike" kern="0" cap="none" spc="0" normalizeH="0" baseline="0" noProof="0" dirty="0" err="1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computepay</a:t>
            </a:r>
            <a:r>
              <a:rPr kumimoji="0" lang="en-US" sz="3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, </a:t>
            </a:r>
            <a:r>
              <a:rPr kumimoji="0" lang="en-US" sz="3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которая</a:t>
            </a:r>
            <a:r>
              <a:rPr kumimoji="0" lang="en-US" sz="3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 </a:t>
            </a:r>
            <a:r>
              <a:rPr kumimoji="0" lang="en-US" sz="3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принимает</a:t>
            </a:r>
            <a:r>
              <a:rPr kumimoji="0" lang="en-US" sz="3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 </a:t>
            </a:r>
            <a:r>
              <a:rPr kumimoji="0" lang="en-US" sz="3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два</a:t>
            </a:r>
            <a:r>
              <a:rPr kumimoji="0" lang="en-US" sz="3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 </a:t>
            </a:r>
            <a:r>
              <a:rPr kumimoji="0" lang="en-US" sz="3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параметра</a:t>
            </a:r>
            <a:r>
              <a:rPr kumimoji="0" lang="en-US" sz="3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 (</a:t>
            </a:r>
            <a:r>
              <a:rPr kumimoji="0" lang="en-US" sz="3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часы</a:t>
            </a:r>
            <a:r>
              <a:rPr kumimoji="0" lang="en-US" sz="3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 и </a:t>
            </a:r>
            <a:r>
              <a:rPr kumimoji="0" lang="en-US" sz="3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ставка</a:t>
            </a:r>
            <a:r>
              <a:rPr kumimoji="0" lang="en-US" sz="3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). </a:t>
            </a:r>
            <a:r>
              <a:rPr kumimoji="0" lang="ru-RU" sz="3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Расчет </a:t>
            </a:r>
            <a:r>
              <a:rPr kumimoji="0" lang="en-US" sz="3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заработной</a:t>
            </a:r>
            <a:r>
              <a:rPr kumimoji="0" lang="en-US" sz="3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 </a:t>
            </a:r>
            <a:r>
              <a:rPr kumimoji="0" lang="en-US" sz="3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платы</a:t>
            </a:r>
            <a:r>
              <a:rPr kumimoji="0" lang="ru-RU" sz="3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 производится</a:t>
            </a:r>
            <a:r>
              <a:rPr kumimoji="0" lang="en-US" sz="3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 </a:t>
            </a:r>
            <a:r>
              <a:rPr kumimoji="0" lang="en-US" sz="3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с </a:t>
            </a:r>
            <a:r>
              <a:rPr kumimoji="0" lang="en-US" sz="3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учетом</a:t>
            </a:r>
            <a:r>
              <a:rPr kumimoji="0" lang="en-US" sz="3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 </a:t>
            </a:r>
            <a:r>
              <a:rPr kumimoji="0" lang="en-US" sz="3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того</a:t>
            </a:r>
            <a:r>
              <a:rPr kumimoji="0" lang="en-US" sz="3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, </a:t>
            </a:r>
            <a:r>
              <a:rPr kumimoji="0" lang="en-US" sz="3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что</a:t>
            </a:r>
            <a:r>
              <a:rPr kumimoji="0" lang="en-US" sz="3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 </a:t>
            </a:r>
            <a:r>
              <a:rPr kumimoji="0" lang="en-US" sz="3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ставка</a:t>
            </a:r>
            <a:r>
              <a:rPr kumimoji="0" lang="en-US" sz="3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 </a:t>
            </a:r>
            <a:r>
              <a:rPr kumimoji="0" lang="en-US" sz="3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за</a:t>
            </a:r>
            <a:r>
              <a:rPr kumimoji="0" lang="en-US" sz="3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 </a:t>
            </a:r>
            <a:r>
              <a:rPr kumimoji="0" lang="en-US" sz="3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сверхурочные</a:t>
            </a:r>
            <a:r>
              <a:rPr kumimoji="0" lang="en-US" sz="3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 </a:t>
            </a:r>
            <a:r>
              <a:rPr kumimoji="0" lang="en-US" sz="3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часы</a:t>
            </a:r>
            <a:r>
              <a:rPr kumimoji="0" lang="en-US" sz="3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 в </a:t>
            </a:r>
            <a:r>
              <a:rPr kumimoji="0" lang="en-US" sz="3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полтора</a:t>
            </a:r>
            <a:r>
              <a:rPr kumimoji="0" lang="en-US" sz="3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 </a:t>
            </a:r>
            <a:r>
              <a:rPr kumimoji="0" lang="en-US" sz="3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раза</a:t>
            </a:r>
            <a:r>
              <a:rPr kumimoji="0" lang="en-US" sz="3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 </a:t>
            </a:r>
            <a:r>
              <a:rPr kumimoji="0" lang="en-US" sz="3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выше</a:t>
            </a:r>
            <a:r>
              <a:rPr kumimoji="0" lang="en-US" sz="3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 </a:t>
            </a:r>
            <a:r>
              <a:rPr kumimoji="0" lang="en-US" sz="3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обычной</a:t>
            </a:r>
            <a:r>
              <a:rPr kumimoji="0" lang="en-US" sz="3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 </a:t>
            </a:r>
            <a:r>
              <a:rPr kumimoji="0" lang="en-US" sz="3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ставки</a:t>
            </a:r>
            <a:r>
              <a:rPr kumimoji="0" lang="ru-RU" sz="3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. Обычная ставка рассчитывается исходя из 40-часовой рабочей недели.</a:t>
            </a:r>
            <a:endParaRPr kumimoji="0" lang="en-US" sz="3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bin"/>
              <a:ea typeface="Cabin"/>
              <a:cs typeface="Cabin"/>
              <a:sym typeface="Cabin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Tx/>
              <a:buNone/>
              <a:tabLst/>
              <a:defRPr/>
            </a:pPr>
            <a:endParaRPr lang="en-US" sz="3400" dirty="0">
              <a:latin typeface="Cabin"/>
              <a:ea typeface="Cabin"/>
              <a:cs typeface="Cabin"/>
              <a:sym typeface="Cabin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Tx/>
              <a:buNone/>
              <a:tabLst/>
              <a:defRPr/>
            </a:pPr>
            <a:r>
              <a:rPr kumimoji="0" lang="ru-RU" sz="3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Написать комментарий к функции</a:t>
            </a:r>
            <a:r>
              <a:rPr kumimoji="0" lang="ru-RU" sz="34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 и </a:t>
            </a:r>
            <a:r>
              <a:rPr kumimoji="0" lang="ru-RU" sz="3400" b="0" i="0" u="none" strike="noStrike" kern="0" cap="none" spc="0" normalizeH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автотест</a:t>
            </a:r>
            <a:r>
              <a:rPr kumimoji="0" lang="ru-RU" sz="34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.</a:t>
            </a:r>
            <a:endParaRPr kumimoji="0" lang="ru-RU" sz="3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bin"/>
              <a:ea typeface="Cabin"/>
              <a:cs typeface="Cabin"/>
              <a:sym typeface="Cabin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Tx/>
              <a:buNone/>
              <a:tabLst/>
              <a:defRPr/>
            </a:pPr>
            <a:endParaRPr kumimoji="0" lang="ru-RU" sz="3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bin"/>
              <a:ea typeface="Cabin"/>
              <a:cs typeface="Cabin"/>
              <a:sym typeface="Cabin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Tx/>
              <a:buNone/>
              <a:tabLst/>
              <a:defRPr/>
            </a:pPr>
            <a:r>
              <a:rPr kumimoji="0" lang="ru-RU" sz="3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Пример окна вывода программы:</a:t>
            </a:r>
            <a:endParaRPr kumimoji="0" lang="en-US" sz="3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bin"/>
              <a:ea typeface="Cabin"/>
              <a:cs typeface="Cabin"/>
              <a:sym typeface="Cabin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Tx/>
              <a:buFont typeface="Cabin"/>
              <a:buNone/>
              <a:tabLst/>
              <a:defRPr/>
            </a:pPr>
            <a:endParaRPr kumimoji="0" sz="3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bin"/>
              <a:ea typeface="Cabin"/>
              <a:cs typeface="Cabin"/>
              <a:sym typeface="Cabin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&gt;&gt;&gt; </a:t>
            </a:r>
            <a:r>
              <a:rPr kumimoji="0" lang="en-US" sz="3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Введите</a:t>
            </a:r>
            <a:r>
              <a:rPr kumimoji="0" lang="en-US" sz="3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 </a:t>
            </a:r>
            <a:r>
              <a:rPr kumimoji="0" lang="en-US" sz="3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часы</a:t>
            </a:r>
            <a:r>
              <a:rPr kumimoji="0" lang="en-US" sz="3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: </a:t>
            </a:r>
            <a:r>
              <a:rPr kumimoji="0" lang="en-US" sz="34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45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&gt;&gt;&gt; </a:t>
            </a:r>
            <a:r>
              <a:rPr kumimoji="0" lang="en-US" sz="3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Введите</a:t>
            </a:r>
            <a:r>
              <a:rPr kumimoji="0" lang="en-US" sz="3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 </a:t>
            </a:r>
            <a:r>
              <a:rPr kumimoji="0" lang="en-US" sz="3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ставку</a:t>
            </a:r>
            <a:r>
              <a:rPr kumimoji="0" lang="en-US" sz="3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: </a:t>
            </a:r>
            <a:r>
              <a:rPr kumimoji="0" lang="en-US" sz="34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10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Зарплата</a:t>
            </a:r>
            <a:r>
              <a:rPr kumimoji="0" lang="en-US" sz="3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: 475.0</a:t>
            </a:r>
          </a:p>
        </p:txBody>
      </p:sp>
      <p:sp>
        <p:nvSpPr>
          <p:cNvPr id="400" name="Shape 400"/>
          <p:cNvSpPr txBox="1"/>
          <p:nvPr/>
        </p:nvSpPr>
        <p:spPr>
          <a:xfrm>
            <a:off x="9896475" y="6731000"/>
            <a:ext cx="4565650" cy="660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8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475 = 40 * 10 + 5 * 15</a:t>
            </a:r>
          </a:p>
        </p:txBody>
      </p:sp>
    </p:spTree>
    <p:extLst>
      <p:ext uri="{BB962C8B-B14F-4D97-AF65-F5344CB8AC3E}">
        <p14:creationId xmlns:p14="http://schemas.microsoft.com/office/powerpoint/2010/main" val="1152816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1029750" y="230745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66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Квадратное уравнение</a:t>
            </a:r>
            <a:endParaRPr lang="en-US" sz="66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29" name="Shape 229"/>
          <p:cNvSpPr txBox="1"/>
          <p:nvPr/>
        </p:nvSpPr>
        <p:spPr>
          <a:xfrm>
            <a:off x="5038725" y="2997200"/>
            <a:ext cx="14097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hello():</a:t>
            </a:r>
          </a:p>
        </p:txBody>
      </p:sp>
      <p:sp>
        <p:nvSpPr>
          <p:cNvPr id="3" name="AutoShape 4" descr="ax^{2}+bx+c=0,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653"/>
          <a:stretch/>
        </p:blipFill>
        <p:spPr bwMode="auto">
          <a:xfrm>
            <a:off x="5852934" y="3658865"/>
            <a:ext cx="3291066" cy="24033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9144000" y="4226408"/>
            <a:ext cx="38788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- дискриминант</a:t>
            </a:r>
            <a:endParaRPr lang="ru-RU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9144000" y="5073470"/>
            <a:ext cx="28611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- </a:t>
            </a:r>
            <a:r>
              <a:rPr lang="ru-RU" sz="2400" dirty="0"/>
              <a:t>к</a:t>
            </a:r>
            <a:r>
              <a:rPr lang="ru-RU" sz="2400" dirty="0" smtClean="0"/>
              <a:t>орни уравнения</a:t>
            </a:r>
            <a:endParaRPr lang="ru-RU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9144000" y="3658865"/>
            <a:ext cx="38849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- квадратное уравнение</a:t>
            </a:r>
            <a:endParaRPr lang="ru-RU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1029750" y="230745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66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Пример решения квадратного уравнения</a:t>
            </a:r>
            <a:endParaRPr lang="en-US" sz="66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29" name="Shape 229"/>
          <p:cNvSpPr txBox="1"/>
          <p:nvPr/>
        </p:nvSpPr>
        <p:spPr>
          <a:xfrm>
            <a:off x="5038725" y="2997200"/>
            <a:ext cx="14097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hello():</a:t>
            </a:r>
          </a:p>
        </p:txBody>
      </p:sp>
      <p:sp>
        <p:nvSpPr>
          <p:cNvPr id="3" name="AutoShape 4" descr="ax^{2}+bx+c=0,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33" name="Picture 9" descr="&amp;Kcy;&amp;acy;&amp;rcy;&amp;tcy;&amp;icy;&amp;ncy;&amp;kcy;&amp;icy; &amp;pcy;&amp;ocy; &amp;zcy;&amp;acy;&amp;pcy;&amp;rcy;&amp;ocy;&amp;scy;&amp;ucy; &amp;kcy;&amp;vcy;&amp;acy;&amp;dcy;&amp;rcy;&amp;acy;&amp;tcy;&amp;ncy;&amp;ocy;&amp;iecy; &amp;ucy;&amp;rcy;&amp;acy;&amp;vcy;&amp;ncy;&amp;iecy;&amp;ncy;&amp;icy;&amp;iecy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9752" y="2702232"/>
            <a:ext cx="9612569" cy="5469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137313" y="7909843"/>
            <a:ext cx="142174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solidFill>
                  <a:srgbClr val="0070C0"/>
                </a:solidFill>
              </a:rPr>
              <a:t>Необходимо написать функцию для нахождения корней квадратного уравнения.</a:t>
            </a:r>
            <a:endParaRPr lang="ru-RU" sz="2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1830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1029750" y="7937"/>
            <a:ext cx="13931900" cy="1653667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66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Решение 1</a:t>
            </a:r>
            <a:endParaRPr lang="en-US" sz="66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29" name="Shape 229"/>
          <p:cNvSpPr txBox="1"/>
          <p:nvPr/>
        </p:nvSpPr>
        <p:spPr>
          <a:xfrm>
            <a:off x="4962525" y="2212850"/>
            <a:ext cx="14097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hello():</a:t>
            </a:r>
          </a:p>
        </p:txBody>
      </p:sp>
      <p:sp>
        <p:nvSpPr>
          <p:cNvPr id="3" name="AutoShape 4" descr="ax^{2}+bx+c=0,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1988574" y="1661604"/>
            <a:ext cx="132588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sz="3200" dirty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import</a:t>
            </a:r>
            <a:r>
              <a:rPr lang="en-US" sz="3200" dirty="0"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dirty="0" smtClean="0">
                <a:solidFill>
                  <a:srgbClr val="00B0F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math</a:t>
            </a:r>
            <a:r>
              <a:rPr lang="ru-RU" sz="3200" dirty="0" smtClean="0"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3200" dirty="0" smtClean="0"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dirty="0" smtClean="0">
                <a:solidFill>
                  <a:schemeClr val="tx1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# </a:t>
            </a:r>
            <a:r>
              <a:rPr lang="ru-RU" sz="3200" dirty="0" smtClean="0">
                <a:solidFill>
                  <a:schemeClr val="tx1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импортировать математические </a:t>
            </a:r>
            <a:r>
              <a:rPr lang="ru-RU" sz="3200" dirty="0" smtClean="0"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3200" dirty="0"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dirty="0" smtClean="0"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          </a:t>
            </a:r>
          </a:p>
          <a:p>
            <a:r>
              <a:rPr lang="en-US" sz="3200" dirty="0"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dirty="0" smtClean="0"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                  </a:t>
            </a:r>
            <a:r>
              <a:rPr lang="en-US" sz="3200" dirty="0" smtClean="0">
                <a:solidFill>
                  <a:schemeClr val="tx1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# </a:t>
            </a:r>
            <a:r>
              <a:rPr lang="ru-RU" sz="3200" dirty="0" smtClean="0">
                <a:solidFill>
                  <a:schemeClr val="tx1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функции</a:t>
            </a:r>
            <a:r>
              <a:rPr lang="en-US" sz="3200" dirty="0" smtClean="0">
                <a:solidFill>
                  <a:schemeClr val="tx1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3200" dirty="0" smtClean="0">
                <a:solidFill>
                  <a:schemeClr val="tx1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из пакета </a:t>
            </a:r>
            <a:r>
              <a:rPr lang="en-US" sz="3200" dirty="0" smtClean="0">
                <a:solidFill>
                  <a:srgbClr val="00B0F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math</a:t>
            </a:r>
            <a:endParaRPr lang="ru-RU" sz="3200" dirty="0" smtClean="0">
              <a:solidFill>
                <a:srgbClr val="00B0F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r>
              <a:rPr lang="en-US" sz="3200" dirty="0" smtClean="0"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sz="320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3200" dirty="0"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dirty="0" err="1">
                <a:solidFill>
                  <a:srgbClr val="FF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solve_equation</a:t>
            </a:r>
            <a:r>
              <a:rPr lang="en-US" sz="3200" dirty="0"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3200" dirty="0">
                <a:solidFill>
                  <a:srgbClr val="FFC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a</a:t>
            </a:r>
            <a:r>
              <a:rPr lang="en-US" sz="3200" dirty="0"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3200" dirty="0">
                <a:solidFill>
                  <a:srgbClr val="00B05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b</a:t>
            </a:r>
            <a:r>
              <a:rPr lang="en-US" sz="3200" dirty="0"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3200" dirty="0">
                <a:solidFill>
                  <a:srgbClr val="7030A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c</a:t>
            </a:r>
            <a:r>
              <a:rPr lang="en-US" sz="3200" dirty="0"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3200" dirty="0"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...     D = </a:t>
            </a:r>
            <a:r>
              <a:rPr lang="en-US" sz="3200" dirty="0">
                <a:solidFill>
                  <a:srgbClr val="00B05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b</a:t>
            </a:r>
            <a:r>
              <a:rPr lang="en-US" sz="3200" dirty="0"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3200" dirty="0">
                <a:solidFill>
                  <a:srgbClr val="00B05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b</a:t>
            </a:r>
            <a:r>
              <a:rPr lang="en-US" sz="3200" dirty="0"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- </a:t>
            </a:r>
            <a:r>
              <a:rPr lang="en-US" sz="3200" dirty="0" smtClean="0"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4*</a:t>
            </a:r>
            <a:r>
              <a:rPr lang="en-US" sz="3200" dirty="0" smtClean="0">
                <a:solidFill>
                  <a:srgbClr val="FFC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a</a:t>
            </a:r>
            <a:r>
              <a:rPr lang="en-US" sz="3200" dirty="0" smtClean="0"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3200" dirty="0" smtClean="0">
                <a:solidFill>
                  <a:srgbClr val="7030A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c</a:t>
            </a:r>
            <a:r>
              <a:rPr lang="ru-RU" sz="3200" dirty="0" smtClean="0">
                <a:solidFill>
                  <a:srgbClr val="7030A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dirty="0" smtClean="0">
                <a:solidFill>
                  <a:schemeClr val="tx1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# </a:t>
            </a:r>
            <a:r>
              <a:rPr lang="ru-RU" sz="3200" dirty="0" smtClean="0">
                <a:solidFill>
                  <a:schemeClr val="tx1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дискриминант</a:t>
            </a:r>
            <a:endParaRPr lang="en-US" sz="3200" dirty="0">
              <a:solidFill>
                <a:schemeClr val="tx1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r>
              <a:rPr lang="en-US" sz="3200" dirty="0"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...     x1 = (-</a:t>
            </a:r>
            <a:r>
              <a:rPr lang="en-US" sz="3200" dirty="0">
                <a:solidFill>
                  <a:srgbClr val="00B05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b</a:t>
            </a:r>
            <a:r>
              <a:rPr lang="en-US" sz="3200" dirty="0"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+ </a:t>
            </a:r>
            <a:r>
              <a:rPr lang="en-US" sz="3200" dirty="0" err="1">
                <a:solidFill>
                  <a:srgbClr val="00B0F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math</a:t>
            </a:r>
            <a:r>
              <a:rPr lang="en-US" sz="3200" dirty="0" err="1"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.sqrt</a:t>
            </a:r>
            <a:r>
              <a:rPr lang="en-US" sz="3200" dirty="0"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(D))/(2*</a:t>
            </a:r>
            <a:r>
              <a:rPr lang="en-US" sz="3200" dirty="0">
                <a:solidFill>
                  <a:srgbClr val="FFC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a</a:t>
            </a:r>
            <a:r>
              <a:rPr lang="en-US" sz="3200" dirty="0" smtClean="0"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)</a:t>
            </a:r>
            <a:r>
              <a:rPr lang="ru-RU" sz="3200" dirty="0" smtClean="0"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dirty="0">
                <a:solidFill>
                  <a:schemeClr val="tx1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#</a:t>
            </a:r>
          </a:p>
          <a:p>
            <a:r>
              <a:rPr lang="en-US" sz="3200" dirty="0"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...     x2 = (-</a:t>
            </a:r>
            <a:r>
              <a:rPr lang="en-US" sz="3200" dirty="0">
                <a:solidFill>
                  <a:srgbClr val="00B05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b</a:t>
            </a:r>
            <a:r>
              <a:rPr lang="en-US" sz="3200" dirty="0"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- </a:t>
            </a:r>
            <a:r>
              <a:rPr lang="en-US" sz="3200" dirty="0" err="1">
                <a:solidFill>
                  <a:srgbClr val="00B0F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math</a:t>
            </a:r>
            <a:r>
              <a:rPr lang="en-US" sz="3200" dirty="0" err="1"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.sqrt</a:t>
            </a:r>
            <a:r>
              <a:rPr lang="en-US" sz="3200" dirty="0"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(D))/(2*</a:t>
            </a:r>
            <a:r>
              <a:rPr lang="en-US" sz="3200" dirty="0">
                <a:solidFill>
                  <a:srgbClr val="FFC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a</a:t>
            </a:r>
            <a:r>
              <a:rPr lang="en-US" sz="3200" dirty="0" smtClean="0"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3200" dirty="0" smtClean="0">
                <a:solidFill>
                  <a:schemeClr val="tx1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#</a:t>
            </a:r>
            <a:endParaRPr lang="en-US" sz="3200" dirty="0">
              <a:solidFill>
                <a:schemeClr val="tx1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r>
              <a:rPr lang="en-US" sz="3200" dirty="0"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...     print(</a:t>
            </a:r>
            <a:r>
              <a:rPr lang="en-US" sz="3200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'x1 ='</a:t>
            </a:r>
            <a:r>
              <a:rPr lang="en-US" sz="3200" dirty="0" smtClean="0"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3200" dirty="0"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x1)</a:t>
            </a:r>
          </a:p>
          <a:p>
            <a:r>
              <a:rPr lang="en-US" sz="3200" dirty="0"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...     print(</a:t>
            </a:r>
            <a:r>
              <a:rPr lang="en-US" sz="3200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'x2 ='</a:t>
            </a:r>
            <a:r>
              <a:rPr lang="en-US" sz="3200" dirty="0" smtClean="0"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3200" dirty="0"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x2)</a:t>
            </a:r>
          </a:p>
          <a:p>
            <a:r>
              <a:rPr lang="ru-RU" sz="3200" dirty="0" smtClean="0"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... </a:t>
            </a:r>
          </a:p>
          <a:p>
            <a:r>
              <a:rPr lang="en-US" sz="3200" dirty="0" smtClean="0"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sz="3200" dirty="0" err="1" smtClean="0">
                <a:solidFill>
                  <a:srgbClr val="FF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solve_equation</a:t>
            </a:r>
            <a:r>
              <a:rPr lang="en-US" sz="3200" dirty="0" smtClean="0"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3200" dirty="0" smtClean="0">
                <a:solidFill>
                  <a:srgbClr val="FFC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3200" dirty="0"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3200" dirty="0">
                <a:solidFill>
                  <a:srgbClr val="00B05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3</a:t>
            </a:r>
            <a:r>
              <a:rPr lang="en-US" sz="3200" dirty="0"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3200" dirty="0">
                <a:solidFill>
                  <a:srgbClr val="7030A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3200" dirty="0"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3200" dirty="0"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3200" dirty="0" smtClean="0"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1 = </a:t>
            </a:r>
            <a:r>
              <a:rPr lang="en-US" sz="3200" dirty="0"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-0.5</a:t>
            </a:r>
          </a:p>
          <a:p>
            <a:r>
              <a:rPr lang="en-US" sz="3200" dirty="0"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3200" dirty="0" smtClean="0"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2 = </a:t>
            </a:r>
            <a:r>
              <a:rPr lang="en-US" sz="3200" dirty="0"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-1.0</a:t>
            </a:r>
            <a:endParaRPr lang="ru-RU" sz="32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3"/>
          <a:srcRect t="20392" b="56874"/>
          <a:stretch/>
        </p:blipFill>
        <p:spPr>
          <a:xfrm>
            <a:off x="11593325" y="3139950"/>
            <a:ext cx="3292125" cy="5461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448" r="70028" b="4937"/>
          <a:stretch/>
        </p:blipFill>
        <p:spPr bwMode="auto">
          <a:xfrm>
            <a:off x="12059824" y="3686050"/>
            <a:ext cx="2224266" cy="1168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93746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1029750" y="7937"/>
            <a:ext cx="13931900" cy="1653667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66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Решение 2</a:t>
            </a:r>
            <a:endParaRPr lang="en-US" sz="66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29" name="Shape 229"/>
          <p:cNvSpPr txBox="1"/>
          <p:nvPr/>
        </p:nvSpPr>
        <p:spPr>
          <a:xfrm>
            <a:off x="4962525" y="2212850"/>
            <a:ext cx="14097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hello():</a:t>
            </a:r>
          </a:p>
        </p:txBody>
      </p:sp>
      <p:sp>
        <p:nvSpPr>
          <p:cNvPr id="3" name="AutoShape 4" descr="ax^{2}+bx+c=0,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1988574" y="1661604"/>
            <a:ext cx="13258800" cy="698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sz="3200" dirty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import</a:t>
            </a:r>
            <a:r>
              <a:rPr lang="en-US" sz="3200" dirty="0"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dirty="0" smtClean="0">
                <a:solidFill>
                  <a:srgbClr val="00B0F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math</a:t>
            </a:r>
            <a:r>
              <a:rPr lang="ru-RU" sz="3200" dirty="0" smtClean="0"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3200" dirty="0" smtClean="0"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dirty="0" smtClean="0">
                <a:solidFill>
                  <a:schemeClr val="tx1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# </a:t>
            </a:r>
            <a:r>
              <a:rPr lang="ru-RU" sz="3200" dirty="0" smtClean="0">
                <a:solidFill>
                  <a:schemeClr val="tx1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импортировать математические </a:t>
            </a:r>
            <a:r>
              <a:rPr lang="ru-RU" sz="3200" dirty="0" smtClean="0"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3200" dirty="0"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dirty="0" smtClean="0"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          </a:t>
            </a:r>
          </a:p>
          <a:p>
            <a:r>
              <a:rPr lang="en-US" sz="3200" dirty="0"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dirty="0" smtClean="0"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                  </a:t>
            </a:r>
            <a:r>
              <a:rPr lang="en-US" sz="3200" dirty="0" smtClean="0">
                <a:solidFill>
                  <a:schemeClr val="tx1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# </a:t>
            </a:r>
            <a:r>
              <a:rPr lang="ru-RU" sz="3200" dirty="0" smtClean="0">
                <a:solidFill>
                  <a:schemeClr val="tx1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функции</a:t>
            </a:r>
            <a:r>
              <a:rPr lang="en-US" sz="3200" dirty="0" smtClean="0">
                <a:solidFill>
                  <a:schemeClr val="tx1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3200" dirty="0" smtClean="0">
                <a:solidFill>
                  <a:schemeClr val="tx1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из пакета </a:t>
            </a:r>
            <a:r>
              <a:rPr lang="en-US" sz="3200" dirty="0" smtClean="0">
                <a:solidFill>
                  <a:srgbClr val="00B0F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math</a:t>
            </a:r>
            <a:endParaRPr lang="ru-RU" sz="3200" dirty="0" smtClean="0">
              <a:solidFill>
                <a:srgbClr val="00B0F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r>
              <a:rPr lang="en-US" sz="3200" dirty="0" smtClean="0"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sz="320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3200" dirty="0"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dirty="0" err="1">
                <a:solidFill>
                  <a:srgbClr val="FF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solve_equation</a:t>
            </a:r>
            <a:r>
              <a:rPr lang="en-US" sz="3200" dirty="0"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3200" dirty="0">
                <a:solidFill>
                  <a:srgbClr val="FFC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a</a:t>
            </a:r>
            <a:r>
              <a:rPr lang="en-US" sz="3200" dirty="0"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3200" dirty="0">
                <a:solidFill>
                  <a:srgbClr val="00B05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b</a:t>
            </a:r>
            <a:r>
              <a:rPr lang="en-US" sz="3200" dirty="0"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3200" dirty="0">
                <a:solidFill>
                  <a:srgbClr val="7030A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c</a:t>
            </a:r>
            <a:r>
              <a:rPr lang="en-US" sz="3200" dirty="0"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3200" dirty="0"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...     D = </a:t>
            </a:r>
            <a:r>
              <a:rPr lang="en-US" sz="3200" dirty="0">
                <a:solidFill>
                  <a:srgbClr val="00B05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b</a:t>
            </a:r>
            <a:r>
              <a:rPr lang="en-US" sz="3200" dirty="0"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3200" dirty="0">
                <a:solidFill>
                  <a:srgbClr val="00B05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b</a:t>
            </a:r>
            <a:r>
              <a:rPr lang="en-US" sz="3200" dirty="0"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- </a:t>
            </a:r>
            <a:r>
              <a:rPr lang="en-US" sz="3200" dirty="0" smtClean="0"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4*</a:t>
            </a:r>
            <a:r>
              <a:rPr lang="en-US" sz="3200" dirty="0" smtClean="0">
                <a:solidFill>
                  <a:srgbClr val="FFC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a</a:t>
            </a:r>
            <a:r>
              <a:rPr lang="en-US" sz="3200" dirty="0" smtClean="0"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3200" dirty="0" smtClean="0">
                <a:solidFill>
                  <a:srgbClr val="7030A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c</a:t>
            </a:r>
            <a:r>
              <a:rPr lang="ru-RU" sz="3200" dirty="0" smtClean="0">
                <a:solidFill>
                  <a:srgbClr val="7030A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dirty="0" smtClean="0">
                <a:solidFill>
                  <a:schemeClr val="tx1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# </a:t>
            </a:r>
            <a:r>
              <a:rPr lang="ru-RU" sz="3200" dirty="0" smtClean="0">
                <a:solidFill>
                  <a:schemeClr val="tx1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дискриминант</a:t>
            </a:r>
            <a:endParaRPr lang="en-US" sz="3200" dirty="0">
              <a:solidFill>
                <a:schemeClr val="tx1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r>
              <a:rPr lang="en-US" sz="3200" dirty="0"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...     x1 = (-</a:t>
            </a:r>
            <a:r>
              <a:rPr lang="en-US" sz="3200" dirty="0">
                <a:solidFill>
                  <a:srgbClr val="00B05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b</a:t>
            </a:r>
            <a:r>
              <a:rPr lang="en-US" sz="3200" dirty="0"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+ </a:t>
            </a:r>
            <a:r>
              <a:rPr lang="en-US" sz="3200" dirty="0" err="1">
                <a:solidFill>
                  <a:srgbClr val="00B0F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math</a:t>
            </a:r>
            <a:r>
              <a:rPr lang="en-US" sz="3200" dirty="0" err="1"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.sqrt</a:t>
            </a:r>
            <a:r>
              <a:rPr lang="en-US" sz="3200" dirty="0"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(D))/(2*</a:t>
            </a:r>
            <a:r>
              <a:rPr lang="en-US" sz="3200" dirty="0">
                <a:solidFill>
                  <a:srgbClr val="FFC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a</a:t>
            </a:r>
            <a:r>
              <a:rPr lang="en-US" sz="3200" dirty="0" smtClean="0"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)</a:t>
            </a:r>
            <a:r>
              <a:rPr lang="ru-RU" sz="3200" dirty="0" smtClean="0"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dirty="0">
                <a:solidFill>
                  <a:schemeClr val="tx1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#</a:t>
            </a:r>
          </a:p>
          <a:p>
            <a:r>
              <a:rPr lang="en-US" sz="3200" dirty="0"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...     x2 = (-</a:t>
            </a:r>
            <a:r>
              <a:rPr lang="en-US" sz="3200" dirty="0">
                <a:solidFill>
                  <a:srgbClr val="00B05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b</a:t>
            </a:r>
            <a:r>
              <a:rPr lang="en-US" sz="3200" dirty="0"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- </a:t>
            </a:r>
            <a:r>
              <a:rPr lang="en-US" sz="3200" dirty="0" err="1">
                <a:solidFill>
                  <a:srgbClr val="00B0F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math</a:t>
            </a:r>
            <a:r>
              <a:rPr lang="en-US" sz="3200" dirty="0" err="1"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.sqrt</a:t>
            </a:r>
            <a:r>
              <a:rPr lang="en-US" sz="3200" dirty="0"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(D))/(2*</a:t>
            </a:r>
            <a:r>
              <a:rPr lang="en-US" sz="3200" dirty="0">
                <a:solidFill>
                  <a:srgbClr val="FFC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a</a:t>
            </a:r>
            <a:r>
              <a:rPr lang="en-US" sz="3200" dirty="0" smtClean="0"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3200" dirty="0" smtClean="0">
                <a:solidFill>
                  <a:schemeClr val="tx1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#</a:t>
            </a:r>
            <a:endParaRPr lang="en-US" sz="3200" dirty="0">
              <a:solidFill>
                <a:schemeClr val="tx1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r>
              <a:rPr lang="en-US" sz="3200" dirty="0"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...     </a:t>
            </a:r>
            <a:r>
              <a:rPr lang="en-US" sz="3200" dirty="0" smtClean="0"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3200" dirty="0" smtClean="0"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(x1</a:t>
            </a:r>
            <a:r>
              <a:rPr lang="en-US" sz="3200" dirty="0" smtClean="0"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3200" dirty="0" smtClean="0"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x2)</a:t>
            </a:r>
            <a:endParaRPr lang="en-US" sz="3200" dirty="0"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r>
              <a:rPr lang="ru-RU" sz="3200" dirty="0" smtClean="0"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... </a:t>
            </a:r>
          </a:p>
          <a:p>
            <a:r>
              <a:rPr lang="en-US" sz="3200" dirty="0" smtClean="0"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&gt;&gt;&gt; x = </a:t>
            </a:r>
            <a:r>
              <a:rPr lang="en-US" sz="3200" dirty="0" err="1" smtClean="0">
                <a:solidFill>
                  <a:srgbClr val="FF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solve_equation</a:t>
            </a:r>
            <a:r>
              <a:rPr lang="en-US" sz="3200" dirty="0" smtClean="0"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3200" dirty="0" smtClean="0">
                <a:solidFill>
                  <a:srgbClr val="FFC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3200" dirty="0"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3200" dirty="0">
                <a:solidFill>
                  <a:srgbClr val="00B05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3</a:t>
            </a:r>
            <a:r>
              <a:rPr lang="en-US" sz="3200" dirty="0"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3200" dirty="0">
                <a:solidFill>
                  <a:srgbClr val="7030A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3200" dirty="0" smtClean="0"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3200" dirty="0" smtClean="0">
                <a:solidFill>
                  <a:schemeClr val="tx1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# </a:t>
            </a:r>
            <a:r>
              <a:rPr lang="ru-RU" sz="3200" dirty="0" smtClean="0">
                <a:solidFill>
                  <a:schemeClr val="tx1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возвращает кортеж</a:t>
            </a:r>
            <a:endParaRPr lang="en-US" sz="3200" dirty="0" smtClean="0">
              <a:solidFill>
                <a:schemeClr val="tx1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r>
              <a:rPr lang="en-US" sz="3200" dirty="0" smtClean="0"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&gt;&gt;&gt; print(x)</a:t>
            </a:r>
          </a:p>
          <a:p>
            <a:r>
              <a:rPr lang="en-US" sz="3200" dirty="0" smtClean="0"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(-0.5, -1.0)</a:t>
            </a:r>
          </a:p>
          <a:p>
            <a:r>
              <a:rPr lang="en-US" sz="3200" smtClean="0"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sz="3200" smtClean="0"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x1</a:t>
            </a:r>
            <a:r>
              <a:rPr lang="en-US" sz="3200" smtClean="0"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3200" smtClean="0"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x2 </a:t>
            </a:r>
            <a:r>
              <a:rPr lang="en-US" sz="3200" dirty="0" smtClean="0"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3200" dirty="0" err="1">
                <a:solidFill>
                  <a:srgbClr val="FF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solve_equation</a:t>
            </a:r>
            <a:r>
              <a:rPr lang="en-US" sz="3200" dirty="0"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3200" dirty="0">
                <a:solidFill>
                  <a:srgbClr val="FFC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3200" dirty="0"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3200" dirty="0">
                <a:solidFill>
                  <a:srgbClr val="00B05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3</a:t>
            </a:r>
            <a:r>
              <a:rPr lang="en-US" sz="3200" dirty="0"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3200" dirty="0">
                <a:solidFill>
                  <a:srgbClr val="7030A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3200" dirty="0"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3200" dirty="0" smtClean="0"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&gt;&gt;&gt; print(“x1=“, x1, “ x2=“, x2)</a:t>
            </a:r>
          </a:p>
          <a:p>
            <a:r>
              <a:rPr lang="en-US" sz="3200" dirty="0" smtClean="0"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x1 = -0.5 x2 = -1.0</a:t>
            </a:r>
            <a:endParaRPr lang="en-US" sz="3200" dirty="0"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3"/>
          <a:srcRect t="20392" b="56874"/>
          <a:stretch/>
        </p:blipFill>
        <p:spPr>
          <a:xfrm>
            <a:off x="11593325" y="3139950"/>
            <a:ext cx="3292125" cy="5461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448" r="70028" b="4937"/>
          <a:stretch/>
        </p:blipFill>
        <p:spPr bwMode="auto">
          <a:xfrm>
            <a:off x="12059824" y="3686050"/>
            <a:ext cx="2224266" cy="1168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36929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1029750" y="230745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66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Глобальная области видимости</a:t>
            </a:r>
            <a:endParaRPr lang="en-US" sz="66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29" name="Shape 229"/>
          <p:cNvSpPr txBox="1"/>
          <p:nvPr/>
        </p:nvSpPr>
        <p:spPr>
          <a:xfrm>
            <a:off x="5038725" y="2997200"/>
            <a:ext cx="14097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hello():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1029750" y="2785129"/>
            <a:ext cx="14319946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dirty="0"/>
              <a:t>Внутри функции можно использовать переменные, объявленные вне этой </a:t>
            </a:r>
            <a:r>
              <a:rPr lang="ru-RU" sz="2800" dirty="0" smtClean="0"/>
              <a:t>функции.</a:t>
            </a:r>
          </a:p>
          <a:p>
            <a:endParaRPr lang="ru-RU" sz="2800" dirty="0" smtClean="0"/>
          </a:p>
          <a:p>
            <a:r>
              <a:rPr lang="ru-RU" sz="2800" dirty="0" smtClean="0"/>
              <a:t>Такие переменные называют </a:t>
            </a:r>
            <a:r>
              <a:rPr lang="ru-RU" sz="2800" b="1" dirty="0" smtClean="0"/>
              <a:t>глобальными</a:t>
            </a:r>
            <a:r>
              <a:rPr lang="ru-RU" sz="2800" dirty="0" smtClean="0"/>
              <a:t>. </a:t>
            </a:r>
            <a:endParaRPr lang="ru-RU" sz="28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4280950" y="4860270"/>
            <a:ext cx="10264775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32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200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f():</a:t>
            </a:r>
          </a:p>
          <a:p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    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lang="ru-RU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32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ru-RU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2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32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32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# </a:t>
            </a:r>
            <a:r>
              <a:rPr lang="ru-RU" sz="3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глобальная</a:t>
            </a:r>
            <a:r>
              <a:rPr lang="ru-RU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переменная</a:t>
            </a:r>
            <a:endParaRPr 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f()</a:t>
            </a:r>
          </a:p>
          <a:p>
            <a:r>
              <a:rPr lang="en-US" sz="3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ru-RU" sz="32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937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1029750" y="230745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66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Локальная области видимости</a:t>
            </a:r>
            <a:endParaRPr lang="en-US" sz="66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29" name="Shape 229"/>
          <p:cNvSpPr txBox="1"/>
          <p:nvPr/>
        </p:nvSpPr>
        <p:spPr>
          <a:xfrm>
            <a:off x="5038725" y="2997200"/>
            <a:ext cx="14097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hello():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1029750" y="2429529"/>
            <a:ext cx="14476950" cy="13804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/>
              <a:t>Но если инициализировать какую-то переменную внутри функции, использовать </a:t>
            </a:r>
            <a:endParaRPr lang="ru-RU" sz="2800" dirty="0" smtClean="0"/>
          </a:p>
          <a:p>
            <a:r>
              <a:rPr lang="ru-RU" sz="2800" dirty="0" smtClean="0"/>
              <a:t>эту </a:t>
            </a:r>
            <a:r>
              <a:rPr lang="ru-RU" sz="2800" dirty="0"/>
              <a:t>переменную вне функции </a:t>
            </a:r>
            <a:r>
              <a:rPr lang="ru-RU" sz="2800" dirty="0">
                <a:solidFill>
                  <a:srgbClr val="FF0000"/>
                </a:solidFill>
              </a:rPr>
              <a:t>не </a:t>
            </a:r>
            <a:r>
              <a:rPr lang="ru-RU" sz="2800" dirty="0" smtClean="0">
                <a:solidFill>
                  <a:srgbClr val="FF0000"/>
                </a:solidFill>
              </a:rPr>
              <a:t>удастся</a:t>
            </a:r>
            <a:r>
              <a:rPr lang="ru-RU" sz="2800" dirty="0" smtClean="0"/>
              <a:t>, т.к. эта переменная будет </a:t>
            </a:r>
            <a:r>
              <a:rPr lang="ru-RU" sz="2800" b="1" dirty="0" smtClean="0"/>
              <a:t>локальная</a:t>
            </a:r>
            <a:r>
              <a:rPr lang="ru-RU" sz="2800" dirty="0" smtClean="0"/>
              <a:t>, т.е.</a:t>
            </a:r>
          </a:p>
          <a:p>
            <a:r>
              <a:rPr lang="ru-RU" sz="2800" dirty="0"/>
              <a:t>л</a:t>
            </a:r>
            <a:r>
              <a:rPr lang="ru-RU" sz="2800" dirty="0" smtClean="0"/>
              <a:t>окализована внутри функции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4052350" y="4326870"/>
            <a:ext cx="10264775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32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200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32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2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f():</a:t>
            </a:r>
          </a:p>
          <a:p>
            <a:r>
              <a:rPr lang="en-US" sz="32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   </a:t>
            </a:r>
            <a:r>
              <a:rPr lang="en-US" sz="320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32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32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	# </a:t>
            </a:r>
            <a:r>
              <a:rPr lang="ru-RU" sz="3200" b="1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локальная</a:t>
            </a:r>
            <a:r>
              <a:rPr lang="ru-RU" sz="32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переменная</a:t>
            </a:r>
            <a:endParaRPr lang="en-US" sz="3200" dirty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2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f()</a:t>
            </a:r>
          </a:p>
          <a:p>
            <a:r>
              <a:rPr lang="en-US" sz="32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print(</a:t>
            </a:r>
            <a:r>
              <a:rPr lang="en-US" sz="3200" dirty="0" smtClean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32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ru-RU" sz="3200" dirty="0" smtClean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2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Traceback</a:t>
            </a:r>
            <a:r>
              <a:rPr lang="en-US" sz="3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(most recent call last):</a:t>
            </a:r>
          </a:p>
          <a:p>
            <a:r>
              <a:rPr lang="en-US" sz="3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File "&lt;pyshell#11&gt;", line 1, in &lt;module&gt;</a:t>
            </a:r>
          </a:p>
          <a:p>
            <a:r>
              <a:rPr lang="en-US" sz="3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print(a)</a:t>
            </a:r>
          </a:p>
          <a:p>
            <a:r>
              <a:rPr lang="en-US" sz="32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NameError</a:t>
            </a:r>
            <a:r>
              <a:rPr lang="en-US" sz="3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name 'a' is not defined</a:t>
            </a:r>
            <a:endParaRPr lang="ru-RU" sz="3200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3200" dirty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1376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Title &amp; Bullets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00FF00"/>
      </a:accent1>
      <a:accent2>
        <a:srgbClr val="333399"/>
      </a:accent2>
      <a:accent3>
        <a:srgbClr val="AAAAAA"/>
      </a:accent3>
      <a:accent4>
        <a:srgbClr val="DADADA"/>
      </a:accent4>
      <a:accent5>
        <a:srgbClr val="AAFFAA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3_Title &amp; Bullets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FFFFFF"/>
      </a:accent1>
      <a:accent2>
        <a:srgbClr val="333399"/>
      </a:accent2>
      <a:accent3>
        <a:srgbClr val="AAAAAA"/>
      </a:accent3>
      <a:accent4>
        <a:srgbClr val="DADADA"/>
      </a:accent4>
      <a:accent5>
        <a:srgbClr val="FFFFF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1092</TotalTime>
  <Words>1392</Words>
  <Application>Microsoft Office PowerPoint</Application>
  <PresentationFormat>Произвольный</PresentationFormat>
  <Paragraphs>310</Paragraphs>
  <Slides>25</Slides>
  <Notes>22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3</vt:i4>
      </vt:variant>
      <vt:variant>
        <vt:lpstr>Заголовки слайдов</vt:lpstr>
      </vt:variant>
      <vt:variant>
        <vt:i4>25</vt:i4>
      </vt:variant>
    </vt:vector>
  </HeadingPairs>
  <TitlesOfParts>
    <vt:vector size="32" baseType="lpstr">
      <vt:lpstr>Arial</vt:lpstr>
      <vt:lpstr>Consolas</vt:lpstr>
      <vt:lpstr>Courier New</vt:lpstr>
      <vt:lpstr>Cabin</vt:lpstr>
      <vt:lpstr>1_Title &amp; Bullets</vt:lpstr>
      <vt:lpstr>1_Title &amp; Subtitle</vt:lpstr>
      <vt:lpstr>3_Title &amp; Bullets</vt:lpstr>
      <vt:lpstr>Программирование на Python </vt:lpstr>
      <vt:lpstr>Вопросы на повторение</vt:lpstr>
      <vt:lpstr>Презентация PowerPoint</vt:lpstr>
      <vt:lpstr>Квадратное уравнение</vt:lpstr>
      <vt:lpstr>Пример решения квадратного уравнения</vt:lpstr>
      <vt:lpstr>Решение 1</vt:lpstr>
      <vt:lpstr>Решение 2</vt:lpstr>
      <vt:lpstr>Глобальная области видимости</vt:lpstr>
      <vt:lpstr>Локальная области видимости</vt:lpstr>
      <vt:lpstr>Глобальная и локальная области видимости</vt:lpstr>
      <vt:lpstr>Глобальная и локальная области видимости</vt:lpstr>
      <vt:lpstr>Изменение глобальных переменных в функциях – плохая практика</vt:lpstr>
      <vt:lpstr>Локальная области видимости</vt:lpstr>
      <vt:lpstr>Словарь глобальных переменных</vt:lpstr>
      <vt:lpstr>Словарь глобальных переменных</vt:lpstr>
      <vt:lpstr>Словарь локальных переменных</vt:lpstr>
      <vt:lpstr>Написать функцию возвращаю сумму всех аргументов</vt:lpstr>
      <vt:lpstr>Функция с переменным количеством аргументов</vt:lpstr>
      <vt:lpstr>Переменное количество позиционных аргументов</vt:lpstr>
      <vt:lpstr>Переменное количество именованных аргументов</vt:lpstr>
      <vt:lpstr>Переменное количество позиционных и именованных аргументов</vt:lpstr>
      <vt:lpstr>Рекурсия</vt:lpstr>
      <vt:lpstr>Рекурсия</vt:lpstr>
      <vt:lpstr>Сумма чисел</vt:lpstr>
      <vt:lpstr>Особенности рекурсивных функций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cp:lastModifiedBy>Максим Шаптала</cp:lastModifiedBy>
  <cp:revision>306</cp:revision>
  <dcterms:modified xsi:type="dcterms:W3CDTF">2017-03-12T17:09:40Z</dcterms:modified>
</cp:coreProperties>
</file>