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6.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33"/>
  </p:notesMasterIdLst>
  <p:sldIdLst>
    <p:sldId id="293" r:id="rId11"/>
    <p:sldId id="325" r:id="rId12"/>
    <p:sldId id="464" r:id="rId13"/>
    <p:sldId id="447" r:id="rId14"/>
    <p:sldId id="449" r:id="rId15"/>
    <p:sldId id="450" r:id="rId16"/>
    <p:sldId id="455" r:id="rId17"/>
    <p:sldId id="456" r:id="rId18"/>
    <p:sldId id="471" r:id="rId19"/>
    <p:sldId id="451" r:id="rId20"/>
    <p:sldId id="452" r:id="rId21"/>
    <p:sldId id="472" r:id="rId22"/>
    <p:sldId id="453" r:id="rId23"/>
    <p:sldId id="454" r:id="rId24"/>
    <p:sldId id="465" r:id="rId25"/>
    <p:sldId id="457" r:id="rId26"/>
    <p:sldId id="458" r:id="rId27"/>
    <p:sldId id="460" r:id="rId28"/>
    <p:sldId id="461" r:id="rId29"/>
    <p:sldId id="462" r:id="rId30"/>
    <p:sldId id="459" r:id="rId31"/>
    <p:sldId id="463" r:id="rId32"/>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Автор"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00CC"/>
    <a:srgbClr val="FF0000"/>
    <a:srgbClr val="3E8CC6"/>
    <a:srgbClr val="E8F6E4"/>
    <a:srgbClr val="EEEFD7"/>
    <a:srgbClr val="BBCDE3"/>
    <a:srgbClr val="B39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9" autoAdjust="0"/>
    <p:restoredTop sz="86353" autoAdjust="0"/>
  </p:normalViewPr>
  <p:slideViewPr>
    <p:cSldViewPr snapToGrid="0">
      <p:cViewPr varScale="1">
        <p:scale>
          <a:sx n="94" d="100"/>
          <a:sy n="94" d="100"/>
        </p:scale>
        <p:origin x="-402" y="-96"/>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3" Type="http://schemas.openxmlformats.org/officeDocument/2006/relationships/slide" Target="slides/slide6.xml"/><Relationship Id="rId7" Type="http://schemas.openxmlformats.org/officeDocument/2006/relationships/slide" Target="slides/slide10.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9.xml"/><Relationship Id="rId11" Type="http://schemas.openxmlformats.org/officeDocument/2006/relationships/slide" Target="slides/slide14.xml"/><Relationship Id="rId5" Type="http://schemas.openxmlformats.org/officeDocument/2006/relationships/slide" Target="slides/slide8.xml"/><Relationship Id="rId10" Type="http://schemas.openxmlformats.org/officeDocument/2006/relationships/slide" Target="slides/slide13.xml"/><Relationship Id="rId4" Type="http://schemas.openxmlformats.org/officeDocument/2006/relationships/slide" Target="slides/slide7.xml"/><Relationship Id="rId9"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10</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631177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344615"/>
            <a:ext cx="6286500" cy="6683498"/>
          </a:xfrm>
        </p:spPr>
        <p:txBody>
          <a:bodyPr/>
          <a:lstStyle/>
          <a:p>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11</a:t>
            </a:fld>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2869001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344615"/>
            <a:ext cx="6286500" cy="6683498"/>
          </a:xfrm>
        </p:spPr>
        <p:txBody>
          <a:bodyPr/>
          <a:lstStyle/>
          <a:p>
            <a:r>
              <a:rPr lang="en-US" dirty="0" smtClean="0"/>
              <a:t>https://msdn.microsoft.com/ru-ru/library/bb510625%28v=sql.110%29.aspx</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863101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45323"/>
            <a:ext cx="6286500" cy="6882790"/>
          </a:xfrm>
        </p:spPr>
        <p:txBody>
          <a:bodyPr/>
          <a:lstStyle/>
          <a:p>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1461562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Appendix A: Using DML to </a:t>
            </a:r>
            <a:br>
              <a:rPr lang="en-US" dirty="0" smtClean="0"/>
            </a:br>
            <a:r>
              <a:rPr lang="en-US" dirty="0" smtClean="0"/>
              <a:t>Modify Data</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14</a:t>
            </a:fld>
            <a:endParaRPr lang="en-US" dirty="0"/>
          </a:p>
        </p:txBody>
      </p:sp>
    </p:spTree>
    <p:extLst>
      <p:ext uri="{BB962C8B-B14F-4D97-AF65-F5344CB8AC3E}">
        <p14:creationId xmlns:p14="http://schemas.microsoft.com/office/powerpoint/2010/main" val="46891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15</a:t>
            </a:fld>
            <a:endParaRPr lang="en-US" dirty="0"/>
          </a:p>
        </p:txBody>
      </p:sp>
    </p:spTree>
    <p:extLst>
      <p:ext uri="{BB962C8B-B14F-4D97-AF65-F5344CB8AC3E}">
        <p14:creationId xmlns:p14="http://schemas.microsoft.com/office/powerpoint/2010/main" val="1998611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16</a:t>
            </a:fld>
            <a:endParaRPr lang="en-US" dirty="0"/>
          </a:p>
        </p:txBody>
      </p:sp>
    </p:spTree>
    <p:extLst>
      <p:ext uri="{BB962C8B-B14F-4D97-AF65-F5344CB8AC3E}">
        <p14:creationId xmlns:p14="http://schemas.microsoft.com/office/powerpoint/2010/main" val="3249251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17</a:t>
            </a:fld>
            <a:endParaRPr lang="en-US" dirty="0"/>
          </a:p>
        </p:txBody>
      </p:sp>
    </p:spTree>
    <p:extLst>
      <p:ext uri="{BB962C8B-B14F-4D97-AF65-F5344CB8AC3E}">
        <p14:creationId xmlns:p14="http://schemas.microsoft.com/office/powerpoint/2010/main" val="1727277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18</a:t>
            </a:fld>
            <a:endParaRPr lang="en-US" dirty="0"/>
          </a:p>
        </p:txBody>
      </p:sp>
    </p:spTree>
    <p:extLst>
      <p:ext uri="{BB962C8B-B14F-4D97-AF65-F5344CB8AC3E}">
        <p14:creationId xmlns:p14="http://schemas.microsoft.com/office/powerpoint/2010/main" val="3842587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19</a:t>
            </a:fld>
            <a:endParaRPr lang="en-US" dirty="0"/>
          </a:p>
        </p:txBody>
      </p:sp>
    </p:spTree>
    <p:extLst>
      <p:ext uri="{BB962C8B-B14F-4D97-AF65-F5344CB8AC3E}">
        <p14:creationId xmlns:p14="http://schemas.microsoft.com/office/powerpoint/2010/main" val="3923093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20</a:t>
            </a:fld>
            <a:endParaRPr lang="en-US" dirty="0"/>
          </a:p>
        </p:txBody>
      </p:sp>
    </p:spTree>
    <p:extLst>
      <p:ext uri="{BB962C8B-B14F-4D97-AF65-F5344CB8AC3E}">
        <p14:creationId xmlns:p14="http://schemas.microsoft.com/office/powerpoint/2010/main" val="3334454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21</a:t>
            </a:fld>
            <a:endParaRPr lang="en-US" dirty="0"/>
          </a:p>
        </p:txBody>
      </p:sp>
    </p:spTree>
    <p:extLst>
      <p:ext uri="{BB962C8B-B14F-4D97-AF65-F5344CB8AC3E}">
        <p14:creationId xmlns:p14="http://schemas.microsoft.com/office/powerpoint/2010/main" val="3743374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22</a:t>
            </a:fld>
            <a:endParaRPr lang="en-US" dirty="0"/>
          </a:p>
        </p:txBody>
      </p:sp>
    </p:spTree>
    <p:extLst>
      <p:ext uri="{BB962C8B-B14F-4D97-AF65-F5344CB8AC3E}">
        <p14:creationId xmlns:p14="http://schemas.microsoft.com/office/powerpoint/2010/main" val="206682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a:t>
            </a:fld>
            <a:endParaRPr lang="en-US" dirty="0"/>
          </a:p>
        </p:txBody>
      </p:sp>
    </p:spTree>
    <p:extLst>
      <p:ext uri="{BB962C8B-B14F-4D97-AF65-F5344CB8AC3E}">
        <p14:creationId xmlns:p14="http://schemas.microsoft.com/office/powerpoint/2010/main" val="65592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4</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1307957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98431"/>
            <a:ext cx="6286500" cy="6929682"/>
          </a:xfrm>
        </p:spPr>
        <p:txBody>
          <a:bodyPr/>
          <a:lstStyle/>
          <a:p>
            <a:endParaRPr lang="en-US" sz="1000" kern="1200" baseline="0" dirty="0" smtClean="0">
              <a:solidFill>
                <a:schemeClr val="tx1"/>
              </a:solidFill>
              <a:latin typeface="Arial" charset="0"/>
              <a:ea typeface="+mn-ea"/>
              <a:cs typeface="+mn-cs"/>
            </a:endParaRP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5</a:t>
            </a:fld>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3145807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03938"/>
            <a:ext cx="6286500" cy="6824175"/>
          </a:xfrm>
        </p:spPr>
        <p:txBody>
          <a:bodyPr/>
          <a:lstStyle/>
          <a:p>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a:t>
            </a:fld>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1399708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7</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marL="0" marR="0" indent="0" algn="l" defTabSz="914400" rtl="0" eaLnBrk="1" fontAlgn="base" latinLnBrk="0" hangingPunct="1">
              <a:lnSpc>
                <a:spcPct val="100000"/>
              </a:lnSpc>
              <a:spcBef>
                <a:spcPct val="0"/>
              </a:spcBef>
              <a:spcAft>
                <a:spcPct val="60000"/>
              </a:spcAft>
              <a:buClrTx/>
              <a:buSzTx/>
              <a:buFontTx/>
              <a:buNone/>
              <a:tabLst/>
              <a:defRPr/>
            </a:pPr>
            <a:endParaRPr lang="en-US" dirty="0" smtClean="0"/>
          </a:p>
          <a:p>
            <a:pPr eaLnBrk="1" hangingPunct="1"/>
            <a:endParaRPr lang="en-US" dirty="0" smtClean="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176081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2215"/>
            <a:ext cx="6286500" cy="6835898"/>
          </a:xfrm>
        </p:spPr>
        <p:txBody>
          <a:bodyPr/>
          <a:lstStyle/>
          <a:p>
            <a:r>
              <a:rPr lang="en-US" dirty="0" smtClean="0"/>
              <a:t>https://msdn.microsoft.com/en-us/library/ff878058.aspx</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a:t>
            </a:fld>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1150048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2215"/>
            <a:ext cx="6286500" cy="6835898"/>
          </a:xfrm>
        </p:spPr>
        <p:txBody>
          <a:bodyPr/>
          <a:lstStyle/>
          <a:p>
            <a:r>
              <a:rPr lang="en-US" dirty="0" smtClean="0"/>
              <a:t>https://msdn.microsoft.com/en-us/library/ff878058.aspx</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a:t>
            </a:fld>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1209339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6.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7.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5.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theme" Target="../theme/theme4.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theme" Target="../theme/theme5.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theme" Target="../theme/theme6.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theme" Target="../theme/theme7.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06 | </a:t>
            </a:r>
            <a:r>
              <a:rPr lang="ru-RU" dirty="0" smtClean="0"/>
              <a:t>Модификация данных в </a:t>
            </a:r>
            <a:r>
              <a:rPr lang="en-US" dirty="0" smtClean="0"/>
              <a:t>SQL Server</a:t>
            </a:r>
            <a:endParaRPr lang="en-US" dirty="0"/>
          </a:p>
        </p:txBody>
      </p:sp>
      <p:sp>
        <p:nvSpPr>
          <p:cNvPr id="2" name="Подзаголовок 1"/>
          <p:cNvSpPr>
            <a:spLocks noGrp="1"/>
          </p:cNvSpPr>
          <p:nvPr>
            <p:ph type="subTitle" idx="1"/>
          </p:nvPr>
        </p:nvSpPr>
        <p:spPr/>
        <p:txBody>
          <a:bodyPr/>
          <a:lstStyle/>
          <a:p>
            <a:endParaRPr lang="ru-RU"/>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ru-RU" dirty="0" smtClean="0"/>
              <a:t>Модификация данных с </a:t>
            </a:r>
            <a:r>
              <a:rPr lang="en-US" dirty="0" smtClean="0"/>
              <a:t>UPDATE</a:t>
            </a:r>
          </a:p>
        </p:txBody>
      </p:sp>
      <p:sp>
        <p:nvSpPr>
          <p:cNvPr id="7171" name="Rectangle 3"/>
          <p:cNvSpPr>
            <a:spLocks noGrp="1" noChangeArrowheads="1"/>
          </p:cNvSpPr>
          <p:nvPr>
            <p:ph idx="1"/>
          </p:nvPr>
        </p:nvSpPr>
        <p:spPr>
          <a:xfrm>
            <a:off x="458788" y="992188"/>
            <a:ext cx="8459744" cy="4386262"/>
          </a:xfrm>
        </p:spPr>
        <p:txBody>
          <a:bodyPr/>
          <a:lstStyle/>
          <a:p>
            <a:r>
              <a:rPr lang="ru-RU" sz="2000" dirty="0" smtClean="0"/>
              <a:t>Обновление всех записей в таблице или представлении</a:t>
            </a:r>
            <a:endParaRPr lang="en-US" sz="2000" dirty="0" smtClean="0"/>
          </a:p>
          <a:p>
            <a:pPr lvl="1"/>
            <a:r>
              <a:rPr lang="ru-RU" sz="2000" dirty="0" smtClean="0"/>
              <a:t>Может быть отфильтровано в предложении </a:t>
            </a:r>
            <a:r>
              <a:rPr lang="en-US" sz="2000" dirty="0" smtClean="0"/>
              <a:t>WHERE </a:t>
            </a:r>
          </a:p>
          <a:p>
            <a:pPr lvl="1"/>
            <a:r>
              <a:rPr lang="ru-RU" sz="2000" dirty="0" smtClean="0"/>
              <a:t>Может быть определено с объединением </a:t>
            </a:r>
            <a:r>
              <a:rPr lang="en-US" sz="2000" dirty="0" smtClean="0"/>
              <a:t>JOIN</a:t>
            </a:r>
          </a:p>
          <a:p>
            <a:r>
              <a:rPr lang="ru-RU" sz="2000" dirty="0" smtClean="0"/>
              <a:t>Только колонки указанные в </a:t>
            </a:r>
            <a:r>
              <a:rPr lang="en-US" sz="2000" dirty="0" smtClean="0"/>
              <a:t>SET </a:t>
            </a:r>
            <a:r>
              <a:rPr lang="ru-RU" sz="2000" dirty="0" smtClean="0"/>
              <a:t>будут изменены</a:t>
            </a:r>
            <a:endParaRPr lang="en-US" sz="2000" dirty="0" smtClean="0"/>
          </a:p>
          <a:p>
            <a:r>
              <a:rPr lang="ru-RU" sz="2000" dirty="0" smtClean="0"/>
              <a:t>Пример</a:t>
            </a:r>
            <a:endParaRPr lang="en-US" sz="2000" dirty="0"/>
          </a:p>
          <a:p>
            <a:r>
              <a:rPr lang="ru-RU" sz="2000" dirty="0" smtClean="0"/>
              <a:t>Обновление колонки</a:t>
            </a:r>
            <a:r>
              <a:rPr lang="en-US" sz="2000" dirty="0" smtClean="0"/>
              <a:t> </a:t>
            </a:r>
            <a:r>
              <a:rPr lang="en-US" sz="2000" dirty="0" err="1" smtClean="0"/>
              <a:t>ModifiedDate</a:t>
            </a:r>
            <a:r>
              <a:rPr lang="en-US" sz="2000" dirty="0" smtClean="0"/>
              <a:t> </a:t>
            </a:r>
            <a:r>
              <a:rPr lang="ru-RU" sz="2000" dirty="0" smtClean="0"/>
              <a:t>используя функцию</a:t>
            </a:r>
            <a:r>
              <a:rPr lang="en-US" sz="2000" dirty="0" smtClean="0"/>
              <a:t> GETDATE </a:t>
            </a:r>
            <a:r>
              <a:rPr lang="ru-RU" sz="2000" dirty="0" smtClean="0"/>
              <a:t>для записи со значением</a:t>
            </a:r>
            <a:r>
              <a:rPr lang="en-US" sz="2000" dirty="0" smtClean="0"/>
              <a:t> ‘M2’ </a:t>
            </a:r>
            <a:r>
              <a:rPr lang="ru-RU" sz="2000" dirty="0" smtClean="0"/>
              <a:t>колонки</a:t>
            </a:r>
            <a:r>
              <a:rPr lang="en-US" sz="2000" dirty="0" smtClean="0"/>
              <a:t> </a:t>
            </a:r>
            <a:r>
              <a:rPr lang="en-US" sz="2000" dirty="0" err="1" smtClean="0"/>
              <a:t>UnitMeasureCode</a:t>
            </a:r>
            <a:endParaRPr lang="en-US" sz="2000" dirty="0" smtClean="0"/>
          </a:p>
          <a:p>
            <a:endParaRPr lang="en-US" sz="2000" dirty="0"/>
          </a:p>
          <a:p>
            <a:endParaRPr lang="en-US" sz="2000" dirty="0" smtClean="0"/>
          </a:p>
          <a:p>
            <a:endParaRPr lang="en-US" sz="2000" dirty="0"/>
          </a:p>
          <a:p>
            <a:endParaRPr lang="en-US" sz="2000" dirty="0" smtClean="0"/>
          </a:p>
          <a:p>
            <a:r>
              <a:rPr lang="ru-RU" sz="2000" dirty="0" smtClean="0"/>
              <a:t>Если не указано предложения </a:t>
            </a:r>
            <a:r>
              <a:rPr lang="en-US" sz="2000" dirty="0" smtClean="0"/>
              <a:t>WHERE,</a:t>
            </a:r>
            <a:r>
              <a:rPr lang="ru-RU" sz="2000" dirty="0" smtClean="0"/>
              <a:t> то </a:t>
            </a:r>
            <a:r>
              <a:rPr lang="ru-RU" sz="2000" u="sng" dirty="0" smtClean="0"/>
              <a:t>все</a:t>
            </a:r>
            <a:r>
              <a:rPr lang="ru-RU" sz="2000" dirty="0" smtClean="0"/>
              <a:t> записи в таблице </a:t>
            </a:r>
            <a:r>
              <a:rPr lang="en-US" sz="2000" dirty="0" err="1" smtClean="0"/>
              <a:t>Production.UnitMeasure</a:t>
            </a:r>
            <a:r>
              <a:rPr lang="en-US" sz="2000" dirty="0" smtClean="0"/>
              <a:t> </a:t>
            </a:r>
            <a:r>
              <a:rPr lang="ru-RU" sz="2000" dirty="0" smtClean="0"/>
              <a:t>будут обновлены</a:t>
            </a:r>
            <a:endParaRPr lang="en-US" sz="2000" dirty="0" smtClean="0"/>
          </a:p>
        </p:txBody>
      </p:sp>
      <p:sp>
        <p:nvSpPr>
          <p:cNvPr id="4" name="AutoShape 3"/>
          <p:cNvSpPr>
            <a:spLocks noChangeArrowheads="1"/>
          </p:cNvSpPr>
          <p:nvPr/>
        </p:nvSpPr>
        <p:spPr bwMode="auto">
          <a:xfrm>
            <a:off x="458788" y="3336639"/>
            <a:ext cx="7665396"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FF00FF"/>
                </a:solidFill>
                <a:latin typeface="Lucida Sans Typewriter" pitchFamily="49" charset="0"/>
              </a:rPr>
              <a:t>UPDATE</a:t>
            </a:r>
            <a:r>
              <a:rPr lang="en-US" sz="2000" dirty="0">
                <a:solidFill>
                  <a:prstClr val="black"/>
                </a:solidFill>
                <a:latin typeface="Lucida Sans Typewriter" pitchFamily="49" charset="0"/>
              </a:rPr>
              <a:t> </a:t>
            </a:r>
            <a:r>
              <a:rPr lang="en-US" sz="2000" b="0" dirty="0" err="1"/>
              <a:t>Production.UnitMeasure</a:t>
            </a:r>
            <a:r>
              <a:rPr lang="en-US" sz="2000" b="0" dirty="0"/>
              <a:t> </a:t>
            </a:r>
          </a:p>
          <a:p>
            <a:r>
              <a:rPr lang="en-US" sz="2000" dirty="0" smtClean="0">
                <a:solidFill>
                  <a:prstClr val="black"/>
                </a:solidFill>
                <a:latin typeface="Lucida Sans Typewriter" pitchFamily="49" charset="0"/>
              </a:rPr>
              <a:t>   </a:t>
            </a:r>
            <a:r>
              <a:rPr lang="en-US" sz="2000" dirty="0">
                <a:solidFill>
                  <a:srgbClr val="0000FF"/>
                </a:solidFill>
                <a:latin typeface="Lucida Sans Typewriter" pitchFamily="49" charset="0"/>
              </a:rPr>
              <a:t>SET</a:t>
            </a:r>
            <a:r>
              <a:rPr lang="en-US" sz="2000" dirty="0">
                <a:solidFill>
                  <a:prstClr val="black"/>
                </a:solidFill>
                <a:latin typeface="Lucida Sans Typewriter" pitchFamily="49" charset="0"/>
              </a:rPr>
              <a:t> </a:t>
            </a:r>
            <a:r>
              <a:rPr lang="en-US" sz="2000" b="0" dirty="0" err="1"/>
              <a:t>ModifiedDate</a:t>
            </a:r>
            <a:r>
              <a:rPr lang="en-US" sz="2000" dirty="0" smtClean="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srgbClr val="0000FF"/>
                </a:solidFill>
                <a:latin typeface="Lucida Sans Typewriter" pitchFamily="49" charset="0"/>
              </a:rPr>
              <a:t> </a:t>
            </a:r>
            <a:r>
              <a:rPr lang="en-US" sz="2000" dirty="0" smtClean="0">
                <a:solidFill>
                  <a:srgbClr val="808080"/>
                </a:solidFill>
                <a:latin typeface="Lucida Sans Typewriter" pitchFamily="49" charset="0"/>
              </a:rPr>
              <a:t>(</a:t>
            </a:r>
            <a:r>
              <a:rPr lang="en-US" sz="2000" b="0" dirty="0">
                <a:solidFill>
                  <a:srgbClr val="FF33CC"/>
                </a:solidFill>
              </a:rPr>
              <a:t>GETDATE</a:t>
            </a:r>
            <a:r>
              <a:rPr lang="en-US" sz="2000" b="0" dirty="0" smtClean="0">
                <a:solidFill>
                  <a:srgbClr val="FF33CC"/>
                </a:solidFill>
              </a:rPr>
              <a:t>()</a:t>
            </a:r>
            <a:r>
              <a:rPr lang="en-US" sz="2000" dirty="0" smtClean="0">
                <a:solidFill>
                  <a:srgbClr val="808080"/>
                </a:solidFill>
                <a:latin typeface="Lucida Sans Typewriter" pitchFamily="49" charset="0"/>
              </a:rPr>
              <a:t>)</a:t>
            </a:r>
            <a:endParaRPr lang="en-US" sz="2000" dirty="0">
              <a:solidFill>
                <a:prstClr val="black"/>
              </a:solidFill>
              <a:latin typeface="Lucida Sans Typewriter" pitchFamily="49" charset="0"/>
            </a:endParaRPr>
          </a:p>
          <a:p>
            <a:r>
              <a:rPr lang="en-US" sz="2000" dirty="0" smtClean="0">
                <a:solidFill>
                  <a:srgbClr val="0000FF"/>
                </a:solidFill>
                <a:latin typeface="Lucida Sans Typewriter" pitchFamily="49" charset="0"/>
              </a:rPr>
              <a:t>   WHERE</a:t>
            </a:r>
            <a:r>
              <a:rPr lang="en-US" sz="2000" dirty="0" smtClean="0">
                <a:solidFill>
                  <a:prstClr val="black"/>
                </a:solidFill>
                <a:latin typeface="Lucida Sans Typewriter" pitchFamily="49" charset="0"/>
              </a:rPr>
              <a:t> </a:t>
            </a:r>
            <a:r>
              <a:rPr lang="en-US" sz="2000" b="0" dirty="0" err="1"/>
              <a:t>UnitMeasureCode</a:t>
            </a:r>
            <a:r>
              <a:rPr lang="en-US" sz="2000" dirty="0" smtClean="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‘M2’</a:t>
            </a:r>
            <a:endParaRPr lang="en-US" sz="2000" dirty="0">
              <a:solidFill>
                <a:srgbClr val="808080"/>
              </a:solidFill>
              <a:latin typeface="Lucida Sans Typewriter" pitchFamily="49" charset="0"/>
            </a:endParaRPr>
          </a:p>
        </p:txBody>
      </p:sp>
    </p:spTree>
    <p:extLst>
      <p:ext uri="{BB962C8B-B14F-4D97-AF65-F5344CB8AC3E}">
        <p14:creationId xmlns:p14="http://schemas.microsoft.com/office/powerpoint/2010/main" val="598167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Объединение данных через </a:t>
            </a:r>
            <a:r>
              <a:rPr lang="en-US" dirty="0" smtClean="0"/>
              <a:t>MERGE</a:t>
            </a:r>
            <a:endParaRPr lang="en-US" dirty="0"/>
          </a:p>
        </p:txBody>
      </p:sp>
      <p:sp>
        <p:nvSpPr>
          <p:cNvPr id="3" name="Content Placeholder 2"/>
          <p:cNvSpPr>
            <a:spLocks noGrp="1"/>
          </p:cNvSpPr>
          <p:nvPr>
            <p:ph idx="1"/>
          </p:nvPr>
        </p:nvSpPr>
        <p:spPr/>
        <p:txBody>
          <a:bodyPr/>
          <a:lstStyle/>
          <a:p>
            <a:r>
              <a:rPr lang="en-US" sz="2000" dirty="0" smtClean="0"/>
              <a:t>MERGE </a:t>
            </a:r>
            <a:r>
              <a:rPr lang="ru-RU" sz="2000" dirty="0" smtClean="0"/>
              <a:t>модифицирует данные исходя из следующих условий</a:t>
            </a:r>
          </a:p>
          <a:p>
            <a:r>
              <a:rPr lang="ru-RU" sz="2000" dirty="0"/>
              <a:t>	</a:t>
            </a:r>
            <a:r>
              <a:rPr lang="ru-RU" sz="2000" dirty="0" smtClean="0"/>
              <a:t>Когда источник совпадает с целевой таблицей</a:t>
            </a:r>
            <a:endParaRPr lang="en-US" sz="2000" dirty="0" smtClean="0"/>
          </a:p>
          <a:p>
            <a:pPr lvl="1"/>
            <a:r>
              <a:rPr lang="ru-RU" sz="2000" dirty="0" smtClean="0"/>
              <a:t>	Когда источник </a:t>
            </a:r>
            <a:r>
              <a:rPr lang="ru-RU" sz="2000" dirty="0"/>
              <a:t>не совпадает </a:t>
            </a:r>
            <a:r>
              <a:rPr lang="ru-RU" sz="2000" dirty="0" smtClean="0"/>
              <a:t> с целевой таблицей</a:t>
            </a:r>
            <a:endParaRPr lang="en-US" sz="2000" dirty="0" smtClean="0"/>
          </a:p>
          <a:p>
            <a:pPr lvl="1"/>
            <a:r>
              <a:rPr lang="ru-RU" sz="2000" dirty="0" smtClean="0"/>
              <a:t>	Когда целевая таблице не совпадает в источнике</a:t>
            </a:r>
            <a:endParaRPr lang="en-US" sz="2000" dirty="0" smtClean="0"/>
          </a:p>
          <a:p>
            <a:pPr lvl="1"/>
            <a:endParaRPr lang="en-US" dirty="0"/>
          </a:p>
        </p:txBody>
      </p:sp>
      <p:sp>
        <p:nvSpPr>
          <p:cNvPr id="4" name="AutoShape 3"/>
          <p:cNvSpPr>
            <a:spLocks noChangeArrowheads="1"/>
          </p:cNvSpPr>
          <p:nvPr/>
        </p:nvSpPr>
        <p:spPr bwMode="auto">
          <a:xfrm>
            <a:off x="568967" y="2725083"/>
            <a:ext cx="7665396"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smtClean="0">
                <a:solidFill>
                  <a:srgbClr val="0000FF"/>
                </a:solidFill>
                <a:latin typeface="Lucida Sans Typewriter" pitchFamily="49" charset="0"/>
              </a:rPr>
              <a:t>MERGE</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INTO</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schema_name</a:t>
            </a:r>
            <a:r>
              <a:rPr lang="en-US" sz="2000" dirty="0" smtClean="0">
                <a:solidFill>
                  <a:srgbClr val="808080"/>
                </a:solidFill>
                <a:latin typeface="Lucida Sans Typewriter" pitchFamily="49" charset="0"/>
              </a:rPr>
              <a:t>.</a:t>
            </a:r>
            <a:r>
              <a:rPr lang="en-US" sz="2000" dirty="0" smtClean="0">
                <a:solidFill>
                  <a:srgbClr val="008080"/>
                </a:solidFill>
                <a:latin typeface="Lucida Sans Typewriter" pitchFamily="49" charset="0"/>
              </a:rPr>
              <a:t>table_name</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AS</a:t>
            </a:r>
            <a:r>
              <a:rPr lang="en-US" sz="2000" dirty="0" smtClean="0">
                <a:solidFill>
                  <a:prstClr val="black"/>
                </a:solidFill>
                <a:latin typeface="Lucida Sans Typewriter" pitchFamily="49" charset="0"/>
              </a:rPr>
              <a:t> </a:t>
            </a:r>
            <a:r>
              <a:rPr lang="en-US" sz="2000" dirty="0" smtClean="0">
                <a:solidFill>
                  <a:srgbClr val="008080"/>
                </a:solidFill>
                <a:latin typeface="Lucida Sans Typewriter" pitchFamily="49" charset="0"/>
              </a:rPr>
              <a:t>TargetTbl</a:t>
            </a:r>
            <a:endParaRPr lang="en-US" sz="2000" dirty="0" smtClean="0">
              <a:solidFill>
                <a:prstClr val="black"/>
              </a:solidFill>
              <a:latin typeface="Lucida Sans Typewriter" pitchFamily="49" charset="0"/>
            </a:endParaRPr>
          </a:p>
          <a:p>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USING </a:t>
            </a:r>
            <a:r>
              <a:rPr lang="en-US" sz="2000" dirty="0" smtClean="0">
                <a:solidFill>
                  <a:srgbClr val="808080"/>
                </a:solidFill>
                <a:latin typeface="Lucida Sans Typewriter" pitchFamily="49" charset="0"/>
              </a:rPr>
              <a:t>(</a:t>
            </a:r>
            <a:r>
              <a:rPr lang="en-US" sz="2000" dirty="0" smtClean="0">
                <a:solidFill>
                  <a:srgbClr val="0000FF"/>
                </a:solidFill>
                <a:latin typeface="Lucida Sans Typewriter" pitchFamily="49" charset="0"/>
              </a:rPr>
              <a:t>SELECT</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&lt;</a:t>
            </a:r>
            <a:r>
              <a:rPr lang="en-US" sz="2000" dirty="0" smtClean="0">
                <a:solidFill>
                  <a:srgbClr val="008080"/>
                </a:solidFill>
                <a:latin typeface="Lucida Sans Typewriter" pitchFamily="49" charset="0"/>
              </a:rPr>
              <a:t>select_list</a:t>
            </a:r>
            <a:r>
              <a:rPr lang="en-US" sz="2000" dirty="0" smtClean="0">
                <a:solidFill>
                  <a:srgbClr val="808080"/>
                </a:solidFill>
                <a:latin typeface="Lucida Sans Typewriter" pitchFamily="49" charset="0"/>
              </a:rPr>
              <a:t>&gt;)</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AS</a:t>
            </a:r>
            <a:r>
              <a:rPr lang="en-US" sz="2000" dirty="0" smtClean="0">
                <a:solidFill>
                  <a:prstClr val="black"/>
                </a:solidFill>
                <a:latin typeface="Lucida Sans Typewriter" pitchFamily="49" charset="0"/>
              </a:rPr>
              <a:t> </a:t>
            </a:r>
            <a:r>
              <a:rPr lang="en-US" sz="2000" dirty="0" smtClean="0">
                <a:solidFill>
                  <a:srgbClr val="008080"/>
                </a:solidFill>
                <a:latin typeface="Lucida Sans Typewriter" pitchFamily="49" charset="0"/>
              </a:rPr>
              <a:t>SourceTbl</a:t>
            </a:r>
            <a:endParaRPr lang="en-US" sz="2000" dirty="0" smtClean="0">
              <a:solidFill>
                <a:prstClr val="black"/>
              </a:solidFill>
              <a:latin typeface="Lucida Sans Typewriter" pitchFamily="49" charset="0"/>
            </a:endParaRPr>
          </a:p>
          <a:p>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ON </a:t>
            </a:r>
            <a:r>
              <a:rPr lang="en-US" sz="2000" dirty="0" smtClean="0">
                <a:solidFill>
                  <a:srgbClr val="808080"/>
                </a:solidFill>
                <a:latin typeface="Lucida Sans Typewriter" pitchFamily="49" charset="0"/>
              </a:rPr>
              <a:t>(</a:t>
            </a:r>
            <a:r>
              <a:rPr lang="en-US" sz="2000" dirty="0" smtClean="0">
                <a:solidFill>
                  <a:srgbClr val="008080"/>
                </a:solidFill>
                <a:latin typeface="Lucida Sans Typewriter" pitchFamily="49" charset="0"/>
              </a:rPr>
              <a:t>TargetTbl</a:t>
            </a:r>
            <a:r>
              <a:rPr lang="en-US" sz="2000" dirty="0" smtClean="0">
                <a:solidFill>
                  <a:srgbClr val="808080"/>
                </a:solidFill>
                <a:latin typeface="Lucida Sans Typewriter" pitchFamily="49" charset="0"/>
              </a:rPr>
              <a:t>.</a:t>
            </a:r>
            <a:r>
              <a:rPr lang="en-US" sz="2000" dirty="0" smtClean="0">
                <a:solidFill>
                  <a:srgbClr val="008080"/>
                </a:solidFill>
                <a:latin typeface="Lucida Sans Typewriter" pitchFamily="49" charset="0"/>
              </a:rPr>
              <a:t>col1</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008080"/>
                </a:solidFill>
                <a:latin typeface="Lucida Sans Typewriter" pitchFamily="49" charset="0"/>
              </a:rPr>
              <a:t>SourceTbl</a:t>
            </a:r>
            <a:r>
              <a:rPr lang="en-US" sz="2000" dirty="0" smtClean="0">
                <a:solidFill>
                  <a:srgbClr val="808080"/>
                </a:solidFill>
                <a:latin typeface="Lucida Sans Typewriter" pitchFamily="49" charset="0"/>
              </a:rPr>
              <a:t>.</a:t>
            </a:r>
            <a:r>
              <a:rPr lang="en-US" sz="2000" dirty="0" smtClean="0">
                <a:solidFill>
                  <a:srgbClr val="008080"/>
                </a:solidFill>
                <a:latin typeface="Lucida Sans Typewriter" pitchFamily="49" charset="0"/>
              </a:rPr>
              <a:t>col1</a:t>
            </a:r>
            <a:r>
              <a:rPr lang="en-US" sz="2000" dirty="0" smtClean="0">
                <a:solidFill>
                  <a:srgbClr val="808080"/>
                </a:solidFill>
                <a:latin typeface="Lucida Sans Typewriter" pitchFamily="49" charset="0"/>
              </a:rPr>
              <a:t>)</a:t>
            </a:r>
            <a:endParaRPr lang="en-US" sz="2000" dirty="0" smtClean="0">
              <a:solidFill>
                <a:prstClr val="black"/>
              </a:solidFill>
              <a:latin typeface="Lucida Sans Typewriter" pitchFamily="49" charset="0"/>
            </a:endParaRPr>
          </a:p>
          <a:p>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WHEN</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MATCHED</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THEN</a:t>
            </a:r>
            <a:r>
              <a:rPr lang="en-US" sz="2000" dirty="0" smtClean="0">
                <a:solidFill>
                  <a:prstClr val="black"/>
                </a:solidFill>
                <a:latin typeface="Lucida Sans Typewriter" pitchFamily="49" charset="0"/>
              </a:rPr>
              <a:t> </a:t>
            </a:r>
          </a:p>
          <a:p>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UPDATE</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SET</a:t>
            </a:r>
            <a:r>
              <a:rPr lang="en-US" sz="2000" dirty="0" smtClean="0">
                <a:solidFill>
                  <a:prstClr val="black"/>
                </a:solidFill>
                <a:latin typeface="Lucida Sans Typewriter" pitchFamily="49" charset="0"/>
              </a:rPr>
              <a:t> </a:t>
            </a:r>
            <a:r>
              <a:rPr lang="en-US" sz="2000" dirty="0" smtClean="0">
                <a:solidFill>
                  <a:srgbClr val="008080"/>
                </a:solidFill>
                <a:latin typeface="Lucida Sans Typewriter" pitchFamily="49" charset="0"/>
              </a:rPr>
              <a:t>col2</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008080"/>
                </a:solidFill>
                <a:latin typeface="Lucida Sans Typewriter" pitchFamily="49" charset="0"/>
              </a:rPr>
              <a:t>SourceTbl</a:t>
            </a:r>
            <a:r>
              <a:rPr lang="en-US" sz="2000" dirty="0" smtClean="0">
                <a:solidFill>
                  <a:srgbClr val="808080"/>
                </a:solidFill>
                <a:latin typeface="Lucida Sans Typewriter" pitchFamily="49" charset="0"/>
              </a:rPr>
              <a:t>.</a:t>
            </a:r>
            <a:r>
              <a:rPr lang="en-US" sz="2000" dirty="0" smtClean="0">
                <a:solidFill>
                  <a:srgbClr val="008080"/>
                </a:solidFill>
                <a:latin typeface="Lucida Sans Typewriter" pitchFamily="49" charset="0"/>
              </a:rPr>
              <a:t>col2</a:t>
            </a:r>
            <a:endParaRPr lang="en-US" sz="2000" dirty="0" smtClean="0">
              <a:solidFill>
                <a:prstClr val="black"/>
              </a:solidFill>
              <a:latin typeface="Lucida Sans Typewriter" pitchFamily="49" charset="0"/>
            </a:endParaRPr>
          </a:p>
          <a:p>
            <a:r>
              <a:rPr lang="en-US" sz="2000" dirty="0" smtClean="0">
                <a:solidFill>
                  <a:srgbClr val="0000FF"/>
                </a:solidFill>
                <a:latin typeface="Lucida Sans Typewriter" pitchFamily="49" charset="0"/>
              </a:rPr>
              <a:t>WHEN</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NOT</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MATCHED</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THEN</a:t>
            </a:r>
            <a:endParaRPr lang="en-US" sz="2000" dirty="0" smtClean="0">
              <a:solidFill>
                <a:prstClr val="black"/>
              </a:solidFill>
              <a:latin typeface="Lucida Sans Typewriter" pitchFamily="49" charset="0"/>
            </a:endParaRPr>
          </a:p>
          <a:p>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INSERT </a:t>
            </a:r>
            <a:r>
              <a:rPr lang="en-US" sz="2000" dirty="0" smtClean="0">
                <a:solidFill>
                  <a:srgbClr val="808080"/>
                </a:solidFill>
                <a:latin typeface="Lucida Sans Typewriter" pitchFamily="49" charset="0"/>
              </a:rPr>
              <a:t>(&lt;</a:t>
            </a:r>
            <a:r>
              <a:rPr lang="en-US" sz="2000" dirty="0" smtClean="0">
                <a:solidFill>
                  <a:srgbClr val="008080"/>
                </a:solidFill>
                <a:latin typeface="Lucida Sans Typewriter" pitchFamily="49" charset="0"/>
              </a:rPr>
              <a:t>column_list</a:t>
            </a:r>
            <a:r>
              <a:rPr lang="en-US" sz="2000" dirty="0" smtClean="0">
                <a:solidFill>
                  <a:srgbClr val="808080"/>
                </a:solidFill>
                <a:latin typeface="Lucida Sans Typewriter" pitchFamily="49" charset="0"/>
              </a:rPr>
              <a:t>&gt;)</a:t>
            </a:r>
            <a:endParaRPr lang="en-US" sz="2000" dirty="0" smtClean="0">
              <a:solidFill>
                <a:prstClr val="black"/>
              </a:solidFill>
              <a:latin typeface="Lucida Sans Typewriter" pitchFamily="49" charset="0"/>
            </a:endParaRPr>
          </a:p>
          <a:p>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VALUES </a:t>
            </a:r>
            <a:r>
              <a:rPr lang="en-US" sz="2000" dirty="0" smtClean="0">
                <a:solidFill>
                  <a:srgbClr val="808080"/>
                </a:solidFill>
                <a:latin typeface="Lucida Sans Typewriter" pitchFamily="49" charset="0"/>
              </a:rPr>
              <a:t>(&lt;</a:t>
            </a:r>
            <a:r>
              <a:rPr lang="en-US" sz="2000" dirty="0" smtClean="0">
                <a:solidFill>
                  <a:srgbClr val="008080"/>
                </a:solidFill>
                <a:latin typeface="Lucida Sans Typewriter" pitchFamily="49" charset="0"/>
              </a:rPr>
              <a:t>value_list</a:t>
            </a:r>
            <a:r>
              <a:rPr lang="en-US" sz="2000" dirty="0" smtClean="0">
                <a:solidFill>
                  <a:srgbClr val="808080"/>
                </a:solidFill>
                <a:latin typeface="Lucida Sans Typewriter" pitchFamily="49" charset="0"/>
              </a:rPr>
              <a:t>&gt;);</a:t>
            </a:r>
            <a:endParaRPr lang="en-US" sz="2000" dirty="0">
              <a:solidFill>
                <a:prstClr val="black"/>
              </a:solidFill>
              <a:latin typeface="Lucida Sans Typewriter" pitchFamily="49" charset="0"/>
            </a:endParaRPr>
          </a:p>
        </p:txBody>
      </p:sp>
    </p:spTree>
    <p:extLst>
      <p:ext uri="{BB962C8B-B14F-4D97-AF65-F5344CB8AC3E}">
        <p14:creationId xmlns:p14="http://schemas.microsoft.com/office/powerpoint/2010/main" val="1477611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Объединение данных через </a:t>
            </a:r>
            <a:r>
              <a:rPr lang="en-US" dirty="0" smtClean="0"/>
              <a:t>MERGE</a:t>
            </a:r>
            <a:endParaRPr lang="en-US" dirty="0"/>
          </a:p>
        </p:txBody>
      </p:sp>
      <p:sp>
        <p:nvSpPr>
          <p:cNvPr id="3" name="Content Placeholder 2"/>
          <p:cNvSpPr>
            <a:spLocks noGrp="1"/>
          </p:cNvSpPr>
          <p:nvPr>
            <p:ph idx="1"/>
          </p:nvPr>
        </p:nvSpPr>
        <p:spPr/>
        <p:txBody>
          <a:bodyPr/>
          <a:lstStyle/>
          <a:p>
            <a:pPr lvl="1"/>
            <a:endParaRPr lang="en-US" dirty="0"/>
          </a:p>
        </p:txBody>
      </p:sp>
      <p:sp>
        <p:nvSpPr>
          <p:cNvPr id="4" name="AutoShape 3"/>
          <p:cNvSpPr>
            <a:spLocks noChangeArrowheads="1"/>
          </p:cNvSpPr>
          <p:nvPr/>
        </p:nvSpPr>
        <p:spPr bwMode="auto">
          <a:xfrm>
            <a:off x="545154" y="1541470"/>
            <a:ext cx="7665396" cy="361241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 MERGE </a:t>
            </a:r>
            <a:r>
              <a:rPr lang="en-US" sz="2000" dirty="0" err="1">
                <a:latin typeface="Lucida Sans Typewriter" pitchFamily="49" charset="0"/>
              </a:rPr>
              <a:t>Production.UnitMeasure</a:t>
            </a:r>
            <a:r>
              <a:rPr lang="en-US" sz="2000" dirty="0">
                <a:latin typeface="Lucida Sans Typewriter" pitchFamily="49" charset="0"/>
              </a:rPr>
              <a:t> AS target</a:t>
            </a:r>
          </a:p>
          <a:p>
            <a:r>
              <a:rPr lang="en-US" sz="2000" dirty="0">
                <a:solidFill>
                  <a:srgbClr val="0000FF"/>
                </a:solidFill>
                <a:latin typeface="Lucida Sans Typewriter" pitchFamily="49" charset="0"/>
              </a:rPr>
              <a:t>    USING </a:t>
            </a:r>
            <a:r>
              <a:rPr lang="en-US" sz="2000" dirty="0">
                <a:solidFill>
                  <a:schemeClr val="bg1">
                    <a:lumMod val="50000"/>
                  </a:schemeClr>
                </a:solidFill>
                <a:latin typeface="Lucida Sans Typewriter" pitchFamily="49" charset="0"/>
              </a:rPr>
              <a:t>(</a:t>
            </a:r>
            <a:r>
              <a:rPr lang="en-US" sz="2000" dirty="0">
                <a:solidFill>
                  <a:srgbClr val="0000FF"/>
                </a:solidFill>
                <a:latin typeface="Lucida Sans Typewriter" pitchFamily="49" charset="0"/>
              </a:rPr>
              <a:t>SELECT </a:t>
            </a:r>
            <a:r>
              <a:rPr lang="en-US" sz="2000" dirty="0" smtClean="0">
                <a:latin typeface="Lucida Sans Typewriter" pitchFamily="49" charset="0"/>
              </a:rPr>
              <a:t>’ABC</a:t>
            </a:r>
            <a:r>
              <a:rPr lang="en-US" sz="2000" dirty="0">
                <a:latin typeface="Lucida Sans Typewriter" pitchFamily="49" charset="0"/>
              </a:rPr>
              <a:t>’, 'New Test Value'</a:t>
            </a:r>
            <a:r>
              <a:rPr lang="en-US" sz="2000" dirty="0" smtClean="0">
                <a:solidFill>
                  <a:schemeClr val="bg1">
                    <a:lumMod val="50000"/>
                  </a:schemeClr>
                </a:solidFill>
                <a:latin typeface="Lucida Sans Typewriter" pitchFamily="49" charset="0"/>
              </a:rPr>
              <a:t>)</a:t>
            </a:r>
            <a:r>
              <a:rPr lang="en-US" sz="2000" dirty="0" smtClean="0">
                <a:solidFill>
                  <a:srgbClr val="0000FF"/>
                </a:solidFill>
                <a:latin typeface="Lucida Sans Typewriter" pitchFamily="49" charset="0"/>
              </a:rPr>
              <a:t> </a:t>
            </a:r>
            <a:r>
              <a:rPr lang="en-US" sz="2000" dirty="0">
                <a:solidFill>
                  <a:srgbClr val="0000FF"/>
                </a:solidFill>
                <a:latin typeface="Lucida Sans Typewriter" pitchFamily="49" charset="0"/>
              </a:rPr>
              <a:t>AS source </a:t>
            </a:r>
            <a:r>
              <a:rPr lang="en-US" sz="2000" dirty="0">
                <a:solidFill>
                  <a:schemeClr val="bg1">
                    <a:lumMod val="50000"/>
                  </a:schemeClr>
                </a:solidFill>
                <a:latin typeface="Lucida Sans Typewriter" pitchFamily="49" charset="0"/>
              </a:rPr>
              <a:t>(</a:t>
            </a:r>
            <a:r>
              <a:rPr lang="en-US" sz="2000" dirty="0" err="1">
                <a:latin typeface="Lucida Sans Typewriter" pitchFamily="49" charset="0"/>
              </a:rPr>
              <a:t>UnitMeasureCode</a:t>
            </a:r>
            <a:r>
              <a:rPr lang="en-US" sz="2000" dirty="0">
                <a:latin typeface="Lucida Sans Typewriter" pitchFamily="49" charset="0"/>
              </a:rPr>
              <a:t>, Name</a:t>
            </a:r>
            <a:r>
              <a:rPr lang="en-US" sz="2000" dirty="0">
                <a:solidFill>
                  <a:schemeClr val="bg1">
                    <a:lumMod val="50000"/>
                  </a:schemeClr>
                </a:solidFill>
                <a:latin typeface="Lucida Sans Typewriter" pitchFamily="49" charset="0"/>
              </a:rPr>
              <a:t>)</a:t>
            </a:r>
          </a:p>
          <a:p>
            <a:r>
              <a:rPr lang="en-US" sz="2000" dirty="0">
                <a:solidFill>
                  <a:srgbClr val="0000FF"/>
                </a:solidFill>
                <a:latin typeface="Lucida Sans Typewriter" pitchFamily="49" charset="0"/>
              </a:rPr>
              <a:t>    ON </a:t>
            </a:r>
            <a:r>
              <a:rPr lang="en-US" sz="2000" dirty="0">
                <a:solidFill>
                  <a:schemeClr val="bg1">
                    <a:lumMod val="50000"/>
                  </a:schemeClr>
                </a:solidFill>
                <a:latin typeface="Lucida Sans Typewriter" pitchFamily="49" charset="0"/>
              </a:rPr>
              <a:t>(</a:t>
            </a:r>
            <a:r>
              <a:rPr lang="en-US" sz="2000" dirty="0" err="1">
                <a:latin typeface="Lucida Sans Typewriter" pitchFamily="49" charset="0"/>
              </a:rPr>
              <a:t>target.UnitMeasureCode</a:t>
            </a:r>
            <a:r>
              <a:rPr lang="en-US" sz="2000" dirty="0">
                <a:latin typeface="Lucida Sans Typewriter" pitchFamily="49" charset="0"/>
              </a:rPr>
              <a:t> = </a:t>
            </a:r>
            <a:r>
              <a:rPr lang="en-US" sz="2000" dirty="0" err="1">
                <a:latin typeface="Lucida Sans Typewriter" pitchFamily="49" charset="0"/>
              </a:rPr>
              <a:t>source.UnitMeasureCode</a:t>
            </a:r>
            <a:r>
              <a:rPr lang="en-US" sz="2000" dirty="0">
                <a:solidFill>
                  <a:schemeClr val="bg1">
                    <a:lumMod val="50000"/>
                  </a:schemeClr>
                </a:solidFill>
                <a:latin typeface="Lucida Sans Typewriter" pitchFamily="49" charset="0"/>
              </a:rPr>
              <a:t>)</a:t>
            </a:r>
          </a:p>
          <a:p>
            <a:r>
              <a:rPr lang="en-US" sz="2000" dirty="0">
                <a:solidFill>
                  <a:srgbClr val="0000FF"/>
                </a:solidFill>
                <a:latin typeface="Lucida Sans Typewriter" pitchFamily="49" charset="0"/>
              </a:rPr>
              <a:t>    WHEN </a:t>
            </a:r>
            <a:r>
              <a:rPr lang="en-US" sz="2000" dirty="0">
                <a:solidFill>
                  <a:schemeClr val="bg1">
                    <a:lumMod val="50000"/>
                  </a:schemeClr>
                </a:solidFill>
                <a:latin typeface="Lucida Sans Typewriter" pitchFamily="49" charset="0"/>
              </a:rPr>
              <a:t>MATCHED</a:t>
            </a:r>
            <a:r>
              <a:rPr lang="en-US" sz="2000" dirty="0">
                <a:solidFill>
                  <a:srgbClr val="0000FF"/>
                </a:solidFill>
                <a:latin typeface="Lucida Sans Typewriter" pitchFamily="49" charset="0"/>
              </a:rPr>
              <a:t> THEN </a:t>
            </a:r>
          </a:p>
          <a:p>
            <a:r>
              <a:rPr lang="en-US" sz="2000" dirty="0">
                <a:solidFill>
                  <a:srgbClr val="0000FF"/>
                </a:solidFill>
                <a:latin typeface="Lucida Sans Typewriter" pitchFamily="49" charset="0"/>
              </a:rPr>
              <a:t>        </a:t>
            </a:r>
            <a:r>
              <a:rPr lang="en-US" sz="2000" dirty="0">
                <a:solidFill>
                  <a:srgbClr val="FF33CC"/>
                </a:solidFill>
                <a:latin typeface="Lucida Sans Typewriter" pitchFamily="49" charset="0"/>
              </a:rPr>
              <a:t>UPDATE</a:t>
            </a:r>
            <a:r>
              <a:rPr lang="en-US" sz="2000" dirty="0">
                <a:solidFill>
                  <a:srgbClr val="0000FF"/>
                </a:solidFill>
                <a:latin typeface="Lucida Sans Typewriter" pitchFamily="49" charset="0"/>
              </a:rPr>
              <a:t> SET </a:t>
            </a:r>
            <a:r>
              <a:rPr lang="en-US" sz="2000" dirty="0">
                <a:latin typeface="Lucida Sans Typewriter" pitchFamily="49" charset="0"/>
              </a:rPr>
              <a:t>Name = </a:t>
            </a:r>
            <a:r>
              <a:rPr lang="en-US" sz="2000" dirty="0" err="1">
                <a:latin typeface="Lucida Sans Typewriter" pitchFamily="49" charset="0"/>
              </a:rPr>
              <a:t>source.Name</a:t>
            </a:r>
            <a:endParaRPr lang="en-US" sz="2000" dirty="0">
              <a:latin typeface="Lucida Sans Typewriter" pitchFamily="49" charset="0"/>
            </a:endParaRPr>
          </a:p>
          <a:p>
            <a:r>
              <a:rPr lang="en-US" sz="2000" dirty="0">
                <a:solidFill>
                  <a:srgbClr val="0000FF"/>
                </a:solidFill>
                <a:latin typeface="Lucida Sans Typewriter" pitchFamily="49" charset="0"/>
              </a:rPr>
              <a:t>	WHEN </a:t>
            </a:r>
            <a:r>
              <a:rPr lang="en-US" sz="2000" dirty="0">
                <a:solidFill>
                  <a:schemeClr val="bg1">
                    <a:lumMod val="50000"/>
                  </a:schemeClr>
                </a:solidFill>
                <a:latin typeface="Lucida Sans Typewriter" pitchFamily="49" charset="0"/>
              </a:rPr>
              <a:t>NOT MATCHED </a:t>
            </a:r>
            <a:r>
              <a:rPr lang="en-US" sz="2000" dirty="0">
                <a:solidFill>
                  <a:srgbClr val="0000FF"/>
                </a:solidFill>
                <a:latin typeface="Lucida Sans Typewriter" pitchFamily="49" charset="0"/>
              </a:rPr>
              <a:t>THEN	</a:t>
            </a:r>
          </a:p>
          <a:p>
            <a:r>
              <a:rPr lang="en-US" sz="2000" dirty="0">
                <a:solidFill>
                  <a:srgbClr val="0000FF"/>
                </a:solidFill>
                <a:latin typeface="Lucida Sans Typewriter" pitchFamily="49" charset="0"/>
              </a:rPr>
              <a:t>	    INSERT </a:t>
            </a:r>
            <a:r>
              <a:rPr lang="en-US" sz="2000" dirty="0">
                <a:solidFill>
                  <a:schemeClr val="bg1">
                    <a:lumMod val="50000"/>
                  </a:schemeClr>
                </a:solidFill>
                <a:latin typeface="Lucida Sans Typewriter" pitchFamily="49" charset="0"/>
              </a:rPr>
              <a:t>(</a:t>
            </a:r>
            <a:r>
              <a:rPr lang="en-US" sz="2000" dirty="0" err="1">
                <a:latin typeface="Lucida Sans Typewriter" pitchFamily="49" charset="0"/>
              </a:rPr>
              <a:t>UnitMeasureCode</a:t>
            </a:r>
            <a:r>
              <a:rPr lang="en-US" sz="2000" dirty="0">
                <a:latin typeface="Lucida Sans Typewriter" pitchFamily="49" charset="0"/>
              </a:rPr>
              <a:t>, Name</a:t>
            </a:r>
            <a:r>
              <a:rPr lang="en-US" sz="2000" dirty="0">
                <a:solidFill>
                  <a:schemeClr val="bg1">
                    <a:lumMod val="50000"/>
                  </a:schemeClr>
                </a:solidFill>
                <a:latin typeface="Lucida Sans Typewriter" pitchFamily="49" charset="0"/>
              </a:rPr>
              <a:t>)</a:t>
            </a:r>
          </a:p>
          <a:p>
            <a:r>
              <a:rPr lang="en-US" sz="2000" dirty="0">
                <a:solidFill>
                  <a:srgbClr val="0000FF"/>
                </a:solidFill>
                <a:latin typeface="Lucida Sans Typewriter" pitchFamily="49" charset="0"/>
              </a:rPr>
              <a:t>	    VALUES </a:t>
            </a:r>
            <a:r>
              <a:rPr lang="en-US" sz="2000" dirty="0">
                <a:solidFill>
                  <a:schemeClr val="bg1">
                    <a:lumMod val="50000"/>
                  </a:schemeClr>
                </a:solidFill>
                <a:latin typeface="Lucida Sans Typewriter" pitchFamily="49" charset="0"/>
              </a:rPr>
              <a:t>(</a:t>
            </a:r>
            <a:r>
              <a:rPr lang="en-US" sz="2000" dirty="0" err="1">
                <a:latin typeface="Lucida Sans Typewriter" pitchFamily="49" charset="0"/>
              </a:rPr>
              <a:t>source.UnitMeasureCode</a:t>
            </a:r>
            <a:r>
              <a:rPr lang="en-US" sz="2000" dirty="0">
                <a:latin typeface="Lucida Sans Typewriter" pitchFamily="49" charset="0"/>
              </a:rPr>
              <a:t>, </a:t>
            </a:r>
            <a:r>
              <a:rPr lang="en-US" sz="2000" dirty="0" err="1">
                <a:latin typeface="Lucida Sans Typewriter" pitchFamily="49" charset="0"/>
              </a:rPr>
              <a:t>source.Name</a:t>
            </a:r>
            <a:r>
              <a:rPr lang="en-US" sz="2000" dirty="0" smtClean="0">
                <a:solidFill>
                  <a:schemeClr val="bg1">
                    <a:lumMod val="50000"/>
                  </a:schemeClr>
                </a:solidFill>
                <a:latin typeface="Lucida Sans Typewriter" pitchFamily="49" charset="0"/>
              </a:rPr>
              <a:t>);</a:t>
            </a:r>
            <a:endParaRPr lang="en-US" sz="2000" dirty="0">
              <a:solidFill>
                <a:schemeClr val="bg1">
                  <a:lumMod val="50000"/>
                </a:schemeClr>
              </a:solidFill>
              <a:latin typeface="Lucida Sans Typewriter" pitchFamily="49" charset="0"/>
            </a:endParaRPr>
          </a:p>
        </p:txBody>
      </p:sp>
    </p:spTree>
    <p:extLst>
      <p:ext uri="{BB962C8B-B14F-4D97-AF65-F5344CB8AC3E}">
        <p14:creationId xmlns:p14="http://schemas.microsoft.com/office/powerpoint/2010/main" val="3370263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Удаление данных с </a:t>
            </a:r>
            <a:r>
              <a:rPr lang="en-US" dirty="0" smtClean="0"/>
              <a:t>DELET</a:t>
            </a:r>
            <a:r>
              <a:rPr lang="en-US" baseline="0" dirty="0" smtClean="0"/>
              <a:t>E</a:t>
            </a:r>
            <a:endParaRPr lang="en-US" dirty="0"/>
          </a:p>
        </p:txBody>
      </p:sp>
      <p:sp>
        <p:nvSpPr>
          <p:cNvPr id="3" name="Content Placeholder 2"/>
          <p:cNvSpPr>
            <a:spLocks noGrp="1"/>
          </p:cNvSpPr>
          <p:nvPr>
            <p:ph idx="1"/>
          </p:nvPr>
        </p:nvSpPr>
        <p:spPr>
          <a:xfrm>
            <a:off x="458788" y="992188"/>
            <a:ext cx="8509848" cy="4386262"/>
          </a:xfrm>
        </p:spPr>
        <p:txBody>
          <a:bodyPr/>
          <a:lstStyle/>
          <a:p>
            <a:r>
              <a:rPr lang="en-US" sz="2000" dirty="0" smtClean="0"/>
              <a:t>DELETE </a:t>
            </a:r>
            <a:r>
              <a:rPr lang="ru-RU" sz="2000" dirty="0" smtClean="0"/>
              <a:t>удаляет данные</a:t>
            </a:r>
            <a:endParaRPr lang="en-US" sz="2000" dirty="0" smtClean="0"/>
          </a:p>
          <a:p>
            <a:pPr lvl="1"/>
            <a:r>
              <a:rPr lang="ru-RU" sz="2000" dirty="0" smtClean="0"/>
              <a:t>Данные для удаления могут быть отфильтрованы предложением</a:t>
            </a:r>
            <a:r>
              <a:rPr lang="en-US" sz="2000" dirty="0" smtClean="0"/>
              <a:t> WHERE </a:t>
            </a:r>
          </a:p>
          <a:p>
            <a:r>
              <a:rPr lang="ru-RU" sz="2000" dirty="0" smtClean="0"/>
              <a:t>Удаление каждой строки сохраняется в журнале транзакций базы данных</a:t>
            </a:r>
            <a:endParaRPr lang="en-US" sz="2000" dirty="0" smtClean="0"/>
          </a:p>
          <a:p>
            <a:r>
              <a:rPr lang="ru-RU" sz="2000" dirty="0" smtClean="0"/>
              <a:t>Удаление</a:t>
            </a:r>
            <a:r>
              <a:rPr lang="en-US" sz="2000" dirty="0" smtClean="0"/>
              <a:t> </a:t>
            </a:r>
            <a:r>
              <a:rPr lang="ru-RU" sz="2000" dirty="0" smtClean="0"/>
              <a:t>может быть отменено если создана транзакция или возникли ошибки</a:t>
            </a:r>
            <a:endParaRPr lang="en-US" sz="2000" dirty="0" smtClean="0"/>
          </a:p>
          <a:p>
            <a:endParaRPr lang="en-US" sz="2000" dirty="0"/>
          </a:p>
          <a:p>
            <a:endParaRPr lang="en-US" sz="2000" dirty="0" smtClean="0"/>
          </a:p>
          <a:p>
            <a:endParaRPr lang="en-US" sz="2000" dirty="0"/>
          </a:p>
          <a:p>
            <a:endParaRPr lang="en-US" sz="2000" dirty="0" smtClean="0"/>
          </a:p>
          <a:p>
            <a:r>
              <a:rPr lang="ru-RU" sz="2000" dirty="0" smtClean="0"/>
              <a:t>Если отсутствует предложение </a:t>
            </a:r>
            <a:r>
              <a:rPr lang="en-US" sz="2000" dirty="0" smtClean="0"/>
              <a:t>WHERE, </a:t>
            </a:r>
            <a:r>
              <a:rPr lang="ru-RU" sz="2000" dirty="0" smtClean="0"/>
              <a:t>все записи таблицы</a:t>
            </a:r>
            <a:r>
              <a:rPr lang="en-US" sz="2000" dirty="0" smtClean="0"/>
              <a:t> </a:t>
            </a:r>
            <a:r>
              <a:rPr lang="en-US" sz="2000" dirty="0" err="1"/>
              <a:t>Production.UnitMeasure</a:t>
            </a:r>
            <a:r>
              <a:rPr lang="en-US" sz="2000" dirty="0"/>
              <a:t> </a:t>
            </a:r>
            <a:r>
              <a:rPr lang="ru-RU" sz="2000" dirty="0" smtClean="0"/>
              <a:t>будут удалены</a:t>
            </a:r>
            <a:endParaRPr lang="en-US" sz="2000" dirty="0"/>
          </a:p>
          <a:p>
            <a:endParaRPr lang="en-US" sz="2000" dirty="0" smtClean="0"/>
          </a:p>
        </p:txBody>
      </p:sp>
      <p:sp>
        <p:nvSpPr>
          <p:cNvPr id="4" name="AutoShape 3"/>
          <p:cNvSpPr>
            <a:spLocks noChangeArrowheads="1"/>
          </p:cNvSpPr>
          <p:nvPr/>
        </p:nvSpPr>
        <p:spPr bwMode="auto">
          <a:xfrm>
            <a:off x="1412240" y="3361163"/>
            <a:ext cx="6256338" cy="73527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b="0" dirty="0">
                <a:solidFill>
                  <a:srgbClr val="0000FF"/>
                </a:solidFill>
                <a:latin typeface="Lucida Sans Typewriter" pitchFamily="49" charset="0"/>
              </a:rPr>
              <a:t>DELETE</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FROM</a:t>
            </a:r>
            <a:r>
              <a:rPr lang="en-US" sz="2000" b="0" dirty="0">
                <a:solidFill>
                  <a:prstClr val="black"/>
                </a:solidFill>
                <a:latin typeface="Lucida Sans Typewriter" pitchFamily="49" charset="0"/>
              </a:rPr>
              <a:t> </a:t>
            </a:r>
            <a:r>
              <a:rPr lang="en-US" sz="2000" b="0" dirty="0" err="1"/>
              <a:t>Production.UnitMeasure</a:t>
            </a:r>
            <a:r>
              <a:rPr lang="en-US" sz="2000" b="0" dirty="0"/>
              <a:t> </a:t>
            </a:r>
          </a:p>
          <a:p>
            <a:r>
              <a:rPr lang="en-US" sz="2000" b="0" dirty="0" smtClean="0">
                <a:solidFill>
                  <a:srgbClr val="0000FF"/>
                </a:solidFill>
                <a:latin typeface="Lucida Sans Typewriter" pitchFamily="49" charset="0"/>
              </a:rPr>
              <a:t>WHERE</a:t>
            </a:r>
            <a:r>
              <a:rPr lang="en-US" sz="2000" b="0" dirty="0" smtClean="0">
                <a:solidFill>
                  <a:prstClr val="black"/>
                </a:solidFill>
                <a:latin typeface="Lucida Sans Typewriter" pitchFamily="49" charset="0"/>
              </a:rPr>
              <a:t> </a:t>
            </a:r>
            <a:r>
              <a:rPr lang="en-US" sz="2000" b="0" dirty="0" err="1" smtClean="0">
                <a:latin typeface="Lucida Sans Typewriter" pitchFamily="49" charset="0"/>
              </a:rPr>
              <a:t>UnitMeasureCode</a:t>
            </a:r>
            <a:r>
              <a:rPr lang="en-US" sz="2000" b="0" dirty="0" smtClean="0">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b="0" dirty="0" smtClean="0">
                <a:solidFill>
                  <a:srgbClr val="FF0000"/>
                </a:solidFill>
                <a:latin typeface="Lucida Sans Typewriter" pitchFamily="49" charset="0"/>
              </a:rPr>
              <a:t>‘Y2’;</a:t>
            </a:r>
            <a:endParaRPr lang="en-US" sz="2000" b="0" dirty="0">
              <a:solidFill>
                <a:srgbClr val="FF0000"/>
              </a:solidFill>
              <a:latin typeface="Lucida Sans Typewriter" pitchFamily="49" charset="0"/>
            </a:endParaRPr>
          </a:p>
        </p:txBody>
      </p:sp>
    </p:spTree>
    <p:extLst>
      <p:ext uri="{BB962C8B-B14F-4D97-AF65-F5344CB8AC3E}">
        <p14:creationId xmlns:p14="http://schemas.microsoft.com/office/powerpoint/2010/main" val="3042310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Использование </a:t>
            </a:r>
            <a:r>
              <a:rPr lang="en-US" dirty="0" smtClean="0"/>
              <a:t>TRUNCATE TABLE</a:t>
            </a:r>
            <a:endParaRPr lang="en-US" dirty="0"/>
          </a:p>
        </p:txBody>
      </p:sp>
      <p:sp>
        <p:nvSpPr>
          <p:cNvPr id="3" name="Content Placeholder 2"/>
          <p:cNvSpPr>
            <a:spLocks noGrp="1"/>
          </p:cNvSpPr>
          <p:nvPr>
            <p:ph idx="1"/>
          </p:nvPr>
        </p:nvSpPr>
        <p:spPr/>
        <p:txBody>
          <a:bodyPr/>
          <a:lstStyle/>
          <a:p>
            <a:r>
              <a:rPr lang="en-US" sz="2000" dirty="0" smtClean="0"/>
              <a:t>TRUNCATE TABLE </a:t>
            </a:r>
            <a:r>
              <a:rPr lang="ru-RU" sz="2000" dirty="0" smtClean="0"/>
              <a:t>очищает всю таблицу</a:t>
            </a:r>
            <a:endParaRPr lang="en-US" sz="2000" dirty="0" smtClean="0"/>
          </a:p>
          <a:p>
            <a:pPr lvl="1"/>
            <a:r>
              <a:rPr lang="ru-RU" sz="2000" dirty="0" smtClean="0"/>
              <a:t>Хранилище физически перераспределяется</a:t>
            </a:r>
            <a:r>
              <a:rPr lang="en-US" sz="2000" dirty="0" smtClean="0"/>
              <a:t>, </a:t>
            </a:r>
            <a:r>
              <a:rPr lang="ru-RU" sz="2000" dirty="0" smtClean="0"/>
              <a:t>удаление записей будет происходить сразу, а не по одной</a:t>
            </a:r>
            <a:endParaRPr lang="en-US" sz="2000" dirty="0" smtClean="0"/>
          </a:p>
          <a:p>
            <a:r>
              <a:rPr lang="en-US" sz="2000" dirty="0" smtClean="0"/>
              <a:t>     </a:t>
            </a:r>
            <a:r>
              <a:rPr lang="ru-RU" sz="2000" dirty="0" smtClean="0"/>
              <a:t>Минимальное </a:t>
            </a:r>
            <a:r>
              <a:rPr lang="ru-RU" sz="2000" dirty="0" err="1" smtClean="0"/>
              <a:t>журналирование</a:t>
            </a:r>
            <a:endParaRPr lang="en-US" sz="2000" dirty="0" smtClean="0"/>
          </a:p>
          <a:p>
            <a:pPr lvl="1"/>
            <a:r>
              <a:rPr lang="ru-RU" sz="2000" dirty="0" smtClean="0"/>
              <a:t>Может быть отменено  если </a:t>
            </a:r>
            <a:r>
              <a:rPr lang="en-US" sz="2000" dirty="0" smtClean="0"/>
              <a:t>TRUNCATE </a:t>
            </a:r>
            <a:r>
              <a:rPr lang="ru-RU" sz="2000" dirty="0" smtClean="0"/>
              <a:t>привело к ошибкам во время транзакции</a:t>
            </a:r>
            <a:endParaRPr lang="en-US" sz="2000" dirty="0" smtClean="0"/>
          </a:p>
          <a:p>
            <a:r>
              <a:rPr lang="en-US" sz="2000" dirty="0" smtClean="0"/>
              <a:t>     TRUNCATE TABLE </a:t>
            </a:r>
            <a:r>
              <a:rPr lang="ru-RU" sz="2000" dirty="0" smtClean="0"/>
              <a:t>потерпит неудачу если таблица содержит  ограничения на внешние ключи связанные с другой таблицей</a:t>
            </a:r>
            <a:endParaRPr lang="en-US" sz="2000" dirty="0" smtClean="0"/>
          </a:p>
          <a:p>
            <a:endParaRPr lang="en-US" dirty="0"/>
          </a:p>
        </p:txBody>
      </p:sp>
      <p:sp>
        <p:nvSpPr>
          <p:cNvPr id="4" name="AutoShape 3"/>
          <p:cNvSpPr>
            <a:spLocks noChangeArrowheads="1"/>
          </p:cNvSpPr>
          <p:nvPr/>
        </p:nvSpPr>
        <p:spPr bwMode="auto">
          <a:xfrm>
            <a:off x="1219200" y="3986445"/>
            <a:ext cx="625633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00FF"/>
                </a:solidFill>
                <a:latin typeface="Lucida Sans Typewriter" pitchFamily="49" charset="0"/>
              </a:rPr>
              <a:t>TRUNCATE</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TABLE</a:t>
            </a:r>
            <a:r>
              <a:rPr lang="en-US" sz="2000" dirty="0">
                <a:solidFill>
                  <a:prstClr val="black"/>
                </a:solidFill>
                <a:latin typeface="Lucida Sans Typewriter" pitchFamily="49" charset="0"/>
              </a:rPr>
              <a:t> </a:t>
            </a:r>
            <a:r>
              <a:rPr lang="en-US" sz="2000" b="0" dirty="0" err="1"/>
              <a:t>Production.UnitMeasure</a:t>
            </a:r>
            <a:endParaRPr lang="en-US" sz="2000" dirty="0">
              <a:solidFill>
                <a:srgbClr val="808080"/>
              </a:solidFill>
              <a:latin typeface="Lucida Sans Typewriter" pitchFamily="49" charset="0"/>
            </a:endParaRPr>
          </a:p>
        </p:txBody>
      </p:sp>
    </p:spTree>
    <p:extLst>
      <p:ext uri="{BB962C8B-B14F-4D97-AF65-F5344CB8AC3E}">
        <p14:creationId xmlns:p14="http://schemas.microsoft.com/office/powerpoint/2010/main" val="4146602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ru-RU" sz="6000" dirty="0" smtClean="0">
                <a:solidFill>
                  <a:schemeClr val="bg1">
                    <a:alpha val="98824"/>
                  </a:schemeClr>
                </a:solidFill>
              </a:rPr>
              <a:t>Ограничения и триггеры</a:t>
            </a:r>
            <a:endParaRPr lang="en-GB" sz="6000" dirty="0">
              <a:solidFill>
                <a:schemeClr val="bg1">
                  <a:alpha val="98824"/>
                </a:schemeClr>
              </a:solidFill>
            </a:endParaRPr>
          </a:p>
        </p:txBody>
      </p:sp>
    </p:spTree>
    <p:extLst>
      <p:ext uri="{BB962C8B-B14F-4D97-AF65-F5344CB8AC3E}">
        <p14:creationId xmlns:p14="http://schemas.microsoft.com/office/powerpoint/2010/main" val="51661997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ru-RU" smtClean="0"/>
              <a:t>Ограничение </a:t>
            </a:r>
            <a:r>
              <a:rPr lang="en-US" smtClean="0"/>
              <a:t>PRIMARY KEY</a:t>
            </a:r>
            <a:endParaRPr lang="en-US" dirty="0"/>
          </a:p>
        </p:txBody>
      </p:sp>
      <p:sp>
        <p:nvSpPr>
          <p:cNvPr id="11267" name="Content Placeholder 2"/>
          <p:cNvSpPr>
            <a:spLocks noGrp="1"/>
          </p:cNvSpPr>
          <p:nvPr>
            <p:ph idx="1"/>
          </p:nvPr>
        </p:nvSpPr>
        <p:spPr>
          <a:xfrm>
            <a:off x="458788" y="992188"/>
            <a:ext cx="7751762" cy="4669576"/>
          </a:xfrm>
        </p:spPr>
        <p:txBody>
          <a:bodyPr/>
          <a:lstStyle/>
          <a:p>
            <a:r>
              <a:rPr lang="en-US" sz="2000" b="1" i="1" dirty="0" smtClean="0"/>
              <a:t>PRIMARY </a:t>
            </a:r>
            <a:r>
              <a:rPr lang="en-US" sz="2000" b="1" i="1" dirty="0"/>
              <a:t>KEY</a:t>
            </a:r>
            <a:r>
              <a:rPr lang="en-US" sz="2000" dirty="0"/>
              <a:t> </a:t>
            </a:r>
            <a:r>
              <a:rPr lang="ru-RU" sz="2000" dirty="0" smtClean="0"/>
              <a:t>это важная концепция в проектирования таблиц баз данных так как они предоставляют атрибуты позволяющие идентифицировать уникальные записи в таблице</a:t>
            </a:r>
            <a:endParaRPr lang="en-US" sz="2000" dirty="0" smtClean="0"/>
          </a:p>
          <a:p>
            <a:r>
              <a:rPr lang="ru-RU" sz="2000" dirty="0" smtClean="0"/>
              <a:t>Таблицы могут иметь только один первичный ключ который создается путем добавления ограничения, что способствует созданию уникального индекса для колонки с первичным ключом.</a:t>
            </a:r>
            <a:endParaRPr lang="en-US" sz="2000" dirty="0" smtClean="0"/>
          </a:p>
          <a:p>
            <a:r>
              <a:rPr lang="ru-RU" sz="2000" dirty="0" smtClean="0"/>
              <a:t>Колонка с первичным ключом не может принимать </a:t>
            </a:r>
            <a:r>
              <a:rPr lang="en-US" sz="2000" cap="all" dirty="0" smtClean="0"/>
              <a:t>null</a:t>
            </a:r>
            <a:r>
              <a:rPr lang="en-US" sz="2000" dirty="0" smtClean="0"/>
              <a:t> </a:t>
            </a:r>
            <a:r>
              <a:rPr lang="ru-RU" sz="2000" dirty="0" smtClean="0"/>
              <a:t>значения</a:t>
            </a:r>
            <a:endParaRPr lang="en-US" sz="2000" dirty="0" smtClean="0"/>
          </a:p>
          <a:p>
            <a:r>
              <a:rPr lang="ru-RU" dirty="0" smtClean="0"/>
              <a:t>Для добавления ограничения на первичный ключ в существующую таблицу используются команды:</a:t>
            </a:r>
            <a:endParaRPr lang="en-US" dirty="0" smtClean="0"/>
          </a:p>
        </p:txBody>
      </p:sp>
      <p:sp>
        <p:nvSpPr>
          <p:cNvPr id="4" name="AutoShape 3"/>
          <p:cNvSpPr>
            <a:spLocks noChangeArrowheads="1"/>
          </p:cNvSpPr>
          <p:nvPr/>
        </p:nvSpPr>
        <p:spPr bwMode="auto">
          <a:xfrm>
            <a:off x="458788" y="4389124"/>
            <a:ext cx="8422165"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ALTER TABLE </a:t>
            </a:r>
            <a:r>
              <a:rPr lang="en-US" sz="2000" b="0" dirty="0" err="1"/>
              <a:t>Production.TransactionHistoryArchive</a:t>
            </a:r>
            <a:r>
              <a:rPr lang="en-US" sz="2000" b="0" dirty="0"/>
              <a:t> </a:t>
            </a:r>
            <a:endParaRPr lang="en-US" sz="2000" b="0" dirty="0" smtClean="0"/>
          </a:p>
          <a:p>
            <a:r>
              <a:rPr lang="en-US" sz="2000" b="0" dirty="0" smtClean="0">
                <a:solidFill>
                  <a:srgbClr val="0000CC"/>
                </a:solidFill>
              </a:rPr>
              <a:t>ADD </a:t>
            </a:r>
            <a:r>
              <a:rPr lang="en-US" sz="2000" b="0" dirty="0">
                <a:solidFill>
                  <a:srgbClr val="0000CC"/>
                </a:solidFill>
              </a:rPr>
              <a:t>CONSTRAINT </a:t>
            </a:r>
            <a:r>
              <a:rPr lang="en-US" sz="2000" b="0" dirty="0" err="1"/>
              <a:t>PK_TransactionHistoryArchive_TransactionID</a:t>
            </a:r>
            <a:r>
              <a:rPr lang="en-US" sz="2000" b="0" dirty="0"/>
              <a:t> </a:t>
            </a:r>
            <a:endParaRPr lang="en-US" sz="2000" b="0" dirty="0" smtClean="0"/>
          </a:p>
          <a:p>
            <a:r>
              <a:rPr lang="en-US" sz="2000" b="0" dirty="0" smtClean="0">
                <a:solidFill>
                  <a:srgbClr val="0000CC"/>
                </a:solidFill>
              </a:rPr>
              <a:t>PRIMARY </a:t>
            </a:r>
            <a:r>
              <a:rPr lang="en-US" sz="2000" b="0" dirty="0">
                <a:solidFill>
                  <a:srgbClr val="0000CC"/>
                </a:solidFill>
              </a:rPr>
              <a:t>KEY </a:t>
            </a:r>
            <a:r>
              <a:rPr lang="en-US" sz="2000" b="0" dirty="0" smtClean="0"/>
              <a:t>(</a:t>
            </a:r>
            <a:r>
              <a:rPr lang="en-US" sz="2000" b="0" dirty="0" err="1"/>
              <a:t>TransactionID</a:t>
            </a:r>
            <a:r>
              <a:rPr lang="en-US" sz="2000" b="0" dirty="0"/>
              <a:t>); </a:t>
            </a:r>
            <a:endParaRPr lang="en-US" sz="2000" b="0" dirty="0">
              <a:solidFill>
                <a:srgbClr val="808080"/>
              </a:solidFill>
              <a:latin typeface="Consolas"/>
            </a:endParaRPr>
          </a:p>
        </p:txBody>
      </p:sp>
    </p:spTree>
    <p:extLst>
      <p:ext uri="{BB962C8B-B14F-4D97-AF65-F5344CB8AC3E}">
        <p14:creationId xmlns:p14="http://schemas.microsoft.com/office/powerpoint/2010/main" val="3106235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ru-RU" dirty="0" smtClean="0"/>
              <a:t>Ограничение </a:t>
            </a:r>
            <a:r>
              <a:rPr lang="en-US" dirty="0" smtClean="0"/>
              <a:t>FOREIGN KEY</a:t>
            </a:r>
            <a:endParaRPr lang="en-US" dirty="0"/>
          </a:p>
        </p:txBody>
      </p:sp>
      <p:sp>
        <p:nvSpPr>
          <p:cNvPr id="12291" name="Content Placeholder 2"/>
          <p:cNvSpPr>
            <a:spLocks noGrp="1"/>
          </p:cNvSpPr>
          <p:nvPr>
            <p:ph idx="1"/>
          </p:nvPr>
        </p:nvSpPr>
        <p:spPr>
          <a:xfrm>
            <a:off x="571500" y="1066800"/>
            <a:ext cx="8229600" cy="5029200"/>
          </a:xfrm>
        </p:spPr>
        <p:txBody>
          <a:bodyPr/>
          <a:lstStyle/>
          <a:p>
            <a:r>
              <a:rPr lang="ru-RU" sz="2000" dirty="0" smtClean="0"/>
              <a:t>Ограничение</a:t>
            </a:r>
            <a:r>
              <a:rPr lang="ru-RU" sz="2000" dirty="0"/>
              <a:t>, которое обеспечивает ссылочную целостность данных в этом столбце или столбцах. Ограничения FOREIGN KEY требуют, чтобы каждое значение в столбце существовало в соответствующем связанном столбце или столбцах в связанной таблице. Ограничения FOREIGN KEY могут ссылаться только на столбцы, являющиеся ограничениями PRIMARY KEY или UNIQUE в связанной таблице или на столбцы, на которые имеются ссылки в индексе UNIQUE INDEX связанной таблицы.</a:t>
            </a:r>
            <a:endParaRPr lang="en-US" sz="2000" dirty="0"/>
          </a:p>
          <a:p>
            <a:r>
              <a:rPr lang="ru-RU" sz="2000" dirty="0" smtClean="0"/>
              <a:t>Для добавления ограничения на внешний ключ </a:t>
            </a:r>
            <a:r>
              <a:rPr lang="en-US" sz="2000" dirty="0" smtClean="0"/>
              <a:t>FOREIGN </a:t>
            </a:r>
            <a:r>
              <a:rPr lang="en-US" sz="2000" dirty="0"/>
              <a:t>KEY </a:t>
            </a:r>
            <a:r>
              <a:rPr lang="ru-RU" sz="2000" dirty="0" smtClean="0"/>
              <a:t>необходимо выполнить следующую команду</a:t>
            </a:r>
            <a:endParaRPr lang="en-US" sz="2000" dirty="0" smtClean="0"/>
          </a:p>
          <a:p>
            <a:endParaRPr lang="en-US" sz="2800" dirty="0" smtClean="0"/>
          </a:p>
        </p:txBody>
      </p:sp>
      <p:sp>
        <p:nvSpPr>
          <p:cNvPr id="4" name="AutoShape 3"/>
          <p:cNvSpPr>
            <a:spLocks noChangeArrowheads="1"/>
          </p:cNvSpPr>
          <p:nvPr/>
        </p:nvSpPr>
        <p:spPr bwMode="auto">
          <a:xfrm>
            <a:off x="475217" y="4686214"/>
            <a:ext cx="8422165"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ALTER TABLE </a:t>
            </a:r>
            <a:r>
              <a:rPr lang="en-US" sz="2000" b="0" dirty="0" err="1" smtClean="0"/>
              <a:t>Sales.SalesOrderHeaderSalesReason</a:t>
            </a:r>
            <a:r>
              <a:rPr lang="en-US" sz="2000" b="0" dirty="0" smtClean="0"/>
              <a:t> </a:t>
            </a:r>
          </a:p>
          <a:p>
            <a:r>
              <a:rPr lang="en-US" sz="2000" b="0" dirty="0" smtClean="0">
                <a:solidFill>
                  <a:srgbClr val="0000CC"/>
                </a:solidFill>
              </a:rPr>
              <a:t>ADD </a:t>
            </a:r>
            <a:r>
              <a:rPr lang="en-US" sz="2000" b="0" dirty="0">
                <a:solidFill>
                  <a:srgbClr val="0000CC"/>
                </a:solidFill>
              </a:rPr>
              <a:t>CONSTRAINT </a:t>
            </a:r>
            <a:r>
              <a:rPr lang="en-US" sz="2000" b="0" dirty="0" err="1" smtClean="0"/>
              <a:t>FK_SalesReason</a:t>
            </a:r>
            <a:r>
              <a:rPr lang="en-US" sz="2000" b="0" dirty="0" smtClean="0"/>
              <a:t> </a:t>
            </a:r>
          </a:p>
          <a:p>
            <a:r>
              <a:rPr lang="en-US" sz="2000" b="0" dirty="0" smtClean="0">
                <a:solidFill>
                  <a:srgbClr val="0000CC"/>
                </a:solidFill>
              </a:rPr>
              <a:t>FOREIGN </a:t>
            </a:r>
            <a:r>
              <a:rPr lang="en-US" sz="2000" b="0" dirty="0">
                <a:solidFill>
                  <a:srgbClr val="0000CC"/>
                </a:solidFill>
              </a:rPr>
              <a:t>KEY </a:t>
            </a:r>
            <a:r>
              <a:rPr lang="en-US" sz="2000" b="0" dirty="0" smtClean="0"/>
              <a:t>(</a:t>
            </a:r>
            <a:r>
              <a:rPr lang="en-US" sz="2000" b="0" dirty="0" err="1" smtClean="0"/>
              <a:t>SalesReasonID</a:t>
            </a:r>
            <a:r>
              <a:rPr lang="en-US" sz="2000" b="0" dirty="0"/>
              <a:t>) </a:t>
            </a:r>
            <a:endParaRPr lang="en-US" sz="2000" b="0" dirty="0" smtClean="0"/>
          </a:p>
          <a:p>
            <a:r>
              <a:rPr lang="en-US" sz="2000" b="0" dirty="0" smtClean="0">
                <a:solidFill>
                  <a:srgbClr val="0000CC"/>
                </a:solidFill>
              </a:rPr>
              <a:t>REFERENCES</a:t>
            </a:r>
            <a:r>
              <a:rPr lang="en-US" sz="2000" b="0" dirty="0" smtClean="0"/>
              <a:t> </a:t>
            </a:r>
            <a:r>
              <a:rPr lang="en-US" sz="2000" b="0" dirty="0" err="1"/>
              <a:t>Sales.SalesReason</a:t>
            </a:r>
            <a:r>
              <a:rPr lang="en-US" sz="2000" b="0" dirty="0"/>
              <a:t> (</a:t>
            </a:r>
            <a:r>
              <a:rPr lang="en-US" sz="2000" b="0" dirty="0" err="1"/>
              <a:t>SalesReasonID</a:t>
            </a:r>
            <a:r>
              <a:rPr lang="en-US" sz="2000" b="0" dirty="0" smtClean="0"/>
              <a:t>)</a:t>
            </a:r>
          </a:p>
          <a:p>
            <a:r>
              <a:rPr lang="en-US" sz="2000" b="0" dirty="0" smtClean="0">
                <a:solidFill>
                  <a:srgbClr val="0000CC"/>
                </a:solidFill>
              </a:rPr>
              <a:t>ON </a:t>
            </a:r>
            <a:r>
              <a:rPr lang="en-US" sz="2000" b="0" dirty="0">
                <a:solidFill>
                  <a:srgbClr val="0000CC"/>
                </a:solidFill>
              </a:rPr>
              <a:t>DELETE CASCADE </a:t>
            </a:r>
            <a:endParaRPr lang="en-US" sz="2000" b="0" dirty="0" smtClean="0">
              <a:solidFill>
                <a:srgbClr val="0000CC"/>
              </a:solidFill>
            </a:endParaRPr>
          </a:p>
          <a:p>
            <a:r>
              <a:rPr lang="en-US" sz="2000" b="0" dirty="0" smtClean="0">
                <a:solidFill>
                  <a:srgbClr val="0000CC"/>
                </a:solidFill>
              </a:rPr>
              <a:t>ON </a:t>
            </a:r>
            <a:r>
              <a:rPr lang="en-US" sz="2000" b="0" dirty="0">
                <a:solidFill>
                  <a:srgbClr val="FF33CC"/>
                </a:solidFill>
              </a:rPr>
              <a:t>UPDATE</a:t>
            </a:r>
            <a:r>
              <a:rPr lang="en-US" sz="2000" b="0" dirty="0">
                <a:solidFill>
                  <a:srgbClr val="0000CC"/>
                </a:solidFill>
              </a:rPr>
              <a:t> CASCADE </a:t>
            </a:r>
            <a:r>
              <a:rPr lang="en-US" sz="2000" b="0" dirty="0" smtClean="0">
                <a:solidFill>
                  <a:srgbClr val="0000CC"/>
                </a:solidFill>
              </a:rPr>
              <a:t>;</a:t>
            </a:r>
            <a:endParaRPr lang="en-US" sz="2000" b="0" dirty="0">
              <a:solidFill>
                <a:srgbClr val="0000CC"/>
              </a:solidFill>
              <a:latin typeface="Consolas"/>
            </a:endParaRPr>
          </a:p>
        </p:txBody>
      </p:sp>
    </p:spTree>
    <p:extLst>
      <p:ext uri="{BB962C8B-B14F-4D97-AF65-F5344CB8AC3E}">
        <p14:creationId xmlns:p14="http://schemas.microsoft.com/office/powerpoint/2010/main" val="586093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ru-RU" dirty="0" smtClean="0"/>
              <a:t>Ограничение </a:t>
            </a:r>
            <a:r>
              <a:rPr lang="en-US" dirty="0" smtClean="0"/>
              <a:t>UNIQUE</a:t>
            </a:r>
            <a:endParaRPr lang="en-US" dirty="0"/>
          </a:p>
        </p:txBody>
      </p:sp>
      <p:sp>
        <p:nvSpPr>
          <p:cNvPr id="16387" name="Content Placeholder 2"/>
          <p:cNvSpPr>
            <a:spLocks noGrp="1"/>
          </p:cNvSpPr>
          <p:nvPr>
            <p:ph idx="1"/>
          </p:nvPr>
        </p:nvSpPr>
        <p:spPr/>
        <p:txBody>
          <a:bodyPr/>
          <a:lstStyle/>
          <a:p>
            <a:r>
              <a:rPr lang="en-US" sz="2000" b="1" i="1" dirty="0" smtClean="0"/>
              <a:t>UNIQUE </a:t>
            </a:r>
            <a:r>
              <a:rPr lang="ru-RU" sz="2000" b="1" i="1" dirty="0" smtClean="0"/>
              <a:t>ограничение</a:t>
            </a:r>
            <a:r>
              <a:rPr lang="en-US" sz="2000" b="1" i="1" dirty="0" smtClean="0"/>
              <a:t> </a:t>
            </a:r>
            <a:r>
              <a:rPr lang="ru-RU" sz="2000" dirty="0" smtClean="0"/>
              <a:t>создано для обеспечения уникальных значений во всей колонке, которая не обладает первичным ключом</a:t>
            </a:r>
          </a:p>
          <a:p>
            <a:r>
              <a:rPr lang="ru-RU" sz="2000" dirty="0" smtClean="0"/>
              <a:t>Создание </a:t>
            </a:r>
            <a:r>
              <a:rPr lang="en-US" sz="2000" dirty="0" smtClean="0"/>
              <a:t>UNIQUE </a:t>
            </a:r>
            <a:r>
              <a:rPr lang="ru-RU" sz="2000" dirty="0" smtClean="0"/>
              <a:t>ограничений, автоматически создает соответствующий уникальный индекс</a:t>
            </a:r>
            <a:endParaRPr lang="en-US" sz="2000" dirty="0" smtClean="0"/>
          </a:p>
          <a:p>
            <a:endParaRPr lang="en-US" sz="2800" dirty="0"/>
          </a:p>
          <a:p>
            <a:r>
              <a:rPr lang="ru-RU" sz="2000" dirty="0" smtClean="0"/>
              <a:t>Для создания ограничения</a:t>
            </a:r>
            <a:r>
              <a:rPr lang="en-US" sz="2000" dirty="0" smtClean="0"/>
              <a:t> UNIQUE </a:t>
            </a:r>
            <a:r>
              <a:rPr lang="ru-RU" sz="2000" dirty="0" smtClean="0"/>
              <a:t>при создании таблицы, рассмотрим код</a:t>
            </a:r>
            <a:endParaRPr lang="en-US" sz="2000" dirty="0"/>
          </a:p>
          <a:p>
            <a:endParaRPr lang="en-US" sz="2800" dirty="0" smtClean="0"/>
          </a:p>
          <a:p>
            <a:endParaRPr lang="en-US" sz="2800" dirty="0" smtClean="0"/>
          </a:p>
        </p:txBody>
      </p:sp>
      <p:sp>
        <p:nvSpPr>
          <p:cNvPr id="4" name="AutoShape 3"/>
          <p:cNvSpPr>
            <a:spLocks noChangeArrowheads="1"/>
          </p:cNvSpPr>
          <p:nvPr/>
        </p:nvSpPr>
        <p:spPr bwMode="auto">
          <a:xfrm>
            <a:off x="458788" y="4059648"/>
            <a:ext cx="7893929"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CREATE TABLE </a:t>
            </a:r>
            <a:r>
              <a:rPr lang="en-US" sz="2000" b="0" dirty="0"/>
              <a:t>Production.TransactionHistoryArchive4 </a:t>
            </a:r>
            <a:endParaRPr lang="en-US" sz="2000" b="0" dirty="0" smtClean="0"/>
          </a:p>
          <a:p>
            <a:r>
              <a:rPr lang="en-US" sz="2000" b="0" dirty="0" smtClean="0"/>
              <a:t>(</a:t>
            </a:r>
            <a:r>
              <a:rPr lang="en-US" sz="2000" b="0" dirty="0" err="1" smtClean="0"/>
              <a:t>TransactionID</a:t>
            </a:r>
            <a:r>
              <a:rPr lang="en-US" sz="2000" b="0" dirty="0" smtClean="0"/>
              <a:t> </a:t>
            </a:r>
            <a:r>
              <a:rPr lang="en-US" sz="2000" b="0" dirty="0" err="1">
                <a:solidFill>
                  <a:srgbClr val="0000CC"/>
                </a:solidFill>
              </a:rPr>
              <a:t>int</a:t>
            </a:r>
            <a:r>
              <a:rPr lang="en-US" sz="2000" b="0" dirty="0"/>
              <a:t> NOT NULL, </a:t>
            </a:r>
            <a:endParaRPr lang="en-US" sz="2000" b="0" dirty="0" smtClean="0"/>
          </a:p>
          <a:p>
            <a:r>
              <a:rPr lang="en-US" sz="2000" b="0" dirty="0" smtClean="0">
                <a:solidFill>
                  <a:srgbClr val="0000CC"/>
                </a:solidFill>
              </a:rPr>
              <a:t>CONSTRAINT</a:t>
            </a:r>
            <a:r>
              <a:rPr lang="en-US" sz="2000" b="0" dirty="0" smtClean="0"/>
              <a:t> </a:t>
            </a:r>
            <a:r>
              <a:rPr lang="en-US" sz="2000" b="0" dirty="0" err="1"/>
              <a:t>AK_TransactionID</a:t>
            </a:r>
            <a:r>
              <a:rPr lang="en-US" sz="2000" b="0" dirty="0"/>
              <a:t> </a:t>
            </a:r>
            <a:r>
              <a:rPr lang="en-US" sz="2000" b="0" dirty="0">
                <a:solidFill>
                  <a:srgbClr val="0000CC"/>
                </a:solidFill>
              </a:rPr>
              <a:t>UNIQUE</a:t>
            </a:r>
            <a:r>
              <a:rPr lang="en-US" sz="2000" b="0" dirty="0"/>
              <a:t>(</a:t>
            </a:r>
            <a:r>
              <a:rPr lang="en-US" sz="2000" b="0" dirty="0" err="1"/>
              <a:t>TransactionID</a:t>
            </a:r>
            <a:r>
              <a:rPr lang="en-US" sz="2000" b="0" dirty="0"/>
              <a:t>) ); </a:t>
            </a:r>
            <a:endParaRPr lang="en-US" sz="2000" dirty="0">
              <a:solidFill>
                <a:srgbClr val="808080"/>
              </a:solidFill>
              <a:latin typeface="Consolas"/>
            </a:endParaRPr>
          </a:p>
        </p:txBody>
      </p:sp>
    </p:spTree>
    <p:extLst>
      <p:ext uri="{BB962C8B-B14F-4D97-AF65-F5344CB8AC3E}">
        <p14:creationId xmlns:p14="http://schemas.microsoft.com/office/powerpoint/2010/main" val="20889220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ru-RU" dirty="0" smtClean="0"/>
              <a:t>Ограничение </a:t>
            </a:r>
            <a:r>
              <a:rPr lang="en-US" dirty="0" smtClean="0"/>
              <a:t>CHECK</a:t>
            </a:r>
            <a:endParaRPr lang="en-US" dirty="0"/>
          </a:p>
        </p:txBody>
      </p:sp>
      <p:sp>
        <p:nvSpPr>
          <p:cNvPr id="16387" name="Content Placeholder 2"/>
          <p:cNvSpPr>
            <a:spLocks noGrp="1"/>
          </p:cNvSpPr>
          <p:nvPr>
            <p:ph idx="1"/>
          </p:nvPr>
        </p:nvSpPr>
        <p:spPr>
          <a:xfrm>
            <a:off x="458788" y="992187"/>
            <a:ext cx="7751762" cy="4920097"/>
          </a:xfrm>
        </p:spPr>
        <p:txBody>
          <a:bodyPr/>
          <a:lstStyle/>
          <a:p>
            <a:r>
              <a:rPr lang="ru-RU" sz="2000" b="1" i="1" dirty="0" smtClean="0"/>
              <a:t>Ограничение </a:t>
            </a:r>
            <a:r>
              <a:rPr lang="en-US" sz="2000" b="1" i="1" dirty="0" smtClean="0"/>
              <a:t>CHECK </a:t>
            </a:r>
            <a:r>
              <a:rPr lang="ru-RU" sz="2000" dirty="0" smtClean="0"/>
              <a:t>применяется для указания значений, которые принимаются для одной или нескольких колонок</a:t>
            </a:r>
            <a:endParaRPr lang="en-US" sz="2000" dirty="0" smtClean="0"/>
          </a:p>
          <a:p>
            <a:endParaRPr lang="en-US" sz="2800" dirty="0"/>
          </a:p>
          <a:p>
            <a:endParaRPr lang="en-US" sz="2000" dirty="0"/>
          </a:p>
          <a:p>
            <a:r>
              <a:rPr lang="ru-RU" sz="2000" dirty="0" smtClean="0"/>
              <a:t>Для создание ограничения </a:t>
            </a:r>
            <a:r>
              <a:rPr lang="en-US" sz="2000" dirty="0" smtClean="0"/>
              <a:t>CHECK </a:t>
            </a:r>
            <a:r>
              <a:rPr lang="ru-RU" sz="2000" dirty="0" smtClean="0"/>
              <a:t>применяются следующие команды</a:t>
            </a:r>
            <a:endParaRPr lang="en-US" sz="2000" dirty="0"/>
          </a:p>
          <a:p>
            <a:endParaRPr lang="en-US" sz="2800" dirty="0" smtClean="0"/>
          </a:p>
        </p:txBody>
      </p:sp>
      <p:sp>
        <p:nvSpPr>
          <p:cNvPr id="4" name="AutoShape 3"/>
          <p:cNvSpPr>
            <a:spLocks noChangeArrowheads="1"/>
          </p:cNvSpPr>
          <p:nvPr/>
        </p:nvSpPr>
        <p:spPr bwMode="auto">
          <a:xfrm>
            <a:off x="458788" y="3066926"/>
            <a:ext cx="7893929"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ALTER TABLE </a:t>
            </a:r>
            <a:r>
              <a:rPr lang="en-US" sz="2000" b="0" dirty="0" err="1" smtClean="0"/>
              <a:t>DBO.NewTable</a:t>
            </a:r>
            <a:r>
              <a:rPr lang="en-US" sz="2000" b="0" dirty="0" smtClean="0"/>
              <a:t> </a:t>
            </a:r>
          </a:p>
          <a:p>
            <a:r>
              <a:rPr lang="en-US" sz="2000" b="0" dirty="0" smtClean="0">
                <a:solidFill>
                  <a:srgbClr val="0000CC"/>
                </a:solidFill>
              </a:rPr>
              <a:t>ADD</a:t>
            </a:r>
            <a:r>
              <a:rPr lang="en-US" sz="2000" b="0" dirty="0" smtClean="0"/>
              <a:t> </a:t>
            </a:r>
            <a:r>
              <a:rPr lang="en-US" sz="2000" b="0" dirty="0" err="1" smtClean="0"/>
              <a:t>ZipCode</a:t>
            </a:r>
            <a:r>
              <a:rPr lang="en-US" sz="2000" b="0" dirty="0" smtClean="0"/>
              <a:t> </a:t>
            </a:r>
            <a:r>
              <a:rPr lang="en-US" sz="2000" b="0" dirty="0" err="1">
                <a:solidFill>
                  <a:srgbClr val="0000CC"/>
                </a:solidFill>
              </a:rPr>
              <a:t>int</a:t>
            </a:r>
            <a:r>
              <a:rPr lang="en-US" sz="2000" b="0" dirty="0"/>
              <a:t> NULL </a:t>
            </a:r>
            <a:endParaRPr lang="en-US" sz="2000" b="0" dirty="0" smtClean="0"/>
          </a:p>
          <a:p>
            <a:r>
              <a:rPr lang="en-US" sz="2000" b="0" dirty="0" smtClean="0">
                <a:solidFill>
                  <a:srgbClr val="0000CC"/>
                </a:solidFill>
              </a:rPr>
              <a:t>CONSTRAINT</a:t>
            </a:r>
            <a:r>
              <a:rPr lang="en-US" sz="2000" b="0" dirty="0" smtClean="0"/>
              <a:t> </a:t>
            </a:r>
            <a:r>
              <a:rPr lang="en-US" sz="2000" b="0" dirty="0" err="1" smtClean="0"/>
              <a:t>CHK_ZipCode</a:t>
            </a:r>
            <a:r>
              <a:rPr lang="en-US" sz="2000" b="0" dirty="0" smtClean="0"/>
              <a:t> </a:t>
            </a:r>
          </a:p>
          <a:p>
            <a:r>
              <a:rPr lang="en-US" sz="2000" b="0" dirty="0" smtClean="0">
                <a:solidFill>
                  <a:srgbClr val="0000CC"/>
                </a:solidFill>
              </a:rPr>
              <a:t>CHECK (</a:t>
            </a:r>
            <a:r>
              <a:rPr lang="en-US" sz="2000" b="0" dirty="0" err="1" smtClean="0"/>
              <a:t>ZipCode</a:t>
            </a:r>
            <a:r>
              <a:rPr lang="en-US" sz="2000" b="0" dirty="0" smtClean="0">
                <a:solidFill>
                  <a:srgbClr val="0000CC"/>
                </a:solidFill>
              </a:rPr>
              <a:t> LIKE</a:t>
            </a:r>
            <a:r>
              <a:rPr lang="en-US" sz="2000" dirty="0" smtClean="0"/>
              <a:t> </a:t>
            </a:r>
            <a:r>
              <a:rPr lang="en-US" sz="2000" b="0" dirty="0"/>
              <a:t>'[0-9][0-9][0-9][0-9][0-9</a:t>
            </a:r>
            <a:r>
              <a:rPr lang="en-US" sz="2000" b="0" dirty="0" smtClean="0"/>
              <a:t>]‘); </a:t>
            </a:r>
            <a:endParaRPr lang="en-US" sz="2000" b="0" dirty="0">
              <a:solidFill>
                <a:srgbClr val="808080"/>
              </a:solidFill>
              <a:latin typeface="Consolas"/>
            </a:endParaRPr>
          </a:p>
        </p:txBody>
      </p:sp>
    </p:spTree>
    <p:extLst>
      <p:ext uri="{BB962C8B-B14F-4D97-AF65-F5344CB8AC3E}">
        <p14:creationId xmlns:p14="http://schemas.microsoft.com/office/powerpoint/2010/main" val="4290790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DML </a:t>
            </a:r>
            <a:r>
              <a:rPr lang="ru-RU" sz="2800" dirty="0" smtClean="0"/>
              <a:t>команды </a:t>
            </a:r>
            <a:r>
              <a:rPr lang="en-GB" sz="2800" dirty="0" smtClean="0"/>
              <a:t>(INSERT, UPDATE</a:t>
            </a:r>
            <a:r>
              <a:rPr lang="ru-RU" sz="2800" dirty="0"/>
              <a:t> </a:t>
            </a:r>
            <a:r>
              <a:rPr lang="ru-RU" sz="2800" dirty="0" smtClean="0"/>
              <a:t>и</a:t>
            </a:r>
            <a:r>
              <a:rPr lang="en-GB" sz="2800" dirty="0" smtClean="0"/>
              <a:t> DELETE)</a:t>
            </a:r>
          </a:p>
          <a:p>
            <a:r>
              <a:rPr lang="ru-RU" sz="2800" dirty="0" smtClean="0"/>
              <a:t>Работа с </a:t>
            </a:r>
            <a:r>
              <a:rPr lang="en-GB" sz="2800" dirty="0" smtClean="0"/>
              <a:t>defaults, constraints</a:t>
            </a:r>
            <a:r>
              <a:rPr lang="ru-RU" sz="2800" dirty="0" smtClean="0"/>
              <a:t> и </a:t>
            </a:r>
            <a:r>
              <a:rPr lang="en-GB" sz="2800" dirty="0" smtClean="0"/>
              <a:t>triggers</a:t>
            </a:r>
          </a:p>
          <a:p>
            <a:r>
              <a:rPr lang="ru-RU" sz="2800" dirty="0" smtClean="0"/>
              <a:t>Применение предложения</a:t>
            </a:r>
            <a:r>
              <a:rPr lang="en-GB" sz="2800" dirty="0" smtClean="0"/>
              <a:t> OUTPUT</a:t>
            </a:r>
          </a:p>
        </p:txBody>
      </p:sp>
      <p:sp>
        <p:nvSpPr>
          <p:cNvPr id="2" name="Title 1"/>
          <p:cNvSpPr>
            <a:spLocks noGrp="1"/>
          </p:cNvSpPr>
          <p:nvPr>
            <p:ph type="title"/>
          </p:nvPr>
        </p:nvSpPr>
        <p:spPr/>
        <p:txBody>
          <a:bodyPr/>
          <a:lstStyle/>
          <a:p>
            <a:r>
              <a:rPr lang="ru-RU" dirty="0" smtClean="0"/>
              <a:t>Обзор</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ru-RU" dirty="0" smtClean="0"/>
              <a:t>Ограничение </a:t>
            </a:r>
            <a:r>
              <a:rPr lang="en-US" dirty="0" smtClean="0"/>
              <a:t>DEFAULT</a:t>
            </a:r>
            <a:endParaRPr lang="en-US" dirty="0"/>
          </a:p>
        </p:txBody>
      </p:sp>
      <p:sp>
        <p:nvSpPr>
          <p:cNvPr id="16387" name="Content Placeholder 2"/>
          <p:cNvSpPr>
            <a:spLocks noGrp="1"/>
          </p:cNvSpPr>
          <p:nvPr>
            <p:ph idx="1"/>
          </p:nvPr>
        </p:nvSpPr>
        <p:spPr>
          <a:xfrm>
            <a:off x="458788" y="992187"/>
            <a:ext cx="7751762" cy="4920097"/>
          </a:xfrm>
        </p:spPr>
        <p:txBody>
          <a:bodyPr/>
          <a:lstStyle/>
          <a:p>
            <a:r>
              <a:rPr lang="en-US" sz="2000" b="1" i="1" dirty="0" smtClean="0"/>
              <a:t>DEFAUT </a:t>
            </a:r>
            <a:r>
              <a:rPr lang="ru-RU" sz="2000" dirty="0" smtClean="0"/>
              <a:t>указывает </a:t>
            </a:r>
            <a:r>
              <a:rPr lang="ru-RU" sz="2000" dirty="0"/>
              <a:t>значение, присваиваемое столбцу в случае отсутствия явно заданного значения при вставке. Определения DEFAULT могут применяться к любым столбцам, кроме имеющих тип </a:t>
            </a:r>
            <a:r>
              <a:rPr lang="ru-RU" sz="2000" dirty="0" err="1"/>
              <a:t>timestamp</a:t>
            </a:r>
            <a:r>
              <a:rPr lang="ru-RU" sz="2000" dirty="0"/>
              <a:t> или обладающих свойством IDENTITY.</a:t>
            </a:r>
            <a:endParaRPr lang="en-US" sz="2800" dirty="0"/>
          </a:p>
          <a:p>
            <a:endParaRPr lang="ru-RU" sz="2000" dirty="0" smtClean="0"/>
          </a:p>
          <a:p>
            <a:endParaRPr lang="en-US" sz="2000" dirty="0"/>
          </a:p>
          <a:p>
            <a:r>
              <a:rPr lang="ru-RU" sz="2000" dirty="0" smtClean="0"/>
              <a:t>Для добавления ограничения</a:t>
            </a:r>
            <a:r>
              <a:rPr lang="en-US" sz="2000" dirty="0" smtClean="0"/>
              <a:t> DEFAULT </a:t>
            </a:r>
            <a:r>
              <a:rPr lang="ru-RU" sz="2000" dirty="0" smtClean="0"/>
              <a:t>в существующую таблицу:</a:t>
            </a:r>
            <a:endParaRPr lang="en-US" sz="2000" dirty="0"/>
          </a:p>
          <a:p>
            <a:endParaRPr lang="en-US" sz="2800" dirty="0" smtClean="0"/>
          </a:p>
        </p:txBody>
      </p:sp>
      <p:sp>
        <p:nvSpPr>
          <p:cNvPr id="4" name="AutoShape 3"/>
          <p:cNvSpPr>
            <a:spLocks noChangeArrowheads="1"/>
          </p:cNvSpPr>
          <p:nvPr/>
        </p:nvSpPr>
        <p:spPr bwMode="auto">
          <a:xfrm>
            <a:off x="458788" y="3928225"/>
            <a:ext cx="7893929"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smtClean="0">
                <a:solidFill>
                  <a:srgbClr val="0000CC"/>
                </a:solidFill>
              </a:rPr>
              <a:t>ALTER TABLE </a:t>
            </a:r>
            <a:r>
              <a:rPr lang="en-US" sz="2000" b="0" dirty="0" err="1" smtClean="0"/>
              <a:t>Sales.CountryRegionCurrency</a:t>
            </a:r>
            <a:endParaRPr lang="en-US" sz="2000" b="0" dirty="0" smtClean="0"/>
          </a:p>
          <a:p>
            <a:r>
              <a:rPr lang="en-US" sz="2000" b="0" dirty="0" smtClean="0">
                <a:solidFill>
                  <a:srgbClr val="0000CC"/>
                </a:solidFill>
              </a:rPr>
              <a:t>ADD CONSTRAINT </a:t>
            </a:r>
            <a:r>
              <a:rPr lang="en-US" sz="2000" b="0" dirty="0" err="1" smtClean="0"/>
              <a:t>Default_Country</a:t>
            </a:r>
            <a:endParaRPr lang="en-US" sz="2000" b="0" dirty="0" smtClean="0"/>
          </a:p>
          <a:p>
            <a:r>
              <a:rPr lang="en-US" sz="2000" b="0" dirty="0" smtClean="0">
                <a:solidFill>
                  <a:srgbClr val="0000CC"/>
                </a:solidFill>
              </a:rPr>
              <a:t>DEFAULT</a:t>
            </a:r>
            <a:r>
              <a:rPr lang="en-US" sz="2000" b="0" dirty="0" smtClean="0"/>
              <a:t> </a:t>
            </a:r>
            <a:r>
              <a:rPr lang="en-US" sz="2000" b="0" dirty="0" smtClean="0">
                <a:solidFill>
                  <a:srgbClr val="FF0000"/>
                </a:solidFill>
              </a:rPr>
              <a:t>‘USA’ </a:t>
            </a:r>
            <a:r>
              <a:rPr lang="en-US" sz="2000" b="0" dirty="0" smtClean="0">
                <a:solidFill>
                  <a:srgbClr val="0000CC"/>
                </a:solidFill>
              </a:rPr>
              <a:t>FOR </a:t>
            </a:r>
            <a:r>
              <a:rPr lang="en-US" sz="2000" b="0" dirty="0" err="1" smtClean="0"/>
              <a:t>CountryRegionCode</a:t>
            </a:r>
            <a:endParaRPr lang="en-US" sz="2000" b="0" dirty="0">
              <a:latin typeface="Consolas"/>
            </a:endParaRPr>
          </a:p>
        </p:txBody>
      </p:sp>
    </p:spTree>
    <p:extLst>
      <p:ext uri="{BB962C8B-B14F-4D97-AF65-F5344CB8AC3E}">
        <p14:creationId xmlns:p14="http://schemas.microsoft.com/office/powerpoint/2010/main" val="39870071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DML triggers</a:t>
            </a:r>
            <a:endParaRPr lang="en-US" dirty="0"/>
          </a:p>
        </p:txBody>
      </p:sp>
      <p:sp>
        <p:nvSpPr>
          <p:cNvPr id="16387" name="Content Placeholder 2"/>
          <p:cNvSpPr>
            <a:spLocks noGrp="1"/>
          </p:cNvSpPr>
          <p:nvPr>
            <p:ph idx="1"/>
          </p:nvPr>
        </p:nvSpPr>
        <p:spPr>
          <a:xfrm>
            <a:off x="482601" y="992188"/>
            <a:ext cx="7751762" cy="4386262"/>
          </a:xfrm>
        </p:spPr>
        <p:txBody>
          <a:bodyPr/>
          <a:lstStyle/>
          <a:p>
            <a:r>
              <a:rPr lang="ru-RU" sz="2000" dirty="0"/>
              <a:t>Триггер — это особая разновидность хранимой процедуры, выполняемая автоматически при возникновении события на сервере базы </a:t>
            </a:r>
            <a:r>
              <a:rPr lang="ru-RU" sz="2000" dirty="0" smtClean="0"/>
              <a:t>данных</a:t>
            </a:r>
            <a:endParaRPr lang="en-US" sz="2000" dirty="0" smtClean="0"/>
          </a:p>
          <a:p>
            <a:r>
              <a:rPr lang="ru-RU" sz="2000" dirty="0" smtClean="0"/>
              <a:t>Триггеры </a:t>
            </a:r>
            <a:r>
              <a:rPr lang="ru-RU" sz="2000" dirty="0"/>
              <a:t>DDL срабатывают в ответ на ряд событий языка описания данных (DDL). Эти события прежде всего соответствуют инструкциям </a:t>
            </a:r>
            <a:r>
              <a:rPr lang="ru-RU" sz="2000" dirty="0" err="1"/>
              <a:t>Transact</a:t>
            </a:r>
            <a:r>
              <a:rPr lang="ru-RU" sz="2000" dirty="0"/>
              <a:t>-SQL CREATE, ALTER, DROP и некоторым системным хранимым процедурам, которые выполняют схожие с DDL операции. Триггеры входа могут срабатывать в ответ на событие LOGON, возникающее при установке пользовательских сеансов</a:t>
            </a:r>
            <a:r>
              <a:rPr lang="ru-RU" sz="2000" dirty="0" smtClean="0"/>
              <a:t>.</a:t>
            </a:r>
            <a:endParaRPr lang="en-US" sz="2000" dirty="0" smtClean="0"/>
          </a:p>
          <a:p>
            <a:endParaRPr lang="en-US" sz="2000" dirty="0" smtClean="0"/>
          </a:p>
          <a:p>
            <a:r>
              <a:rPr lang="ru-RU" sz="2000" dirty="0" smtClean="0"/>
              <a:t>Следующий пример демонстрирует печать сообщения клиенту в момент времени, когда идет попытка изменения или удаления данных </a:t>
            </a:r>
            <a:r>
              <a:rPr lang="ru-RU" sz="2000" smtClean="0"/>
              <a:t>в таблице </a:t>
            </a:r>
            <a:r>
              <a:rPr lang="en-US" sz="2000" smtClean="0"/>
              <a:t>Customer </a:t>
            </a:r>
            <a:r>
              <a:rPr lang="en-US" sz="2000" dirty="0"/>
              <a:t>table</a:t>
            </a:r>
            <a:endParaRPr lang="en-US" sz="2000" dirty="0" smtClean="0"/>
          </a:p>
          <a:p>
            <a:endParaRPr lang="en-US" dirty="0" smtClean="0"/>
          </a:p>
        </p:txBody>
      </p:sp>
      <p:sp>
        <p:nvSpPr>
          <p:cNvPr id="4" name="AutoShape 3"/>
          <p:cNvSpPr>
            <a:spLocks noChangeArrowheads="1"/>
          </p:cNvSpPr>
          <p:nvPr/>
        </p:nvSpPr>
        <p:spPr bwMode="auto">
          <a:xfrm>
            <a:off x="400404" y="5378450"/>
            <a:ext cx="7893929"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CREATE TRIGGER </a:t>
            </a:r>
            <a:r>
              <a:rPr lang="en-US" sz="2000" b="0" dirty="0"/>
              <a:t>reminder1 </a:t>
            </a:r>
            <a:r>
              <a:rPr lang="en-US" sz="2000" b="0" dirty="0">
                <a:solidFill>
                  <a:srgbClr val="0000CC"/>
                </a:solidFill>
              </a:rPr>
              <a:t>ON</a:t>
            </a:r>
            <a:r>
              <a:rPr lang="en-US" sz="2000" b="0" dirty="0"/>
              <a:t> </a:t>
            </a:r>
            <a:r>
              <a:rPr lang="en-US" sz="2000" b="0" dirty="0" err="1"/>
              <a:t>Sales.Customer</a:t>
            </a:r>
            <a:r>
              <a:rPr lang="en-US" sz="2000" b="0" dirty="0"/>
              <a:t> </a:t>
            </a:r>
            <a:endParaRPr lang="en-US" sz="2000" b="0" dirty="0" smtClean="0"/>
          </a:p>
          <a:p>
            <a:r>
              <a:rPr lang="en-US" sz="2000" b="0" dirty="0" smtClean="0">
                <a:solidFill>
                  <a:srgbClr val="0000CC"/>
                </a:solidFill>
              </a:rPr>
              <a:t>AFTER </a:t>
            </a:r>
            <a:r>
              <a:rPr lang="en-US" sz="2000" b="0" dirty="0">
                <a:solidFill>
                  <a:srgbClr val="0000CC"/>
                </a:solidFill>
              </a:rPr>
              <a:t>INSERT</a:t>
            </a:r>
            <a:r>
              <a:rPr lang="en-US" sz="2000" b="0" dirty="0"/>
              <a:t>, </a:t>
            </a:r>
            <a:r>
              <a:rPr lang="en-US" sz="2000" b="0" dirty="0">
                <a:solidFill>
                  <a:srgbClr val="FF33CC"/>
                </a:solidFill>
              </a:rPr>
              <a:t>UPDATE</a:t>
            </a:r>
            <a:r>
              <a:rPr lang="en-US" sz="2000" b="0" dirty="0"/>
              <a:t> </a:t>
            </a:r>
            <a:endParaRPr lang="en-US" sz="2000" b="0" dirty="0" smtClean="0"/>
          </a:p>
          <a:p>
            <a:r>
              <a:rPr lang="en-US" sz="2000" b="0" dirty="0" smtClean="0">
                <a:solidFill>
                  <a:srgbClr val="0000CC"/>
                </a:solidFill>
              </a:rPr>
              <a:t>AS </a:t>
            </a:r>
            <a:r>
              <a:rPr lang="en-US" sz="2000" b="0" dirty="0">
                <a:solidFill>
                  <a:srgbClr val="0000CC"/>
                </a:solidFill>
              </a:rPr>
              <a:t>RAISERROR </a:t>
            </a:r>
            <a:r>
              <a:rPr lang="en-US" sz="2000" b="0" dirty="0"/>
              <a:t>(</a:t>
            </a:r>
            <a:r>
              <a:rPr lang="en-US" sz="2000" b="0" dirty="0">
                <a:solidFill>
                  <a:srgbClr val="FF0000"/>
                </a:solidFill>
              </a:rPr>
              <a:t>'Notify Customer Relations', </a:t>
            </a:r>
            <a:r>
              <a:rPr lang="en-US" sz="2000" b="0" dirty="0"/>
              <a:t>16, 10);</a:t>
            </a:r>
            <a:endParaRPr lang="en-US" sz="2000" b="0" dirty="0">
              <a:latin typeface="Consolas"/>
            </a:endParaRPr>
          </a:p>
        </p:txBody>
      </p:sp>
    </p:spTree>
    <p:extLst>
      <p:ext uri="{BB962C8B-B14F-4D97-AF65-F5344CB8AC3E}">
        <p14:creationId xmlns:p14="http://schemas.microsoft.com/office/powerpoint/2010/main" val="821946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OUTPUT </a:t>
            </a:r>
            <a:r>
              <a:rPr lang="ru-RU" dirty="0" smtClean="0"/>
              <a:t>предложение</a:t>
            </a:r>
            <a:endParaRPr lang="en-US" dirty="0"/>
          </a:p>
        </p:txBody>
      </p:sp>
      <p:sp>
        <p:nvSpPr>
          <p:cNvPr id="16387" name="Content Placeholder 2"/>
          <p:cNvSpPr>
            <a:spLocks noGrp="1"/>
          </p:cNvSpPr>
          <p:nvPr>
            <p:ph idx="1"/>
          </p:nvPr>
        </p:nvSpPr>
        <p:spPr>
          <a:xfrm>
            <a:off x="458788" y="741363"/>
            <a:ext cx="8597530" cy="5759342"/>
          </a:xfrm>
        </p:spPr>
        <p:txBody>
          <a:bodyPr/>
          <a:lstStyle/>
          <a:p>
            <a:r>
              <a:rPr lang="en-US" sz="2000" b="1" i="1" dirty="0" smtClean="0"/>
              <a:t>OUTPUT </a:t>
            </a:r>
            <a:r>
              <a:rPr lang="ru-RU" sz="2000" dirty="0"/>
              <a:t>Возвращает данные из строк, изменившихся в результате выполнения инструкций INSERT, UPDATE, DELETE или MERGE, или выражения на основе этих данных. </a:t>
            </a:r>
            <a:endParaRPr lang="en-US" sz="2800" dirty="0" smtClean="0"/>
          </a:p>
          <a:p>
            <a:endParaRPr lang="en-US" sz="2000" dirty="0" smtClean="0"/>
          </a:p>
          <a:p>
            <a:r>
              <a:rPr lang="ru-RU" sz="2000" dirty="0" smtClean="0"/>
              <a:t>Следующий пример удаляет все строки в таблице </a:t>
            </a:r>
            <a:r>
              <a:rPr lang="en-US" sz="2000" dirty="0" err="1" smtClean="0"/>
              <a:t>ShoppingCartItem</a:t>
            </a:r>
            <a:r>
              <a:rPr lang="en-US" sz="2000" dirty="0" smtClean="0"/>
              <a:t>. </a:t>
            </a:r>
            <a:r>
              <a:rPr lang="ru-RU" sz="2000" dirty="0" smtClean="0"/>
              <a:t>Предложение</a:t>
            </a:r>
            <a:r>
              <a:rPr lang="en-US" sz="2000" dirty="0" smtClean="0"/>
              <a:t> OUTPUT </a:t>
            </a:r>
            <a:r>
              <a:rPr lang="en-US" sz="2000" b="1" dirty="0" smtClean="0"/>
              <a:t>deleted.*</a:t>
            </a:r>
            <a:r>
              <a:rPr lang="en-US" sz="2000" dirty="0" smtClean="0"/>
              <a:t> </a:t>
            </a:r>
            <a:r>
              <a:rPr lang="ru-RU" sz="2000" dirty="0" smtClean="0"/>
              <a:t>определяет, что все колонки в удаляемых строках будут возвращены взывающему приложению, в этом случаев редактор запросов</a:t>
            </a:r>
            <a:endParaRPr lang="en-US" sz="2000"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AutoShape 3"/>
          <p:cNvSpPr>
            <a:spLocks noChangeArrowheads="1"/>
          </p:cNvSpPr>
          <p:nvPr/>
        </p:nvSpPr>
        <p:spPr bwMode="auto">
          <a:xfrm>
            <a:off x="611188" y="3455127"/>
            <a:ext cx="7893929"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DELETE</a:t>
            </a:r>
            <a:r>
              <a:rPr lang="en-US" sz="2000" b="0" dirty="0"/>
              <a:t> </a:t>
            </a:r>
            <a:r>
              <a:rPr lang="en-US" sz="2000" b="0" dirty="0" err="1"/>
              <a:t>Sales.ShoppingCartItem</a:t>
            </a:r>
            <a:r>
              <a:rPr lang="en-US" sz="2000" b="0" dirty="0"/>
              <a:t> </a:t>
            </a:r>
            <a:r>
              <a:rPr lang="en-US" sz="2000" b="0" dirty="0">
                <a:solidFill>
                  <a:srgbClr val="0000CC"/>
                </a:solidFill>
              </a:rPr>
              <a:t>OUTPUT</a:t>
            </a:r>
            <a:r>
              <a:rPr lang="en-US" sz="2000" b="0" dirty="0"/>
              <a:t> DELETED.* </a:t>
            </a:r>
            <a:r>
              <a:rPr lang="en-US" sz="2000" b="0" dirty="0">
                <a:solidFill>
                  <a:srgbClr val="0000CC"/>
                </a:solidFill>
              </a:rPr>
              <a:t>WHERE </a:t>
            </a:r>
            <a:r>
              <a:rPr lang="en-US" sz="2000" b="0" dirty="0" err="1"/>
              <a:t>ShoppingCartID</a:t>
            </a:r>
            <a:r>
              <a:rPr lang="en-US" sz="2000" b="0" dirty="0"/>
              <a:t> = 20621; </a:t>
            </a:r>
            <a:endParaRPr lang="en-US" sz="2000" b="0" dirty="0" smtClean="0"/>
          </a:p>
          <a:p>
            <a:r>
              <a:rPr lang="en-US" sz="2000" b="0" dirty="0" smtClean="0">
                <a:solidFill>
                  <a:srgbClr val="00B050"/>
                </a:solidFill>
              </a:rPr>
              <a:t>--</a:t>
            </a:r>
            <a:r>
              <a:rPr lang="ru-RU" sz="2000" b="0" dirty="0" smtClean="0">
                <a:solidFill>
                  <a:srgbClr val="00B050"/>
                </a:solidFill>
              </a:rPr>
              <a:t>Проверка строк в таблице </a:t>
            </a:r>
          </a:p>
          <a:p>
            <a:r>
              <a:rPr lang="en-US" sz="2000" b="0" dirty="0" smtClean="0">
                <a:solidFill>
                  <a:srgbClr val="0000CC"/>
                </a:solidFill>
              </a:rPr>
              <a:t>SELECT</a:t>
            </a:r>
            <a:r>
              <a:rPr lang="en-US" sz="2000" b="0" dirty="0" smtClean="0"/>
              <a:t> </a:t>
            </a:r>
            <a:r>
              <a:rPr lang="en-US" sz="2000" b="0" dirty="0">
                <a:solidFill>
                  <a:srgbClr val="FF33CC"/>
                </a:solidFill>
              </a:rPr>
              <a:t>COUNT</a:t>
            </a:r>
            <a:r>
              <a:rPr lang="en-US" sz="2000" b="0" dirty="0"/>
              <a:t>(*) </a:t>
            </a:r>
            <a:r>
              <a:rPr lang="en-US" sz="2000" b="0" dirty="0">
                <a:solidFill>
                  <a:srgbClr val="0000CC"/>
                </a:solidFill>
              </a:rPr>
              <a:t>AS</a:t>
            </a:r>
            <a:r>
              <a:rPr lang="en-US" sz="2000" b="0" dirty="0"/>
              <a:t> [Rows in Table] </a:t>
            </a:r>
            <a:endParaRPr lang="en-US" sz="2000" b="0" dirty="0" smtClean="0"/>
          </a:p>
          <a:p>
            <a:r>
              <a:rPr lang="en-US" sz="2000" b="0" dirty="0" smtClean="0">
                <a:solidFill>
                  <a:srgbClr val="0000CC"/>
                </a:solidFill>
              </a:rPr>
              <a:t>FROM</a:t>
            </a:r>
            <a:r>
              <a:rPr lang="en-US" sz="2000" b="0" dirty="0" smtClean="0"/>
              <a:t> </a:t>
            </a:r>
            <a:r>
              <a:rPr lang="en-US" sz="2000" b="0" dirty="0" err="1"/>
              <a:t>Sales.ShoppingCartItem</a:t>
            </a:r>
            <a:r>
              <a:rPr lang="en-US" sz="2000" b="0" dirty="0"/>
              <a:t> </a:t>
            </a:r>
            <a:endParaRPr lang="en-US" sz="2000" b="0" dirty="0" smtClean="0"/>
          </a:p>
          <a:p>
            <a:r>
              <a:rPr lang="en-US" sz="2000" b="0" dirty="0" smtClean="0">
                <a:solidFill>
                  <a:srgbClr val="0000CC"/>
                </a:solidFill>
              </a:rPr>
              <a:t>WHERE</a:t>
            </a:r>
            <a:r>
              <a:rPr lang="en-US" sz="2000" b="0" dirty="0" smtClean="0"/>
              <a:t> </a:t>
            </a:r>
            <a:r>
              <a:rPr lang="en-US" sz="2000" b="0" dirty="0" err="1"/>
              <a:t>ShoppingCartID</a:t>
            </a:r>
            <a:r>
              <a:rPr lang="en-US" sz="2000" b="0" dirty="0"/>
              <a:t> = </a:t>
            </a:r>
            <a:r>
              <a:rPr lang="en-US" sz="2000" b="0" dirty="0" smtClean="0"/>
              <a:t>20621;</a:t>
            </a:r>
            <a:endParaRPr lang="en-US" sz="2000" b="0" dirty="0">
              <a:latin typeface="Consolas"/>
            </a:endParaRPr>
          </a:p>
        </p:txBody>
      </p:sp>
    </p:spTree>
    <p:extLst>
      <p:ext uri="{BB962C8B-B14F-4D97-AF65-F5344CB8AC3E}">
        <p14:creationId xmlns:p14="http://schemas.microsoft.com/office/powerpoint/2010/main" val="3252957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DDL </a:t>
            </a:r>
            <a:r>
              <a:rPr lang="ru-RU" sz="6000" dirty="0" smtClean="0">
                <a:solidFill>
                  <a:schemeClr val="bg1">
                    <a:alpha val="98824"/>
                  </a:schemeClr>
                </a:solidFill>
              </a:rPr>
              <a:t>команды</a:t>
            </a:r>
            <a:endParaRPr lang="en-GB" sz="6000" dirty="0">
              <a:solidFill>
                <a:schemeClr val="bg1">
                  <a:alpha val="98824"/>
                </a:schemeClr>
              </a:solidFill>
            </a:endParaRPr>
          </a:p>
        </p:txBody>
      </p:sp>
    </p:spTree>
    <p:extLst>
      <p:ext uri="{BB962C8B-B14F-4D97-AF65-F5344CB8AC3E}">
        <p14:creationId xmlns:p14="http://schemas.microsoft.com/office/powerpoint/2010/main" val="136562582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ru-RU" baseline="0" dirty="0" smtClean="0"/>
              <a:t>Добавление</a:t>
            </a:r>
            <a:r>
              <a:rPr lang="ru-RU" dirty="0" smtClean="0"/>
              <a:t> данных</a:t>
            </a:r>
            <a:endParaRPr lang="en-US" dirty="0" smtClean="0"/>
          </a:p>
        </p:txBody>
      </p:sp>
      <p:sp>
        <p:nvSpPr>
          <p:cNvPr id="7171" name="Rectangle 3"/>
          <p:cNvSpPr>
            <a:spLocks noGrp="1" noChangeArrowheads="1"/>
          </p:cNvSpPr>
          <p:nvPr>
            <p:ph idx="1"/>
          </p:nvPr>
        </p:nvSpPr>
        <p:spPr/>
        <p:txBody>
          <a:bodyPr/>
          <a:lstStyle/>
          <a:p>
            <a:r>
              <a:rPr lang="en-US" sz="2000" dirty="0" smtClean="0"/>
              <a:t>INSERT...VALUES </a:t>
            </a:r>
            <a:r>
              <a:rPr lang="ru-RU" sz="2000" dirty="0" smtClean="0"/>
              <a:t>предложение применяется традиционно для добавления одной записи в таблицу</a:t>
            </a:r>
            <a:endParaRPr lang="en-US" dirty="0" smtClean="0"/>
          </a:p>
          <a:p>
            <a:endParaRPr lang="en-US" dirty="0"/>
          </a:p>
          <a:p>
            <a:endParaRPr lang="en-US" dirty="0" smtClean="0"/>
          </a:p>
          <a:p>
            <a:endParaRPr lang="en-US" dirty="0" smtClean="0"/>
          </a:p>
          <a:p>
            <a:endParaRPr lang="en-US" dirty="0"/>
          </a:p>
          <a:p>
            <a:endParaRPr lang="en-US" dirty="0" smtClean="0"/>
          </a:p>
          <a:p>
            <a:endParaRPr lang="ru-RU" sz="2000" dirty="0" smtClean="0"/>
          </a:p>
          <a:p>
            <a:r>
              <a:rPr lang="ru-RU" sz="2000" dirty="0" smtClean="0"/>
              <a:t>Также есть возможность добавлять несколько записей одновременно</a:t>
            </a:r>
            <a:endParaRPr lang="en-US" sz="2000" dirty="0" smtClean="0"/>
          </a:p>
        </p:txBody>
      </p:sp>
      <p:sp>
        <p:nvSpPr>
          <p:cNvPr id="4" name="AutoShape 3"/>
          <p:cNvSpPr>
            <a:spLocks noChangeArrowheads="1"/>
          </p:cNvSpPr>
          <p:nvPr/>
        </p:nvSpPr>
        <p:spPr bwMode="auto">
          <a:xfrm>
            <a:off x="458788" y="4082429"/>
            <a:ext cx="7801583"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INSERT INTO </a:t>
            </a:r>
            <a:r>
              <a:rPr lang="en-US" sz="2000" b="0" dirty="0" err="1"/>
              <a:t>Production.UnitMeasure</a:t>
            </a:r>
            <a:r>
              <a:rPr lang="en-US" sz="2000" b="0" dirty="0"/>
              <a:t> (Name, </a:t>
            </a:r>
            <a:r>
              <a:rPr lang="en-US" sz="2000" b="0" dirty="0" err="1"/>
              <a:t>UnitMeasureCode</a:t>
            </a:r>
            <a:r>
              <a:rPr lang="en-US" sz="2000" b="0" dirty="0"/>
              <a:t>, </a:t>
            </a:r>
            <a:r>
              <a:rPr lang="en-US" sz="2000" b="0" dirty="0" err="1"/>
              <a:t>ModifiedDate</a:t>
            </a:r>
            <a:r>
              <a:rPr lang="en-US" sz="2000" b="0" dirty="0"/>
              <a:t>)</a:t>
            </a:r>
          </a:p>
          <a:p>
            <a:r>
              <a:rPr lang="en-US" sz="2000" dirty="0" smtClean="0">
                <a:solidFill>
                  <a:srgbClr val="0000FF"/>
                </a:solidFill>
                <a:latin typeface="Consolas"/>
              </a:rPr>
              <a:t>VALUES</a:t>
            </a:r>
          </a:p>
          <a:p>
            <a:r>
              <a:rPr lang="en-US" sz="2000" dirty="0">
                <a:solidFill>
                  <a:srgbClr val="0000FF"/>
                </a:solidFill>
                <a:latin typeface="Consolas"/>
              </a:rPr>
              <a:t>	</a:t>
            </a:r>
            <a:r>
              <a:rPr lang="en-US" sz="2000" dirty="0" smtClean="0">
                <a:solidFill>
                  <a:srgbClr val="808080"/>
                </a:solidFill>
                <a:latin typeface="Consolas"/>
              </a:rPr>
              <a:t>(</a:t>
            </a:r>
            <a:r>
              <a:rPr lang="en-US" sz="2000" b="0" dirty="0" err="1">
                <a:solidFill>
                  <a:srgbClr val="FF0000"/>
                </a:solidFill>
              </a:rPr>
              <a:t>N'Square</a:t>
            </a:r>
            <a:r>
              <a:rPr lang="en-US" sz="2000" b="0" dirty="0">
                <a:solidFill>
                  <a:srgbClr val="FF0000"/>
                </a:solidFill>
              </a:rPr>
              <a:t> </a:t>
            </a:r>
            <a:r>
              <a:rPr lang="en-US" sz="2000" b="0" dirty="0" smtClean="0">
                <a:solidFill>
                  <a:srgbClr val="FF0000"/>
                </a:solidFill>
              </a:rPr>
              <a:t>Feet'</a:t>
            </a:r>
            <a:r>
              <a:rPr lang="en-US" sz="2000" b="0" dirty="0" smtClean="0"/>
              <a:t>, </a:t>
            </a:r>
            <a:r>
              <a:rPr lang="en-US" sz="2000" b="0" dirty="0" smtClean="0">
                <a:solidFill>
                  <a:srgbClr val="FF0000"/>
                </a:solidFill>
              </a:rPr>
              <a:t>N‘F2</a:t>
            </a:r>
            <a:r>
              <a:rPr lang="en-US" sz="2000" b="0" dirty="0">
                <a:solidFill>
                  <a:srgbClr val="FF0000"/>
                </a:solidFill>
              </a:rPr>
              <a:t>'</a:t>
            </a:r>
            <a:r>
              <a:rPr lang="en-US" sz="2000" b="0" dirty="0"/>
              <a:t>, </a:t>
            </a:r>
            <a:r>
              <a:rPr lang="en-US" sz="2000" b="0" dirty="0">
                <a:solidFill>
                  <a:srgbClr val="FF33CC"/>
                </a:solidFill>
              </a:rPr>
              <a:t>GETDATE()</a:t>
            </a:r>
            <a:r>
              <a:rPr lang="en-US" sz="2000" dirty="0" smtClean="0">
                <a:solidFill>
                  <a:srgbClr val="808080"/>
                </a:solidFill>
                <a:latin typeface="Consolas"/>
              </a:rPr>
              <a:t>), </a:t>
            </a:r>
          </a:p>
          <a:p>
            <a:r>
              <a:rPr lang="en-US" sz="2000" dirty="0">
                <a:solidFill>
                  <a:srgbClr val="808080"/>
                </a:solidFill>
                <a:latin typeface="Consolas"/>
              </a:rPr>
              <a:t>	</a:t>
            </a:r>
            <a:r>
              <a:rPr lang="en-US" sz="2000" dirty="0" smtClean="0">
                <a:solidFill>
                  <a:srgbClr val="808080"/>
                </a:solidFill>
                <a:latin typeface="Consolas"/>
              </a:rPr>
              <a:t>(</a:t>
            </a:r>
            <a:r>
              <a:rPr lang="en-US" sz="2000" b="0" dirty="0" err="1">
                <a:solidFill>
                  <a:srgbClr val="FF0000"/>
                </a:solidFill>
              </a:rPr>
              <a:t>N'Square</a:t>
            </a:r>
            <a:r>
              <a:rPr lang="en-US" sz="2000" b="0" dirty="0">
                <a:solidFill>
                  <a:srgbClr val="FF0000"/>
                </a:solidFill>
              </a:rPr>
              <a:t> </a:t>
            </a:r>
            <a:r>
              <a:rPr lang="en-US" sz="2000" b="0" dirty="0" smtClean="0">
                <a:solidFill>
                  <a:srgbClr val="FF0000"/>
                </a:solidFill>
              </a:rPr>
              <a:t>Inches'</a:t>
            </a:r>
            <a:r>
              <a:rPr lang="en-US" sz="2000" b="0" dirty="0" smtClean="0"/>
              <a:t>, </a:t>
            </a:r>
            <a:r>
              <a:rPr lang="en-US" sz="2000" b="0" dirty="0" smtClean="0">
                <a:solidFill>
                  <a:srgbClr val="FF0000"/>
                </a:solidFill>
              </a:rPr>
              <a:t>N‘I2</a:t>
            </a:r>
            <a:r>
              <a:rPr lang="en-US" sz="2000" b="0" dirty="0">
                <a:solidFill>
                  <a:srgbClr val="FF0000"/>
                </a:solidFill>
              </a:rPr>
              <a:t>'</a:t>
            </a:r>
            <a:r>
              <a:rPr lang="en-US" sz="2000" b="0" dirty="0"/>
              <a:t>, </a:t>
            </a:r>
            <a:r>
              <a:rPr lang="en-US" sz="2000" b="0" dirty="0">
                <a:solidFill>
                  <a:srgbClr val="FF33CC"/>
                </a:solidFill>
              </a:rPr>
              <a:t>GETDATE()</a:t>
            </a:r>
            <a:r>
              <a:rPr lang="en-US" sz="2000" dirty="0" smtClean="0">
                <a:solidFill>
                  <a:srgbClr val="808080"/>
                </a:solidFill>
                <a:latin typeface="Consolas"/>
              </a:rPr>
              <a:t>);</a:t>
            </a:r>
            <a:endParaRPr lang="en-US" sz="2000" dirty="0">
              <a:solidFill>
                <a:prstClr val="black"/>
              </a:solidFill>
              <a:latin typeface="Consolas"/>
            </a:endParaRPr>
          </a:p>
        </p:txBody>
      </p:sp>
      <p:sp>
        <p:nvSpPr>
          <p:cNvPr id="5" name="AutoShape 3"/>
          <p:cNvSpPr>
            <a:spLocks noChangeArrowheads="1"/>
          </p:cNvSpPr>
          <p:nvPr/>
        </p:nvSpPr>
        <p:spPr bwMode="auto">
          <a:xfrm>
            <a:off x="391100" y="1622744"/>
            <a:ext cx="7801583"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INSERT INTO </a:t>
            </a:r>
            <a:r>
              <a:rPr lang="en-US" sz="2000" b="0" dirty="0" err="1"/>
              <a:t>Production.UnitMeasure</a:t>
            </a:r>
            <a:r>
              <a:rPr lang="en-US" sz="2000" b="0" dirty="0"/>
              <a:t> (Name, </a:t>
            </a:r>
            <a:r>
              <a:rPr lang="en-US" sz="2000" b="0" dirty="0" err="1"/>
              <a:t>UnitMeasureCode</a:t>
            </a:r>
            <a:r>
              <a:rPr lang="en-US" sz="2000" b="0" dirty="0" smtClean="0"/>
              <a:t>, </a:t>
            </a:r>
            <a:r>
              <a:rPr lang="en-US" sz="2000" b="0" dirty="0" err="1" smtClean="0"/>
              <a:t>ModifiedDate</a:t>
            </a:r>
            <a:r>
              <a:rPr lang="en-US" sz="2000" b="0" dirty="0"/>
              <a:t>)</a:t>
            </a:r>
          </a:p>
          <a:p>
            <a:r>
              <a:rPr lang="en-US" sz="2000" b="0" dirty="0">
                <a:solidFill>
                  <a:srgbClr val="0000CC"/>
                </a:solidFill>
              </a:rPr>
              <a:t>VALUES</a:t>
            </a:r>
            <a:r>
              <a:rPr lang="en-US" sz="2000" b="0" dirty="0"/>
              <a:t> (</a:t>
            </a:r>
            <a:r>
              <a:rPr lang="en-US" sz="2000" b="0" dirty="0" err="1">
                <a:solidFill>
                  <a:srgbClr val="FF0000"/>
                </a:solidFill>
              </a:rPr>
              <a:t>N'Square</a:t>
            </a:r>
            <a:r>
              <a:rPr lang="en-US" sz="2000" b="0" dirty="0">
                <a:solidFill>
                  <a:srgbClr val="FF0000"/>
                </a:solidFill>
              </a:rPr>
              <a:t> Yards'</a:t>
            </a:r>
            <a:r>
              <a:rPr lang="en-US" sz="2000" b="0" dirty="0"/>
              <a:t>, </a:t>
            </a:r>
            <a:r>
              <a:rPr lang="en-US" sz="2000" b="0" dirty="0">
                <a:solidFill>
                  <a:srgbClr val="FF0000"/>
                </a:solidFill>
              </a:rPr>
              <a:t>N'Y2'</a:t>
            </a:r>
            <a:r>
              <a:rPr lang="en-US" sz="2000" b="0" dirty="0"/>
              <a:t>, </a:t>
            </a:r>
            <a:r>
              <a:rPr lang="en-US" sz="2000" b="0" dirty="0">
                <a:solidFill>
                  <a:srgbClr val="FF33CC"/>
                </a:solidFill>
              </a:rPr>
              <a:t>GETDATE()</a:t>
            </a:r>
            <a:r>
              <a:rPr lang="en-US" sz="2000" b="0" dirty="0"/>
              <a:t>);</a:t>
            </a:r>
          </a:p>
          <a:p>
            <a:r>
              <a:rPr lang="en-US" sz="2000" b="0" dirty="0">
                <a:solidFill>
                  <a:srgbClr val="0000CC"/>
                </a:solidFill>
              </a:rPr>
              <a:t>GO</a:t>
            </a:r>
          </a:p>
        </p:txBody>
      </p:sp>
    </p:spTree>
    <p:extLst>
      <p:ext uri="{BB962C8B-B14F-4D97-AF65-F5344CB8AC3E}">
        <p14:creationId xmlns:p14="http://schemas.microsoft.com/office/powerpoint/2010/main" val="31912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788" y="0"/>
            <a:ext cx="7773988" cy="741363"/>
          </a:xfrm>
        </p:spPr>
        <p:txBody>
          <a:bodyPr/>
          <a:lstStyle/>
          <a:p>
            <a:pPr marL="0" marR="0" indent="0" algn="l" defTabSz="914400" rtl="0" eaLnBrk="1" fontAlgn="base" latinLnBrk="0" hangingPunct="1">
              <a:lnSpc>
                <a:spcPct val="85000"/>
              </a:lnSpc>
              <a:spcBef>
                <a:spcPct val="0"/>
              </a:spcBef>
              <a:spcAft>
                <a:spcPct val="0"/>
              </a:spcAft>
              <a:buClr>
                <a:srgbClr val="DC0081"/>
              </a:buClr>
              <a:buSzTx/>
              <a:buFont typeface="Wingdings" pitchFamily="2" charset="2"/>
              <a:buNone/>
              <a:tabLst/>
              <a:defRPr/>
            </a:pPr>
            <a:r>
              <a:rPr lang="en-US" sz="3600" baseline="0" dirty="0" smtClean="0">
                <a:solidFill>
                  <a:schemeClr val="accent6"/>
                </a:solidFill>
                <a:effectLst/>
                <a:ea typeface="+mj-ea"/>
                <a:cs typeface="+mj-cs"/>
              </a:rPr>
              <a:t>INSERT c SELECT </a:t>
            </a:r>
            <a:r>
              <a:rPr lang="ru-RU" sz="3600" dirty="0" smtClean="0">
                <a:solidFill>
                  <a:schemeClr val="accent6"/>
                </a:solidFill>
                <a:ea typeface="+mj-ea"/>
                <a:cs typeface="+mj-cs"/>
              </a:rPr>
              <a:t>и </a:t>
            </a:r>
            <a:r>
              <a:rPr lang="en-US" sz="3600" baseline="0" dirty="0" smtClean="0">
                <a:solidFill>
                  <a:schemeClr val="accent6"/>
                </a:solidFill>
                <a:effectLst/>
                <a:ea typeface="+mj-ea"/>
                <a:cs typeface="+mj-cs"/>
              </a:rPr>
              <a:t>EXEC</a:t>
            </a:r>
            <a:endParaRPr lang="en-US" sz="3600" dirty="0" smtClean="0">
              <a:solidFill>
                <a:schemeClr val="accent6"/>
              </a:solidFill>
              <a:effectLst/>
            </a:endParaRPr>
          </a:p>
        </p:txBody>
      </p:sp>
      <p:sp>
        <p:nvSpPr>
          <p:cNvPr id="3" name="Content Placeholder 2"/>
          <p:cNvSpPr>
            <a:spLocks noGrp="1"/>
          </p:cNvSpPr>
          <p:nvPr>
            <p:ph idx="1"/>
          </p:nvPr>
        </p:nvSpPr>
        <p:spPr/>
        <p:txBody>
          <a:bodyPr/>
          <a:lstStyle/>
          <a:p>
            <a:r>
              <a:rPr lang="en-US" sz="2000" dirty="0" smtClean="0"/>
              <a:t>INSERT...SELECT </a:t>
            </a:r>
            <a:r>
              <a:rPr lang="ru-RU" sz="2000" dirty="0" smtClean="0"/>
              <a:t>применяется для вставки результата выборки в существующую таблицу</a:t>
            </a:r>
            <a:endParaRPr lang="en-US" dirty="0"/>
          </a:p>
          <a:p>
            <a:endParaRPr lang="en-US" dirty="0" smtClean="0"/>
          </a:p>
          <a:p>
            <a:endParaRPr lang="en-US" dirty="0" smtClean="0"/>
          </a:p>
          <a:p>
            <a:endParaRPr lang="en-US" dirty="0" smtClean="0"/>
          </a:p>
          <a:p>
            <a:endParaRPr lang="en-US" dirty="0" smtClean="0"/>
          </a:p>
          <a:p>
            <a:endParaRPr lang="en-US" dirty="0"/>
          </a:p>
          <a:p>
            <a:endParaRPr lang="en-US" dirty="0" smtClean="0"/>
          </a:p>
          <a:p>
            <a:r>
              <a:rPr lang="en-US" sz="2000" dirty="0" smtClean="0"/>
              <a:t>INSERT...EXEC </a:t>
            </a:r>
            <a:r>
              <a:rPr lang="ru-RU" sz="2000" dirty="0" smtClean="0"/>
              <a:t>также используется для вставки результата работы сохраненной процедуры или динамического</a:t>
            </a:r>
            <a:r>
              <a:rPr lang="en-US" sz="2000" dirty="0" smtClean="0"/>
              <a:t> SQL </a:t>
            </a:r>
            <a:r>
              <a:rPr lang="ru-RU" sz="2000" dirty="0" smtClean="0"/>
              <a:t>выражения в существующую таблицу</a:t>
            </a:r>
            <a:endParaRPr lang="en-US" sz="2000" dirty="0" smtClean="0"/>
          </a:p>
          <a:p>
            <a:pPr marL="0" indent="0">
              <a:buNone/>
            </a:pPr>
            <a:endParaRPr lang="en-US" dirty="0"/>
          </a:p>
        </p:txBody>
      </p:sp>
      <p:sp>
        <p:nvSpPr>
          <p:cNvPr id="4" name="AutoShape 3"/>
          <p:cNvSpPr>
            <a:spLocks noChangeArrowheads="1"/>
          </p:cNvSpPr>
          <p:nvPr/>
        </p:nvSpPr>
        <p:spPr bwMode="auto">
          <a:xfrm>
            <a:off x="571656" y="1695679"/>
            <a:ext cx="7801583"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FF"/>
                </a:solidFill>
                <a:latin typeface="Consolas"/>
              </a:rPr>
              <a:t>INSERT</a:t>
            </a:r>
            <a:r>
              <a:rPr lang="en-US" sz="2000" b="0" dirty="0">
                <a:solidFill>
                  <a:prstClr val="black"/>
                </a:solidFill>
                <a:latin typeface="Consolas"/>
              </a:rPr>
              <a:t> </a:t>
            </a:r>
            <a:r>
              <a:rPr lang="en-US" sz="2000" b="0" dirty="0" smtClean="0">
                <a:solidFill>
                  <a:srgbClr val="0000FF"/>
                </a:solidFill>
                <a:latin typeface="Consolas"/>
              </a:rPr>
              <a:t>INTO</a:t>
            </a:r>
            <a:r>
              <a:rPr lang="en-US" sz="2000" b="0" dirty="0">
                <a:solidFill>
                  <a:prstClr val="black"/>
                </a:solidFill>
                <a:latin typeface="Consolas"/>
              </a:rPr>
              <a:t> </a:t>
            </a:r>
            <a:r>
              <a:rPr lang="en-US" sz="2000" b="0" dirty="0" err="1"/>
              <a:t>Production.UnitMeasure</a:t>
            </a:r>
            <a:r>
              <a:rPr lang="en-US" sz="2000" b="0" dirty="0"/>
              <a:t> (Name, </a:t>
            </a:r>
            <a:r>
              <a:rPr lang="en-US" sz="2000" b="0" dirty="0" err="1"/>
              <a:t>UnitMeasureCode</a:t>
            </a:r>
            <a:r>
              <a:rPr lang="en-US" sz="2000" b="0" dirty="0"/>
              <a:t>, </a:t>
            </a:r>
            <a:r>
              <a:rPr lang="en-US" sz="2000" b="0" dirty="0" err="1"/>
              <a:t>ModifiedDate</a:t>
            </a:r>
            <a:r>
              <a:rPr lang="en-US" sz="2000" b="0" dirty="0"/>
              <a:t>) </a:t>
            </a:r>
            <a:endParaRPr lang="en-US" sz="2000" b="0" dirty="0" smtClean="0"/>
          </a:p>
          <a:p>
            <a:r>
              <a:rPr lang="en-US" sz="2000" b="0" dirty="0" smtClean="0">
                <a:solidFill>
                  <a:srgbClr val="0000FF"/>
                </a:solidFill>
                <a:latin typeface="Consolas"/>
              </a:rPr>
              <a:t>SELECT</a:t>
            </a:r>
            <a:r>
              <a:rPr lang="en-US" sz="2000" b="0" dirty="0" smtClean="0">
                <a:solidFill>
                  <a:prstClr val="black"/>
                </a:solidFill>
                <a:latin typeface="Consolas"/>
              </a:rPr>
              <a:t> </a:t>
            </a:r>
            <a:r>
              <a:rPr lang="en-US" sz="2000" b="0" dirty="0" smtClean="0">
                <a:latin typeface="Consolas"/>
              </a:rPr>
              <a:t>Name, </a:t>
            </a:r>
            <a:r>
              <a:rPr lang="en-US" sz="2000" b="0" dirty="0" err="1" smtClean="0">
                <a:latin typeface="Consolas"/>
              </a:rPr>
              <a:t>UnitMeasureCode</a:t>
            </a:r>
            <a:r>
              <a:rPr lang="en-US" sz="2000" b="0" dirty="0" smtClean="0">
                <a:latin typeface="Consolas"/>
              </a:rPr>
              <a:t>, </a:t>
            </a:r>
            <a:r>
              <a:rPr lang="en-US" sz="2000" b="0" dirty="0" err="1" smtClean="0">
                <a:latin typeface="Consolas"/>
              </a:rPr>
              <a:t>ModifiedDate</a:t>
            </a:r>
            <a:endParaRPr lang="en-US" sz="2000" b="0" dirty="0">
              <a:latin typeface="Consolas"/>
            </a:endParaRPr>
          </a:p>
          <a:p>
            <a:r>
              <a:rPr lang="en-US" sz="2000" b="0" dirty="0">
                <a:solidFill>
                  <a:srgbClr val="0000FF"/>
                </a:solidFill>
                <a:latin typeface="Consolas"/>
              </a:rPr>
              <a:t>FROM</a:t>
            </a:r>
            <a:r>
              <a:rPr lang="en-US" sz="2000" b="0" dirty="0">
                <a:solidFill>
                  <a:prstClr val="black"/>
                </a:solidFill>
                <a:latin typeface="Consolas"/>
              </a:rPr>
              <a:t> </a:t>
            </a:r>
            <a:r>
              <a:rPr lang="en-US" sz="2000" b="0" dirty="0" err="1" smtClean="0">
                <a:latin typeface="Consolas"/>
              </a:rPr>
              <a:t>Sales.TempUnitTable</a:t>
            </a:r>
            <a:endParaRPr lang="en-US" sz="2000" b="0" dirty="0">
              <a:latin typeface="Consolas"/>
            </a:endParaRPr>
          </a:p>
          <a:p>
            <a:r>
              <a:rPr lang="en-US" sz="2000" b="0" dirty="0">
                <a:solidFill>
                  <a:srgbClr val="0000FF"/>
                </a:solidFill>
                <a:latin typeface="Consolas"/>
              </a:rPr>
              <a:t>WHERE</a:t>
            </a:r>
            <a:r>
              <a:rPr lang="en-US" sz="2000" b="0" dirty="0">
                <a:solidFill>
                  <a:prstClr val="black"/>
                </a:solidFill>
                <a:latin typeface="Consolas"/>
              </a:rPr>
              <a:t> </a:t>
            </a:r>
            <a:r>
              <a:rPr lang="en-US" sz="2000" b="0" dirty="0" err="1" smtClean="0">
                <a:latin typeface="Consolas"/>
              </a:rPr>
              <a:t>ModifiedDate</a:t>
            </a:r>
            <a:r>
              <a:rPr lang="en-US" sz="2000" b="0" dirty="0" smtClean="0">
                <a:solidFill>
                  <a:prstClr val="black"/>
                </a:solidFill>
                <a:latin typeface="Consolas"/>
              </a:rPr>
              <a:t> </a:t>
            </a:r>
            <a:r>
              <a:rPr lang="en-US" sz="2000" b="0" dirty="0">
                <a:solidFill>
                  <a:srgbClr val="808080"/>
                </a:solidFill>
                <a:latin typeface="Consolas"/>
              </a:rPr>
              <a:t>&lt;</a:t>
            </a:r>
            <a:r>
              <a:rPr lang="en-US" sz="2000" b="0" dirty="0">
                <a:solidFill>
                  <a:prstClr val="black"/>
                </a:solidFill>
                <a:latin typeface="Consolas"/>
              </a:rPr>
              <a:t> </a:t>
            </a:r>
            <a:r>
              <a:rPr lang="en-US" sz="2000" b="0" dirty="0" smtClean="0">
                <a:solidFill>
                  <a:srgbClr val="FF0000"/>
                </a:solidFill>
                <a:latin typeface="Consolas"/>
              </a:rPr>
              <a:t>'20080101'</a:t>
            </a:r>
            <a:r>
              <a:rPr lang="en-US" sz="2000" b="0" dirty="0" smtClean="0">
                <a:solidFill>
                  <a:srgbClr val="808080"/>
                </a:solidFill>
                <a:latin typeface="Consolas"/>
              </a:rPr>
              <a:t>;</a:t>
            </a:r>
            <a:endParaRPr lang="en-US" sz="2000" b="0" dirty="0">
              <a:solidFill>
                <a:prstClr val="black"/>
              </a:solidFill>
              <a:latin typeface="Consolas"/>
            </a:endParaRPr>
          </a:p>
        </p:txBody>
      </p:sp>
      <p:sp>
        <p:nvSpPr>
          <p:cNvPr id="5" name="AutoShape 3"/>
          <p:cNvSpPr>
            <a:spLocks noChangeArrowheads="1"/>
          </p:cNvSpPr>
          <p:nvPr/>
        </p:nvSpPr>
        <p:spPr bwMode="auto">
          <a:xfrm>
            <a:off x="458788" y="4388236"/>
            <a:ext cx="7801583"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FF"/>
                </a:solidFill>
                <a:latin typeface="Consolas"/>
              </a:rPr>
              <a:t>INSERT</a:t>
            </a:r>
            <a:r>
              <a:rPr lang="en-US" sz="2000" b="0" dirty="0">
                <a:solidFill>
                  <a:prstClr val="black"/>
                </a:solidFill>
                <a:latin typeface="Consolas"/>
              </a:rPr>
              <a:t> </a:t>
            </a:r>
            <a:r>
              <a:rPr lang="en-US" sz="2000" b="0" dirty="0">
                <a:solidFill>
                  <a:srgbClr val="0000FF"/>
                </a:solidFill>
                <a:latin typeface="Consolas"/>
              </a:rPr>
              <a:t>INTO</a:t>
            </a:r>
            <a:r>
              <a:rPr lang="en-US" sz="2000" b="0" dirty="0">
                <a:solidFill>
                  <a:prstClr val="black"/>
                </a:solidFill>
                <a:latin typeface="Consolas"/>
              </a:rPr>
              <a:t> </a:t>
            </a:r>
            <a:r>
              <a:rPr lang="en-US" sz="2000" b="0" dirty="0" err="1"/>
              <a:t>Production.UnitMeasure</a:t>
            </a:r>
            <a:r>
              <a:rPr lang="en-US" sz="2000" b="0" dirty="0"/>
              <a:t> (Name, </a:t>
            </a:r>
            <a:r>
              <a:rPr lang="en-US" sz="2000" b="0" dirty="0" err="1"/>
              <a:t>UnitMeasureCode</a:t>
            </a:r>
            <a:r>
              <a:rPr lang="en-US" sz="2000" b="0" dirty="0"/>
              <a:t>, </a:t>
            </a:r>
            <a:r>
              <a:rPr lang="en-US" sz="2000" b="0" dirty="0" err="1"/>
              <a:t>ModifiedDate</a:t>
            </a:r>
            <a:r>
              <a:rPr lang="en-US" sz="2000" b="0" dirty="0"/>
              <a:t>) </a:t>
            </a:r>
          </a:p>
          <a:p>
            <a:r>
              <a:rPr lang="en-US" sz="2000" b="0" dirty="0" smtClean="0">
                <a:solidFill>
                  <a:srgbClr val="0000FF"/>
                </a:solidFill>
                <a:latin typeface="Consolas"/>
              </a:rPr>
              <a:t>EXEC</a:t>
            </a:r>
            <a:r>
              <a:rPr lang="en-US" sz="2000" b="0" dirty="0" smtClean="0">
                <a:solidFill>
                  <a:prstClr val="black"/>
                </a:solidFill>
                <a:latin typeface="Consolas"/>
              </a:rPr>
              <a:t> </a:t>
            </a:r>
            <a:r>
              <a:rPr lang="en-US" sz="2000" b="0" dirty="0" err="1" smtClean="0">
                <a:latin typeface="Consolas"/>
              </a:rPr>
              <a:t>Production.Temp_UOM</a:t>
            </a:r>
            <a:r>
              <a:rPr lang="en-US" sz="2000" b="0" dirty="0" smtClean="0">
                <a:latin typeface="Consolas"/>
              </a:rPr>
              <a:t> </a:t>
            </a:r>
          </a:p>
          <a:p>
            <a:r>
              <a:rPr lang="en-US" sz="2000" b="0" dirty="0">
                <a:solidFill>
                  <a:srgbClr val="0000FF"/>
                </a:solidFill>
                <a:latin typeface="Consolas"/>
              </a:rPr>
              <a:t>	</a:t>
            </a:r>
            <a:r>
              <a:rPr lang="en-US" sz="2000" b="0" dirty="0" smtClean="0">
                <a:latin typeface="Consolas"/>
              </a:rPr>
              <a:t>@</a:t>
            </a:r>
            <a:r>
              <a:rPr lang="en-US" sz="2000" b="0" dirty="0">
                <a:latin typeface="Consolas"/>
              </a:rPr>
              <a:t>numrows = 5, @catid=1</a:t>
            </a:r>
            <a:r>
              <a:rPr lang="en-US" sz="2000" b="0" dirty="0">
                <a:solidFill>
                  <a:srgbClr val="808080"/>
                </a:solidFill>
                <a:latin typeface="Consolas"/>
              </a:rPr>
              <a:t>;</a:t>
            </a:r>
          </a:p>
        </p:txBody>
      </p:sp>
    </p:spTree>
    <p:extLst>
      <p:ext uri="{BB962C8B-B14F-4D97-AF65-F5344CB8AC3E}">
        <p14:creationId xmlns:p14="http://schemas.microsoft.com/office/powerpoint/2010/main" val="4118831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Применение </a:t>
            </a:r>
            <a:r>
              <a:rPr lang="en-US" dirty="0" smtClean="0"/>
              <a:t>SELECT INTO</a:t>
            </a:r>
            <a:endParaRPr lang="en-US" dirty="0"/>
          </a:p>
        </p:txBody>
      </p:sp>
      <p:sp>
        <p:nvSpPr>
          <p:cNvPr id="3" name="Content Placeholder 2"/>
          <p:cNvSpPr>
            <a:spLocks noGrp="1"/>
          </p:cNvSpPr>
          <p:nvPr>
            <p:ph idx="1"/>
          </p:nvPr>
        </p:nvSpPr>
        <p:spPr/>
        <p:txBody>
          <a:bodyPr/>
          <a:lstStyle/>
          <a:p>
            <a:r>
              <a:rPr lang="en-US" sz="2000" dirty="0"/>
              <a:t>SELECT...INTO </a:t>
            </a:r>
            <a:r>
              <a:rPr lang="ru-RU" sz="2000" dirty="0" smtClean="0"/>
              <a:t>аналогично </a:t>
            </a:r>
            <a:r>
              <a:rPr lang="en-US" sz="2000" dirty="0" smtClean="0"/>
              <a:t>INSERT</a:t>
            </a:r>
            <a:r>
              <a:rPr lang="en-US" sz="2000" dirty="0"/>
              <a:t>...SELECT </a:t>
            </a:r>
            <a:r>
              <a:rPr lang="ru-RU" sz="2000" dirty="0" smtClean="0"/>
              <a:t>но </a:t>
            </a:r>
            <a:r>
              <a:rPr lang="en-US" sz="2000" dirty="0" smtClean="0"/>
              <a:t>SELECT</a:t>
            </a:r>
            <a:r>
              <a:rPr lang="en-US" sz="2000" dirty="0"/>
              <a:t>...INTO </a:t>
            </a:r>
            <a:r>
              <a:rPr lang="ru-RU" sz="2000" dirty="0" smtClean="0"/>
              <a:t>создает новую таблицу</a:t>
            </a:r>
            <a:endParaRPr lang="en-US" sz="2000" dirty="0" smtClean="0"/>
          </a:p>
          <a:p>
            <a:r>
              <a:rPr lang="ru-RU" sz="2000" dirty="0" smtClean="0"/>
              <a:t>Копирует имена колонок, типы данных и пустые </a:t>
            </a:r>
            <a:r>
              <a:rPr lang="en-US" sz="2000" dirty="0" smtClean="0"/>
              <a:t>(NULL)</a:t>
            </a:r>
            <a:r>
              <a:rPr lang="ru-RU" sz="2000" dirty="0" smtClean="0"/>
              <a:t> значения</a:t>
            </a:r>
          </a:p>
          <a:p>
            <a:r>
              <a:rPr lang="ru-RU" sz="2000" dirty="0" smtClean="0"/>
              <a:t>Не копирует ограничения и индексы</a:t>
            </a:r>
            <a:endParaRPr lang="en-US" sz="2000" dirty="0"/>
          </a:p>
          <a:p>
            <a:endParaRPr lang="en-US" dirty="0"/>
          </a:p>
        </p:txBody>
      </p:sp>
      <p:sp>
        <p:nvSpPr>
          <p:cNvPr id="4" name="AutoShape 3"/>
          <p:cNvSpPr>
            <a:spLocks noChangeArrowheads="1"/>
          </p:cNvSpPr>
          <p:nvPr/>
        </p:nvSpPr>
        <p:spPr bwMode="auto">
          <a:xfrm>
            <a:off x="458788" y="2753910"/>
            <a:ext cx="7665396"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smtClean="0">
                <a:solidFill>
                  <a:srgbClr val="0000FF"/>
                </a:solidFill>
                <a:latin typeface="Consolas"/>
              </a:rPr>
              <a:t>SELECT</a:t>
            </a:r>
            <a:r>
              <a:rPr lang="en-US" sz="2000" dirty="0" smtClean="0">
                <a:solidFill>
                  <a:prstClr val="black"/>
                </a:solidFill>
                <a:latin typeface="Consolas"/>
              </a:rPr>
              <a:t> </a:t>
            </a:r>
            <a:r>
              <a:rPr lang="en-US" sz="2000" b="0" dirty="0" smtClean="0"/>
              <a:t>Name</a:t>
            </a:r>
            <a:r>
              <a:rPr lang="en-US" sz="2000" b="0" dirty="0"/>
              <a:t>, </a:t>
            </a:r>
            <a:r>
              <a:rPr lang="en-US" sz="2000" b="0" dirty="0" err="1"/>
              <a:t>UnitMeasureCode</a:t>
            </a:r>
            <a:r>
              <a:rPr lang="en-US" sz="2000" b="0" dirty="0"/>
              <a:t>, </a:t>
            </a:r>
            <a:r>
              <a:rPr lang="en-US" sz="2000" b="0" dirty="0" err="1" smtClean="0"/>
              <a:t>ModifiedDate</a:t>
            </a:r>
            <a:r>
              <a:rPr lang="en-US" sz="2000" b="0" dirty="0" smtClean="0"/>
              <a:t> </a:t>
            </a:r>
            <a:endParaRPr lang="en-US" sz="2000" b="0" dirty="0"/>
          </a:p>
          <a:p>
            <a:r>
              <a:rPr lang="en-US" sz="2000" dirty="0" smtClean="0">
                <a:solidFill>
                  <a:srgbClr val="0000FF"/>
                </a:solidFill>
                <a:latin typeface="Consolas"/>
              </a:rPr>
              <a:t>INTO</a:t>
            </a:r>
            <a:r>
              <a:rPr lang="en-US" sz="2000" dirty="0" smtClean="0">
                <a:solidFill>
                  <a:prstClr val="black"/>
                </a:solidFill>
                <a:latin typeface="Consolas"/>
              </a:rPr>
              <a:t> </a:t>
            </a:r>
            <a:r>
              <a:rPr lang="en-US" sz="2000" b="0" dirty="0" err="1" smtClean="0"/>
              <a:t>Production.TempUOMTable</a:t>
            </a:r>
            <a:endParaRPr lang="en-US" sz="2000" b="0" dirty="0" smtClean="0"/>
          </a:p>
          <a:p>
            <a:r>
              <a:rPr lang="en-US" sz="2000" dirty="0" smtClean="0">
                <a:solidFill>
                  <a:srgbClr val="0000FF"/>
                </a:solidFill>
                <a:latin typeface="Consolas"/>
              </a:rPr>
              <a:t>FROM</a:t>
            </a:r>
            <a:r>
              <a:rPr lang="en-US" sz="2000" dirty="0" smtClean="0">
                <a:solidFill>
                  <a:prstClr val="black"/>
                </a:solidFill>
                <a:latin typeface="Consolas"/>
              </a:rPr>
              <a:t> </a:t>
            </a:r>
            <a:r>
              <a:rPr lang="en-US" sz="2000" b="0" dirty="0" err="1"/>
              <a:t>Production.UnitMeasure</a:t>
            </a:r>
            <a:r>
              <a:rPr lang="en-US" sz="2000" b="0" dirty="0"/>
              <a:t> </a:t>
            </a:r>
            <a:endParaRPr lang="en-US" sz="2000" b="0" dirty="0" smtClean="0"/>
          </a:p>
          <a:p>
            <a:r>
              <a:rPr lang="en-US" sz="2000" dirty="0" smtClean="0">
                <a:solidFill>
                  <a:srgbClr val="0000FF"/>
                </a:solidFill>
                <a:latin typeface="Consolas"/>
              </a:rPr>
              <a:t>WHERE</a:t>
            </a:r>
            <a:r>
              <a:rPr lang="en-US" sz="2000" dirty="0" smtClean="0">
                <a:solidFill>
                  <a:prstClr val="black"/>
                </a:solidFill>
                <a:latin typeface="Consolas"/>
              </a:rPr>
              <a:t> </a:t>
            </a:r>
            <a:r>
              <a:rPr lang="en-US" sz="2000" dirty="0">
                <a:latin typeface="Consolas"/>
              </a:rPr>
              <a:t>orderdate</a:t>
            </a:r>
            <a:r>
              <a:rPr lang="en-US" sz="2000" dirty="0">
                <a:solidFill>
                  <a:prstClr val="black"/>
                </a:solidFill>
                <a:latin typeface="Consolas"/>
              </a:rPr>
              <a:t> </a:t>
            </a:r>
            <a:r>
              <a:rPr lang="en-US" sz="2000" dirty="0">
                <a:solidFill>
                  <a:srgbClr val="808080"/>
                </a:solidFill>
                <a:latin typeface="Consolas"/>
              </a:rPr>
              <a:t>&lt;</a:t>
            </a:r>
            <a:r>
              <a:rPr lang="en-US" sz="2000" dirty="0">
                <a:solidFill>
                  <a:prstClr val="black"/>
                </a:solidFill>
                <a:latin typeface="Consolas"/>
              </a:rPr>
              <a:t> </a:t>
            </a:r>
            <a:r>
              <a:rPr lang="en-US" sz="2000" dirty="0" smtClean="0">
                <a:solidFill>
                  <a:srgbClr val="FF0000"/>
                </a:solidFill>
                <a:latin typeface="Consolas"/>
              </a:rPr>
              <a:t>'20080101</a:t>
            </a:r>
            <a:r>
              <a:rPr lang="en-US" sz="2000" dirty="0">
                <a:solidFill>
                  <a:srgbClr val="FF0000"/>
                </a:solidFill>
                <a:latin typeface="Consolas"/>
              </a:rPr>
              <a:t>'</a:t>
            </a:r>
            <a:r>
              <a:rPr lang="en-US" sz="2000" dirty="0">
                <a:solidFill>
                  <a:srgbClr val="808080"/>
                </a:solidFill>
                <a:latin typeface="Consolas"/>
              </a:rPr>
              <a:t>;</a:t>
            </a:r>
            <a:endParaRPr lang="en-US" sz="2000" dirty="0">
              <a:solidFill>
                <a:prstClr val="black"/>
              </a:solidFill>
              <a:latin typeface="Consolas"/>
            </a:endParaRPr>
          </a:p>
          <a:p>
            <a:endParaRPr lang="en-US" sz="2000" dirty="0">
              <a:solidFill>
                <a:prstClr val="black"/>
              </a:solidFill>
              <a:latin typeface="Consolas"/>
            </a:endParaRPr>
          </a:p>
        </p:txBody>
      </p:sp>
    </p:spTree>
    <p:extLst>
      <p:ext uri="{BB962C8B-B14F-4D97-AF65-F5344CB8AC3E}">
        <p14:creationId xmlns:p14="http://schemas.microsoft.com/office/powerpoint/2010/main" val="1370534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ru-RU" dirty="0" smtClean="0"/>
              <a:t>Применение </a:t>
            </a:r>
            <a:r>
              <a:rPr lang="en-US" dirty="0" smtClean="0"/>
              <a:t>IDENTITY</a:t>
            </a:r>
          </a:p>
        </p:txBody>
      </p:sp>
      <p:sp>
        <p:nvSpPr>
          <p:cNvPr id="7171" name="Rectangle 3"/>
          <p:cNvSpPr>
            <a:spLocks noGrp="1" noChangeArrowheads="1"/>
          </p:cNvSpPr>
          <p:nvPr>
            <p:ph idx="1"/>
          </p:nvPr>
        </p:nvSpPr>
        <p:spPr>
          <a:xfrm>
            <a:off x="458788" y="992187"/>
            <a:ext cx="7751762" cy="4970201"/>
          </a:xfrm>
        </p:spPr>
        <p:txBody>
          <a:bodyPr>
            <a:normAutofit/>
          </a:bodyPr>
          <a:lstStyle/>
          <a:p>
            <a:r>
              <a:rPr lang="ru-RU" sz="2000" dirty="0" smtClean="0"/>
              <a:t>Свойство </a:t>
            </a:r>
            <a:r>
              <a:rPr lang="en-US" sz="2000" dirty="0" smtClean="0"/>
              <a:t>IDENTITY </a:t>
            </a:r>
            <a:r>
              <a:rPr lang="ru-RU" sz="2000" dirty="0" smtClean="0"/>
              <a:t>позволяет автоматически генерировать последовательные числа при вставке данных в таблицу</a:t>
            </a:r>
            <a:endParaRPr lang="ru-RU" sz="2000" dirty="0"/>
          </a:p>
          <a:p>
            <a:r>
              <a:rPr lang="ru-RU" sz="2000" dirty="0" smtClean="0"/>
              <a:t>Можно указать опциональные смещение и инкремент</a:t>
            </a:r>
            <a:endParaRPr lang="en-US" sz="2000" dirty="0" smtClean="0"/>
          </a:p>
          <a:p>
            <a:r>
              <a:rPr lang="ru-RU" sz="2000" dirty="0" smtClean="0"/>
              <a:t>Свойство </a:t>
            </a:r>
            <a:r>
              <a:rPr lang="en-US" sz="2000" dirty="0"/>
              <a:t>IDENTITY </a:t>
            </a:r>
            <a:r>
              <a:rPr lang="ru-RU" sz="2000" dirty="0" smtClean="0"/>
              <a:t> применяется только к одной колонке таблицы</a:t>
            </a:r>
            <a:endParaRPr lang="ru-RU" sz="2000" dirty="0"/>
          </a:p>
          <a:p>
            <a:r>
              <a:rPr lang="ru-RU" sz="2000" dirty="0" smtClean="0"/>
              <a:t>При вставке данных в </a:t>
            </a:r>
            <a:r>
              <a:rPr lang="en-US" sz="2000" dirty="0" smtClean="0"/>
              <a:t>INSERT </a:t>
            </a:r>
            <a:r>
              <a:rPr lang="ru-RU" sz="2000" dirty="0" smtClean="0"/>
              <a:t>данные для колонки </a:t>
            </a:r>
            <a:r>
              <a:rPr lang="en-US" sz="2000" dirty="0" smtClean="0"/>
              <a:t>IDENTITY</a:t>
            </a:r>
            <a:r>
              <a:rPr lang="ru-RU" sz="2000" dirty="0" smtClean="0"/>
              <a:t> не указывают</a:t>
            </a:r>
            <a:endParaRPr lang="en-US" sz="2000" dirty="0" smtClean="0"/>
          </a:p>
          <a:p>
            <a:r>
              <a:rPr lang="ru-RU" sz="2000" dirty="0" smtClean="0"/>
              <a:t>Переменная </a:t>
            </a:r>
            <a:r>
              <a:rPr lang="en-US" sz="2000" dirty="0"/>
              <a:t>@@</a:t>
            </a:r>
            <a:r>
              <a:rPr lang="en-US" sz="2000" dirty="0" smtClean="0"/>
              <a:t>IDENTITY</a:t>
            </a:r>
            <a:r>
              <a:rPr lang="ru-RU" sz="2000" dirty="0" smtClean="0"/>
              <a:t> содержит последнее </a:t>
            </a:r>
            <a:r>
              <a:rPr lang="ru-RU" sz="2000" dirty="0"/>
              <a:t>сгенерированное</a:t>
            </a:r>
            <a:r>
              <a:rPr lang="ru-RU" sz="2000" dirty="0" smtClean="0"/>
              <a:t> число</a:t>
            </a:r>
            <a:endParaRPr lang="en-US" sz="2000" dirty="0"/>
          </a:p>
          <a:p>
            <a:r>
              <a:rPr lang="ru-RU" sz="2000" dirty="0" smtClean="0"/>
              <a:t>Пример создание таблицы со свойством</a:t>
            </a:r>
            <a:r>
              <a:rPr lang="en-US" sz="2000" dirty="0" smtClean="0"/>
              <a:t> IDENTITY</a:t>
            </a:r>
            <a:r>
              <a:rPr lang="ru-RU" sz="2000" dirty="0" smtClean="0"/>
              <a:t>, начальное значение</a:t>
            </a:r>
            <a:r>
              <a:rPr lang="en-US" sz="2000" dirty="0" smtClean="0"/>
              <a:t> 100 </a:t>
            </a:r>
            <a:r>
              <a:rPr lang="ru-RU" sz="2000" dirty="0" smtClean="0"/>
              <a:t>и инкрементом </a:t>
            </a:r>
            <a:r>
              <a:rPr lang="en-US" sz="2000" dirty="0" smtClean="0"/>
              <a:t>10 </a:t>
            </a:r>
            <a:r>
              <a:rPr lang="ru-RU" sz="2000" dirty="0" smtClean="0"/>
              <a:t>для каждой строки</a:t>
            </a:r>
            <a:endParaRPr lang="en-US" sz="2000" dirty="0" smtClean="0"/>
          </a:p>
          <a:p>
            <a:endParaRPr lang="en-US" sz="2000" dirty="0" smtClean="0"/>
          </a:p>
        </p:txBody>
      </p:sp>
      <p:sp>
        <p:nvSpPr>
          <p:cNvPr id="4" name="AutoShape 3"/>
          <p:cNvSpPr>
            <a:spLocks noChangeArrowheads="1"/>
          </p:cNvSpPr>
          <p:nvPr/>
        </p:nvSpPr>
        <p:spPr bwMode="auto">
          <a:xfrm>
            <a:off x="514671" y="4604907"/>
            <a:ext cx="7665396"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a:rPr>
              <a:t>CREATE</a:t>
            </a:r>
            <a:r>
              <a:rPr lang="en-US" sz="2000" dirty="0">
                <a:solidFill>
                  <a:prstClr val="black"/>
                </a:solidFill>
                <a:latin typeface="Consolas"/>
              </a:rPr>
              <a:t> </a:t>
            </a:r>
            <a:r>
              <a:rPr lang="en-US" sz="2000" dirty="0">
                <a:solidFill>
                  <a:srgbClr val="0000FF"/>
                </a:solidFill>
                <a:latin typeface="Consolas"/>
              </a:rPr>
              <a:t>TABLE</a:t>
            </a:r>
            <a:r>
              <a:rPr lang="en-US" sz="2000" dirty="0">
                <a:latin typeface="Consolas"/>
              </a:rPr>
              <a:t> </a:t>
            </a:r>
            <a:r>
              <a:rPr lang="en-US" sz="2000" dirty="0" err="1" smtClean="0">
                <a:latin typeface="Consolas"/>
              </a:rPr>
              <a:t>Production.IdentityProducts</a:t>
            </a:r>
            <a:r>
              <a:rPr lang="en-US" sz="2000" dirty="0" smtClean="0">
                <a:solidFill>
                  <a:srgbClr val="808080"/>
                </a:solidFill>
                <a:latin typeface="Consolas"/>
              </a:rPr>
              <a:t>(</a:t>
            </a:r>
            <a:endParaRPr lang="en-US" sz="2000" dirty="0">
              <a:solidFill>
                <a:prstClr val="black"/>
              </a:solidFill>
              <a:latin typeface="Consolas"/>
            </a:endParaRPr>
          </a:p>
          <a:p>
            <a:r>
              <a:rPr lang="en-US" sz="2000" dirty="0" smtClean="0">
                <a:latin typeface="Consolas"/>
              </a:rPr>
              <a:t>productid </a:t>
            </a:r>
            <a:r>
              <a:rPr lang="en-US" sz="2000" dirty="0" err="1" smtClean="0">
                <a:solidFill>
                  <a:srgbClr val="0000CC"/>
                </a:solidFill>
                <a:latin typeface="Consolas"/>
              </a:rPr>
              <a:t>int</a:t>
            </a:r>
            <a:r>
              <a:rPr lang="en-US" sz="2000" dirty="0" smtClean="0">
                <a:solidFill>
                  <a:prstClr val="black"/>
                </a:solidFill>
                <a:latin typeface="Consolas"/>
              </a:rPr>
              <a:t> </a:t>
            </a:r>
            <a:r>
              <a:rPr lang="en-US" sz="2000" dirty="0" smtClean="0">
                <a:solidFill>
                  <a:srgbClr val="0000FF"/>
                </a:solidFill>
                <a:latin typeface="Consolas"/>
              </a:rPr>
              <a:t>IDENTITY</a:t>
            </a:r>
            <a:r>
              <a:rPr lang="en-US" sz="2000" dirty="0" smtClean="0">
                <a:solidFill>
                  <a:srgbClr val="808080"/>
                </a:solidFill>
                <a:latin typeface="Consolas"/>
              </a:rPr>
              <a:t>(</a:t>
            </a:r>
            <a:r>
              <a:rPr lang="en-US" sz="2000" dirty="0" smtClean="0">
                <a:solidFill>
                  <a:prstClr val="black"/>
                </a:solidFill>
                <a:latin typeface="Consolas"/>
              </a:rPr>
              <a:t>100</a:t>
            </a:r>
            <a:r>
              <a:rPr lang="en-US" sz="2000" dirty="0" smtClean="0">
                <a:solidFill>
                  <a:srgbClr val="808080"/>
                </a:solidFill>
                <a:latin typeface="Consolas"/>
              </a:rPr>
              <a:t>,</a:t>
            </a:r>
            <a:r>
              <a:rPr lang="en-US" sz="2000" dirty="0" smtClean="0">
                <a:solidFill>
                  <a:prstClr val="black"/>
                </a:solidFill>
                <a:latin typeface="Consolas"/>
              </a:rPr>
              <a:t>10</a:t>
            </a:r>
            <a:r>
              <a:rPr lang="en-US" sz="2000" dirty="0" smtClean="0">
                <a:solidFill>
                  <a:srgbClr val="808080"/>
                </a:solidFill>
                <a:latin typeface="Consolas"/>
              </a:rPr>
              <a:t>)</a:t>
            </a:r>
            <a:r>
              <a:rPr lang="en-US" sz="2000" dirty="0" smtClean="0">
                <a:solidFill>
                  <a:prstClr val="black"/>
                </a:solidFill>
                <a:latin typeface="Consolas"/>
              </a:rPr>
              <a:t> </a:t>
            </a:r>
            <a:r>
              <a:rPr lang="en-US" sz="2000" dirty="0">
                <a:latin typeface="Consolas"/>
              </a:rPr>
              <a:t>NOT NULL</a:t>
            </a:r>
            <a:r>
              <a:rPr lang="en-US" sz="2000" dirty="0">
                <a:solidFill>
                  <a:srgbClr val="808080"/>
                </a:solidFill>
                <a:latin typeface="Consolas"/>
              </a:rPr>
              <a:t>,</a:t>
            </a:r>
            <a:endParaRPr lang="en-US" sz="2000" dirty="0">
              <a:solidFill>
                <a:prstClr val="black"/>
              </a:solidFill>
              <a:latin typeface="Consolas"/>
            </a:endParaRPr>
          </a:p>
          <a:p>
            <a:r>
              <a:rPr lang="en-US" sz="2000" dirty="0" smtClean="0">
                <a:latin typeface="Consolas"/>
              </a:rPr>
              <a:t>productname </a:t>
            </a:r>
            <a:r>
              <a:rPr lang="en-US" sz="2000" dirty="0" smtClean="0">
                <a:solidFill>
                  <a:srgbClr val="0000CC"/>
                </a:solidFill>
                <a:latin typeface="Consolas"/>
              </a:rPr>
              <a:t>nvarchar</a:t>
            </a:r>
            <a:r>
              <a:rPr lang="en-US" sz="2000" dirty="0" smtClean="0">
                <a:latin typeface="Consolas"/>
              </a:rPr>
              <a:t>(40</a:t>
            </a:r>
            <a:r>
              <a:rPr lang="en-US" sz="2000" dirty="0">
                <a:latin typeface="Consolas"/>
              </a:rPr>
              <a:t>) NOT NULL,</a:t>
            </a:r>
          </a:p>
          <a:p>
            <a:r>
              <a:rPr lang="en-US" sz="2000" dirty="0" smtClean="0">
                <a:latin typeface="Consolas"/>
              </a:rPr>
              <a:t>categoryid </a:t>
            </a:r>
            <a:r>
              <a:rPr lang="en-US" sz="2000" dirty="0" smtClean="0">
                <a:solidFill>
                  <a:srgbClr val="0000CC"/>
                </a:solidFill>
                <a:latin typeface="Consolas"/>
              </a:rPr>
              <a:t>int</a:t>
            </a:r>
            <a:r>
              <a:rPr lang="en-US" sz="2000" dirty="0" smtClean="0">
                <a:latin typeface="Consolas"/>
              </a:rPr>
              <a:t> </a:t>
            </a:r>
            <a:r>
              <a:rPr lang="en-US" sz="2000" dirty="0">
                <a:latin typeface="Consolas"/>
              </a:rPr>
              <a:t>NOT NULL,</a:t>
            </a:r>
          </a:p>
          <a:p>
            <a:r>
              <a:rPr lang="en-US" sz="2000" dirty="0" smtClean="0">
                <a:latin typeface="Consolas"/>
              </a:rPr>
              <a:t>unitprice </a:t>
            </a:r>
            <a:r>
              <a:rPr lang="en-US" sz="2000" dirty="0" smtClean="0">
                <a:solidFill>
                  <a:srgbClr val="0000CC"/>
                </a:solidFill>
                <a:latin typeface="Consolas"/>
              </a:rPr>
              <a:t>money</a:t>
            </a:r>
            <a:r>
              <a:rPr lang="en-US" sz="2000" dirty="0" smtClean="0">
                <a:latin typeface="Consolas"/>
              </a:rPr>
              <a:t> </a:t>
            </a:r>
            <a:r>
              <a:rPr lang="en-US" sz="2000" dirty="0">
                <a:latin typeface="Consolas"/>
              </a:rPr>
              <a:t>NOT </a:t>
            </a:r>
            <a:r>
              <a:rPr lang="en-US" sz="2000" dirty="0" smtClean="0">
                <a:latin typeface="Consolas"/>
              </a:rPr>
              <a:t>NULL)   </a:t>
            </a:r>
            <a:endParaRPr lang="en-US" sz="2000" dirty="0">
              <a:latin typeface="Consolas"/>
            </a:endParaRPr>
          </a:p>
        </p:txBody>
      </p:sp>
    </p:spTree>
    <p:extLst>
      <p:ext uri="{BB962C8B-B14F-4D97-AF65-F5344CB8AC3E}">
        <p14:creationId xmlns:p14="http://schemas.microsoft.com/office/powerpoint/2010/main" val="2470871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Объекты </a:t>
            </a:r>
            <a:r>
              <a:rPr lang="en-US" dirty="0" smtClean="0"/>
              <a:t>SEQUENCES</a:t>
            </a:r>
            <a:endParaRPr lang="en-US" dirty="0"/>
          </a:p>
        </p:txBody>
      </p:sp>
      <p:sp>
        <p:nvSpPr>
          <p:cNvPr id="3" name="Content Placeholder 2"/>
          <p:cNvSpPr>
            <a:spLocks noGrp="1"/>
          </p:cNvSpPr>
          <p:nvPr>
            <p:ph idx="1"/>
          </p:nvPr>
        </p:nvSpPr>
        <p:spPr/>
        <p:txBody>
          <a:bodyPr/>
          <a:lstStyle/>
          <a:p>
            <a:r>
              <a:rPr lang="ru-RU" sz="2000" dirty="0" smtClean="0"/>
              <a:t>Объекты последовательность (</a:t>
            </a:r>
            <a:r>
              <a:rPr lang="en-US" sz="2000" dirty="0" smtClean="0"/>
              <a:t>sequence</a:t>
            </a:r>
            <a:r>
              <a:rPr lang="ru-RU" sz="2000" dirty="0" smtClean="0"/>
              <a:t>) впервые появились в</a:t>
            </a:r>
            <a:r>
              <a:rPr lang="en-US" sz="2000" dirty="0" smtClean="0"/>
              <a:t> SQL Server 2012</a:t>
            </a:r>
          </a:p>
          <a:p>
            <a:r>
              <a:rPr lang="ru-RU" sz="2000" dirty="0" smtClean="0"/>
              <a:t>Независимые объекты в базе данных</a:t>
            </a:r>
            <a:endParaRPr lang="en-US" sz="2000" dirty="0" smtClean="0"/>
          </a:p>
          <a:p>
            <a:pPr lvl="1"/>
            <a:r>
              <a:rPr lang="ru-RU" sz="2000" dirty="0" smtClean="0"/>
              <a:t>Более гибкие чем свойство</a:t>
            </a:r>
            <a:r>
              <a:rPr lang="en-US" sz="2000" dirty="0" smtClean="0"/>
              <a:t> IDENTITY</a:t>
            </a:r>
          </a:p>
          <a:p>
            <a:pPr lvl="1"/>
            <a:r>
              <a:rPr lang="ru-RU" sz="2000" dirty="0" smtClean="0"/>
              <a:t>Могут быть использованы как значения по умолчанию для колонок</a:t>
            </a:r>
          </a:p>
          <a:p>
            <a:pPr lvl="1"/>
            <a:r>
              <a:rPr lang="ru-RU" sz="2000" dirty="0" smtClean="0"/>
              <a:t>Управляются через предложения</a:t>
            </a:r>
            <a:r>
              <a:rPr lang="en-US" sz="2000" dirty="0" smtClean="0"/>
              <a:t> CREATE/ALTER/DROP</a:t>
            </a:r>
          </a:p>
          <a:p>
            <a:r>
              <a:rPr lang="ru-RU" sz="2000" dirty="0" smtClean="0"/>
              <a:t>Получить значение можно через предложение</a:t>
            </a:r>
            <a:r>
              <a:rPr lang="en-US" sz="2000" dirty="0" smtClean="0"/>
              <a:t> NEXT </a:t>
            </a:r>
            <a:r>
              <a:rPr lang="en-US" sz="2000" dirty="0"/>
              <a:t>VALUE </a:t>
            </a:r>
            <a:r>
              <a:rPr lang="en-US" sz="2000" dirty="0" smtClean="0"/>
              <a:t>FOR </a:t>
            </a:r>
            <a:endParaRPr lang="en-US" sz="2000" dirty="0"/>
          </a:p>
        </p:txBody>
      </p:sp>
      <p:sp>
        <p:nvSpPr>
          <p:cNvPr id="4" name="AutoShape 3"/>
          <p:cNvSpPr>
            <a:spLocks noChangeArrowheads="1"/>
          </p:cNvSpPr>
          <p:nvPr/>
        </p:nvSpPr>
        <p:spPr bwMode="auto">
          <a:xfrm>
            <a:off x="458788" y="3725815"/>
            <a:ext cx="7893929" cy="233368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8000"/>
                </a:solidFill>
                <a:latin typeface="Consolas"/>
              </a:rPr>
              <a:t>-- </a:t>
            </a:r>
            <a:r>
              <a:rPr lang="ru-RU" sz="2000" dirty="0" smtClean="0">
                <a:solidFill>
                  <a:srgbClr val="008000"/>
                </a:solidFill>
                <a:latin typeface="Consolas"/>
              </a:rPr>
              <a:t>Определяем последовательность</a:t>
            </a:r>
            <a:endParaRPr lang="en-US" sz="2000" dirty="0" smtClean="0">
              <a:solidFill>
                <a:srgbClr val="008000"/>
              </a:solidFill>
              <a:latin typeface="Consolas"/>
            </a:endParaRPr>
          </a:p>
          <a:p>
            <a:r>
              <a:rPr lang="en-US" sz="2000" dirty="0" smtClean="0">
                <a:solidFill>
                  <a:srgbClr val="0000FF"/>
                </a:solidFill>
                <a:latin typeface="Consolas"/>
              </a:rPr>
              <a:t>CREATE</a:t>
            </a:r>
            <a:r>
              <a:rPr lang="en-US" sz="2000" dirty="0" smtClean="0">
                <a:solidFill>
                  <a:prstClr val="black"/>
                </a:solidFill>
                <a:latin typeface="Consolas"/>
              </a:rPr>
              <a:t> </a:t>
            </a:r>
            <a:r>
              <a:rPr lang="en-US" sz="2000" dirty="0" smtClean="0">
                <a:solidFill>
                  <a:srgbClr val="0000CC"/>
                </a:solidFill>
                <a:latin typeface="Consolas"/>
              </a:rPr>
              <a:t>SEQUENCE</a:t>
            </a:r>
            <a:r>
              <a:rPr lang="en-US" sz="2000" dirty="0" smtClean="0">
                <a:latin typeface="Consolas"/>
              </a:rPr>
              <a:t> </a:t>
            </a:r>
            <a:r>
              <a:rPr lang="en-US" sz="2000" dirty="0" err="1" smtClean="0">
                <a:latin typeface="Consolas"/>
              </a:rPr>
              <a:t>dbo.InvoiceSeq</a:t>
            </a:r>
            <a:r>
              <a:rPr lang="en-US" sz="2000" dirty="0" smtClean="0">
                <a:solidFill>
                  <a:prstClr val="black"/>
                </a:solidFill>
                <a:latin typeface="Consolas"/>
              </a:rPr>
              <a:t> </a:t>
            </a:r>
            <a:r>
              <a:rPr lang="en-US" sz="2000" dirty="0" smtClean="0">
                <a:solidFill>
                  <a:srgbClr val="0000FF"/>
                </a:solidFill>
                <a:latin typeface="Consolas"/>
              </a:rPr>
              <a:t>AS</a:t>
            </a:r>
            <a:r>
              <a:rPr lang="en-US" sz="2000" dirty="0" smtClean="0">
                <a:solidFill>
                  <a:prstClr val="black"/>
                </a:solidFill>
                <a:latin typeface="Consolas"/>
              </a:rPr>
              <a:t> </a:t>
            </a:r>
            <a:r>
              <a:rPr lang="en-US" sz="2000" dirty="0" smtClean="0">
                <a:solidFill>
                  <a:srgbClr val="0000FF"/>
                </a:solidFill>
                <a:latin typeface="Consolas"/>
              </a:rPr>
              <a:t>INT</a:t>
            </a:r>
            <a:r>
              <a:rPr lang="en-US" sz="2000" dirty="0" smtClean="0">
                <a:solidFill>
                  <a:prstClr val="black"/>
                </a:solidFill>
                <a:latin typeface="Consolas"/>
              </a:rPr>
              <a:t> </a:t>
            </a:r>
            <a:r>
              <a:rPr lang="en-US" sz="2000" dirty="0" smtClean="0">
                <a:latin typeface="Consolas"/>
              </a:rPr>
              <a:t>START</a:t>
            </a:r>
            <a:r>
              <a:rPr lang="en-US" sz="2000" dirty="0" smtClean="0">
                <a:solidFill>
                  <a:prstClr val="black"/>
                </a:solidFill>
                <a:latin typeface="Consolas"/>
              </a:rPr>
              <a:t> </a:t>
            </a:r>
            <a:r>
              <a:rPr lang="en-US" sz="2000" dirty="0" smtClean="0">
                <a:solidFill>
                  <a:srgbClr val="0000FF"/>
                </a:solidFill>
                <a:latin typeface="Consolas"/>
              </a:rPr>
              <a:t>WITH</a:t>
            </a:r>
            <a:r>
              <a:rPr lang="en-US" sz="2000" dirty="0" smtClean="0">
                <a:solidFill>
                  <a:prstClr val="black"/>
                </a:solidFill>
                <a:latin typeface="Consolas"/>
              </a:rPr>
              <a:t> 5 </a:t>
            </a:r>
            <a:r>
              <a:rPr lang="en-US" sz="2000" dirty="0" smtClean="0">
                <a:latin typeface="Consolas"/>
              </a:rPr>
              <a:t>INCREMENT</a:t>
            </a:r>
            <a:r>
              <a:rPr lang="en-US" sz="2000" dirty="0" smtClean="0">
                <a:solidFill>
                  <a:prstClr val="black"/>
                </a:solidFill>
                <a:latin typeface="Consolas"/>
              </a:rPr>
              <a:t> </a:t>
            </a:r>
            <a:r>
              <a:rPr lang="en-US" sz="2000" dirty="0" smtClean="0">
                <a:solidFill>
                  <a:srgbClr val="0000FF"/>
                </a:solidFill>
                <a:latin typeface="Consolas"/>
              </a:rPr>
              <a:t>BY</a:t>
            </a:r>
            <a:r>
              <a:rPr lang="en-US" sz="2000" dirty="0" smtClean="0">
                <a:solidFill>
                  <a:prstClr val="black"/>
                </a:solidFill>
                <a:latin typeface="Consolas"/>
              </a:rPr>
              <a:t> 5</a:t>
            </a:r>
            <a:r>
              <a:rPr lang="en-US" sz="2000" dirty="0" smtClean="0">
                <a:solidFill>
                  <a:srgbClr val="808080"/>
                </a:solidFill>
                <a:latin typeface="Consolas"/>
              </a:rPr>
              <a:t>;</a:t>
            </a:r>
          </a:p>
          <a:p>
            <a:endParaRPr lang="en-US" sz="2000" dirty="0" smtClean="0">
              <a:solidFill>
                <a:srgbClr val="808080"/>
              </a:solidFill>
              <a:latin typeface="Consolas"/>
            </a:endParaRPr>
          </a:p>
          <a:p>
            <a:r>
              <a:rPr lang="en-US" sz="2000" dirty="0">
                <a:solidFill>
                  <a:srgbClr val="008000"/>
                </a:solidFill>
                <a:latin typeface="Consolas"/>
              </a:rPr>
              <a:t>-- </a:t>
            </a:r>
            <a:r>
              <a:rPr lang="ru-RU" sz="2000" dirty="0" smtClean="0">
                <a:solidFill>
                  <a:srgbClr val="008000"/>
                </a:solidFill>
                <a:latin typeface="Consolas"/>
              </a:rPr>
              <a:t>Получаем следующее значение из последовательности</a:t>
            </a:r>
            <a:endParaRPr lang="en-US" sz="2000" dirty="0">
              <a:solidFill>
                <a:srgbClr val="008000"/>
              </a:solidFill>
              <a:latin typeface="Consolas"/>
            </a:endParaRPr>
          </a:p>
          <a:p>
            <a:r>
              <a:rPr lang="en-US" sz="2000" dirty="0" smtClean="0">
                <a:solidFill>
                  <a:srgbClr val="0000FF"/>
                </a:solidFill>
                <a:latin typeface="Consolas"/>
              </a:rPr>
              <a:t>SELECT</a:t>
            </a:r>
            <a:r>
              <a:rPr lang="en-US" sz="2000" dirty="0" smtClean="0">
                <a:solidFill>
                  <a:prstClr val="black"/>
                </a:solidFill>
                <a:latin typeface="Consolas"/>
              </a:rPr>
              <a:t> </a:t>
            </a:r>
            <a:r>
              <a:rPr lang="en-US" sz="2000" dirty="0">
                <a:solidFill>
                  <a:srgbClr val="0000FF"/>
                </a:solidFill>
                <a:latin typeface="Consolas"/>
              </a:rPr>
              <a:t>NEXT</a:t>
            </a:r>
            <a:r>
              <a:rPr lang="en-US" sz="2000" dirty="0">
                <a:solidFill>
                  <a:prstClr val="black"/>
                </a:solidFill>
                <a:latin typeface="Consolas"/>
              </a:rPr>
              <a:t> </a:t>
            </a:r>
            <a:r>
              <a:rPr lang="en-US" sz="2000" dirty="0">
                <a:latin typeface="Consolas"/>
              </a:rPr>
              <a:t>VALUE</a:t>
            </a:r>
            <a:r>
              <a:rPr lang="en-US" sz="2000" dirty="0">
                <a:solidFill>
                  <a:prstClr val="black"/>
                </a:solidFill>
                <a:latin typeface="Consolas"/>
              </a:rPr>
              <a:t> </a:t>
            </a:r>
            <a:r>
              <a:rPr lang="en-US" sz="2000" dirty="0">
                <a:solidFill>
                  <a:srgbClr val="0000FF"/>
                </a:solidFill>
                <a:latin typeface="Consolas"/>
              </a:rPr>
              <a:t>FOR</a:t>
            </a:r>
            <a:r>
              <a:rPr lang="en-US" sz="2000" dirty="0">
                <a:solidFill>
                  <a:prstClr val="black"/>
                </a:solidFill>
                <a:latin typeface="Consolas"/>
              </a:rPr>
              <a:t> </a:t>
            </a:r>
            <a:r>
              <a:rPr lang="en-US" sz="2000" dirty="0">
                <a:solidFill>
                  <a:srgbClr val="008080"/>
                </a:solidFill>
                <a:latin typeface="Consolas"/>
              </a:rPr>
              <a:t>dbo</a:t>
            </a:r>
            <a:r>
              <a:rPr lang="en-US" sz="2000" dirty="0">
                <a:solidFill>
                  <a:srgbClr val="808080"/>
                </a:solidFill>
                <a:latin typeface="Consolas"/>
              </a:rPr>
              <a:t>.</a:t>
            </a:r>
            <a:r>
              <a:rPr lang="en-US" sz="2000" dirty="0">
                <a:latin typeface="Consolas"/>
              </a:rPr>
              <a:t>InvoiceSeq</a:t>
            </a:r>
            <a:r>
              <a:rPr lang="en-US" sz="2000" dirty="0">
                <a:solidFill>
                  <a:srgbClr val="808080"/>
                </a:solidFill>
                <a:latin typeface="Consolas"/>
              </a:rPr>
              <a:t>;</a:t>
            </a:r>
          </a:p>
          <a:p>
            <a:endParaRPr lang="en-US" sz="2000" dirty="0">
              <a:solidFill>
                <a:srgbClr val="808080"/>
              </a:solidFill>
              <a:latin typeface="Consolas"/>
            </a:endParaRPr>
          </a:p>
        </p:txBody>
      </p:sp>
    </p:spTree>
    <p:extLst>
      <p:ext uri="{BB962C8B-B14F-4D97-AF65-F5344CB8AC3E}">
        <p14:creationId xmlns:p14="http://schemas.microsoft.com/office/powerpoint/2010/main" val="1775376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Использование </a:t>
            </a:r>
            <a:r>
              <a:rPr lang="en-US" dirty="0" smtClean="0"/>
              <a:t>SEQUENCES</a:t>
            </a:r>
            <a:endParaRPr lang="en-US" dirty="0"/>
          </a:p>
        </p:txBody>
      </p:sp>
      <p:sp>
        <p:nvSpPr>
          <p:cNvPr id="4" name="AutoShape 3"/>
          <p:cNvSpPr>
            <a:spLocks noChangeArrowheads="1"/>
          </p:cNvSpPr>
          <p:nvPr/>
        </p:nvSpPr>
        <p:spPr bwMode="auto">
          <a:xfrm>
            <a:off x="458788" y="978108"/>
            <a:ext cx="8191436" cy="233368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latin typeface="Consolas"/>
              </a:rPr>
              <a:t>INSERT</a:t>
            </a:r>
            <a:r>
              <a:rPr lang="en-US" sz="2000" b="0" dirty="0">
                <a:solidFill>
                  <a:srgbClr val="008000"/>
                </a:solidFill>
                <a:latin typeface="Consolas"/>
              </a:rPr>
              <a:t> </a:t>
            </a:r>
            <a:r>
              <a:rPr lang="en-US" sz="2000" b="0" dirty="0" err="1">
                <a:latin typeface="Consolas"/>
              </a:rPr>
              <a:t>Test.Orders</a:t>
            </a:r>
            <a:r>
              <a:rPr lang="en-US" sz="2000" b="0" dirty="0">
                <a:latin typeface="Consolas"/>
              </a:rPr>
              <a:t> (</a:t>
            </a:r>
            <a:r>
              <a:rPr lang="en-US" sz="2000" b="0" dirty="0" err="1">
                <a:latin typeface="Consolas"/>
              </a:rPr>
              <a:t>OrderID</a:t>
            </a:r>
            <a:r>
              <a:rPr lang="en-US" sz="2000" b="0" dirty="0">
                <a:latin typeface="Consolas"/>
              </a:rPr>
              <a:t>, Name, </a:t>
            </a:r>
            <a:r>
              <a:rPr lang="en-US" sz="2000" b="0" dirty="0" err="1">
                <a:latin typeface="Consolas"/>
              </a:rPr>
              <a:t>Qty</a:t>
            </a:r>
            <a:r>
              <a:rPr lang="en-US" sz="2000" b="0" dirty="0">
                <a:latin typeface="Consolas"/>
              </a:rPr>
              <a:t>)</a:t>
            </a:r>
          </a:p>
          <a:p>
            <a:r>
              <a:rPr lang="en-US" sz="2000" b="0" dirty="0">
                <a:solidFill>
                  <a:srgbClr val="008000"/>
                </a:solidFill>
                <a:latin typeface="Consolas"/>
              </a:rPr>
              <a:t>    </a:t>
            </a:r>
            <a:r>
              <a:rPr lang="en-US" sz="2000" b="0" dirty="0">
                <a:solidFill>
                  <a:srgbClr val="0000CC"/>
                </a:solidFill>
                <a:latin typeface="Consolas"/>
              </a:rPr>
              <a:t>VALUES</a:t>
            </a:r>
            <a:r>
              <a:rPr lang="en-US" sz="2000" b="0" dirty="0">
                <a:solidFill>
                  <a:srgbClr val="008000"/>
                </a:solidFill>
                <a:latin typeface="Consolas"/>
              </a:rPr>
              <a:t> </a:t>
            </a:r>
            <a:r>
              <a:rPr lang="en-US" sz="2000" b="0" dirty="0">
                <a:solidFill>
                  <a:schemeClr val="bg1">
                    <a:lumMod val="65000"/>
                  </a:schemeClr>
                </a:solidFill>
                <a:latin typeface="Consolas"/>
              </a:rPr>
              <a:t>(</a:t>
            </a:r>
            <a:r>
              <a:rPr lang="en-US" sz="2000" b="0" dirty="0">
                <a:solidFill>
                  <a:srgbClr val="0000CC"/>
                </a:solidFill>
                <a:latin typeface="Consolas"/>
              </a:rPr>
              <a:t>NEXT</a:t>
            </a:r>
            <a:r>
              <a:rPr lang="en-US" sz="2000" b="0" dirty="0">
                <a:solidFill>
                  <a:srgbClr val="008000"/>
                </a:solidFill>
                <a:latin typeface="Consolas"/>
              </a:rPr>
              <a:t> </a:t>
            </a:r>
            <a:r>
              <a:rPr lang="en-US" sz="2000" b="0" dirty="0">
                <a:solidFill>
                  <a:srgbClr val="0000CC"/>
                </a:solidFill>
                <a:latin typeface="Consolas"/>
              </a:rPr>
              <a:t>VALUE</a:t>
            </a:r>
            <a:r>
              <a:rPr lang="en-US" sz="2000" b="0" dirty="0">
                <a:solidFill>
                  <a:srgbClr val="008000"/>
                </a:solidFill>
                <a:latin typeface="Consolas"/>
              </a:rPr>
              <a:t> </a:t>
            </a:r>
            <a:r>
              <a:rPr lang="en-US" sz="2000" b="0" dirty="0">
                <a:solidFill>
                  <a:srgbClr val="0000CC"/>
                </a:solidFill>
                <a:latin typeface="Consolas"/>
              </a:rPr>
              <a:t>FOR</a:t>
            </a:r>
            <a:r>
              <a:rPr lang="en-US" sz="2000" b="0" dirty="0">
                <a:solidFill>
                  <a:srgbClr val="008000"/>
                </a:solidFill>
                <a:latin typeface="Consolas"/>
              </a:rPr>
              <a:t> </a:t>
            </a:r>
            <a:r>
              <a:rPr lang="en-US" sz="2000" b="0" dirty="0" err="1">
                <a:latin typeface="Consolas"/>
              </a:rPr>
              <a:t>dbo.InvoiceSeq</a:t>
            </a:r>
            <a:r>
              <a:rPr lang="en-US" sz="2000" b="0" dirty="0" smtClean="0">
                <a:latin typeface="Consolas"/>
              </a:rPr>
              <a:t>, </a:t>
            </a:r>
            <a:r>
              <a:rPr lang="en-US" sz="2000" b="0" dirty="0">
                <a:latin typeface="Consolas"/>
              </a:rPr>
              <a:t>'Tire', 2</a:t>
            </a:r>
            <a:r>
              <a:rPr lang="en-US" sz="2000" b="0" dirty="0">
                <a:solidFill>
                  <a:schemeClr val="bg1">
                    <a:lumMod val="65000"/>
                  </a:schemeClr>
                </a:solidFill>
                <a:latin typeface="Consolas"/>
              </a:rPr>
              <a:t>) ;</a:t>
            </a:r>
          </a:p>
          <a:p>
            <a:r>
              <a:rPr lang="en-US" sz="2000" b="0" dirty="0">
                <a:solidFill>
                  <a:srgbClr val="0000CC"/>
                </a:solidFill>
                <a:latin typeface="Consolas"/>
              </a:rPr>
              <a:t>INSERT</a:t>
            </a:r>
            <a:r>
              <a:rPr lang="en-US" sz="2000" b="0" dirty="0">
                <a:solidFill>
                  <a:srgbClr val="008000"/>
                </a:solidFill>
                <a:latin typeface="Consolas"/>
              </a:rPr>
              <a:t> </a:t>
            </a:r>
            <a:r>
              <a:rPr lang="en-US" sz="2000" b="0" dirty="0" err="1">
                <a:latin typeface="Consolas"/>
              </a:rPr>
              <a:t>test.Orders</a:t>
            </a:r>
            <a:r>
              <a:rPr lang="en-US" sz="2000" b="0" dirty="0">
                <a:latin typeface="Consolas"/>
              </a:rPr>
              <a:t> (</a:t>
            </a:r>
            <a:r>
              <a:rPr lang="en-US" sz="2000" b="0" dirty="0" err="1">
                <a:latin typeface="Consolas"/>
              </a:rPr>
              <a:t>OrderID</a:t>
            </a:r>
            <a:r>
              <a:rPr lang="en-US" sz="2000" b="0" dirty="0">
                <a:latin typeface="Consolas"/>
              </a:rPr>
              <a:t>, Name, </a:t>
            </a:r>
            <a:r>
              <a:rPr lang="en-US" sz="2000" b="0" dirty="0" err="1">
                <a:latin typeface="Consolas"/>
              </a:rPr>
              <a:t>Qty</a:t>
            </a:r>
            <a:r>
              <a:rPr lang="en-US" sz="2000" b="0" dirty="0">
                <a:latin typeface="Consolas"/>
              </a:rPr>
              <a:t>)</a:t>
            </a:r>
          </a:p>
          <a:p>
            <a:r>
              <a:rPr lang="en-US" sz="2000" b="0" dirty="0">
                <a:solidFill>
                  <a:srgbClr val="008000"/>
                </a:solidFill>
                <a:latin typeface="Consolas"/>
              </a:rPr>
              <a:t>    </a:t>
            </a:r>
            <a:r>
              <a:rPr lang="en-US" sz="2000" b="0" dirty="0">
                <a:solidFill>
                  <a:srgbClr val="0000CC"/>
                </a:solidFill>
                <a:latin typeface="Consolas"/>
              </a:rPr>
              <a:t>VALUES</a:t>
            </a:r>
            <a:r>
              <a:rPr lang="en-US" sz="2000" b="0" dirty="0">
                <a:solidFill>
                  <a:srgbClr val="008000"/>
                </a:solidFill>
                <a:latin typeface="Consolas"/>
              </a:rPr>
              <a:t> </a:t>
            </a:r>
            <a:r>
              <a:rPr lang="en-US" sz="2000" b="0" dirty="0">
                <a:solidFill>
                  <a:schemeClr val="bg1">
                    <a:lumMod val="65000"/>
                  </a:schemeClr>
                </a:solidFill>
                <a:latin typeface="Consolas"/>
              </a:rPr>
              <a:t>(</a:t>
            </a:r>
            <a:r>
              <a:rPr lang="en-US" sz="2000" b="0" dirty="0">
                <a:solidFill>
                  <a:srgbClr val="0000CC"/>
                </a:solidFill>
                <a:latin typeface="Consolas"/>
              </a:rPr>
              <a:t>NEXT</a:t>
            </a:r>
            <a:r>
              <a:rPr lang="en-US" sz="2000" b="0" dirty="0">
                <a:solidFill>
                  <a:srgbClr val="008000"/>
                </a:solidFill>
                <a:latin typeface="Consolas"/>
              </a:rPr>
              <a:t> </a:t>
            </a:r>
            <a:r>
              <a:rPr lang="en-US" sz="2000" b="0" dirty="0">
                <a:solidFill>
                  <a:srgbClr val="0000CC"/>
                </a:solidFill>
                <a:latin typeface="Consolas"/>
              </a:rPr>
              <a:t>VALUE</a:t>
            </a:r>
            <a:r>
              <a:rPr lang="en-US" sz="2000" b="0" dirty="0">
                <a:solidFill>
                  <a:srgbClr val="008000"/>
                </a:solidFill>
                <a:latin typeface="Consolas"/>
              </a:rPr>
              <a:t> </a:t>
            </a:r>
            <a:r>
              <a:rPr lang="en-US" sz="2000" b="0" dirty="0">
                <a:solidFill>
                  <a:srgbClr val="0000CC"/>
                </a:solidFill>
                <a:latin typeface="Consolas"/>
              </a:rPr>
              <a:t>FOR</a:t>
            </a:r>
            <a:r>
              <a:rPr lang="en-US" sz="2000" b="0" dirty="0">
                <a:solidFill>
                  <a:srgbClr val="008000"/>
                </a:solidFill>
                <a:latin typeface="Consolas"/>
              </a:rPr>
              <a:t> </a:t>
            </a:r>
            <a:r>
              <a:rPr lang="en-US" sz="2000" b="0" dirty="0" err="1">
                <a:latin typeface="Consolas"/>
              </a:rPr>
              <a:t>dbo.InvoiceSeq</a:t>
            </a:r>
            <a:r>
              <a:rPr lang="en-US" sz="2000" b="0" dirty="0" smtClean="0">
                <a:latin typeface="Consolas"/>
              </a:rPr>
              <a:t>, </a:t>
            </a:r>
            <a:r>
              <a:rPr lang="en-US" sz="2000" b="0" dirty="0">
                <a:latin typeface="Consolas"/>
              </a:rPr>
              <a:t>'Seat', 1</a:t>
            </a:r>
            <a:r>
              <a:rPr lang="en-US" sz="2000" b="0" dirty="0">
                <a:solidFill>
                  <a:schemeClr val="bg1">
                    <a:lumMod val="65000"/>
                  </a:schemeClr>
                </a:solidFill>
                <a:latin typeface="Consolas"/>
              </a:rPr>
              <a:t>) ;</a:t>
            </a:r>
          </a:p>
          <a:p>
            <a:r>
              <a:rPr lang="en-US" sz="2000" b="0" dirty="0">
                <a:solidFill>
                  <a:srgbClr val="0000CC"/>
                </a:solidFill>
                <a:latin typeface="Consolas"/>
              </a:rPr>
              <a:t>INSERT</a:t>
            </a:r>
            <a:r>
              <a:rPr lang="en-US" sz="2000" b="0" dirty="0">
                <a:solidFill>
                  <a:srgbClr val="008000"/>
                </a:solidFill>
                <a:latin typeface="Consolas"/>
              </a:rPr>
              <a:t> </a:t>
            </a:r>
            <a:r>
              <a:rPr lang="en-US" sz="2000" b="0" dirty="0" err="1">
                <a:latin typeface="Consolas"/>
              </a:rPr>
              <a:t>test.Orders</a:t>
            </a:r>
            <a:r>
              <a:rPr lang="en-US" sz="2000" b="0" dirty="0">
                <a:latin typeface="Consolas"/>
              </a:rPr>
              <a:t> (</a:t>
            </a:r>
            <a:r>
              <a:rPr lang="en-US" sz="2000" b="0" dirty="0" err="1">
                <a:latin typeface="Consolas"/>
              </a:rPr>
              <a:t>OrderID</a:t>
            </a:r>
            <a:r>
              <a:rPr lang="en-US" sz="2000" b="0" dirty="0">
                <a:latin typeface="Consolas"/>
              </a:rPr>
              <a:t>, Name, </a:t>
            </a:r>
            <a:r>
              <a:rPr lang="en-US" sz="2000" b="0" dirty="0" err="1">
                <a:latin typeface="Consolas"/>
              </a:rPr>
              <a:t>Qty</a:t>
            </a:r>
            <a:r>
              <a:rPr lang="en-US" sz="2000" b="0" dirty="0">
                <a:latin typeface="Consolas"/>
              </a:rPr>
              <a:t>)</a:t>
            </a:r>
          </a:p>
          <a:p>
            <a:r>
              <a:rPr lang="en-US" sz="2000" b="0" dirty="0">
                <a:solidFill>
                  <a:srgbClr val="008000"/>
                </a:solidFill>
                <a:latin typeface="Consolas"/>
              </a:rPr>
              <a:t>    </a:t>
            </a:r>
            <a:r>
              <a:rPr lang="en-US" sz="2000" b="0" dirty="0">
                <a:solidFill>
                  <a:srgbClr val="0000CC"/>
                </a:solidFill>
                <a:latin typeface="Consolas"/>
              </a:rPr>
              <a:t>VALUES</a:t>
            </a:r>
            <a:r>
              <a:rPr lang="en-US" sz="2000" b="0" dirty="0">
                <a:solidFill>
                  <a:srgbClr val="008000"/>
                </a:solidFill>
                <a:latin typeface="Consolas"/>
              </a:rPr>
              <a:t> </a:t>
            </a:r>
            <a:r>
              <a:rPr lang="en-US" sz="2000" b="0" dirty="0">
                <a:solidFill>
                  <a:schemeClr val="bg1">
                    <a:lumMod val="65000"/>
                  </a:schemeClr>
                </a:solidFill>
                <a:latin typeface="Consolas"/>
              </a:rPr>
              <a:t>(</a:t>
            </a:r>
            <a:r>
              <a:rPr lang="en-US" sz="2000" b="0" dirty="0">
                <a:solidFill>
                  <a:srgbClr val="0000CC"/>
                </a:solidFill>
                <a:latin typeface="Consolas"/>
              </a:rPr>
              <a:t>NEXT</a:t>
            </a:r>
            <a:r>
              <a:rPr lang="en-US" sz="2000" b="0" dirty="0">
                <a:solidFill>
                  <a:srgbClr val="008000"/>
                </a:solidFill>
                <a:latin typeface="Consolas"/>
              </a:rPr>
              <a:t> </a:t>
            </a:r>
            <a:r>
              <a:rPr lang="en-US" sz="2000" b="0" dirty="0">
                <a:solidFill>
                  <a:srgbClr val="0000CC"/>
                </a:solidFill>
                <a:latin typeface="Consolas"/>
              </a:rPr>
              <a:t>VALUE</a:t>
            </a:r>
            <a:r>
              <a:rPr lang="en-US" sz="2000" b="0" dirty="0">
                <a:solidFill>
                  <a:srgbClr val="008000"/>
                </a:solidFill>
                <a:latin typeface="Consolas"/>
              </a:rPr>
              <a:t> </a:t>
            </a:r>
            <a:r>
              <a:rPr lang="en-US" sz="2000" b="0" dirty="0">
                <a:solidFill>
                  <a:srgbClr val="0000CC"/>
                </a:solidFill>
                <a:latin typeface="Consolas"/>
              </a:rPr>
              <a:t>FOR</a:t>
            </a:r>
            <a:r>
              <a:rPr lang="en-US" sz="2000" b="0" dirty="0">
                <a:solidFill>
                  <a:srgbClr val="008000"/>
                </a:solidFill>
                <a:latin typeface="Consolas"/>
              </a:rPr>
              <a:t> </a:t>
            </a:r>
            <a:r>
              <a:rPr lang="en-US" sz="2000" b="0" dirty="0" err="1">
                <a:latin typeface="Consolas"/>
              </a:rPr>
              <a:t>dbo.InvoiceSeq</a:t>
            </a:r>
            <a:r>
              <a:rPr lang="en-US" sz="2000" b="0" dirty="0" smtClean="0">
                <a:latin typeface="Consolas"/>
              </a:rPr>
              <a:t>, </a:t>
            </a:r>
            <a:r>
              <a:rPr lang="en-US" sz="2000" b="0" dirty="0">
                <a:latin typeface="Consolas"/>
              </a:rPr>
              <a:t>'Brake', 1</a:t>
            </a:r>
            <a:r>
              <a:rPr lang="en-US" sz="2000" b="0" dirty="0" smtClean="0">
                <a:solidFill>
                  <a:schemeClr val="bg1">
                    <a:lumMod val="65000"/>
                  </a:schemeClr>
                </a:solidFill>
                <a:latin typeface="Consolas"/>
              </a:rPr>
              <a:t>);</a:t>
            </a:r>
            <a:endParaRPr lang="en-US" sz="2000" b="0" dirty="0">
              <a:solidFill>
                <a:schemeClr val="bg1">
                  <a:lumMod val="65000"/>
                </a:schemeClr>
              </a:solidFill>
              <a:latin typeface="Consolas"/>
            </a:endParaRPr>
          </a:p>
          <a:p>
            <a:r>
              <a:rPr lang="en-US" sz="2000" b="0" dirty="0">
                <a:solidFill>
                  <a:srgbClr val="0000CC"/>
                </a:solidFill>
                <a:latin typeface="Consolas"/>
              </a:rPr>
              <a:t>GO</a:t>
            </a:r>
          </a:p>
        </p:txBody>
      </p:sp>
      <p:sp>
        <p:nvSpPr>
          <p:cNvPr id="5" name="AutoShape 3"/>
          <p:cNvSpPr>
            <a:spLocks noGrp="1" noChangeArrowheads="1"/>
          </p:cNvSpPr>
          <p:nvPr>
            <p:ph idx="1"/>
          </p:nvPr>
        </p:nvSpPr>
        <p:spPr bwMode="auto">
          <a:xfrm>
            <a:off x="458788" y="3404681"/>
            <a:ext cx="8127428" cy="313289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chemeClr val="tx1"/>
                </a:solidFill>
                <a:latin typeface="Consolas"/>
              </a:rPr>
              <a:t>-- Create a table</a:t>
            </a:r>
          </a:p>
          <a:p>
            <a:r>
              <a:rPr lang="en-US" sz="2000" dirty="0">
                <a:solidFill>
                  <a:srgbClr val="0000CC"/>
                </a:solidFill>
                <a:latin typeface="Consolas"/>
              </a:rPr>
              <a:t>CREATE</a:t>
            </a:r>
            <a:r>
              <a:rPr lang="en-US" sz="2000" dirty="0">
                <a:solidFill>
                  <a:schemeClr val="tx1"/>
                </a:solidFill>
                <a:latin typeface="Consolas"/>
              </a:rPr>
              <a:t> </a:t>
            </a:r>
            <a:r>
              <a:rPr lang="en-US" sz="2000" dirty="0">
                <a:solidFill>
                  <a:srgbClr val="0000CC"/>
                </a:solidFill>
                <a:latin typeface="Consolas"/>
              </a:rPr>
              <a:t>TABLE</a:t>
            </a:r>
            <a:r>
              <a:rPr lang="en-US" sz="2000" dirty="0">
                <a:solidFill>
                  <a:schemeClr val="tx1"/>
                </a:solidFill>
                <a:latin typeface="Consolas"/>
              </a:rPr>
              <a:t> </a:t>
            </a:r>
            <a:r>
              <a:rPr lang="en-US" sz="2000" dirty="0" err="1">
                <a:solidFill>
                  <a:schemeClr val="tx1"/>
                </a:solidFill>
                <a:latin typeface="Consolas"/>
              </a:rPr>
              <a:t>Test.Orders</a:t>
            </a:r>
            <a:endParaRPr lang="en-US" sz="2000" dirty="0">
              <a:solidFill>
                <a:schemeClr val="tx1"/>
              </a:solidFill>
              <a:latin typeface="Consolas"/>
            </a:endParaRPr>
          </a:p>
          <a:p>
            <a:r>
              <a:rPr lang="en-US" sz="2000" dirty="0" smtClean="0">
                <a:solidFill>
                  <a:schemeClr val="bg1">
                    <a:lumMod val="50000"/>
                  </a:schemeClr>
                </a:solidFill>
                <a:latin typeface="Consolas"/>
              </a:rPr>
              <a:t>(</a:t>
            </a:r>
            <a:endParaRPr lang="ru-RU" sz="2000" dirty="0" smtClean="0">
              <a:solidFill>
                <a:schemeClr val="bg1">
                  <a:lumMod val="50000"/>
                </a:schemeClr>
              </a:solidFill>
              <a:latin typeface="Consolas"/>
            </a:endParaRPr>
          </a:p>
          <a:p>
            <a:r>
              <a:rPr lang="ru-RU" sz="2000" dirty="0">
                <a:solidFill>
                  <a:schemeClr val="bg1">
                    <a:lumMod val="50000"/>
                  </a:schemeClr>
                </a:solidFill>
                <a:latin typeface="Consolas"/>
              </a:rPr>
              <a:t>	</a:t>
            </a:r>
            <a:r>
              <a:rPr lang="en-US" sz="2000" dirty="0" err="1" smtClean="0">
                <a:solidFill>
                  <a:schemeClr val="tx1"/>
                </a:solidFill>
                <a:latin typeface="Consolas"/>
              </a:rPr>
              <a:t>OrderID</a:t>
            </a:r>
            <a:r>
              <a:rPr lang="en-US" sz="2000" dirty="0" smtClean="0">
                <a:solidFill>
                  <a:schemeClr val="tx1"/>
                </a:solidFill>
                <a:latin typeface="Consolas"/>
              </a:rPr>
              <a:t> </a:t>
            </a:r>
            <a:r>
              <a:rPr lang="en-US" sz="2000" dirty="0" err="1">
                <a:solidFill>
                  <a:schemeClr val="tx1"/>
                </a:solidFill>
                <a:latin typeface="Consolas"/>
              </a:rPr>
              <a:t>int</a:t>
            </a:r>
            <a:r>
              <a:rPr lang="en-US" sz="2000" dirty="0">
                <a:solidFill>
                  <a:schemeClr val="tx1"/>
                </a:solidFill>
                <a:latin typeface="Consolas"/>
              </a:rPr>
              <a:t> </a:t>
            </a:r>
            <a:r>
              <a:rPr lang="en-US" sz="2000" dirty="0">
                <a:solidFill>
                  <a:srgbClr val="0000CC"/>
                </a:solidFill>
                <a:latin typeface="Consolas"/>
              </a:rPr>
              <a:t>PRIMARY</a:t>
            </a:r>
            <a:r>
              <a:rPr lang="en-US" sz="2000" dirty="0">
                <a:solidFill>
                  <a:schemeClr val="tx1"/>
                </a:solidFill>
                <a:latin typeface="Consolas"/>
              </a:rPr>
              <a:t> </a:t>
            </a:r>
            <a:r>
              <a:rPr lang="en-US" sz="2000" dirty="0" smtClean="0">
                <a:solidFill>
                  <a:srgbClr val="0000CC"/>
                </a:solidFill>
                <a:latin typeface="Consolas"/>
              </a:rPr>
              <a:t>KEY</a:t>
            </a:r>
            <a:r>
              <a:rPr lang="ru-RU" sz="2000" dirty="0" smtClean="0">
                <a:solidFill>
                  <a:srgbClr val="0000CC"/>
                </a:solidFill>
                <a:latin typeface="Consolas"/>
              </a:rPr>
              <a:t> </a:t>
            </a:r>
            <a:r>
              <a:rPr lang="en-US" sz="2000" dirty="0" smtClean="0">
                <a:solidFill>
                  <a:srgbClr val="0000CC"/>
                </a:solidFill>
                <a:latin typeface="Consolas"/>
              </a:rPr>
              <a:t>DEFAULT (NEXT VALUE FOR </a:t>
            </a:r>
            <a:r>
              <a:rPr lang="en-US" sz="2000" dirty="0" err="1" smtClean="0">
                <a:solidFill>
                  <a:schemeClr val="tx1">
                    <a:alpha val="99000"/>
                  </a:schemeClr>
                </a:solidFill>
                <a:latin typeface="Consolas"/>
              </a:rPr>
              <a:t>dbo.InvoiceSeq</a:t>
            </a:r>
            <a:r>
              <a:rPr lang="en-US" sz="2000" dirty="0" smtClean="0">
                <a:latin typeface="Consolas"/>
              </a:rPr>
              <a:t>)</a:t>
            </a:r>
            <a:r>
              <a:rPr lang="en-US" sz="2000" dirty="0" smtClean="0">
                <a:solidFill>
                  <a:schemeClr val="tx1"/>
                </a:solidFill>
                <a:latin typeface="Consolas"/>
              </a:rPr>
              <a:t>,</a:t>
            </a:r>
            <a:endParaRPr lang="en-US" sz="2000" dirty="0">
              <a:solidFill>
                <a:schemeClr val="tx1"/>
              </a:solidFill>
              <a:latin typeface="Consolas"/>
            </a:endParaRPr>
          </a:p>
          <a:p>
            <a:r>
              <a:rPr lang="en-US" sz="2000" dirty="0">
                <a:solidFill>
                  <a:schemeClr val="tx1"/>
                </a:solidFill>
                <a:latin typeface="Consolas"/>
              </a:rPr>
              <a:t>    </a:t>
            </a:r>
            <a:r>
              <a:rPr lang="ru-RU" sz="2000" dirty="0" smtClean="0">
                <a:solidFill>
                  <a:schemeClr val="tx1"/>
                </a:solidFill>
                <a:latin typeface="Consolas"/>
              </a:rPr>
              <a:t>	</a:t>
            </a:r>
            <a:r>
              <a:rPr lang="en-US" sz="2000" dirty="0" smtClean="0">
                <a:solidFill>
                  <a:schemeClr val="tx1"/>
                </a:solidFill>
                <a:latin typeface="Consolas"/>
              </a:rPr>
              <a:t>Name </a:t>
            </a:r>
            <a:r>
              <a:rPr lang="en-US" sz="2000" dirty="0" err="1">
                <a:solidFill>
                  <a:schemeClr val="tx1"/>
                </a:solidFill>
                <a:latin typeface="Consolas"/>
              </a:rPr>
              <a:t>varchar</a:t>
            </a:r>
            <a:r>
              <a:rPr lang="en-US" sz="2000" dirty="0">
                <a:solidFill>
                  <a:schemeClr val="bg1">
                    <a:lumMod val="50000"/>
                  </a:schemeClr>
                </a:solidFill>
                <a:latin typeface="Consolas"/>
              </a:rPr>
              <a:t>(</a:t>
            </a:r>
            <a:r>
              <a:rPr lang="en-US" sz="2000" dirty="0">
                <a:solidFill>
                  <a:schemeClr val="tx1"/>
                </a:solidFill>
                <a:latin typeface="Consolas"/>
              </a:rPr>
              <a:t>20</a:t>
            </a:r>
            <a:r>
              <a:rPr lang="en-US" sz="2000" dirty="0">
                <a:solidFill>
                  <a:schemeClr val="bg1">
                    <a:lumMod val="50000"/>
                  </a:schemeClr>
                </a:solidFill>
                <a:latin typeface="Consolas"/>
              </a:rPr>
              <a:t>)</a:t>
            </a:r>
            <a:r>
              <a:rPr lang="en-US" sz="2000" dirty="0">
                <a:solidFill>
                  <a:schemeClr val="tx1"/>
                </a:solidFill>
                <a:latin typeface="Consolas"/>
              </a:rPr>
              <a:t> </a:t>
            </a:r>
            <a:r>
              <a:rPr lang="en-US" sz="2000" dirty="0">
                <a:solidFill>
                  <a:srgbClr val="0000CC"/>
                </a:solidFill>
                <a:latin typeface="Consolas"/>
              </a:rPr>
              <a:t>NOT</a:t>
            </a:r>
            <a:r>
              <a:rPr lang="en-US" sz="2000" dirty="0">
                <a:solidFill>
                  <a:schemeClr val="tx1"/>
                </a:solidFill>
                <a:latin typeface="Consolas"/>
              </a:rPr>
              <a:t> NULL,</a:t>
            </a:r>
          </a:p>
          <a:p>
            <a:r>
              <a:rPr lang="en-US" sz="2000" dirty="0">
                <a:solidFill>
                  <a:schemeClr val="tx1"/>
                </a:solidFill>
                <a:latin typeface="Consolas"/>
              </a:rPr>
              <a:t>    </a:t>
            </a:r>
            <a:r>
              <a:rPr lang="ru-RU" sz="2000" dirty="0" smtClean="0">
                <a:solidFill>
                  <a:schemeClr val="tx1"/>
                </a:solidFill>
                <a:latin typeface="Consolas"/>
              </a:rPr>
              <a:t>	</a:t>
            </a:r>
            <a:r>
              <a:rPr lang="en-US" sz="2000" dirty="0" err="1" smtClean="0">
                <a:solidFill>
                  <a:schemeClr val="tx1"/>
                </a:solidFill>
                <a:latin typeface="Consolas"/>
              </a:rPr>
              <a:t>Qty</a:t>
            </a:r>
            <a:r>
              <a:rPr lang="en-US" sz="2000" dirty="0" smtClean="0">
                <a:solidFill>
                  <a:schemeClr val="tx1"/>
                </a:solidFill>
                <a:latin typeface="Consolas"/>
              </a:rPr>
              <a:t> </a:t>
            </a:r>
            <a:r>
              <a:rPr lang="en-US" sz="2000" dirty="0" err="1">
                <a:solidFill>
                  <a:schemeClr val="tx1"/>
                </a:solidFill>
                <a:latin typeface="Consolas"/>
              </a:rPr>
              <a:t>int</a:t>
            </a:r>
            <a:r>
              <a:rPr lang="en-US" sz="2000" dirty="0">
                <a:solidFill>
                  <a:schemeClr val="tx1"/>
                </a:solidFill>
                <a:latin typeface="Consolas"/>
              </a:rPr>
              <a:t> </a:t>
            </a:r>
            <a:r>
              <a:rPr lang="en-US" sz="2000" dirty="0">
                <a:solidFill>
                  <a:srgbClr val="0000CC"/>
                </a:solidFill>
                <a:latin typeface="Consolas"/>
              </a:rPr>
              <a:t>NOT</a:t>
            </a:r>
            <a:r>
              <a:rPr lang="en-US" sz="2000" dirty="0">
                <a:solidFill>
                  <a:schemeClr val="tx1"/>
                </a:solidFill>
                <a:latin typeface="Consolas"/>
              </a:rPr>
              <a:t> </a:t>
            </a:r>
            <a:r>
              <a:rPr lang="en-US" sz="2000" dirty="0" smtClean="0">
                <a:solidFill>
                  <a:srgbClr val="0000CC"/>
                </a:solidFill>
                <a:latin typeface="Consolas"/>
              </a:rPr>
              <a:t>NULL</a:t>
            </a:r>
            <a:endParaRPr lang="ru-RU" sz="2000" dirty="0" smtClean="0">
              <a:solidFill>
                <a:srgbClr val="0000CC"/>
              </a:solidFill>
              <a:latin typeface="Consolas"/>
            </a:endParaRPr>
          </a:p>
          <a:p>
            <a:r>
              <a:rPr lang="en-US" sz="2000" dirty="0" smtClean="0">
                <a:solidFill>
                  <a:schemeClr val="bg1">
                    <a:lumMod val="50000"/>
                  </a:schemeClr>
                </a:solidFill>
                <a:latin typeface="Consolas"/>
              </a:rPr>
              <a:t>)</a:t>
            </a:r>
            <a:r>
              <a:rPr lang="en-US" sz="2000" dirty="0" smtClean="0">
                <a:solidFill>
                  <a:schemeClr val="tx1"/>
                </a:solidFill>
                <a:latin typeface="Consolas"/>
              </a:rPr>
              <a:t>;</a:t>
            </a:r>
            <a:endParaRPr lang="en-US" sz="2000" dirty="0">
              <a:solidFill>
                <a:schemeClr val="tx1"/>
              </a:solidFill>
              <a:latin typeface="Consolas"/>
            </a:endParaRPr>
          </a:p>
          <a:p>
            <a:r>
              <a:rPr lang="en-US" sz="2000" dirty="0">
                <a:solidFill>
                  <a:srgbClr val="0000CC"/>
                </a:solidFill>
                <a:latin typeface="Consolas"/>
              </a:rPr>
              <a:t>GO</a:t>
            </a:r>
          </a:p>
        </p:txBody>
      </p:sp>
    </p:spTree>
    <p:extLst>
      <p:ext uri="{BB962C8B-B14F-4D97-AF65-F5344CB8AC3E}">
        <p14:creationId xmlns:p14="http://schemas.microsoft.com/office/powerpoint/2010/main" val="1879064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930B52-E2FA-4636-820B-5BAA5F2C2D9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3.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1446</Words>
  <Application>Microsoft Office PowerPoint</Application>
  <PresentationFormat>Экран (4:3)</PresentationFormat>
  <Paragraphs>273</Paragraphs>
  <Slides>22</Slides>
  <Notes>22</Notes>
  <HiddenSlides>0</HiddenSlides>
  <MMClips>0</MMClips>
  <ScaleCrop>false</ScaleCrop>
  <HeadingPairs>
    <vt:vector size="4" baseType="variant">
      <vt:variant>
        <vt:lpstr>Тема</vt:lpstr>
      </vt:variant>
      <vt:variant>
        <vt:i4>7</vt:i4>
      </vt:variant>
      <vt:variant>
        <vt:lpstr>Заголовки слайдов</vt:lpstr>
      </vt:variant>
      <vt:variant>
        <vt:i4>22</vt:i4>
      </vt:variant>
    </vt:vector>
  </HeadingPairs>
  <TitlesOfParts>
    <vt:vector size="29" baseType="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Презентация PowerPoint</vt:lpstr>
      <vt:lpstr>Обзор</vt:lpstr>
      <vt:lpstr>Презентация PowerPoint</vt:lpstr>
      <vt:lpstr>Добавление данных</vt:lpstr>
      <vt:lpstr>INSERT c SELECT и EXEC</vt:lpstr>
      <vt:lpstr>Применение SELECT INTO</vt:lpstr>
      <vt:lpstr>Применение IDENTITY</vt:lpstr>
      <vt:lpstr>Объекты SEQUENCES</vt:lpstr>
      <vt:lpstr>Использование SEQUENCES</vt:lpstr>
      <vt:lpstr>Модификация данных с UPDATE</vt:lpstr>
      <vt:lpstr>Объединение данных через MERGE</vt:lpstr>
      <vt:lpstr>Объединение данных через MERGE</vt:lpstr>
      <vt:lpstr>Удаление данных с DELETE</vt:lpstr>
      <vt:lpstr>Использование TRUNCATE TABLE</vt:lpstr>
      <vt:lpstr>Презентация PowerPoint</vt:lpstr>
      <vt:lpstr>Ограничение PRIMARY KEY</vt:lpstr>
      <vt:lpstr>Ограничение FOREIGN KEY</vt:lpstr>
      <vt:lpstr>Ограничение UNIQUE</vt:lpstr>
      <vt:lpstr>Ограничение CHECK</vt:lpstr>
      <vt:lpstr>Ограничение DEFAULT</vt:lpstr>
      <vt:lpstr>DML triggers</vt:lpstr>
      <vt:lpstr>OUTPUT предложение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2016-03-06T08:18:37Z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