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6.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6" r:id="rId4"/>
    <p:sldMasterId id="2147483704" r:id="rId5"/>
    <p:sldMasterId id="2147483716" r:id="rId6"/>
    <p:sldMasterId id="2147483730" r:id="rId7"/>
    <p:sldMasterId id="2147483755" r:id="rId8"/>
    <p:sldMasterId id="2147483780" r:id="rId9"/>
    <p:sldMasterId id="2147483805" r:id="rId10"/>
  </p:sldMasterIdLst>
  <p:notesMasterIdLst>
    <p:notesMasterId r:id="rId61"/>
  </p:notesMasterIdLst>
  <p:sldIdLst>
    <p:sldId id="293" r:id="rId11"/>
    <p:sldId id="325" r:id="rId12"/>
    <p:sldId id="464" r:id="rId13"/>
    <p:sldId id="447" r:id="rId14"/>
    <p:sldId id="473" r:id="rId15"/>
    <p:sldId id="511" r:id="rId16"/>
    <p:sldId id="512" r:id="rId17"/>
    <p:sldId id="465" r:id="rId18"/>
    <p:sldId id="478" r:id="rId19"/>
    <p:sldId id="513" r:id="rId20"/>
    <p:sldId id="514" r:id="rId21"/>
    <p:sldId id="515" r:id="rId22"/>
    <p:sldId id="516" r:id="rId23"/>
    <p:sldId id="517" r:id="rId24"/>
    <p:sldId id="518" r:id="rId25"/>
    <p:sldId id="519" r:id="rId26"/>
    <p:sldId id="479" r:id="rId27"/>
    <p:sldId id="523" r:id="rId28"/>
    <p:sldId id="526" r:id="rId29"/>
    <p:sldId id="527" r:id="rId30"/>
    <p:sldId id="528" r:id="rId31"/>
    <p:sldId id="529" r:id="rId32"/>
    <p:sldId id="530" r:id="rId33"/>
    <p:sldId id="531" r:id="rId34"/>
    <p:sldId id="487" r:id="rId35"/>
    <p:sldId id="524" r:id="rId36"/>
    <p:sldId id="532" r:id="rId37"/>
    <p:sldId id="533" r:id="rId38"/>
    <p:sldId id="535" r:id="rId39"/>
    <p:sldId id="534" r:id="rId40"/>
    <p:sldId id="536" r:id="rId41"/>
    <p:sldId id="537" r:id="rId42"/>
    <p:sldId id="525" r:id="rId43"/>
    <p:sldId id="540" r:id="rId44"/>
    <p:sldId id="541" r:id="rId45"/>
    <p:sldId id="542" r:id="rId46"/>
    <p:sldId id="494" r:id="rId47"/>
    <p:sldId id="543" r:id="rId48"/>
    <p:sldId id="544" r:id="rId49"/>
    <p:sldId id="545" r:id="rId50"/>
    <p:sldId id="546" r:id="rId51"/>
    <p:sldId id="547" r:id="rId52"/>
    <p:sldId id="548" r:id="rId53"/>
    <p:sldId id="549" r:id="rId54"/>
    <p:sldId id="550" r:id="rId55"/>
    <p:sldId id="551" r:id="rId56"/>
    <p:sldId id="552" r:id="rId57"/>
    <p:sldId id="553" r:id="rId58"/>
    <p:sldId id="499" r:id="rId59"/>
    <p:sldId id="520" r:id="rId60"/>
  </p:sldIdLst>
  <p:sldSz cx="9144000" cy="6858000" type="screen4x3"/>
  <p:notesSz cx="7010400" cy="9296400"/>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Автор"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0000CC"/>
    <a:srgbClr val="FF0000"/>
    <a:srgbClr val="3E8CC6"/>
    <a:srgbClr val="E8F6E4"/>
    <a:srgbClr val="EEEFD7"/>
    <a:srgbClr val="BBCDE3"/>
    <a:srgbClr val="B395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9" autoAdjust="0"/>
    <p:restoredTop sz="70849" autoAdjust="0"/>
  </p:normalViewPr>
  <p:slideViewPr>
    <p:cSldViewPr snapToGrid="0">
      <p:cViewPr varScale="1">
        <p:scale>
          <a:sx n="76" d="100"/>
          <a:sy n="76" d="100"/>
        </p:scale>
        <p:origin x="948" y="126"/>
      </p:cViewPr>
      <p:guideLst>
        <p:guide orient="horz" pos="2160"/>
        <p:guide pos="2880"/>
      </p:guideLst>
    </p:cSldViewPr>
  </p:slideViewPr>
  <p:outlineViewPr>
    <p:cViewPr>
      <p:scale>
        <a:sx n="33" d="100"/>
        <a:sy n="33" d="100"/>
      </p:scale>
      <p:origin x="258" y="2226"/>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7" d="100"/>
          <a:sy n="87" d="100"/>
        </p:scale>
        <p:origin x="3804"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6.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63" Type="http://schemas.openxmlformats.org/officeDocument/2006/relationships/presProps" Target="pres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66"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notesMaster" Target="notesMasters/notesMaster1.xml"/><Relationship Id="rId19" Type="http://schemas.openxmlformats.org/officeDocument/2006/relationships/slide" Target="slides/slide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viewProps" Target="viewProps.xml"/><Relationship Id="rId8" Type="http://schemas.openxmlformats.org/officeDocument/2006/relationships/slideMaster" Target="slideMasters/slideMaster5.xml"/><Relationship Id="rId51" Type="http://schemas.openxmlformats.org/officeDocument/2006/relationships/slide" Target="slides/slide41.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10" Type="http://schemas.openxmlformats.org/officeDocument/2006/relationships/slideMaster" Target="slideMasters/slideMaster7.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 Target="slides/slide3.xml"/><Relationship Id="rId18" Type="http://schemas.openxmlformats.org/officeDocument/2006/relationships/slide" Target="slides/slide8.xml"/><Relationship Id="rId39" Type="http://schemas.openxmlformats.org/officeDocument/2006/relationships/slide" Target="slides/slide29.xml"/></Relationships>
</file>

<file path=ppt/_rels/viewProps.xml.rels><?xml version="1.0" encoding="UTF-8" standalone="yes"?>
<Relationships xmlns="http://schemas.openxmlformats.org/package/2006/relationships"><Relationship Id="rId1"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a:t>Module 4: Managing Security</a:t>
            </a:r>
          </a:p>
        </p:txBody>
      </p:sp>
      <p:sp>
        <p:nvSpPr>
          <p:cNvPr id="5123"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a:t>Course 2786B</a:t>
            </a:r>
          </a:p>
        </p:txBody>
      </p:sp>
      <p:sp>
        <p:nvSpPr>
          <p:cNvPr id="19460" name="Rectangle 4"/>
          <p:cNvSpPr>
            <a:spLocks noGrp="1" noRot="1" noChangeAspect="1" noChangeArrowheads="1" noTextEdit="1"/>
          </p:cNvSpPr>
          <p:nvPr>
            <p:ph type="sldImg" idx="2"/>
          </p:nvPr>
        </p:nvSpPr>
        <p:spPr bwMode="auto">
          <a:xfrm>
            <a:off x="4367213" y="76200"/>
            <a:ext cx="2528887" cy="18970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314325" y="795338"/>
            <a:ext cx="6286500" cy="8232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cs typeface="+mn-cs"/>
              </a:defRPr>
            </a:lvl1pPr>
          </a:lstStyle>
          <a:p>
            <a:pPr>
              <a:defRPr/>
            </a:pPr>
            <a:fld id="{F7CDD145-17A8-454E-9AC4-066C4616686D}" type="slidenum">
              <a:rPr lang="en-US"/>
              <a:pPr>
                <a:defRPr/>
              </a:pPr>
              <a:t>‹#›</a:t>
            </a:fld>
            <a:endParaRPr lang="en-US" dirty="0"/>
          </a:p>
        </p:txBody>
      </p:sp>
    </p:spTree>
    <p:extLst>
      <p:ext uri="{BB962C8B-B14F-4D97-AF65-F5344CB8AC3E}">
        <p14:creationId xmlns:p14="http://schemas.microsoft.com/office/powerpoint/2010/main" val="2898171260"/>
      </p:ext>
    </p:extLst>
  </p:cSld>
  <p:clrMap bg1="lt1" tx1="dk1" bg2="lt2" tx2="dk2" accent1="accent1" accent2="accent2" accent3="accent3" accent4="accent4" accent5="accent5" accent6="accent6" hlink="hlink" folHlink="folHlink"/>
  <p:hf ftr="0"/>
  <p:notesStyle>
    <a:lvl1pPr algn="l" rtl="0" eaLnBrk="0" fontAlgn="base" hangingPunct="0">
      <a:spcBef>
        <a:spcPct val="0"/>
      </a:spcBef>
      <a:spcAft>
        <a:spcPct val="60000"/>
      </a:spcAft>
      <a:defRPr sz="1000" kern="1200">
        <a:solidFill>
          <a:schemeClr val="tx1"/>
        </a:solidFill>
        <a:latin typeface="Arial" charset="0"/>
        <a:ea typeface="+mn-ea"/>
        <a:cs typeface="+mn-cs"/>
      </a:defRPr>
    </a:lvl1pPr>
    <a:lvl2pPr marL="342900" indent="-114300" algn="l" rtl="0" eaLnBrk="0" fontAlgn="base" hangingPunct="0">
      <a:spcBef>
        <a:spcPct val="0"/>
      </a:spcBef>
      <a:spcAft>
        <a:spcPct val="60000"/>
      </a:spcAft>
      <a:buClr>
        <a:srgbClr val="336699"/>
      </a:buClr>
      <a:buChar char="•"/>
      <a:defRPr sz="1000" kern="1200">
        <a:solidFill>
          <a:schemeClr val="tx1"/>
        </a:solidFill>
        <a:latin typeface="Arial" charset="0"/>
        <a:ea typeface="+mn-ea"/>
        <a:cs typeface="+mn-cs"/>
      </a:defRPr>
    </a:lvl2pPr>
    <a:lvl3pPr marL="914400" algn="l" rtl="0" eaLnBrk="0" fontAlgn="base" hangingPunct="0">
      <a:spcBef>
        <a:spcPct val="0"/>
      </a:spcBef>
      <a:spcAft>
        <a:spcPct val="60000"/>
      </a:spcAft>
      <a:defRPr sz="1000" kern="1200">
        <a:solidFill>
          <a:schemeClr val="tx1"/>
        </a:solidFill>
        <a:latin typeface="Arial" charset="0"/>
        <a:ea typeface="+mn-ea"/>
        <a:cs typeface="+mn-cs"/>
      </a:defRPr>
    </a:lvl3pPr>
    <a:lvl4pPr marL="1371600" algn="l" rtl="0" eaLnBrk="0" fontAlgn="base" hangingPunct="0">
      <a:spcBef>
        <a:spcPct val="0"/>
      </a:spcBef>
      <a:spcAft>
        <a:spcPct val="60000"/>
      </a:spcAft>
      <a:defRPr sz="1000" kern="1200">
        <a:solidFill>
          <a:schemeClr val="tx1"/>
        </a:solidFill>
        <a:latin typeface="Arial" charset="0"/>
        <a:ea typeface="+mn-ea"/>
        <a:cs typeface="+mn-cs"/>
      </a:defRPr>
    </a:lvl4pPr>
    <a:lvl5pPr marL="1828800" algn="l" rtl="0" eaLnBrk="0" fontAlgn="base" hangingPunct="0">
      <a:spcBef>
        <a:spcPct val="0"/>
      </a:spcBef>
      <a:spcAft>
        <a:spcPct val="6000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6502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247738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a:t>
            </a:fld>
            <a:endParaRPr lang="en-US" dirty="0"/>
          </a:p>
        </p:txBody>
      </p:sp>
    </p:spTree>
    <p:extLst>
      <p:ext uri="{BB962C8B-B14F-4D97-AF65-F5344CB8AC3E}">
        <p14:creationId xmlns:p14="http://schemas.microsoft.com/office/powerpoint/2010/main" val="65592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a:spLocks noGrp="1" noChangeArrowheads="1"/>
          </p:cNvSpPr>
          <p:nvPr>
            <p:ph type="sldNum" sz="quarter" idx="5"/>
          </p:nvPr>
        </p:nvSpPr>
        <p:spPr/>
        <p:txBody>
          <a:bodyPr/>
          <a:lstStyle/>
          <a:p>
            <a:pPr>
              <a:defRPr/>
            </a:pPr>
            <a:fld id="{153118CA-D3C8-40C0-8794-C73260024253}" type="slidenum">
              <a:rPr lang="en-US" smtClean="0"/>
              <a:pPr>
                <a:defRPr/>
              </a:pPr>
              <a:t>4</a:t>
            </a:fld>
            <a:endParaRPr lang="en-US" dirty="0" smtClean="0"/>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endParaRPr lang="en-US" dirty="0" smtClean="0"/>
          </a:p>
        </p:txBody>
      </p:sp>
      <p:sp>
        <p:nvSpPr>
          <p:cNvPr id="7"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smtClean="0"/>
              <a:t>Appendix A: Using DML to </a:t>
            </a:r>
            <a:br>
              <a:rPr lang="en-US" dirty="0" smtClean="0"/>
            </a:br>
            <a:r>
              <a:rPr lang="en-US" dirty="0" smtClean="0"/>
              <a:t>Modify Data</a:t>
            </a:r>
            <a:endParaRPr lang="en-US" dirty="0"/>
          </a:p>
        </p:txBody>
      </p:sp>
      <p:sp>
        <p:nvSpPr>
          <p:cNvPr id="8"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smtClean="0"/>
              <a:t>Course 10774A</a:t>
            </a:r>
            <a:endParaRPr lang="en-US" dirty="0"/>
          </a:p>
        </p:txBody>
      </p:sp>
    </p:spTree>
    <p:extLst>
      <p:ext uri="{BB962C8B-B14F-4D97-AF65-F5344CB8AC3E}">
        <p14:creationId xmlns:p14="http://schemas.microsoft.com/office/powerpoint/2010/main" val="1307957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8</a:t>
            </a:fld>
            <a:endParaRPr lang="en-US" dirty="0"/>
          </a:p>
        </p:txBody>
      </p:sp>
    </p:spTree>
    <p:extLst>
      <p:ext uri="{BB962C8B-B14F-4D97-AF65-F5344CB8AC3E}">
        <p14:creationId xmlns:p14="http://schemas.microsoft.com/office/powerpoint/2010/main" val="19986115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6.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7.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4.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5.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407044626"/>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023077455"/>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75766138"/>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77524"/>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839964"/>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76003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65906925"/>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41160326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50663250"/>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142397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17917404"/>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21784810"/>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30327910"/>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273833693"/>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55948727"/>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596302092"/>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86444869"/>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21028515"/>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56200692"/>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15730391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val="162010022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40982476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68989101"/>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870332"/>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1750867"/>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630349056"/>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2965859272"/>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03767149"/>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63520161"/>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040117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9273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855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8992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8065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0171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5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0766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6548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107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5540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urse Tit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9302" y="2312127"/>
            <a:ext cx="8344366" cy="1933979"/>
          </a:xfrm>
          <a:prstGeom prst="rect">
            <a:avLst/>
          </a:prstGeom>
        </p:spPr>
        <p:txBody>
          <a:bodyPr anchor="ctr">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399303" y="4735774"/>
            <a:ext cx="4611946" cy="1878780"/>
          </a:xfrm>
          <a:prstGeom prst="rect">
            <a:avLst/>
          </a:prstGeom>
        </p:spPr>
        <p:txBody>
          <a:bodyPr>
            <a:noAutofit/>
          </a:bodyPr>
          <a:lstStyle>
            <a:lvl1pPr marL="0" indent="0" algn="l">
              <a:lnSpc>
                <a:spcPct val="90000"/>
              </a:lnSpc>
              <a:spcBef>
                <a:spcPts val="0"/>
              </a:spcBef>
              <a:buNone/>
              <a:defRPr sz="1800" b="1"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Tree>
    <p:extLst>
      <p:ext uri="{BB962C8B-B14F-4D97-AF65-F5344CB8AC3E}">
        <p14:creationId xmlns:p14="http://schemas.microsoft.com/office/powerpoint/2010/main" val="182998256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odu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9539" y="3775167"/>
            <a:ext cx="8518422" cy="1933979"/>
          </a:xfrm>
          <a:prstGeom prst="rect">
            <a:avLst/>
          </a:prstGeom>
        </p:spPr>
        <p:txBody>
          <a:bodyPr anchor="t" anchorCtr="0">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
        <p:nvSpPr>
          <p:cNvPr id="9" name="Subtitle 2"/>
          <p:cNvSpPr>
            <a:spLocks noGrp="1"/>
          </p:cNvSpPr>
          <p:nvPr>
            <p:ph type="subTitle" idx="1" hasCustomPrompt="1"/>
          </p:nvPr>
        </p:nvSpPr>
        <p:spPr>
          <a:xfrm>
            <a:off x="409539" y="2942705"/>
            <a:ext cx="8518422" cy="748146"/>
          </a:xfrm>
          <a:prstGeom prst="rect">
            <a:avLst/>
          </a:prstGeom>
        </p:spPr>
        <p:txBody>
          <a:bodyPr>
            <a:noAutofit/>
          </a:bodyPr>
          <a:lstStyle>
            <a:lvl1pPr marL="0" indent="0" algn="l">
              <a:lnSpc>
                <a:spcPct val="90000"/>
              </a:lnSpc>
              <a:spcBef>
                <a:spcPts val="0"/>
              </a:spcBef>
              <a:buNone/>
              <a:defRPr sz="1800" b="0"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37743582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1"/>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801181" y="424447"/>
            <a:ext cx="7541205" cy="1168379"/>
          </a:xfrm>
          <a:prstGeom prst="rect">
            <a:avLst/>
          </a:prstGeom>
        </p:spPr>
        <p:txBody>
          <a:bodyPr anchor="b"/>
          <a:lstStyle>
            <a:lvl1pPr marL="0" indent="0" algn="l" defTabSz="685955" rtl="0" eaLnBrk="1" latinLnBrk="0" hangingPunct="1">
              <a:lnSpc>
                <a:spcPct val="90000"/>
              </a:lnSpc>
              <a:spcBef>
                <a:spcPct val="20000"/>
              </a:spcBef>
              <a:buClr>
                <a:srgbClr val="00DCFF"/>
              </a:buClr>
              <a:buSzPct val="90000"/>
              <a:buFont typeface="Arial" pitchFamily="34" charset="0"/>
              <a:buNone/>
              <a:defRPr lang="en-US" sz="3151" kern="1200" spc="-11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318365" y="1907084"/>
            <a:ext cx="6148798" cy="4379416"/>
          </a:xfrm>
          <a:prstGeom prst="rect">
            <a:avLst/>
          </a:prstGeom>
        </p:spPr>
        <p:txBody>
          <a:bodyPr/>
          <a:lstStyle>
            <a:lvl1pPr marL="0" indent="0">
              <a:spcBef>
                <a:spcPts val="1200"/>
              </a:spcBef>
              <a:buNone/>
              <a:defRPr sz="1800" baseline="0">
                <a:solidFill>
                  <a:schemeClr val="bg1"/>
                </a:solidFill>
              </a:defRPr>
            </a:lvl1pPr>
            <a:lvl2pPr>
              <a:defRPr sz="1800">
                <a:solidFill>
                  <a:srgbClr val="83B800">
                    <a:alpha val="99000"/>
                  </a:srgbClr>
                </a:solidFill>
              </a:defRPr>
            </a:lvl2pPr>
            <a:lvl3pPr>
              <a:defRPr sz="1800">
                <a:solidFill>
                  <a:srgbClr val="83B800">
                    <a:alpha val="99000"/>
                  </a:srgbClr>
                </a:solidFill>
              </a:defRPr>
            </a:lvl3pPr>
            <a:lvl4pPr>
              <a:defRPr sz="1800">
                <a:solidFill>
                  <a:srgbClr val="83B800">
                    <a:alpha val="99000"/>
                  </a:srgbClr>
                </a:solidFill>
              </a:defRPr>
            </a:lvl4pPr>
            <a:lvl5pPr>
              <a:defRPr sz="18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78991875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885536" y="1645920"/>
            <a:ext cx="8083378" cy="4640580"/>
          </a:xfrm>
          <a:prstGeom prst="rect">
            <a:avLst/>
          </a:prstGeom>
        </p:spPr>
        <p:txBody>
          <a:bodyPr/>
          <a:lstStyle>
            <a:lvl1pPr>
              <a:defRPr>
                <a:latin typeface="Consolas" panose="020B0609020204030204" pitchFamily="49" charset="0"/>
                <a:cs typeface="Consolas" panose="020B0609020204030204" pitchFamily="49" charset="0"/>
              </a:defRPr>
            </a:lvl1pPr>
          </a:lstStyle>
          <a:p>
            <a:pPr lvl="0"/>
            <a:r>
              <a:rPr lang="en-US" smtClean="0">
                <a:latin typeface="Consolas" panose="020B0609020204030204" pitchFamily="49" charset="0"/>
                <a:cs typeface="Consolas" panose="020B0609020204030204" pitchFamily="49" charset="0"/>
              </a:rPr>
              <a:t>Click to edit Master text styles</a:t>
            </a:r>
          </a:p>
          <a:p>
            <a:pPr lvl="1"/>
            <a:r>
              <a:rPr lang="en-US" smtClean="0">
                <a:latin typeface="Consolas" panose="020B0609020204030204" pitchFamily="49" charset="0"/>
                <a:cs typeface="Consolas" panose="020B0609020204030204" pitchFamily="49" charset="0"/>
              </a:rPr>
              <a:t>Second level</a:t>
            </a:r>
          </a:p>
        </p:txBody>
      </p:sp>
      <p:sp>
        <p:nvSpPr>
          <p:cNvPr id="6" name="Title 1"/>
          <p:cNvSpPr>
            <a:spLocks noGrp="1"/>
          </p:cNvSpPr>
          <p:nvPr>
            <p:ph type="title" hasCustomPrompt="1"/>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11145235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327508" y="1487489"/>
            <a:ext cx="8652143" cy="5159375"/>
          </a:xfrm>
          <a:prstGeom prst="rect">
            <a:avLst/>
          </a:prstGeom>
        </p:spPr>
        <p:txBody>
          <a:bodyPr/>
          <a:lstStyle>
            <a:lvl1pPr marL="257244" indent="-257244">
              <a:lnSpc>
                <a:spcPct val="100000"/>
              </a:lnSpc>
              <a:spcBef>
                <a:spcPts val="1350"/>
              </a:spcBef>
              <a:buClr>
                <a:schemeClr val="accent1"/>
              </a:buClr>
              <a:buSzPct val="100000"/>
              <a:buFont typeface="Arial" pitchFamily="34" charset="0"/>
              <a:buChar char="•"/>
              <a:defRPr sz="2401">
                <a:solidFill>
                  <a:schemeClr val="accent1">
                    <a:alpha val="99000"/>
                  </a:schemeClr>
                </a:solidFill>
                <a:latin typeface="Segoe UI Light" panose="020B0502040204020203" pitchFamily="34" charset="0"/>
                <a:cs typeface="Segoe UI Light" panose="020B0502040204020203" pitchFamily="34" charset="0"/>
              </a:defRPr>
            </a:lvl1pPr>
            <a:lvl2pPr marL="606190" indent="-258435">
              <a:lnSpc>
                <a:spcPct val="100000"/>
              </a:lnSpc>
              <a:spcBef>
                <a:spcPts val="300"/>
              </a:spcBef>
              <a:spcAft>
                <a:spcPts val="300"/>
              </a:spcAft>
              <a:buClr>
                <a:schemeClr val="tx1">
                  <a:lumMod val="75000"/>
                  <a:lumOff val="25000"/>
                </a:schemeClr>
              </a:buClr>
              <a:buSzPct val="85000"/>
              <a:buFont typeface="Segoe UI" pitchFamily="34" charset="0"/>
              <a:buChar char="–"/>
              <a:defRPr sz="2101">
                <a:latin typeface="Segoe UI Light" panose="020B0502040204020203" pitchFamily="34" charset="0"/>
                <a:cs typeface="Segoe UI Light" panose="020B0502040204020203" pitchFamily="34" charset="0"/>
              </a:defRPr>
            </a:lvl2pPr>
            <a:lvl3pPr marL="899162" indent="-257244">
              <a:lnSpc>
                <a:spcPct val="100000"/>
              </a:lnSpc>
              <a:spcBef>
                <a:spcPts val="150"/>
              </a:spcBef>
              <a:spcAft>
                <a:spcPts val="150"/>
              </a:spcAft>
              <a:buClr>
                <a:schemeClr val="tx1">
                  <a:lumMod val="75000"/>
                  <a:lumOff val="25000"/>
                </a:schemeClr>
              </a:buClr>
              <a:buSzPct val="85000"/>
              <a:buFont typeface="Courier New" pitchFamily="49" charset="0"/>
              <a:buChar char="o"/>
              <a:defRPr sz="1350">
                <a:latin typeface="Segoe UI Light" panose="020B0502040204020203" pitchFamily="34" charset="0"/>
                <a:cs typeface="Segoe UI Light" panose="020B0502040204020203" pitchFamily="34" charset="0"/>
              </a:defRPr>
            </a:lvl3pPr>
            <a:lvl4pPr>
              <a:defRPr sz="1500"/>
            </a:lvl4pPr>
            <a:lvl5pPr>
              <a:defRPr sz="15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8513257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62581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4771506"/>
            <a:ext cx="7865720" cy="1604356"/>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8" y="3117272"/>
            <a:ext cx="8042601" cy="1383983"/>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942470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Microsoft Slide">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384671" y="2922746"/>
            <a:ext cx="4326916" cy="2350013"/>
          </a:xfrm>
          <a:prstGeom prst="rect">
            <a:avLst/>
          </a:prstGeom>
        </p:spPr>
      </p:pic>
      <p:sp>
        <p:nvSpPr>
          <p:cNvPr id="9" name="Rectangle 2"/>
          <p:cNvSpPr>
            <a:spLocks noChangeArrowheads="1"/>
          </p:cNvSpPr>
          <p:nvPr/>
        </p:nvSpPr>
        <p:spPr bwMode="auto">
          <a:xfrm>
            <a:off x="397669" y="5960744"/>
            <a:ext cx="8311278" cy="577338"/>
          </a:xfrm>
          <a:prstGeom prst="rect">
            <a:avLst/>
          </a:prstGeom>
          <a:noFill/>
          <a:ln w="9525">
            <a:noFill/>
            <a:miter lim="800000"/>
            <a:headEnd/>
            <a:tailEnd/>
          </a:ln>
        </p:spPr>
        <p:txBody>
          <a:bodyPr wrap="square">
            <a:spAutoFit/>
          </a:bodyPr>
          <a:lstStyle/>
          <a:p>
            <a:pPr marL="0" lvl="1" defTabSz="685749">
              <a:defRPr/>
            </a:pPr>
            <a:r>
              <a:rPr lang="en-US" sz="788"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2432938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8788" y="992188"/>
            <a:ext cx="7751762" cy="43862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042543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685051"/>
            <a:ext cx="1680918" cy="2355337"/>
          </a:xfrm>
          <a:prstGeom prst="rect">
            <a:avLst/>
          </a:prstGeom>
        </p:spPr>
        <p:txBody>
          <a:bodyPr vert="horz" lIns="68557" tIns="34279" rIns="68557" bIns="34279"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350" smtClean="0"/>
              <a:t>Click to edit Master subtitle style</a:t>
            </a:r>
            <a:endParaRPr lang="en-US" sz="1350"/>
          </a:p>
        </p:txBody>
      </p:sp>
      <p:sp>
        <p:nvSpPr>
          <p:cNvPr id="13" name="Title 1"/>
          <p:cNvSpPr txBox="1">
            <a:spLocks/>
          </p:cNvSpPr>
          <p:nvPr userDrawn="1"/>
        </p:nvSpPr>
        <p:spPr>
          <a:xfrm>
            <a:off x="144954" y="3376351"/>
            <a:ext cx="6307400" cy="1692617"/>
          </a:xfrm>
          <a:prstGeom prst="rect">
            <a:avLst/>
          </a:prstGeom>
          <a:solidFill>
            <a:srgbClr val="82BF36"/>
          </a:solidFill>
          <a:effectLst/>
        </p:spPr>
        <p:txBody>
          <a:bodyPr vert="horz" lIns="102870" tIns="102870" rIns="68557" bIns="10287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000" dirty="0"/>
          </a:p>
        </p:txBody>
      </p:sp>
      <p:sp>
        <p:nvSpPr>
          <p:cNvPr id="14" name="top right small rectangle"/>
          <p:cNvSpPr/>
          <p:nvPr userDrawn="1"/>
        </p:nvSpPr>
        <p:spPr bwMode="auto">
          <a:xfrm>
            <a:off x="6512093" y="3374967"/>
            <a:ext cx="2443064"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6" name="Text Placeholder 10"/>
          <p:cNvSpPr>
            <a:spLocks noGrp="1"/>
          </p:cNvSpPr>
          <p:nvPr>
            <p:ph type="body" sz="quarter" idx="10" hasCustomPrompt="1"/>
          </p:nvPr>
        </p:nvSpPr>
        <p:spPr>
          <a:xfrm>
            <a:off x="219076" y="3466407"/>
            <a:ext cx="6161847" cy="1485524"/>
          </a:xfrm>
          <a:prstGeom prst="rect">
            <a:avLst/>
          </a:prstGeom>
        </p:spPr>
        <p:txBody>
          <a:bodyPr anchor="b" anchorCtr="0">
            <a:normAutofit/>
          </a:bodyPr>
          <a:lstStyle>
            <a:lvl1pPr marL="0" indent="0">
              <a:buNone/>
              <a:defRPr sz="27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4" y="5132438"/>
            <a:ext cx="6307400" cy="1460779"/>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7386837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7249419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68556130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083345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3284815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57782934"/>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51448555"/>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8408344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8577205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8363180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173206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320286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16731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950228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9517233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86159532"/>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4606783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3212116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6958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82399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315369211"/>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64861538"/>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24715609"/>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7365111"/>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175851"/>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41884327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86803439"/>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5378506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Tree>
    <p:extLst>
      <p:ext uri="{BB962C8B-B14F-4D97-AF65-F5344CB8AC3E}">
        <p14:creationId xmlns:p14="http://schemas.microsoft.com/office/powerpoint/2010/main" val="3704533922"/>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235696051"/>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47136495"/>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22514714"/>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8521805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43740221"/>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72317180"/>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3672382"/>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09864684"/>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7602165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76029220"/>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13197125"/>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57148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6717546"/>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91593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5710629"/>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875680385"/>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1867967663"/>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07296019"/>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9173941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567747"/>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495762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313673634"/>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865189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69879373"/>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716113489"/>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71381731"/>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891261922"/>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688167199"/>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285163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69472064"/>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2320675"/>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29593238"/>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18402901"/>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138601820"/>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97318014"/>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3968545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97079200"/>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3403534"/>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9281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theme" Target="../theme/theme4.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slideLayout" Target="../slideLayouts/slideLayout74.xml"/><Relationship Id="rId3" Type="http://schemas.openxmlformats.org/officeDocument/2006/relationships/slideLayout" Target="../slideLayouts/slideLayout59.xml"/><Relationship Id="rId21" Type="http://schemas.openxmlformats.org/officeDocument/2006/relationships/slideLayout" Target="../slideLayouts/slideLayout77.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5" Type="http://schemas.openxmlformats.org/officeDocument/2006/relationships/theme" Target="../theme/theme5.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24" Type="http://schemas.openxmlformats.org/officeDocument/2006/relationships/slideLayout" Target="../slideLayouts/slideLayout80.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23" Type="http://schemas.openxmlformats.org/officeDocument/2006/relationships/slideLayout" Target="../slideLayouts/slideLayout79.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slideLayout" Target="../slideLayouts/slideLayout7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slideLayout" Target="../slideLayouts/slideLayout98.xml"/><Relationship Id="rId3" Type="http://schemas.openxmlformats.org/officeDocument/2006/relationships/slideLayout" Target="../slideLayouts/slideLayout83.xml"/><Relationship Id="rId21" Type="http://schemas.openxmlformats.org/officeDocument/2006/relationships/slideLayout" Target="../slideLayouts/slideLayout101.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theme" Target="../theme/theme6.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3" Type="http://schemas.openxmlformats.org/officeDocument/2006/relationships/slideLayout" Target="../slideLayouts/slideLayout107.xml"/><Relationship Id="rId21" Type="http://schemas.openxmlformats.org/officeDocument/2006/relationships/slideLayout" Target="../slideLayouts/slideLayout125.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5" Type="http://schemas.openxmlformats.org/officeDocument/2006/relationships/theme" Target="../theme/theme7.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24" Type="http://schemas.openxmlformats.org/officeDocument/2006/relationships/slideLayout" Target="../slideLayouts/slideLayout128.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23" Type="http://schemas.openxmlformats.org/officeDocument/2006/relationships/slideLayout" Target="../slideLayouts/slideLayout127.xml"/><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 Id="rId22" Type="http://schemas.openxmlformats.org/officeDocument/2006/relationships/slideLayout" Target="../slideLayouts/slideLayout1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3" r:id="rId1"/>
    <p:sldLayoutId id="2147483702" r:id="rId2"/>
    <p:sldLayoutId id="2147483701" r:id="rId3"/>
    <p:sldLayoutId id="2147483700" r:id="rId4"/>
    <p:sldLayoutId id="2147483699" r:id="rId5"/>
    <p:sldLayoutId id="2147483698" r:id="rId6"/>
    <p:sldLayoutId id="2147483697" r:id="rId7"/>
    <p:sldLayoutId id="2147483696" r:id="rId8"/>
    <p:sldLayoutId id="2147483695" r:id="rId9"/>
    <p:sldLayoutId id="2147483694" r:id="rId10"/>
    <p:sldLayoutId id="2147483693" r:id="rId11"/>
  </p:sldLayoutIdLst>
  <p:timing>
    <p:tnLst>
      <p:par>
        <p:cTn id="1" dur="indefinite" restart="never" nodeType="tmRoot"/>
      </p:par>
    </p:tnLst>
  </p:timing>
  <p:txStyles>
    <p:titleStyle>
      <a:lvl1pPr algn="l" rtl="0" fontAlgn="base">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fontAlgn="base">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fontAlgn="base">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fontAlgn="base">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fontAlgn="base">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fontAlgn="base">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solidFill>
                <a:srgbClr val="000000"/>
              </a:solidFill>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14463007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
        <p:nvSpPr>
          <p:cNvPr id="3"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Tree>
    <p:extLst>
      <p:ext uri="{BB962C8B-B14F-4D97-AF65-F5344CB8AC3E}">
        <p14:creationId xmlns:p14="http://schemas.microsoft.com/office/powerpoint/2010/main" val="341112573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6" r:id="rId9"/>
    <p:sldLayoutId id="2147483727" r:id="rId10"/>
  </p:sldLayoutIdLst>
  <p:transition>
    <p:fade/>
  </p:transition>
  <p:timing>
    <p:tnLst>
      <p:par>
        <p:cTn id="1" dur="indefinite" restart="never" nodeType="tmRoot"/>
      </p:par>
    </p:tnLst>
  </p:timing>
  <p:txStyles>
    <p:title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279228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5447813"/>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4" r:id="rId19"/>
    <p:sldLayoutId id="2147483775" r:id="rId20"/>
    <p:sldLayoutId id="2147483776" r:id="rId21"/>
    <p:sldLayoutId id="2147483777" r:id="rId22"/>
    <p:sldLayoutId id="2147483778" r:id="rId23"/>
    <p:sldLayoutId id="214748377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20787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0490050"/>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 id="2147483823" r:id="rId18"/>
    <p:sldLayoutId id="2147483824" r:id="rId19"/>
    <p:sldLayoutId id="2147483825" r:id="rId20"/>
    <p:sldLayoutId id="2147483826" r:id="rId21"/>
    <p:sldLayoutId id="2147483827" r:id="rId22"/>
    <p:sldLayoutId id="2147483828" r:id="rId23"/>
    <p:sldLayoutId id="214748382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8.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3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3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685800" indent="-685800"/>
            <a:r>
              <a:rPr lang="en-US" dirty="0" smtClean="0"/>
              <a:t>08 | </a:t>
            </a:r>
            <a:r>
              <a:rPr lang="ru-RU" dirty="0" smtClean="0"/>
              <a:t>Безопасность</a:t>
            </a:r>
            <a:endParaRPr lang="en-US" dirty="0"/>
          </a:p>
        </p:txBody>
      </p:sp>
      <p:sp>
        <p:nvSpPr>
          <p:cNvPr id="2" name="Подзаголовок 1"/>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3586573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Режим Аутентификации </a:t>
            </a:r>
            <a:r>
              <a:rPr lang="en-US" b="1" dirty="0"/>
              <a:t>Windows</a:t>
            </a:r>
            <a:endParaRPr lang="ru-RU" dirty="0"/>
          </a:p>
        </p:txBody>
      </p:sp>
      <p:sp>
        <p:nvSpPr>
          <p:cNvPr id="3" name="Объект 2"/>
          <p:cNvSpPr>
            <a:spLocks noGrp="1"/>
          </p:cNvSpPr>
          <p:nvPr>
            <p:ph idx="1"/>
          </p:nvPr>
        </p:nvSpPr>
        <p:spPr/>
        <p:txBody>
          <a:bodyPr/>
          <a:lstStyle/>
          <a:p>
            <a:r>
              <a:rPr lang="ru-RU" sz="2000" dirty="0"/>
              <a:t>Это самый удобный способ, если вы не хотите обременять пользователей вводить логины и пароли по нескольку раз. </a:t>
            </a:r>
            <a:endParaRPr lang="ru-RU" sz="2000" dirty="0" smtClean="0"/>
          </a:p>
          <a:p>
            <a:endParaRPr lang="ru-RU" sz="2000" dirty="0"/>
          </a:p>
          <a:p>
            <a:r>
              <a:rPr lang="ru-RU" sz="2000" dirty="0" smtClean="0"/>
              <a:t>Этот </a:t>
            </a:r>
            <a:r>
              <a:rPr lang="ru-RU" sz="2000" dirty="0"/>
              <a:t>режим аутентификации позволяет подключаться к SQL </a:t>
            </a:r>
            <a:r>
              <a:rPr lang="ru-RU" sz="2000" dirty="0" err="1"/>
              <a:t>Server</a:t>
            </a:r>
            <a:r>
              <a:rPr lang="ru-RU" sz="2000" dirty="0"/>
              <a:t>, введя логин и пароль при входе в </a:t>
            </a:r>
            <a:r>
              <a:rPr lang="ru-RU" sz="2000" dirty="0" err="1"/>
              <a:t>Windows</a:t>
            </a:r>
            <a:r>
              <a:rPr lang="ru-RU" sz="2000" dirty="0"/>
              <a:t>. Но при этом ответственность по управлению учетными записями полностью предоставляется операционной </a:t>
            </a:r>
            <a:r>
              <a:rPr lang="ru-RU" sz="2000" dirty="0" smtClean="0"/>
              <a:t>системе. </a:t>
            </a:r>
            <a:endParaRPr lang="en-US" sz="2000" dirty="0" smtClean="0"/>
          </a:p>
          <a:p>
            <a:endParaRPr lang="ru-RU" sz="2000" dirty="0" smtClean="0"/>
          </a:p>
          <a:p>
            <a:endParaRPr lang="ru-RU" sz="2000" dirty="0"/>
          </a:p>
          <a:p>
            <a:endParaRPr lang="ru-RU" sz="2000" dirty="0"/>
          </a:p>
        </p:txBody>
      </p:sp>
    </p:spTree>
    <p:extLst>
      <p:ext uri="{BB962C8B-B14F-4D97-AF65-F5344CB8AC3E}">
        <p14:creationId xmlns:p14="http://schemas.microsoft.com/office/powerpoint/2010/main" val="19886258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Режим Аутентификации </a:t>
            </a:r>
            <a:r>
              <a:rPr lang="en-US" b="1" dirty="0"/>
              <a:t>Windows</a:t>
            </a:r>
            <a:endParaRPr lang="ru-RU" dirty="0"/>
          </a:p>
        </p:txBody>
      </p:sp>
      <p:sp>
        <p:nvSpPr>
          <p:cNvPr id="3" name="Объект 2"/>
          <p:cNvSpPr>
            <a:spLocks noGrp="1"/>
          </p:cNvSpPr>
          <p:nvPr>
            <p:ph idx="1"/>
          </p:nvPr>
        </p:nvSpPr>
        <p:spPr/>
        <p:txBody>
          <a:bodyPr/>
          <a:lstStyle/>
          <a:p>
            <a:r>
              <a:rPr lang="ru-RU" sz="2000" dirty="0" smtClean="0"/>
              <a:t>После создания пользователя </a:t>
            </a:r>
            <a:r>
              <a:rPr lang="en-US" sz="2000" dirty="0" smtClean="0"/>
              <a:t>Windows</a:t>
            </a:r>
            <a:r>
              <a:rPr lang="ru-RU" sz="2000" dirty="0" smtClean="0"/>
              <a:t> </a:t>
            </a:r>
            <a:r>
              <a:rPr lang="ru-RU" sz="2000" dirty="0"/>
              <a:t>нужно указать SQL </a:t>
            </a:r>
            <a:r>
              <a:rPr lang="ru-RU" sz="2000" dirty="0" err="1"/>
              <a:t>Server</a:t>
            </a:r>
            <a:r>
              <a:rPr lang="ru-RU" sz="2000" dirty="0"/>
              <a:t>, что эти учетные записи могут быть использованы для подключения у нему. </a:t>
            </a:r>
            <a:endParaRPr lang="en-US" sz="2000" dirty="0" smtClean="0"/>
          </a:p>
          <a:p>
            <a:endParaRPr lang="ru-RU" sz="2000" dirty="0" smtClean="0"/>
          </a:p>
          <a:p>
            <a:r>
              <a:rPr lang="ru-RU" sz="2000" dirty="0" smtClean="0"/>
              <a:t>Для </a:t>
            </a:r>
            <a:r>
              <a:rPr lang="ru-RU" sz="2000" dirty="0"/>
              <a:t>этого </a:t>
            </a:r>
            <a:r>
              <a:rPr lang="ru-RU" sz="2000" dirty="0" smtClean="0"/>
              <a:t>служит команда: </a:t>
            </a:r>
            <a:endParaRPr lang="ru-RU" sz="2000" dirty="0"/>
          </a:p>
          <a:p>
            <a:endParaRPr lang="en-US" sz="2000" dirty="0" smtClean="0"/>
          </a:p>
          <a:p>
            <a:endParaRPr lang="en-US" sz="2000" dirty="0"/>
          </a:p>
          <a:p>
            <a:endParaRPr lang="en-US" sz="2000" dirty="0" smtClean="0"/>
          </a:p>
          <a:p>
            <a:endParaRPr lang="en-US" sz="2000" dirty="0"/>
          </a:p>
          <a:p>
            <a:r>
              <a:rPr lang="ru-RU" sz="2000" dirty="0" smtClean="0"/>
              <a:t>Для удаления имени входа:</a:t>
            </a:r>
          </a:p>
          <a:p>
            <a:endParaRPr lang="ru-RU" sz="2000" dirty="0"/>
          </a:p>
          <a:p>
            <a:endParaRPr lang="ru-RU" sz="2000" dirty="0"/>
          </a:p>
          <a:p>
            <a:endParaRPr lang="ru-RU" sz="2000" dirty="0"/>
          </a:p>
        </p:txBody>
      </p:sp>
      <p:sp>
        <p:nvSpPr>
          <p:cNvPr id="5" name="AutoShape 3"/>
          <p:cNvSpPr>
            <a:spLocks noChangeArrowheads="1"/>
          </p:cNvSpPr>
          <p:nvPr/>
        </p:nvSpPr>
        <p:spPr bwMode="auto">
          <a:xfrm>
            <a:off x="458788" y="2817684"/>
            <a:ext cx="7893929" cy="73527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Consolas" panose="020B0609020204030204" pitchFamily="49" charset="0"/>
              </a:rPr>
              <a:t>CREATE</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LOGIN</a:t>
            </a:r>
            <a:r>
              <a:rPr lang="en-US" sz="2000" dirty="0">
                <a:solidFill>
                  <a:prstClr val="black"/>
                </a:solidFill>
                <a:latin typeface="Consolas" panose="020B0609020204030204" pitchFamily="49" charset="0"/>
              </a:rPr>
              <a:t> [&lt;</a:t>
            </a:r>
            <a:r>
              <a:rPr lang="en-US" sz="2000" dirty="0" err="1">
                <a:solidFill>
                  <a:prstClr val="black"/>
                </a:solidFill>
                <a:latin typeface="Consolas" panose="020B0609020204030204" pitchFamily="49" charset="0"/>
              </a:rPr>
              <a:t>domainName</a:t>
            </a:r>
            <a:r>
              <a:rPr lang="en-US" sz="2000" dirty="0">
                <a:solidFill>
                  <a:prstClr val="black"/>
                </a:solidFill>
                <a:latin typeface="Consolas" panose="020B0609020204030204" pitchFamily="49" charset="0"/>
              </a:rPr>
              <a:t>&gt;\&lt;</a:t>
            </a:r>
            <a:r>
              <a:rPr lang="en-US" sz="2000" dirty="0" err="1">
                <a:solidFill>
                  <a:prstClr val="black"/>
                </a:solidFill>
                <a:latin typeface="Consolas" panose="020B0609020204030204" pitchFamily="49" charset="0"/>
              </a:rPr>
              <a:t>login_name</a:t>
            </a:r>
            <a:r>
              <a:rPr lang="en-US" sz="2000" dirty="0">
                <a:solidFill>
                  <a:prstClr val="black"/>
                </a:solidFill>
                <a:latin typeface="Consolas" panose="020B0609020204030204" pitchFamily="49" charset="0"/>
              </a:rPr>
              <a:t>&gt;] </a:t>
            </a:r>
            <a:r>
              <a:rPr lang="en-US" sz="2000" dirty="0">
                <a:solidFill>
                  <a:srgbClr val="0000FF"/>
                </a:solidFill>
                <a:latin typeface="Consolas" panose="020B0609020204030204" pitchFamily="49" charset="0"/>
              </a:rPr>
              <a:t>FROM</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WINDOWS</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r>
              <a:rPr lang="en-US" sz="2000" dirty="0" smtClean="0">
                <a:solidFill>
                  <a:srgbClr val="0000FF"/>
                </a:solidFill>
                <a:latin typeface="Consolas" panose="020B0609020204030204" pitchFamily="49" charset="0"/>
              </a:rPr>
              <a:t>GO</a:t>
            </a:r>
            <a:endParaRPr lang="en-US" sz="2000" dirty="0">
              <a:solidFill>
                <a:prstClr val="black"/>
              </a:solidFill>
              <a:latin typeface="Consolas" panose="020B0609020204030204" pitchFamily="49" charset="0"/>
            </a:endParaRPr>
          </a:p>
        </p:txBody>
      </p:sp>
      <p:sp>
        <p:nvSpPr>
          <p:cNvPr id="6" name="AutoShape 3"/>
          <p:cNvSpPr>
            <a:spLocks noChangeArrowheads="1"/>
          </p:cNvSpPr>
          <p:nvPr/>
        </p:nvSpPr>
        <p:spPr bwMode="auto">
          <a:xfrm>
            <a:off x="458788" y="4643180"/>
            <a:ext cx="7893929" cy="73527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Consolas" panose="020B0609020204030204" pitchFamily="49" charset="0"/>
              </a:rPr>
              <a:t>DROP</a:t>
            </a:r>
            <a:r>
              <a:rPr lang="en-US" sz="2000" dirty="0">
                <a:solidFill>
                  <a:prstClr val="black"/>
                </a:solidFill>
                <a:latin typeface="Consolas" panose="020B0609020204030204" pitchFamily="49" charset="0"/>
              </a:rPr>
              <a:t> </a:t>
            </a:r>
            <a:r>
              <a:rPr lang="en-US" sz="2000" dirty="0" smtClean="0">
                <a:solidFill>
                  <a:srgbClr val="0000FF"/>
                </a:solidFill>
                <a:latin typeface="Consolas" panose="020B0609020204030204" pitchFamily="49" charset="0"/>
              </a:rPr>
              <a:t>LOGIN</a:t>
            </a:r>
            <a:r>
              <a:rPr lang="en-US" sz="2000" dirty="0">
                <a:solidFill>
                  <a:prstClr val="black"/>
                </a:solidFill>
                <a:latin typeface="Consolas" panose="020B0609020204030204" pitchFamily="49" charset="0"/>
              </a:rPr>
              <a:t> [&lt;</a:t>
            </a:r>
            <a:r>
              <a:rPr lang="en-US" sz="2000" dirty="0" err="1">
                <a:solidFill>
                  <a:prstClr val="black"/>
                </a:solidFill>
                <a:latin typeface="Consolas" panose="020B0609020204030204" pitchFamily="49" charset="0"/>
              </a:rPr>
              <a:t>domainName</a:t>
            </a:r>
            <a:r>
              <a:rPr lang="en-US" sz="2000" dirty="0">
                <a:solidFill>
                  <a:prstClr val="black"/>
                </a:solidFill>
                <a:latin typeface="Consolas" panose="020B0609020204030204" pitchFamily="49" charset="0"/>
              </a:rPr>
              <a:t>&gt;\&lt;</a:t>
            </a:r>
            <a:r>
              <a:rPr lang="en-US" sz="2000" dirty="0" err="1">
                <a:solidFill>
                  <a:prstClr val="black"/>
                </a:solidFill>
                <a:latin typeface="Consolas" panose="020B0609020204030204" pitchFamily="49" charset="0"/>
              </a:rPr>
              <a:t>login_name</a:t>
            </a:r>
            <a:r>
              <a:rPr lang="en-US" sz="2000" dirty="0">
                <a:solidFill>
                  <a:prstClr val="black"/>
                </a:solidFill>
                <a:latin typeface="Consolas" panose="020B0609020204030204" pitchFamily="49" charset="0"/>
              </a:rPr>
              <a:t>&gt;]</a:t>
            </a:r>
            <a:r>
              <a:rPr lang="en-US" sz="2000" dirty="0" smtClean="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r>
              <a:rPr lang="en-US" sz="2000" dirty="0">
                <a:solidFill>
                  <a:srgbClr val="0000FF"/>
                </a:solidFill>
                <a:latin typeface="Consolas" panose="020B0609020204030204" pitchFamily="49" charset="0"/>
              </a:rPr>
              <a:t>GO</a:t>
            </a:r>
          </a:p>
        </p:txBody>
      </p:sp>
    </p:spTree>
    <p:extLst>
      <p:ext uri="{BB962C8B-B14F-4D97-AF65-F5344CB8AC3E}">
        <p14:creationId xmlns:p14="http://schemas.microsoft.com/office/powerpoint/2010/main" val="39891618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Режим Аутентификации </a:t>
            </a:r>
            <a:r>
              <a:rPr lang="en-US" dirty="0"/>
              <a:t>SQL </a:t>
            </a:r>
            <a:r>
              <a:rPr lang="en-US" dirty="0" smtClean="0"/>
              <a:t>Server</a:t>
            </a:r>
            <a:endParaRPr lang="ru-RU" dirty="0"/>
          </a:p>
        </p:txBody>
      </p:sp>
      <p:sp>
        <p:nvSpPr>
          <p:cNvPr id="3" name="Объект 2"/>
          <p:cNvSpPr>
            <a:spLocks noGrp="1"/>
          </p:cNvSpPr>
          <p:nvPr>
            <p:ph idx="1"/>
          </p:nvPr>
        </p:nvSpPr>
        <p:spPr/>
        <p:txBody>
          <a:bodyPr/>
          <a:lstStyle/>
          <a:p>
            <a:r>
              <a:rPr lang="ru-RU" sz="2000" dirty="0"/>
              <a:t>При этом способе аутентификации пользователь должен ввести логин и пароль для подключения к серверу. </a:t>
            </a:r>
            <a:endParaRPr lang="en-US" sz="2000" dirty="0" smtClean="0"/>
          </a:p>
          <a:p>
            <a:r>
              <a:rPr lang="ru-RU" sz="2000" dirty="0" err="1" smtClean="0"/>
              <a:t>Windows</a:t>
            </a:r>
            <a:r>
              <a:rPr lang="ru-RU" sz="2000" dirty="0"/>
              <a:t>, при этом, участия не принимает. </a:t>
            </a:r>
            <a:endParaRPr lang="en-US" sz="2000" dirty="0" smtClean="0"/>
          </a:p>
          <a:p>
            <a:r>
              <a:rPr lang="ru-RU" sz="2000" dirty="0" smtClean="0"/>
              <a:t>Список </a:t>
            </a:r>
            <a:r>
              <a:rPr lang="ru-RU" sz="2000" dirty="0"/>
              <a:t>логинов и паролей хранится в базе данных </a:t>
            </a:r>
            <a:r>
              <a:rPr lang="ru-RU" sz="2000" dirty="0" err="1" smtClean="0"/>
              <a:t>master</a:t>
            </a:r>
            <a:r>
              <a:rPr lang="ru-RU" sz="2000" dirty="0" smtClean="0"/>
              <a:t>. </a:t>
            </a:r>
            <a:endParaRPr lang="en-US" sz="2000" dirty="0" smtClean="0"/>
          </a:p>
          <a:p>
            <a:r>
              <a:rPr lang="ru-RU" sz="2000" dirty="0"/>
              <a:t>При установке SQL </a:t>
            </a:r>
            <a:r>
              <a:rPr lang="ru-RU" sz="2000" dirty="0" err="1"/>
              <a:t>Server</a:t>
            </a:r>
            <a:r>
              <a:rPr lang="ru-RU" sz="2000" dirty="0"/>
              <a:t> </a:t>
            </a:r>
            <a:r>
              <a:rPr lang="ru-RU" sz="2000" dirty="0" smtClean="0"/>
              <a:t>автоматически </a:t>
            </a:r>
            <a:r>
              <a:rPr lang="ru-RU" sz="2000" dirty="0"/>
              <a:t>будет создана учетная запись </a:t>
            </a:r>
            <a:r>
              <a:rPr lang="ru-RU" sz="2000" dirty="0" err="1"/>
              <a:t>sa</a:t>
            </a:r>
            <a:r>
              <a:rPr lang="ru-RU" sz="2000" dirty="0"/>
              <a:t>, даже если был выбран режим интегрированной защиты </a:t>
            </a:r>
            <a:r>
              <a:rPr lang="ru-RU" sz="2000" dirty="0" smtClean="0"/>
              <a:t>данных</a:t>
            </a:r>
            <a:r>
              <a:rPr lang="en-US" sz="2000" dirty="0" smtClean="0"/>
              <a:t>.</a:t>
            </a:r>
          </a:p>
          <a:p>
            <a:endParaRPr lang="en-US" sz="2000" dirty="0" smtClean="0"/>
          </a:p>
          <a:p>
            <a:r>
              <a:rPr lang="ru-RU" sz="2000" dirty="0" smtClean="0"/>
              <a:t>Создание </a:t>
            </a:r>
            <a:r>
              <a:rPr lang="ru-RU" sz="2000" dirty="0"/>
              <a:t>имени входа с </a:t>
            </a:r>
            <a:r>
              <a:rPr lang="ru-RU" sz="2000" dirty="0" smtClean="0"/>
              <a:t>паролем</a:t>
            </a:r>
            <a:endParaRPr lang="en-US" sz="2000" dirty="0" smtClean="0"/>
          </a:p>
          <a:p>
            <a:endParaRPr lang="ru-RU" sz="2000" dirty="0"/>
          </a:p>
        </p:txBody>
      </p:sp>
      <p:sp>
        <p:nvSpPr>
          <p:cNvPr id="5" name="AutoShape 3"/>
          <p:cNvSpPr>
            <a:spLocks noChangeArrowheads="1"/>
          </p:cNvSpPr>
          <p:nvPr/>
        </p:nvSpPr>
        <p:spPr bwMode="auto">
          <a:xfrm>
            <a:off x="458788" y="4232026"/>
            <a:ext cx="8340811" cy="73527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Consolas" panose="020B0609020204030204" pitchFamily="49" charset="0"/>
              </a:rPr>
              <a:t>CREATE</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LOGIN</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&lt;</a:t>
            </a:r>
            <a:r>
              <a:rPr lang="en-US" sz="2000" dirty="0" err="1">
                <a:solidFill>
                  <a:prstClr val="black"/>
                </a:solidFill>
                <a:latin typeface="Consolas" panose="020B0609020204030204" pitchFamily="49" charset="0"/>
              </a:rPr>
              <a:t>login_name</a:t>
            </a:r>
            <a:r>
              <a:rPr lang="en-US" sz="2000" dirty="0">
                <a:solidFill>
                  <a:srgbClr val="808080"/>
                </a:solidFill>
                <a:latin typeface="Consolas" panose="020B0609020204030204" pitchFamily="49" charset="0"/>
              </a:rPr>
              <a:t>&gt;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WITH</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PASSWORD</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smtClean="0">
                <a:solidFill>
                  <a:srgbClr val="FF0000"/>
                </a:solidFill>
                <a:latin typeface="Consolas" panose="020B0609020204030204" pitchFamily="49" charset="0"/>
              </a:rPr>
              <a:t>&lt;</a:t>
            </a:r>
            <a:r>
              <a:rPr lang="en-US" sz="2000" dirty="0" err="1" smtClean="0">
                <a:solidFill>
                  <a:srgbClr val="FF0000"/>
                </a:solidFill>
                <a:latin typeface="Consolas" panose="020B0609020204030204" pitchFamily="49" charset="0"/>
              </a:rPr>
              <a:t>PasswordHere</a:t>
            </a:r>
            <a:r>
              <a:rPr lang="en-US" sz="2000" dirty="0">
                <a:solidFill>
                  <a:srgbClr val="FF0000"/>
                </a:solidFill>
                <a:latin typeface="Consolas" panose="020B0609020204030204" pitchFamily="49" charset="0"/>
              </a:rPr>
              <a:t>&gt;'</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r>
              <a:rPr lang="en-US" sz="2000" dirty="0">
                <a:solidFill>
                  <a:srgbClr val="0000FF"/>
                </a:solidFill>
                <a:latin typeface="Consolas" panose="020B0609020204030204" pitchFamily="49" charset="0"/>
              </a:rPr>
              <a:t>GO</a:t>
            </a:r>
          </a:p>
        </p:txBody>
      </p:sp>
    </p:spTree>
    <p:extLst>
      <p:ext uri="{BB962C8B-B14F-4D97-AF65-F5344CB8AC3E}">
        <p14:creationId xmlns:p14="http://schemas.microsoft.com/office/powerpoint/2010/main" val="10976088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 создания имени входа</a:t>
            </a:r>
            <a:endParaRPr lang="ru-RU" dirty="0"/>
          </a:p>
        </p:txBody>
      </p:sp>
      <p:sp>
        <p:nvSpPr>
          <p:cNvPr id="3" name="Объект 2"/>
          <p:cNvSpPr>
            <a:spLocks noGrp="1"/>
          </p:cNvSpPr>
          <p:nvPr>
            <p:ph idx="1"/>
          </p:nvPr>
        </p:nvSpPr>
        <p:spPr/>
        <p:txBody>
          <a:bodyPr/>
          <a:lstStyle/>
          <a:p>
            <a:endParaRPr lang="ru-RU" dirty="0"/>
          </a:p>
        </p:txBody>
      </p:sp>
      <p:sp>
        <p:nvSpPr>
          <p:cNvPr id="4" name="AutoShape 3"/>
          <p:cNvSpPr>
            <a:spLocks noChangeArrowheads="1"/>
          </p:cNvSpPr>
          <p:nvPr/>
        </p:nvSpPr>
        <p:spPr bwMode="auto">
          <a:xfrm>
            <a:off x="459581" y="1858635"/>
            <a:ext cx="7775575" cy="265336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ru-RU" sz="2000" dirty="0">
                <a:solidFill>
                  <a:srgbClr val="008000"/>
                </a:solidFill>
                <a:latin typeface="Consolas" panose="020B0609020204030204" pitchFamily="49" charset="0"/>
              </a:rPr>
              <a:t>-- Создание имени входа</a:t>
            </a:r>
            <a:endParaRPr lang="ru-RU" sz="2000" dirty="0">
              <a:solidFill>
                <a:prstClr val="black"/>
              </a:solidFill>
              <a:latin typeface="Consolas" panose="020B0609020204030204" pitchFamily="49" charset="0"/>
            </a:endParaRPr>
          </a:p>
          <a:p>
            <a:r>
              <a:rPr lang="en-US" sz="2000" dirty="0">
                <a:solidFill>
                  <a:srgbClr val="0000FF"/>
                </a:solidFill>
                <a:latin typeface="Consolas" panose="020B0609020204030204" pitchFamily="49" charset="0"/>
              </a:rPr>
              <a:t>CREATE</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LOGIN</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userdb</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WITH</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PASSWORD</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FF0000"/>
                </a:solidFill>
                <a:latin typeface="Consolas" panose="020B0609020204030204" pitchFamily="49" charset="0"/>
              </a:rPr>
              <a:t>'password'</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r>
              <a:rPr lang="en-US" sz="2000" dirty="0">
                <a:solidFill>
                  <a:srgbClr val="0000FF"/>
                </a:solidFill>
                <a:latin typeface="Consolas" panose="020B0609020204030204" pitchFamily="49" charset="0"/>
              </a:rPr>
              <a:t>GO</a:t>
            </a:r>
            <a:endParaRPr lang="en-US" sz="2000" dirty="0">
              <a:solidFill>
                <a:prstClr val="black"/>
              </a:solidFill>
              <a:latin typeface="Consolas" panose="020B0609020204030204" pitchFamily="49" charset="0"/>
            </a:endParaRPr>
          </a:p>
          <a:p>
            <a:endParaRPr lang="ru-RU" sz="2000" dirty="0">
              <a:solidFill>
                <a:prstClr val="black"/>
              </a:solidFill>
              <a:latin typeface="Consolas" panose="020B0609020204030204" pitchFamily="49" charset="0"/>
            </a:endParaRPr>
          </a:p>
          <a:p>
            <a:r>
              <a:rPr lang="ru-RU" sz="2000" dirty="0">
                <a:solidFill>
                  <a:srgbClr val="008000"/>
                </a:solidFill>
                <a:latin typeface="Consolas" panose="020B0609020204030204" pitchFamily="49" charset="0"/>
              </a:rPr>
              <a:t>-- Отображение данных пользователя</a:t>
            </a:r>
            <a:endParaRPr lang="ru-RU" sz="2000" dirty="0">
              <a:solidFill>
                <a:prstClr val="black"/>
              </a:solidFill>
              <a:latin typeface="Consolas" panose="020B0609020204030204" pitchFamily="49" charset="0"/>
            </a:endParaRPr>
          </a:p>
          <a:p>
            <a:r>
              <a:rPr lang="en-US" sz="2000" dirty="0">
                <a:solidFill>
                  <a:srgbClr val="0000FF"/>
                </a:solidFill>
                <a:latin typeface="Consolas" panose="020B0609020204030204" pitchFamily="49" charset="0"/>
              </a:rPr>
              <a:t>SELECT</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FROM</a:t>
            </a:r>
            <a:r>
              <a:rPr lang="en-US" sz="2000" dirty="0">
                <a:solidFill>
                  <a:prstClr val="black"/>
                </a:solidFill>
                <a:latin typeface="Consolas" panose="020B0609020204030204" pitchFamily="49" charset="0"/>
              </a:rPr>
              <a:t> </a:t>
            </a:r>
            <a:r>
              <a:rPr lang="en-US" sz="2000" dirty="0" err="1">
                <a:solidFill>
                  <a:srgbClr val="00FF00"/>
                </a:solidFill>
                <a:latin typeface="Consolas" panose="020B0609020204030204" pitchFamily="49" charset="0"/>
              </a:rPr>
              <a:t>sys</a:t>
            </a:r>
            <a:r>
              <a:rPr lang="en-US" sz="2000" dirty="0" err="1">
                <a:solidFill>
                  <a:srgbClr val="808080"/>
                </a:solidFill>
                <a:latin typeface="Consolas" panose="020B0609020204030204" pitchFamily="49" charset="0"/>
              </a:rPr>
              <a:t>.</a:t>
            </a:r>
            <a:r>
              <a:rPr lang="en-US" sz="2000" dirty="0" err="1">
                <a:solidFill>
                  <a:srgbClr val="00FF00"/>
                </a:solidFill>
                <a:latin typeface="Consolas" panose="020B0609020204030204" pitchFamily="49" charset="0"/>
              </a:rPr>
              <a:t>sql_logins</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where</a:t>
            </a:r>
            <a:r>
              <a:rPr lang="en-US" sz="2000" dirty="0">
                <a:solidFill>
                  <a:prstClr val="black"/>
                </a:solidFill>
                <a:latin typeface="Consolas" panose="020B0609020204030204" pitchFamily="49" charset="0"/>
              </a:rPr>
              <a:t> NAME</a:t>
            </a:r>
            <a:r>
              <a:rPr lang="en-US" sz="2000" dirty="0">
                <a:solidFill>
                  <a:srgbClr val="808080"/>
                </a:solidFill>
                <a:latin typeface="Consolas" panose="020B0609020204030204" pitchFamily="49" charset="0"/>
              </a:rPr>
              <a:t>=</a:t>
            </a:r>
            <a:r>
              <a:rPr lang="en-US" sz="2000" dirty="0">
                <a:solidFill>
                  <a:srgbClr val="FF0000"/>
                </a:solidFill>
                <a:latin typeface="Consolas" panose="020B0609020204030204" pitchFamily="49" charset="0"/>
              </a:rPr>
              <a:t>'</a:t>
            </a:r>
            <a:r>
              <a:rPr lang="en-US" sz="2000" dirty="0" err="1">
                <a:solidFill>
                  <a:srgbClr val="FF0000"/>
                </a:solidFill>
                <a:latin typeface="Consolas" panose="020B0609020204030204" pitchFamily="49" charset="0"/>
              </a:rPr>
              <a:t>userdb</a:t>
            </a:r>
            <a:r>
              <a:rPr lang="en-US" sz="2000" dirty="0">
                <a:solidFill>
                  <a:srgbClr val="FF0000"/>
                </a:solidFill>
                <a:latin typeface="Consolas" panose="020B0609020204030204" pitchFamily="49" charset="0"/>
              </a:rPr>
              <a:t>'</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r>
              <a:rPr lang="en-US" sz="2000" dirty="0" smtClean="0">
                <a:solidFill>
                  <a:srgbClr val="0000FF"/>
                </a:solidFill>
                <a:latin typeface="Consolas" panose="020B0609020204030204" pitchFamily="49" charset="0"/>
              </a:rPr>
              <a:t>GO</a:t>
            </a:r>
          </a:p>
          <a:p>
            <a:endParaRPr lang="en-US" sz="2000" dirty="0">
              <a:solidFill>
                <a:srgbClr val="0000FF"/>
              </a:solidFill>
              <a:latin typeface="Consolas" panose="020B0609020204030204" pitchFamily="49" charset="0"/>
            </a:endParaRPr>
          </a:p>
        </p:txBody>
      </p:sp>
    </p:spTree>
    <p:extLst>
      <p:ext uri="{BB962C8B-B14F-4D97-AF65-F5344CB8AC3E}">
        <p14:creationId xmlns:p14="http://schemas.microsoft.com/office/powerpoint/2010/main" val="24695522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Список учетных записей баз данных</a:t>
            </a:r>
            <a:endParaRPr lang="ru-RU" dirty="0"/>
          </a:p>
        </p:txBody>
      </p:sp>
      <p:sp>
        <p:nvSpPr>
          <p:cNvPr id="3" name="Объект 2"/>
          <p:cNvSpPr>
            <a:spLocks noGrp="1"/>
          </p:cNvSpPr>
          <p:nvPr>
            <p:ph idx="1"/>
          </p:nvPr>
        </p:nvSpPr>
        <p:spPr/>
        <p:txBody>
          <a:bodyPr/>
          <a:lstStyle/>
          <a:p>
            <a:r>
              <a:rPr lang="ru-RU" sz="2000" dirty="0"/>
              <a:t>Чтобы просмотреть список всех учетных записей и баз данных, с которыми они в праве работать, </a:t>
            </a:r>
            <a:r>
              <a:rPr lang="ru-RU" sz="2000" dirty="0" smtClean="0"/>
              <a:t>можно также воспользоваться </a:t>
            </a:r>
            <a:r>
              <a:rPr lang="ru-RU" sz="2000" dirty="0"/>
              <a:t>специальной хранимой процедурой </a:t>
            </a:r>
            <a:r>
              <a:rPr lang="ru-RU" sz="2000" b="1" dirty="0"/>
              <a:t>SP_HELPLOGINS</a:t>
            </a:r>
            <a:r>
              <a:rPr lang="ru-RU" sz="2000" dirty="0"/>
              <a:t>. </a:t>
            </a:r>
          </a:p>
        </p:txBody>
      </p:sp>
      <p:sp>
        <p:nvSpPr>
          <p:cNvPr id="4" name="AutoShape 3"/>
          <p:cNvSpPr>
            <a:spLocks noChangeArrowheads="1"/>
          </p:cNvSpPr>
          <p:nvPr/>
        </p:nvSpPr>
        <p:spPr bwMode="auto">
          <a:xfrm>
            <a:off x="459581" y="2421469"/>
            <a:ext cx="7775575" cy="41558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Consolas" panose="020B0609020204030204" pitchFamily="49" charset="0"/>
              </a:rPr>
              <a:t>Execute</a:t>
            </a:r>
            <a:r>
              <a:rPr lang="en-US" sz="2000" dirty="0">
                <a:solidFill>
                  <a:prstClr val="black"/>
                </a:solidFill>
                <a:latin typeface="Consolas" panose="020B0609020204030204" pitchFamily="49" charset="0"/>
              </a:rPr>
              <a:t> </a:t>
            </a:r>
            <a:r>
              <a:rPr lang="en-US" sz="2000" dirty="0" err="1">
                <a:solidFill>
                  <a:srgbClr val="800000"/>
                </a:solidFill>
                <a:latin typeface="Consolas" panose="020B0609020204030204" pitchFamily="49" charset="0"/>
              </a:rPr>
              <a:t>sp_helplogins</a:t>
            </a:r>
            <a:endParaRPr lang="en-US" sz="2000" dirty="0">
              <a:solidFill>
                <a:srgbClr val="800000"/>
              </a:solidFill>
              <a:latin typeface="Consolas" panose="020B0609020204030204" pitchFamily="49" charset="0"/>
            </a:endParaRPr>
          </a:p>
        </p:txBody>
      </p:sp>
      <p:pic>
        <p:nvPicPr>
          <p:cNvPr id="6" name="Рисунок 5" descr="SQLQuery1.sql - HOME-PC.master (sa (57))* - Microsoft SQL Server Management Studio"/>
          <p:cNvPicPr>
            <a:picLocks noChangeAspect="1"/>
          </p:cNvPicPr>
          <p:nvPr/>
        </p:nvPicPr>
        <p:blipFill rotWithShape="1">
          <a:blip r:embed="rId2">
            <a:extLst>
              <a:ext uri="{28A0092B-C50C-407E-A947-70E740481C1C}">
                <a14:useLocalDpi xmlns:a14="http://schemas.microsoft.com/office/drawing/2010/main" val="0"/>
              </a:ext>
            </a:extLst>
          </a:blip>
          <a:srcRect l="28414" t="35135" r="24417" b="45045"/>
          <a:stretch/>
        </p:blipFill>
        <p:spPr>
          <a:xfrm>
            <a:off x="446753" y="3435180"/>
            <a:ext cx="7775832" cy="2483708"/>
          </a:xfrm>
          <a:prstGeom prst="rect">
            <a:avLst/>
          </a:prstGeom>
        </p:spPr>
      </p:pic>
    </p:spTree>
    <p:extLst>
      <p:ext uri="{BB962C8B-B14F-4D97-AF65-F5344CB8AC3E}">
        <p14:creationId xmlns:p14="http://schemas.microsoft.com/office/powerpoint/2010/main" val="41489294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Изменение свойств учетной записи</a:t>
            </a:r>
            <a:endParaRPr lang="ru-RU" dirty="0"/>
          </a:p>
        </p:txBody>
      </p:sp>
      <p:sp>
        <p:nvSpPr>
          <p:cNvPr id="3" name="Объект 2"/>
          <p:cNvSpPr>
            <a:spLocks noGrp="1"/>
          </p:cNvSpPr>
          <p:nvPr>
            <p:ph idx="1"/>
          </p:nvPr>
        </p:nvSpPr>
        <p:spPr/>
        <p:txBody>
          <a:bodyPr/>
          <a:lstStyle/>
          <a:p>
            <a:r>
              <a:rPr lang="ru-RU" sz="2000" dirty="0" smtClean="0"/>
              <a:t>Для изменения свойств </a:t>
            </a:r>
            <a:r>
              <a:rPr lang="ru-RU" sz="2000" dirty="0"/>
              <a:t>учетной записи входа SQL </a:t>
            </a:r>
            <a:r>
              <a:rPr lang="ru-RU" sz="2000" dirty="0" err="1" smtClean="0"/>
              <a:t>Server</a:t>
            </a:r>
            <a:r>
              <a:rPr lang="ru-RU" sz="2000" dirty="0" smtClean="0"/>
              <a:t> применяется команда </a:t>
            </a:r>
            <a:r>
              <a:rPr lang="en-US" sz="2000" dirty="0" smtClean="0"/>
              <a:t>alter login</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ru-RU" sz="2000" dirty="0" smtClean="0"/>
              <a:t>Пример:</a:t>
            </a:r>
          </a:p>
          <a:p>
            <a:endParaRPr lang="ru-RU" dirty="0"/>
          </a:p>
          <a:p>
            <a:endParaRPr lang="en-US" dirty="0" smtClean="0"/>
          </a:p>
          <a:p>
            <a:endParaRPr lang="en-US" dirty="0"/>
          </a:p>
          <a:p>
            <a:endParaRPr lang="ru-RU" dirty="0"/>
          </a:p>
        </p:txBody>
      </p:sp>
      <p:sp>
        <p:nvSpPr>
          <p:cNvPr id="4" name="AutoShape 3"/>
          <p:cNvSpPr>
            <a:spLocks noChangeArrowheads="1"/>
          </p:cNvSpPr>
          <p:nvPr/>
        </p:nvSpPr>
        <p:spPr bwMode="auto">
          <a:xfrm>
            <a:off x="458788" y="1754934"/>
            <a:ext cx="7775575" cy="297305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Consolas" panose="020B0609020204030204" pitchFamily="49" charset="0"/>
              </a:rPr>
              <a:t>ALTER</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LOGIN</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login_name</a:t>
            </a:r>
            <a:r>
              <a:rPr lang="en-US" sz="2000" dirty="0">
                <a:solidFill>
                  <a:prstClr val="black"/>
                </a:solidFill>
                <a:latin typeface="Consolas" panose="020B0609020204030204" pitchFamily="49" charset="0"/>
              </a:rPr>
              <a:t> </a:t>
            </a:r>
          </a:p>
          <a:p>
            <a:r>
              <a:rPr lang="ru-RU" sz="2000" dirty="0">
                <a:solidFill>
                  <a:prstClr val="black"/>
                </a:solidFill>
                <a:latin typeface="Consolas" panose="020B0609020204030204" pitchFamily="49" charset="0"/>
              </a:rPr>
              <a:t>    </a:t>
            </a:r>
            <a:r>
              <a:rPr lang="ru-RU" sz="2000" dirty="0">
                <a:solidFill>
                  <a:srgbClr val="808080"/>
                </a:solidFill>
                <a:latin typeface="Consolas" panose="020B0609020204030204" pitchFamily="49" charset="0"/>
              </a:rPr>
              <a:t>{</a:t>
            </a:r>
            <a:r>
              <a:rPr lang="ru-RU" sz="2000" dirty="0">
                <a:solidFill>
                  <a:prstClr val="black"/>
                </a:solidFill>
                <a:latin typeface="Consolas" panose="020B0609020204030204" pitchFamily="49" charset="0"/>
              </a:rPr>
              <a:t> </a:t>
            </a:r>
          </a:p>
          <a:p>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&lt;</a:t>
            </a:r>
            <a:r>
              <a:rPr lang="en-US" sz="2000" dirty="0" err="1">
                <a:solidFill>
                  <a:prstClr val="black"/>
                </a:solidFill>
                <a:latin typeface="Consolas" panose="020B0609020204030204" pitchFamily="49" charset="0"/>
              </a:rPr>
              <a:t>status_option</a:t>
            </a:r>
            <a:r>
              <a:rPr lang="en-US" sz="2000" dirty="0">
                <a:solidFill>
                  <a:srgbClr val="808080"/>
                </a:solidFill>
                <a:latin typeface="Consolas" panose="020B0609020204030204" pitchFamily="49" charset="0"/>
              </a:rPr>
              <a:t>&gt;</a:t>
            </a:r>
            <a:r>
              <a:rPr lang="en-US" sz="2000" dirty="0">
                <a:solidFill>
                  <a:prstClr val="black"/>
                </a:solidFill>
                <a:latin typeface="Consolas" panose="020B0609020204030204" pitchFamily="49" charset="0"/>
              </a:rPr>
              <a:t> </a:t>
            </a:r>
          </a:p>
          <a:p>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WITH</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&lt;</a:t>
            </a:r>
            <a:r>
              <a:rPr lang="en-US" sz="2000" dirty="0" err="1">
                <a:solidFill>
                  <a:prstClr val="black"/>
                </a:solidFill>
                <a:latin typeface="Consolas" panose="020B0609020204030204" pitchFamily="49" charset="0"/>
              </a:rPr>
              <a:t>set_option</a:t>
            </a:r>
            <a:r>
              <a:rPr lang="en-US" sz="2000" dirty="0">
                <a:solidFill>
                  <a:srgbClr val="808080"/>
                </a:solidFill>
                <a:latin typeface="Consolas" panose="020B0609020204030204" pitchFamily="49" charset="0"/>
              </a:rPr>
              <a:t>&gt;</a:t>
            </a:r>
            <a:r>
              <a:rPr lang="en-US" sz="2000" dirty="0">
                <a:solidFill>
                  <a:prstClr val="black"/>
                </a:solidFill>
                <a:latin typeface="Consolas" panose="020B0609020204030204" pitchFamily="49" charset="0"/>
              </a:rPr>
              <a:t> [ ,... ]</a:t>
            </a:r>
          </a:p>
          <a:p>
            <a:r>
              <a:rPr lang="en-US" sz="2000" dirty="0">
                <a:solidFill>
                  <a:prstClr val="black"/>
                </a:solidFill>
                <a:latin typeface="Consolas" panose="020B0609020204030204" pitchFamily="49" charset="0"/>
              </a:rPr>
              <a:t>    </a:t>
            </a:r>
            <a:r>
              <a:rPr lang="ru-RU" sz="2000" dirty="0" smtClean="0">
                <a:solidFill>
                  <a:srgbClr val="808080"/>
                </a:solidFill>
                <a:latin typeface="Consolas" panose="020B0609020204030204" pitchFamily="49" charset="0"/>
              </a:rPr>
              <a:t>}</a:t>
            </a:r>
            <a:r>
              <a:rPr lang="ru-RU" sz="2000" dirty="0" smtClean="0">
                <a:solidFill>
                  <a:prstClr val="black"/>
                </a:solidFill>
                <a:latin typeface="Consolas" panose="020B0609020204030204" pitchFamily="49" charset="0"/>
              </a:rPr>
              <a:t> </a:t>
            </a:r>
            <a:endParaRPr lang="ru-RU" sz="2000" dirty="0">
              <a:solidFill>
                <a:prstClr val="black"/>
              </a:solidFill>
              <a:latin typeface="Consolas" panose="020B0609020204030204" pitchFamily="49" charset="0"/>
            </a:endParaRPr>
          </a:p>
          <a:p>
            <a:r>
              <a:rPr lang="ru-RU" sz="2000" dirty="0">
                <a:solidFill>
                  <a:prstClr val="black"/>
                </a:solidFill>
                <a:latin typeface="Consolas" panose="020B0609020204030204" pitchFamily="49" charset="0"/>
              </a:rPr>
              <a:t>[;]</a:t>
            </a:r>
          </a:p>
          <a:p>
            <a:endParaRPr lang="ru-RU" sz="2000" dirty="0">
              <a:solidFill>
                <a:prstClr val="black"/>
              </a:solidFill>
              <a:latin typeface="Consolas" panose="020B0609020204030204" pitchFamily="49" charset="0"/>
            </a:endParaRPr>
          </a:p>
          <a:p>
            <a:r>
              <a:rPr lang="en-US" sz="2000" dirty="0">
                <a:solidFill>
                  <a:srgbClr val="808080"/>
                </a:solidFill>
                <a:latin typeface="Consolas" panose="020B0609020204030204" pitchFamily="49" charset="0"/>
              </a:rPr>
              <a:t>&lt;</a:t>
            </a:r>
            <a:r>
              <a:rPr lang="en-US" sz="2000" dirty="0" err="1">
                <a:solidFill>
                  <a:prstClr val="black"/>
                </a:solidFill>
                <a:latin typeface="Consolas" panose="020B0609020204030204" pitchFamily="49" charset="0"/>
              </a:rPr>
              <a:t>status_option</a:t>
            </a:r>
            <a:r>
              <a:rPr lang="en-US" sz="2000" dirty="0">
                <a:solidFill>
                  <a:srgbClr val="808080"/>
                </a:solidFill>
                <a:latin typeface="Consolas" panose="020B0609020204030204" pitchFamily="49" charset="0"/>
              </a:rPr>
              <a:t>&gt;</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p>
          <a:p>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ENABLE</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DISABLE</a:t>
            </a:r>
          </a:p>
        </p:txBody>
      </p:sp>
      <p:sp>
        <p:nvSpPr>
          <p:cNvPr id="5" name="AutoShape 3"/>
          <p:cNvSpPr>
            <a:spLocks noChangeArrowheads="1"/>
          </p:cNvSpPr>
          <p:nvPr/>
        </p:nvSpPr>
        <p:spPr bwMode="auto">
          <a:xfrm>
            <a:off x="434975" y="5816592"/>
            <a:ext cx="7775575" cy="41558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Consolas" panose="020B0609020204030204" pitchFamily="49" charset="0"/>
              </a:rPr>
              <a:t>ALTER</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LOGIN</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userdb</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WITH</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PASSWORD</a:t>
            </a:r>
            <a:r>
              <a:rPr lang="en-US" sz="2000" dirty="0">
                <a:solidFill>
                  <a:srgbClr val="808080"/>
                </a:solidFill>
                <a:latin typeface="Consolas" panose="020B0609020204030204" pitchFamily="49" charset="0"/>
              </a:rPr>
              <a:t>=</a:t>
            </a:r>
            <a:r>
              <a:rPr lang="en-US" sz="2000" dirty="0">
                <a:solidFill>
                  <a:srgbClr val="FF0000"/>
                </a:solidFill>
                <a:latin typeface="Consolas" panose="020B0609020204030204" pitchFamily="49" charset="0"/>
              </a:rPr>
              <a:t>'</a:t>
            </a:r>
            <a:r>
              <a:rPr lang="en-US" sz="2000" dirty="0" err="1">
                <a:solidFill>
                  <a:srgbClr val="FF0000"/>
                </a:solidFill>
                <a:latin typeface="Consolas" panose="020B0609020204030204" pitchFamily="49" charset="0"/>
              </a:rPr>
              <a:t>newpassword</a:t>
            </a:r>
            <a:r>
              <a:rPr lang="en-US" sz="2000" dirty="0">
                <a:solidFill>
                  <a:srgbClr val="FF0000"/>
                </a:solidFill>
                <a:latin typeface="Consolas" panose="020B0609020204030204" pitchFamily="49" charset="0"/>
              </a:rPr>
              <a:t>'</a:t>
            </a:r>
            <a:r>
              <a:rPr lang="en-US" sz="2000" dirty="0">
                <a:solidFill>
                  <a:srgbClr val="808080"/>
                </a:solidFill>
                <a:latin typeface="Consolas" panose="020B0609020204030204" pitchFamily="49" charset="0"/>
              </a:rPr>
              <a:t>;</a:t>
            </a:r>
          </a:p>
        </p:txBody>
      </p:sp>
    </p:spTree>
    <p:extLst>
      <p:ext uri="{BB962C8B-B14F-4D97-AF65-F5344CB8AC3E}">
        <p14:creationId xmlns:p14="http://schemas.microsoft.com/office/powerpoint/2010/main" val="14199572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Настройка входа через </a:t>
            </a:r>
            <a:r>
              <a:rPr lang="en-US" dirty="0" smtClean="0"/>
              <a:t>Management Studio</a:t>
            </a:r>
            <a:endParaRPr lang="ru-RU" dirty="0"/>
          </a:p>
        </p:txBody>
      </p:sp>
      <p:sp>
        <p:nvSpPr>
          <p:cNvPr id="3" name="Объект 2"/>
          <p:cNvSpPr>
            <a:spLocks noGrp="1"/>
          </p:cNvSpPr>
          <p:nvPr>
            <p:ph idx="1"/>
          </p:nvPr>
        </p:nvSpPr>
        <p:spPr/>
        <p:txBody>
          <a:bodyPr/>
          <a:lstStyle/>
          <a:p>
            <a:endParaRPr lang="ru-RU"/>
          </a:p>
        </p:txBody>
      </p:sp>
      <p:pic>
        <p:nvPicPr>
          <p:cNvPr id="4" name="Рисунок 3"/>
          <p:cNvPicPr>
            <a:picLocks noChangeAspect="1"/>
          </p:cNvPicPr>
          <p:nvPr/>
        </p:nvPicPr>
        <p:blipFill>
          <a:blip r:embed="rId2"/>
          <a:stretch>
            <a:fillRect/>
          </a:stretch>
        </p:blipFill>
        <p:spPr>
          <a:xfrm>
            <a:off x="267730" y="992188"/>
            <a:ext cx="12192000" cy="9753600"/>
          </a:xfrm>
          <a:prstGeom prst="rect">
            <a:avLst/>
          </a:prstGeom>
        </p:spPr>
      </p:pic>
    </p:spTree>
    <p:extLst>
      <p:ext uri="{BB962C8B-B14F-4D97-AF65-F5344CB8AC3E}">
        <p14:creationId xmlns:p14="http://schemas.microsoft.com/office/powerpoint/2010/main" val="11916401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0"/>
          </p:nvPr>
        </p:nvSpPr>
        <p:spPr/>
        <p:txBody>
          <a:bodyPr/>
          <a:lstStyle/>
          <a:p>
            <a:r>
              <a:rPr lang="ru-RU" dirty="0"/>
              <a:t>Пользователи базы данных</a:t>
            </a:r>
          </a:p>
        </p:txBody>
      </p:sp>
    </p:spTree>
    <p:extLst>
      <p:ext uri="{BB962C8B-B14F-4D97-AF65-F5344CB8AC3E}">
        <p14:creationId xmlns:p14="http://schemas.microsoft.com/office/powerpoint/2010/main" val="265415608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sz="2000" dirty="0" smtClean="0"/>
              <a:t>Для </a:t>
            </a:r>
            <a:r>
              <a:rPr lang="ru-RU" sz="2000" dirty="0"/>
              <a:t>использования данных, хранящихся в базе данных </a:t>
            </a:r>
            <a:r>
              <a:rPr lang="ru-RU" sz="2000" u="sng" dirty="0"/>
              <a:t>не достаточно иметь возможность подключиться к серверу</a:t>
            </a:r>
            <a:r>
              <a:rPr lang="ru-RU" sz="2000" dirty="0"/>
              <a:t>. Необходимо еще иметь доступ к самой базе данных. Если пользователь подключился к серверу, но не прошел авторизацию, то при попытке обращения к базе данных будет выведена ошибка. </a:t>
            </a:r>
            <a:endParaRPr lang="ru-RU" sz="2000" dirty="0" smtClean="0"/>
          </a:p>
          <a:p>
            <a:r>
              <a:rPr lang="ru-RU" sz="2000" dirty="0" smtClean="0"/>
              <a:t>Таким образом необходимо предоставить доступ </a:t>
            </a:r>
            <a:r>
              <a:rPr lang="ru-RU" sz="2000" dirty="0"/>
              <a:t>конкретным пользователям к определенным базам. </a:t>
            </a:r>
          </a:p>
          <a:p>
            <a:r>
              <a:rPr lang="ru-RU" sz="2000" dirty="0" smtClean="0"/>
              <a:t>В </a:t>
            </a:r>
            <a:r>
              <a:rPr lang="ru-RU" sz="2000" dirty="0"/>
              <a:t>каждой базе данных есть специальная таблица </a:t>
            </a:r>
            <a:r>
              <a:rPr lang="ru-RU" sz="2000" dirty="0" err="1"/>
              <a:t>sysusers</a:t>
            </a:r>
            <a:r>
              <a:rPr lang="ru-RU" sz="2000" dirty="0"/>
              <a:t>, в которую записывается информация о пользователях текущей базы данных. </a:t>
            </a:r>
          </a:p>
          <a:p>
            <a:r>
              <a:rPr lang="ru-RU" dirty="0" smtClean="0"/>
              <a:t>Для добавления пользователя в базу данных используется команда </a:t>
            </a:r>
            <a:r>
              <a:rPr lang="en-US" dirty="0" smtClean="0"/>
              <a:t>create user</a:t>
            </a:r>
            <a:endParaRPr lang="ru-RU" dirty="0"/>
          </a:p>
          <a:p>
            <a:endParaRPr lang="ru-RU" dirty="0"/>
          </a:p>
        </p:txBody>
      </p:sp>
    </p:spTree>
    <p:extLst>
      <p:ext uri="{BB962C8B-B14F-4D97-AF65-F5344CB8AC3E}">
        <p14:creationId xmlns:p14="http://schemas.microsoft.com/office/powerpoint/2010/main" val="41397402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Создание нового пользователя</a:t>
            </a:r>
            <a:endParaRPr lang="ru-RU" dirty="0"/>
          </a:p>
        </p:txBody>
      </p:sp>
      <p:sp>
        <p:nvSpPr>
          <p:cNvPr id="3" name="Объект 2"/>
          <p:cNvSpPr>
            <a:spLocks noGrp="1"/>
          </p:cNvSpPr>
          <p:nvPr>
            <p:ph idx="1"/>
          </p:nvPr>
        </p:nvSpPr>
        <p:spPr>
          <a:xfrm>
            <a:off x="482601" y="559702"/>
            <a:ext cx="7751762" cy="4386262"/>
          </a:xfrm>
        </p:spPr>
        <p:txBody>
          <a:bodyPr/>
          <a:lstStyle/>
          <a:p>
            <a:r>
              <a:rPr lang="ru-RU" dirty="0"/>
              <a:t>Добавляет нового пользователя в текущую базу </a:t>
            </a:r>
            <a:r>
              <a:rPr lang="ru-RU" dirty="0" smtClean="0"/>
              <a:t>данных</a:t>
            </a:r>
            <a:r>
              <a:rPr lang="en-US" dirty="0" smtClean="0"/>
              <a:t>.</a:t>
            </a:r>
          </a:p>
          <a:p>
            <a:r>
              <a:rPr lang="ru-RU" dirty="0" smtClean="0"/>
              <a:t>Синтаксис</a:t>
            </a:r>
            <a:endParaRPr lang="ru-RU" dirty="0"/>
          </a:p>
        </p:txBody>
      </p:sp>
      <p:sp>
        <p:nvSpPr>
          <p:cNvPr id="4" name="AutoShape 3"/>
          <p:cNvSpPr>
            <a:spLocks noChangeArrowheads="1"/>
          </p:cNvSpPr>
          <p:nvPr/>
        </p:nvSpPr>
        <p:spPr bwMode="auto">
          <a:xfrm>
            <a:off x="482601" y="1362050"/>
            <a:ext cx="7775575" cy="521083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smtClean="0">
                <a:solidFill>
                  <a:srgbClr val="008000"/>
                </a:solidFill>
                <a:latin typeface="Consolas" panose="020B0609020204030204" pitchFamily="49" charset="0"/>
              </a:rPr>
              <a:t>-- </a:t>
            </a:r>
            <a:r>
              <a:rPr lang="en-US" sz="2000" dirty="0">
                <a:solidFill>
                  <a:srgbClr val="008000"/>
                </a:solidFill>
                <a:latin typeface="Consolas" panose="020B0609020204030204" pitchFamily="49" charset="0"/>
              </a:rPr>
              <a:t>Users based on logins in master</a:t>
            </a:r>
            <a:endParaRPr lang="en-US" sz="2000" dirty="0">
              <a:solidFill>
                <a:prstClr val="black"/>
              </a:solidFill>
              <a:latin typeface="Consolas" panose="020B0609020204030204" pitchFamily="49" charset="0"/>
            </a:endParaRPr>
          </a:p>
          <a:p>
            <a:r>
              <a:rPr lang="en-US" sz="2000" dirty="0">
                <a:solidFill>
                  <a:srgbClr val="0000FF"/>
                </a:solidFill>
                <a:latin typeface="Consolas" panose="020B0609020204030204" pitchFamily="49" charset="0"/>
              </a:rPr>
              <a:t>CREATE</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USER</a:t>
            </a:r>
            <a:r>
              <a:rPr lang="en-US" sz="2000" dirty="0">
                <a:solidFill>
                  <a:prstClr val="black"/>
                </a:solidFill>
                <a:latin typeface="Consolas" panose="020B0609020204030204" pitchFamily="49" charset="0"/>
              </a:rPr>
              <a:t> </a:t>
            </a:r>
            <a:r>
              <a:rPr lang="en-US" sz="2000" dirty="0" err="1">
                <a:solidFill>
                  <a:srgbClr val="FF00FF"/>
                </a:solidFill>
                <a:latin typeface="Consolas" panose="020B0609020204030204" pitchFamily="49" charset="0"/>
              </a:rPr>
              <a:t>user_name</a:t>
            </a:r>
            <a:r>
              <a:rPr lang="en-US" sz="2000" dirty="0">
                <a:solidFill>
                  <a:prstClr val="black"/>
                </a:solidFill>
                <a:latin typeface="Consolas" panose="020B0609020204030204" pitchFamily="49" charset="0"/>
              </a:rPr>
              <a:t> </a:t>
            </a:r>
          </a:p>
          <a:p>
            <a:r>
              <a:rPr lang="ru-RU" sz="2000" dirty="0">
                <a:solidFill>
                  <a:prstClr val="black"/>
                </a:solidFill>
                <a:latin typeface="Consolas" panose="020B0609020204030204" pitchFamily="49" charset="0"/>
              </a:rPr>
              <a:t>    [ </a:t>
            </a:r>
          </a:p>
          <a:p>
            <a:r>
              <a:rPr lang="en-US" sz="2000" dirty="0">
                <a:solidFill>
                  <a:prstClr val="black"/>
                </a:solidFill>
                <a:latin typeface="Consolas" panose="020B0609020204030204" pitchFamily="49" charset="0"/>
              </a:rPr>
              <a:t>        { FOR | FROM } LOGIN </a:t>
            </a:r>
            <a:r>
              <a:rPr lang="en-US" sz="2000" dirty="0" err="1">
                <a:solidFill>
                  <a:prstClr val="black"/>
                </a:solidFill>
                <a:latin typeface="Consolas" panose="020B0609020204030204" pitchFamily="49" charset="0"/>
              </a:rPr>
              <a:t>login_name</a:t>
            </a:r>
            <a:r>
              <a:rPr lang="en-US" sz="2000" dirty="0">
                <a:solidFill>
                  <a:prstClr val="black"/>
                </a:solidFill>
                <a:latin typeface="Consolas" panose="020B0609020204030204" pitchFamily="49" charset="0"/>
              </a:rPr>
              <a:t> </a:t>
            </a:r>
          </a:p>
          <a:p>
            <a:r>
              <a:rPr lang="ru-RU" sz="2000" dirty="0">
                <a:solidFill>
                  <a:prstClr val="black"/>
                </a:solidFill>
                <a:latin typeface="Consolas" panose="020B0609020204030204" pitchFamily="49" charset="0"/>
              </a:rPr>
              <a:t>    ]</a:t>
            </a:r>
          </a:p>
          <a:p>
            <a:r>
              <a:rPr lang="en-US" sz="2000" dirty="0">
                <a:solidFill>
                  <a:prstClr val="black"/>
                </a:solidFill>
                <a:latin typeface="Consolas" panose="020B0609020204030204" pitchFamily="49" charset="0"/>
              </a:rPr>
              <a:t>    [ WITH DEFAULT_SCHEMA = </a:t>
            </a:r>
            <a:r>
              <a:rPr lang="en-US" sz="2000" dirty="0" err="1">
                <a:solidFill>
                  <a:prstClr val="black"/>
                </a:solidFill>
                <a:latin typeface="Consolas" panose="020B0609020204030204" pitchFamily="49" charset="0"/>
              </a:rPr>
              <a:t>schema_name</a:t>
            </a:r>
            <a:r>
              <a:rPr lang="en-US" sz="2000" dirty="0">
                <a:solidFill>
                  <a:prstClr val="black"/>
                </a:solidFill>
                <a:latin typeface="Consolas" panose="020B0609020204030204" pitchFamily="49" charset="0"/>
              </a:rPr>
              <a:t> ] </a:t>
            </a:r>
          </a:p>
          <a:p>
            <a:endParaRPr lang="ru-RU" sz="2000" dirty="0">
              <a:solidFill>
                <a:prstClr val="black"/>
              </a:solidFill>
              <a:latin typeface="Consolas" panose="020B0609020204030204" pitchFamily="49" charset="0"/>
            </a:endParaRPr>
          </a:p>
          <a:p>
            <a:r>
              <a:rPr lang="en-US" sz="2000" dirty="0">
                <a:solidFill>
                  <a:srgbClr val="008000"/>
                </a:solidFill>
                <a:latin typeface="Consolas" panose="020B0609020204030204" pitchFamily="49" charset="0"/>
              </a:rPr>
              <a:t>-- Users that authenticate at the database (SQL Database Update (Preview) can use most options)</a:t>
            </a:r>
            <a:endParaRPr lang="en-US" sz="2000" dirty="0">
              <a:solidFill>
                <a:prstClr val="black"/>
              </a:solidFill>
              <a:latin typeface="Consolas" panose="020B0609020204030204" pitchFamily="49" charset="0"/>
            </a:endParaRPr>
          </a:p>
          <a:p>
            <a:r>
              <a:rPr lang="en-US" sz="2000" dirty="0">
                <a:solidFill>
                  <a:srgbClr val="0000FF"/>
                </a:solidFill>
                <a:latin typeface="Consolas" panose="020B0609020204030204" pitchFamily="49" charset="0"/>
              </a:rPr>
              <a:t>CREATE</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USER</a:t>
            </a:r>
            <a:r>
              <a:rPr lang="en-US" sz="2000" dirty="0">
                <a:solidFill>
                  <a:prstClr val="black"/>
                </a:solidFill>
                <a:latin typeface="Consolas" panose="020B0609020204030204" pitchFamily="49" charset="0"/>
              </a:rPr>
              <a:t> </a:t>
            </a:r>
          </a:p>
          <a:p>
            <a:r>
              <a:rPr lang="ru-RU" sz="2000" dirty="0">
                <a:solidFill>
                  <a:prstClr val="black"/>
                </a:solidFill>
                <a:latin typeface="Consolas" panose="020B0609020204030204" pitchFamily="49" charset="0"/>
              </a:rPr>
              <a:t>    </a:t>
            </a:r>
            <a:r>
              <a:rPr lang="ru-RU" sz="2000" dirty="0">
                <a:solidFill>
                  <a:srgbClr val="808080"/>
                </a:solidFill>
                <a:latin typeface="Consolas" panose="020B0609020204030204" pitchFamily="49" charset="0"/>
              </a:rPr>
              <a:t>{</a:t>
            </a:r>
            <a:endParaRPr lang="ru-RU" sz="2000" dirty="0">
              <a:solidFill>
                <a:prstClr val="black"/>
              </a:solidFill>
              <a:latin typeface="Consolas" panose="020B0609020204030204" pitchFamily="49" charset="0"/>
            </a:endParaRPr>
          </a:p>
          <a:p>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windows_principal</a:t>
            </a:r>
            <a:r>
              <a:rPr lang="en-US" sz="2000" dirty="0">
                <a:solidFill>
                  <a:prstClr val="black"/>
                </a:solidFill>
                <a:latin typeface="Consolas" panose="020B0609020204030204" pitchFamily="49" charset="0"/>
              </a:rPr>
              <a:t> [ WITH &lt;</a:t>
            </a:r>
            <a:r>
              <a:rPr lang="en-US" sz="2000" dirty="0" err="1">
                <a:solidFill>
                  <a:prstClr val="black"/>
                </a:solidFill>
                <a:latin typeface="Consolas" panose="020B0609020204030204" pitchFamily="49" charset="0"/>
              </a:rPr>
              <a:t>options_list</a:t>
            </a:r>
            <a:r>
              <a:rPr lang="en-US" sz="2000" dirty="0">
                <a:solidFill>
                  <a:prstClr val="black"/>
                </a:solidFill>
                <a:latin typeface="Consolas" panose="020B0609020204030204" pitchFamily="49" charset="0"/>
              </a:rPr>
              <a:t>&gt; [ ,... ] ]</a:t>
            </a:r>
          </a:p>
          <a:p>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err="1">
                <a:solidFill>
                  <a:srgbClr val="FF00FF"/>
                </a:solidFill>
                <a:latin typeface="Consolas" panose="020B0609020204030204" pitchFamily="49" charset="0"/>
              </a:rPr>
              <a:t>user_name</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WITH</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PASSWORD</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FF0000"/>
                </a:solidFill>
                <a:latin typeface="Consolas" panose="020B0609020204030204" pitchFamily="49" charset="0"/>
              </a:rPr>
              <a:t>'password'</a:t>
            </a:r>
            <a:r>
              <a:rPr lang="en-US" sz="2000" dirty="0">
                <a:solidFill>
                  <a:prstClr val="black"/>
                </a:solidFill>
                <a:latin typeface="Consolas" panose="020B0609020204030204" pitchFamily="49" charset="0"/>
              </a:rPr>
              <a:t> [ , &lt;</a:t>
            </a:r>
            <a:r>
              <a:rPr lang="en-US" sz="2000" dirty="0" err="1">
                <a:solidFill>
                  <a:prstClr val="black"/>
                </a:solidFill>
                <a:latin typeface="Consolas" panose="020B0609020204030204" pitchFamily="49" charset="0"/>
              </a:rPr>
              <a:t>options_list</a:t>
            </a:r>
            <a:r>
              <a:rPr lang="en-US" sz="2000" dirty="0">
                <a:solidFill>
                  <a:prstClr val="black"/>
                </a:solidFill>
                <a:latin typeface="Consolas" panose="020B0609020204030204" pitchFamily="49" charset="0"/>
              </a:rPr>
              <a:t>&gt; [ ,... ] </a:t>
            </a:r>
          </a:p>
          <a:p>
            <a:r>
              <a:rPr lang="ru-RU" sz="2000" dirty="0">
                <a:solidFill>
                  <a:prstClr val="black"/>
                </a:solidFill>
                <a:latin typeface="Consolas" panose="020B0609020204030204" pitchFamily="49" charset="0"/>
              </a:rPr>
              <a:t>    </a:t>
            </a:r>
            <a:r>
              <a:rPr lang="ru-RU" sz="2000" dirty="0" smtClean="0">
                <a:solidFill>
                  <a:srgbClr val="808080"/>
                </a:solidFill>
                <a:latin typeface="Consolas" panose="020B0609020204030204" pitchFamily="49" charset="0"/>
              </a:rPr>
              <a:t>}</a:t>
            </a:r>
            <a:endParaRPr lang="ru-RU" sz="2000" dirty="0">
              <a:solidFill>
                <a:prstClr val="black"/>
              </a:solidFill>
              <a:latin typeface="Consolas" panose="020B0609020204030204" pitchFamily="49" charset="0"/>
            </a:endParaRPr>
          </a:p>
        </p:txBody>
      </p:sp>
    </p:spTree>
    <p:extLst>
      <p:ext uri="{BB962C8B-B14F-4D97-AF65-F5344CB8AC3E}">
        <p14:creationId xmlns:p14="http://schemas.microsoft.com/office/powerpoint/2010/main" val="482082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4294967295"/>
          </p:nvPr>
        </p:nvSpPr>
        <p:spPr>
          <a:xfrm>
            <a:off x="315040" y="1400580"/>
            <a:ext cx="8643938" cy="3967791"/>
          </a:xfrm>
          <a:prstGeom prst="rect">
            <a:avLst/>
          </a:prstGeom>
        </p:spPr>
        <p:txBody>
          <a:bodyPr>
            <a:normAutofit lnSpcReduction="10000"/>
          </a:bodyPr>
          <a:lstStyle/>
          <a:p>
            <a:r>
              <a:rPr lang="ru-RU" sz="2800" dirty="0"/>
              <a:t>Модель защиты </a:t>
            </a:r>
            <a:r>
              <a:rPr lang="ru-RU" sz="2800" dirty="0" smtClean="0"/>
              <a:t>данных</a:t>
            </a:r>
            <a:endParaRPr lang="ru-RU" sz="2800" dirty="0"/>
          </a:p>
          <a:p>
            <a:r>
              <a:rPr lang="ru-RU" sz="2800" dirty="0"/>
              <a:t>Режимы защиты </a:t>
            </a:r>
            <a:r>
              <a:rPr lang="ru-RU" sz="2800" dirty="0" smtClean="0"/>
              <a:t>данных</a:t>
            </a:r>
            <a:endParaRPr lang="ru-RU" sz="2800" dirty="0"/>
          </a:p>
          <a:p>
            <a:r>
              <a:rPr lang="ru-RU" sz="2800" dirty="0"/>
              <a:t>Пользователи базы </a:t>
            </a:r>
            <a:r>
              <a:rPr lang="ru-RU" sz="2800" dirty="0" smtClean="0"/>
              <a:t>данных</a:t>
            </a:r>
            <a:endParaRPr lang="ru-RU" sz="2800" dirty="0"/>
          </a:p>
          <a:p>
            <a:r>
              <a:rPr lang="ru-RU" sz="2800" dirty="0"/>
              <a:t>Использование ролей. Роли уровня </a:t>
            </a:r>
            <a:r>
              <a:rPr lang="ru-RU" sz="2800" dirty="0" smtClean="0"/>
              <a:t>приложения</a:t>
            </a:r>
            <a:endParaRPr lang="ru-RU" sz="2800" dirty="0"/>
          </a:p>
          <a:p>
            <a:r>
              <a:rPr lang="ru-RU" sz="2800" dirty="0"/>
              <a:t>Управление правами </a:t>
            </a:r>
            <a:r>
              <a:rPr lang="ru-RU" sz="2800" dirty="0" smtClean="0"/>
              <a:t>доступа</a:t>
            </a:r>
            <a:endParaRPr lang="ru-RU" sz="2800" dirty="0"/>
          </a:p>
          <a:p>
            <a:pPr lvl="1"/>
            <a:r>
              <a:rPr lang="ru-RU" sz="2500" dirty="0"/>
              <a:t>Специальные права </a:t>
            </a:r>
            <a:r>
              <a:rPr lang="ru-RU" sz="2500" dirty="0" smtClean="0"/>
              <a:t>доступа</a:t>
            </a:r>
            <a:endParaRPr lang="ru-RU" sz="2500" dirty="0"/>
          </a:p>
          <a:p>
            <a:pPr lvl="1"/>
            <a:r>
              <a:rPr lang="ru-RU" sz="2500" dirty="0"/>
              <a:t>Объектные права </a:t>
            </a:r>
            <a:r>
              <a:rPr lang="ru-RU" sz="2500" dirty="0" smtClean="0"/>
              <a:t>доступа</a:t>
            </a:r>
            <a:endParaRPr lang="ru-RU" sz="2500" dirty="0"/>
          </a:p>
          <a:p>
            <a:pPr lvl="1"/>
            <a:r>
              <a:rPr lang="ru-RU" sz="2500" dirty="0"/>
              <a:t>Командные права </a:t>
            </a:r>
            <a:r>
              <a:rPr lang="ru-RU" sz="2500" dirty="0" smtClean="0"/>
              <a:t>доступа</a:t>
            </a:r>
            <a:endParaRPr lang="ru-RU" sz="2500" dirty="0"/>
          </a:p>
          <a:p>
            <a:pPr lvl="1"/>
            <a:r>
              <a:rPr lang="ru-RU" sz="2500" dirty="0"/>
              <a:t>Цепочки </a:t>
            </a:r>
            <a:r>
              <a:rPr lang="ru-RU" sz="2500" dirty="0" smtClean="0"/>
              <a:t>подчинения</a:t>
            </a:r>
            <a:endParaRPr lang="ru-RU" sz="2500" dirty="0"/>
          </a:p>
        </p:txBody>
      </p:sp>
      <p:sp>
        <p:nvSpPr>
          <p:cNvPr id="2" name="Title 1"/>
          <p:cNvSpPr>
            <a:spLocks noGrp="1"/>
          </p:cNvSpPr>
          <p:nvPr>
            <p:ph type="title"/>
          </p:nvPr>
        </p:nvSpPr>
        <p:spPr/>
        <p:txBody>
          <a:bodyPr/>
          <a:lstStyle/>
          <a:p>
            <a:r>
              <a:rPr lang="ru-RU" dirty="0" smtClean="0"/>
              <a:t>Обзор</a:t>
            </a:r>
            <a:endParaRPr lang="en-US" dirty="0"/>
          </a:p>
        </p:txBody>
      </p:sp>
    </p:spTree>
    <p:extLst>
      <p:ext uri="{BB962C8B-B14F-4D97-AF65-F5344CB8AC3E}">
        <p14:creationId xmlns:p14="http://schemas.microsoft.com/office/powerpoint/2010/main" val="36292059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a:t>
            </a:r>
            <a:endParaRPr lang="ru-RU" dirty="0"/>
          </a:p>
        </p:txBody>
      </p:sp>
      <p:sp>
        <p:nvSpPr>
          <p:cNvPr id="3" name="Объект 2"/>
          <p:cNvSpPr>
            <a:spLocks noGrp="1"/>
          </p:cNvSpPr>
          <p:nvPr>
            <p:ph idx="1"/>
          </p:nvPr>
        </p:nvSpPr>
        <p:spPr/>
        <p:txBody>
          <a:bodyPr/>
          <a:lstStyle/>
          <a:p>
            <a:r>
              <a:rPr lang="ru-RU" sz="2000" dirty="0"/>
              <a:t>В следующем примере сначала создается имя входа SQL </a:t>
            </a:r>
            <a:r>
              <a:rPr lang="ru-RU" sz="2000" dirty="0" err="1" smtClean="0"/>
              <a:t>Server</a:t>
            </a:r>
            <a:r>
              <a:rPr lang="ru-RU" sz="2000" dirty="0" smtClean="0"/>
              <a:t> </a:t>
            </a:r>
            <a:r>
              <a:rPr lang="ru-RU" sz="2000" dirty="0" err="1" smtClean="0"/>
              <a:t>AbolrousHazem</a:t>
            </a:r>
            <a:r>
              <a:rPr lang="ru-RU" sz="2000" dirty="0"/>
              <a:t>, а затем создается соответствующий пользователь </a:t>
            </a:r>
            <a:r>
              <a:rPr lang="ru-RU" sz="2000" dirty="0" err="1"/>
              <a:t>AbolrousHazem</a:t>
            </a:r>
            <a:r>
              <a:rPr lang="ru-RU" sz="2000" dirty="0"/>
              <a:t> в базе данных AdventureWorks2012.</a:t>
            </a:r>
          </a:p>
        </p:txBody>
      </p:sp>
      <p:sp>
        <p:nvSpPr>
          <p:cNvPr id="4" name="AutoShape 3"/>
          <p:cNvSpPr>
            <a:spLocks noChangeArrowheads="1"/>
          </p:cNvSpPr>
          <p:nvPr/>
        </p:nvSpPr>
        <p:spPr bwMode="auto">
          <a:xfrm>
            <a:off x="458788" y="2725083"/>
            <a:ext cx="7775575" cy="233368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Consolas" panose="020B0609020204030204" pitchFamily="49" charset="0"/>
              </a:rPr>
              <a:t>CREATE</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LOGIN</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AbolrousHazem</a:t>
            </a:r>
            <a:r>
              <a:rPr lang="en-US" sz="2000" dirty="0">
                <a:solidFill>
                  <a:prstClr val="black"/>
                </a:solidFill>
                <a:latin typeface="Consolas" panose="020B0609020204030204" pitchFamily="49" charset="0"/>
              </a:rPr>
              <a:t> </a:t>
            </a:r>
          </a:p>
          <a:p>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WITH</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PASSWORD</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FF0000"/>
                </a:solidFill>
                <a:latin typeface="Consolas" panose="020B0609020204030204" pitchFamily="49" charset="0"/>
              </a:rPr>
              <a:t>'340$Uuxwp7Mcxo7Khy'</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r>
              <a:rPr lang="en-US" sz="2000" dirty="0">
                <a:solidFill>
                  <a:srgbClr val="0000FF"/>
                </a:solidFill>
                <a:latin typeface="Consolas" panose="020B0609020204030204" pitchFamily="49" charset="0"/>
              </a:rPr>
              <a:t>USE</a:t>
            </a:r>
            <a:r>
              <a:rPr lang="en-US" sz="2000" dirty="0">
                <a:solidFill>
                  <a:prstClr val="black"/>
                </a:solidFill>
                <a:latin typeface="Consolas" panose="020B0609020204030204" pitchFamily="49" charset="0"/>
              </a:rPr>
              <a:t> AdventureWorks2012</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r>
              <a:rPr lang="en-US" sz="2000" dirty="0">
                <a:solidFill>
                  <a:srgbClr val="0000FF"/>
                </a:solidFill>
                <a:latin typeface="Consolas" panose="020B0609020204030204" pitchFamily="49" charset="0"/>
              </a:rPr>
              <a:t>GO</a:t>
            </a:r>
            <a:endParaRPr lang="en-US" sz="2000" dirty="0">
              <a:solidFill>
                <a:prstClr val="black"/>
              </a:solidFill>
              <a:latin typeface="Consolas" panose="020B0609020204030204" pitchFamily="49" charset="0"/>
            </a:endParaRPr>
          </a:p>
          <a:p>
            <a:r>
              <a:rPr lang="en-US" sz="2000" dirty="0">
                <a:solidFill>
                  <a:srgbClr val="0000FF"/>
                </a:solidFill>
                <a:latin typeface="Consolas" panose="020B0609020204030204" pitchFamily="49" charset="0"/>
              </a:rPr>
              <a:t>CREATE</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USER</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AbolrousHazem</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FOR</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LOGIN</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AbolrousHazem</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r>
              <a:rPr lang="en-US" sz="2000" dirty="0">
                <a:solidFill>
                  <a:srgbClr val="0000FF"/>
                </a:solidFill>
                <a:latin typeface="Consolas" panose="020B0609020204030204" pitchFamily="49" charset="0"/>
              </a:rPr>
              <a:t>GO</a:t>
            </a:r>
            <a:r>
              <a:rPr lang="en-US" sz="2000" dirty="0">
                <a:solidFill>
                  <a:prstClr val="black"/>
                </a:solidFill>
                <a:latin typeface="Consolas" panose="020B0609020204030204" pitchFamily="49" charset="0"/>
              </a:rPr>
              <a:t> </a:t>
            </a:r>
          </a:p>
          <a:p>
            <a:r>
              <a:rPr lang="en-US" sz="2000" dirty="0">
                <a:solidFill>
                  <a:srgbClr val="0000FF"/>
                </a:solidFill>
                <a:latin typeface="Consolas" panose="020B0609020204030204" pitchFamily="49" charset="0"/>
              </a:rPr>
              <a:t>ALTER</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LOGIN</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userdb</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WITH</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PASSWORD</a:t>
            </a:r>
            <a:r>
              <a:rPr lang="en-US" sz="2000" dirty="0">
                <a:solidFill>
                  <a:srgbClr val="808080"/>
                </a:solidFill>
                <a:latin typeface="Consolas" panose="020B0609020204030204" pitchFamily="49" charset="0"/>
              </a:rPr>
              <a:t>=</a:t>
            </a:r>
            <a:r>
              <a:rPr lang="en-US" sz="2000" dirty="0">
                <a:solidFill>
                  <a:srgbClr val="FF0000"/>
                </a:solidFill>
                <a:latin typeface="Consolas" panose="020B0609020204030204" pitchFamily="49" charset="0"/>
              </a:rPr>
              <a:t>'</a:t>
            </a:r>
            <a:r>
              <a:rPr lang="en-US" sz="2000" dirty="0" err="1">
                <a:solidFill>
                  <a:srgbClr val="FF0000"/>
                </a:solidFill>
                <a:latin typeface="Consolas" panose="020B0609020204030204" pitchFamily="49" charset="0"/>
              </a:rPr>
              <a:t>newpassword</a:t>
            </a:r>
            <a:r>
              <a:rPr lang="en-US" sz="2000" dirty="0">
                <a:solidFill>
                  <a:srgbClr val="FF0000"/>
                </a:solidFill>
                <a:latin typeface="Consolas" panose="020B0609020204030204" pitchFamily="49" charset="0"/>
              </a:rPr>
              <a:t>'</a:t>
            </a:r>
            <a:r>
              <a:rPr lang="en-US" sz="2000" dirty="0">
                <a:solidFill>
                  <a:srgbClr val="808080"/>
                </a:solidFill>
                <a:latin typeface="Consolas" panose="020B0609020204030204" pitchFamily="49" charset="0"/>
              </a:rPr>
              <a:t>;</a:t>
            </a:r>
          </a:p>
        </p:txBody>
      </p:sp>
    </p:spTree>
    <p:extLst>
      <p:ext uri="{BB962C8B-B14F-4D97-AF65-F5344CB8AC3E}">
        <p14:creationId xmlns:p14="http://schemas.microsoft.com/office/powerpoint/2010/main" val="5005257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Изменение данных пользователя</a:t>
            </a:r>
            <a:endParaRPr lang="ru-RU" dirty="0"/>
          </a:p>
        </p:txBody>
      </p:sp>
      <p:sp>
        <p:nvSpPr>
          <p:cNvPr id="3" name="Объект 2"/>
          <p:cNvSpPr>
            <a:spLocks noGrp="1"/>
          </p:cNvSpPr>
          <p:nvPr>
            <p:ph idx="1"/>
          </p:nvPr>
        </p:nvSpPr>
        <p:spPr/>
        <p:txBody>
          <a:bodyPr/>
          <a:lstStyle/>
          <a:p>
            <a:r>
              <a:rPr lang="ru-RU" dirty="0"/>
              <a:t>При создании базы данных в нее всегда сразу же добавляется один пользователь: это ее владелец. </a:t>
            </a:r>
            <a:endParaRPr lang="ru-RU" dirty="0" smtClean="0"/>
          </a:p>
          <a:p>
            <a:r>
              <a:rPr lang="ru-RU" dirty="0" smtClean="0"/>
              <a:t>У </a:t>
            </a:r>
            <a:r>
              <a:rPr lang="ru-RU" dirty="0"/>
              <a:t>владельца есть полностью все права на работу с базой данных. </a:t>
            </a:r>
            <a:r>
              <a:rPr lang="ru-RU" dirty="0" smtClean="0"/>
              <a:t>При установке </a:t>
            </a:r>
            <a:r>
              <a:rPr lang="ru-RU" dirty="0"/>
              <a:t>SQL </a:t>
            </a:r>
            <a:r>
              <a:rPr lang="ru-RU" dirty="0" err="1"/>
              <a:t>Server</a:t>
            </a:r>
            <a:r>
              <a:rPr lang="ru-RU" dirty="0"/>
              <a:t> необходимо было указать имя пользователя. </a:t>
            </a:r>
            <a:r>
              <a:rPr lang="ru-RU" dirty="0" smtClean="0"/>
              <a:t>Если  </a:t>
            </a:r>
            <a:r>
              <a:rPr lang="ru-RU" dirty="0"/>
              <a:t>указывали </a:t>
            </a:r>
            <a:r>
              <a:rPr lang="ru-RU" dirty="0" err="1" smtClean="0"/>
              <a:t>sa</a:t>
            </a:r>
            <a:r>
              <a:rPr lang="ru-RU" dirty="0" smtClean="0"/>
              <a:t>, то </a:t>
            </a:r>
            <a:r>
              <a:rPr lang="ru-RU" dirty="0" err="1" smtClean="0"/>
              <a:t>sa</a:t>
            </a:r>
            <a:r>
              <a:rPr lang="ru-RU" dirty="0" smtClean="0"/>
              <a:t> </a:t>
            </a:r>
            <a:r>
              <a:rPr lang="ru-RU" dirty="0"/>
              <a:t>автоматически становится владельцем всех баз данных, которые есть на сервере (либо пользователь, указанный при установке). Изначально пользователь </a:t>
            </a:r>
            <a:r>
              <a:rPr lang="ru-RU" dirty="0" err="1"/>
              <a:t>dbo</a:t>
            </a:r>
            <a:r>
              <a:rPr lang="ru-RU" dirty="0"/>
              <a:t> соответствует учетной записи </a:t>
            </a:r>
            <a:r>
              <a:rPr lang="ru-RU" dirty="0" err="1"/>
              <a:t>sa</a:t>
            </a:r>
            <a:r>
              <a:rPr lang="ru-RU" dirty="0"/>
              <a:t>. </a:t>
            </a:r>
          </a:p>
          <a:p>
            <a:endParaRPr lang="ru-RU" dirty="0"/>
          </a:p>
          <a:p>
            <a:r>
              <a:rPr lang="ru-RU" dirty="0"/>
              <a:t>Для поддержания безопасности системы иногда приходится менять владельца базы данных. Для этого служит </a:t>
            </a:r>
            <a:r>
              <a:rPr lang="ru-RU" dirty="0" smtClean="0"/>
              <a:t>команда </a:t>
            </a:r>
            <a:r>
              <a:rPr lang="en-US" dirty="0"/>
              <a:t>ALTER AUTHORIZATION</a:t>
            </a:r>
            <a:endParaRPr lang="ru-RU" dirty="0"/>
          </a:p>
        </p:txBody>
      </p:sp>
    </p:spTree>
    <p:extLst>
      <p:ext uri="{BB962C8B-B14F-4D97-AF65-F5344CB8AC3E}">
        <p14:creationId xmlns:p14="http://schemas.microsoft.com/office/powerpoint/2010/main" val="42477507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ALTER AUTHORIZATION</a:t>
            </a:r>
            <a:endParaRPr lang="ru-RU" dirty="0"/>
          </a:p>
        </p:txBody>
      </p:sp>
      <p:sp>
        <p:nvSpPr>
          <p:cNvPr id="4" name="AutoShape 3"/>
          <p:cNvSpPr>
            <a:spLocks noGrp="1" noChangeArrowheads="1"/>
          </p:cNvSpPr>
          <p:nvPr>
            <p:ph idx="1"/>
          </p:nvPr>
        </p:nvSpPr>
        <p:spPr bwMode="auto">
          <a:xfrm>
            <a:off x="593812" y="643001"/>
            <a:ext cx="7751762" cy="604200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Consolas" panose="020B0609020204030204" pitchFamily="49" charset="0"/>
              </a:rPr>
              <a:t>ALTER</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AUTHORIZATION</a:t>
            </a:r>
            <a:endParaRPr lang="en-US" sz="2000" dirty="0">
              <a:solidFill>
                <a:prstClr val="black"/>
              </a:solidFill>
              <a:latin typeface="Consolas" panose="020B0609020204030204" pitchFamily="49" charset="0"/>
            </a:endParaRPr>
          </a:p>
          <a:p>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ON</a:t>
            </a:r>
            <a:r>
              <a:rPr lang="en-US" sz="2000" dirty="0">
                <a:solidFill>
                  <a:prstClr val="black"/>
                </a:solidFill>
                <a:latin typeface="Consolas" panose="020B0609020204030204" pitchFamily="49" charset="0"/>
              </a:rPr>
              <a:t> [ &lt;</a:t>
            </a:r>
            <a:r>
              <a:rPr lang="en-US" sz="2000" dirty="0" err="1">
                <a:solidFill>
                  <a:prstClr val="black"/>
                </a:solidFill>
                <a:latin typeface="Consolas" panose="020B0609020204030204" pitchFamily="49" charset="0"/>
              </a:rPr>
              <a:t>class_type</a:t>
            </a:r>
            <a:r>
              <a:rPr lang="en-US" sz="2000" dirty="0">
                <a:solidFill>
                  <a:prstClr val="black"/>
                </a:solidFill>
                <a:latin typeface="Consolas" panose="020B0609020204030204" pitchFamily="49" charset="0"/>
              </a:rPr>
              <a:t>&gt;:: ] </a:t>
            </a:r>
            <a:r>
              <a:rPr lang="en-US" sz="2000" dirty="0" err="1">
                <a:solidFill>
                  <a:srgbClr val="FF00FF"/>
                </a:solidFill>
                <a:latin typeface="Consolas" panose="020B0609020204030204" pitchFamily="49" charset="0"/>
              </a:rPr>
              <a:t>entity_name</a:t>
            </a:r>
            <a:endParaRPr lang="en-US" sz="2000" dirty="0">
              <a:solidFill>
                <a:prstClr val="black"/>
              </a:solidFill>
              <a:latin typeface="Consolas" panose="020B0609020204030204" pitchFamily="49" charset="0"/>
            </a:endParaRPr>
          </a:p>
          <a:p>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TO</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SCHEMA</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OWNER</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principal_name</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r>
              <a:rPr lang="ru-RU" sz="2000" dirty="0">
                <a:solidFill>
                  <a:prstClr val="black"/>
                </a:solidFill>
                <a:latin typeface="Consolas" panose="020B0609020204030204" pitchFamily="49" charset="0"/>
              </a:rPr>
              <a:t>[;]</a:t>
            </a:r>
          </a:p>
          <a:p>
            <a:endParaRPr lang="ru-RU" sz="2000" dirty="0">
              <a:solidFill>
                <a:prstClr val="black"/>
              </a:solidFill>
              <a:latin typeface="Consolas" panose="020B0609020204030204" pitchFamily="49" charset="0"/>
            </a:endParaRPr>
          </a:p>
          <a:p>
            <a:r>
              <a:rPr lang="en-US" sz="2000" dirty="0">
                <a:solidFill>
                  <a:srgbClr val="808080"/>
                </a:solidFill>
                <a:latin typeface="Consolas" panose="020B0609020204030204" pitchFamily="49" charset="0"/>
              </a:rPr>
              <a:t>&lt;</a:t>
            </a:r>
            <a:r>
              <a:rPr lang="en-US" sz="2000" dirty="0" err="1">
                <a:solidFill>
                  <a:prstClr val="black"/>
                </a:solidFill>
                <a:latin typeface="Consolas" panose="020B0609020204030204" pitchFamily="49" charset="0"/>
              </a:rPr>
              <a:t>class_type</a:t>
            </a:r>
            <a:r>
              <a:rPr lang="en-US" sz="2000" dirty="0">
                <a:solidFill>
                  <a:srgbClr val="808080"/>
                </a:solidFill>
                <a:latin typeface="Consolas" panose="020B0609020204030204" pitchFamily="49" charset="0"/>
              </a:rPr>
              <a:t>&gt;</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r>
              <a:rPr lang="ru-RU" sz="2000" dirty="0">
                <a:solidFill>
                  <a:prstClr val="black"/>
                </a:solidFill>
                <a:latin typeface="Consolas" panose="020B0609020204030204" pitchFamily="49" charset="0"/>
              </a:rPr>
              <a:t>    </a:t>
            </a:r>
            <a:r>
              <a:rPr lang="ru-RU" sz="2000" dirty="0">
                <a:solidFill>
                  <a:srgbClr val="808080"/>
                </a:solidFill>
                <a:latin typeface="Consolas" panose="020B0609020204030204" pitchFamily="49" charset="0"/>
              </a:rPr>
              <a:t>{</a:t>
            </a:r>
            <a:endParaRPr lang="ru-RU" sz="2000" dirty="0">
              <a:solidFill>
                <a:prstClr val="black"/>
              </a:solidFill>
              <a:latin typeface="Consolas" panose="020B0609020204030204" pitchFamily="49" charset="0"/>
            </a:endParaRPr>
          </a:p>
          <a:p>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OBJECT</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ASSEMBLY</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ASYMMETRIC</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KEY</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CERTIFICATE</a:t>
            </a:r>
            <a:r>
              <a:rPr lang="en-US" sz="2000" dirty="0">
                <a:solidFill>
                  <a:prstClr val="black"/>
                </a:solidFill>
                <a:latin typeface="Consolas" panose="020B0609020204030204" pitchFamily="49" charset="0"/>
              </a:rPr>
              <a:t> </a:t>
            </a:r>
          </a:p>
          <a:p>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CONTRACT</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TYPE</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DATABASE</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ENDPOINT</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FULLTEXT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CATALOG</a:t>
            </a:r>
            <a:r>
              <a:rPr lang="en-US" sz="2000" dirty="0">
                <a:solidFill>
                  <a:prstClr val="black"/>
                </a:solidFill>
                <a:latin typeface="Consolas" panose="020B0609020204030204" pitchFamily="49" charset="0"/>
              </a:rPr>
              <a:t> </a:t>
            </a:r>
          </a:p>
          <a:p>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FULLTEXT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STOPLIST</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MESSAGE</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TYPE</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REMOTE</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SERVICE</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BINDING</a:t>
            </a:r>
            <a:endParaRPr lang="en-US" sz="2000" dirty="0">
              <a:solidFill>
                <a:prstClr val="black"/>
              </a:solidFill>
              <a:latin typeface="Consolas" panose="020B0609020204030204" pitchFamily="49" charset="0"/>
            </a:endParaRPr>
          </a:p>
          <a:p>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ROLE</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ROUTE</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SCHEMA</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SEARCH PROPERTY LIST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SERVER</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ROLE</a:t>
            </a:r>
            <a:r>
              <a:rPr lang="en-US" sz="2000" dirty="0">
                <a:solidFill>
                  <a:prstClr val="black"/>
                </a:solidFill>
                <a:latin typeface="Consolas" panose="020B0609020204030204" pitchFamily="49" charset="0"/>
              </a:rPr>
              <a:t> </a:t>
            </a:r>
          </a:p>
          <a:p>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SERVICE</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SYMMETRIC</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KEY</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XML</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SCHEMA</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COLLECTION</a:t>
            </a:r>
            <a:endParaRPr lang="en-US" sz="2000" dirty="0">
              <a:solidFill>
                <a:prstClr val="black"/>
              </a:solidFill>
              <a:latin typeface="Consolas" panose="020B0609020204030204" pitchFamily="49" charset="0"/>
            </a:endParaRPr>
          </a:p>
          <a:p>
            <a:r>
              <a:rPr lang="ru-RU" sz="2000" dirty="0">
                <a:solidFill>
                  <a:prstClr val="black"/>
                </a:solidFill>
                <a:latin typeface="Consolas" panose="020B0609020204030204" pitchFamily="49" charset="0"/>
              </a:rPr>
              <a:t>    </a:t>
            </a:r>
            <a:r>
              <a:rPr lang="ru-RU" sz="2000" dirty="0">
                <a:solidFill>
                  <a:srgbClr val="808080"/>
                </a:solidFill>
                <a:latin typeface="Consolas" panose="020B0609020204030204" pitchFamily="49" charset="0"/>
              </a:rPr>
              <a:t>}</a:t>
            </a:r>
          </a:p>
        </p:txBody>
      </p:sp>
    </p:spTree>
    <p:extLst>
      <p:ext uri="{BB962C8B-B14F-4D97-AF65-F5344CB8AC3E}">
        <p14:creationId xmlns:p14="http://schemas.microsoft.com/office/powerpoint/2010/main" val="32514294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a:t>
            </a:r>
            <a:endParaRPr lang="ru-RU" dirty="0"/>
          </a:p>
        </p:txBody>
      </p:sp>
      <p:sp>
        <p:nvSpPr>
          <p:cNvPr id="3" name="Объект 2"/>
          <p:cNvSpPr>
            <a:spLocks noGrp="1"/>
          </p:cNvSpPr>
          <p:nvPr>
            <p:ph idx="1"/>
          </p:nvPr>
        </p:nvSpPr>
        <p:spPr/>
        <p:txBody>
          <a:bodyPr/>
          <a:lstStyle/>
          <a:p>
            <a:r>
              <a:rPr lang="ru-RU" smtClean="0"/>
              <a:t> В следующем примере владение таблицей Sprockets передается пользователю MichikoOsada. Эта таблица расположена в схеме Parts. </a:t>
            </a:r>
            <a:endParaRPr lang="ru-RU" dirty="0"/>
          </a:p>
        </p:txBody>
      </p:sp>
      <p:sp>
        <p:nvSpPr>
          <p:cNvPr id="4" name="AutoShape 3"/>
          <p:cNvSpPr txBox="1">
            <a:spLocks noChangeArrowheads="1"/>
          </p:cNvSpPr>
          <p:nvPr/>
        </p:nvSpPr>
        <p:spPr bwMode="auto">
          <a:xfrm>
            <a:off x="458788" y="1855050"/>
            <a:ext cx="7751762" cy="102298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sz="2000" dirty="0">
                <a:solidFill>
                  <a:srgbClr val="0000FF"/>
                </a:solidFill>
                <a:latin typeface="Consolas" panose="020B0609020204030204" pitchFamily="49" charset="0"/>
              </a:rPr>
              <a:t>ALTER</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AUTHORIZATION</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ON</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Parts</a:t>
            </a:r>
            <a:r>
              <a:rPr lang="en-US" sz="2000" dirty="0" err="1">
                <a:solidFill>
                  <a:srgbClr val="808080"/>
                </a:solidFill>
                <a:latin typeface="Consolas" panose="020B0609020204030204" pitchFamily="49" charset="0"/>
              </a:rPr>
              <a:t>.</a:t>
            </a:r>
            <a:r>
              <a:rPr lang="en-US" sz="2000" dirty="0" err="1">
                <a:solidFill>
                  <a:prstClr val="black"/>
                </a:solidFill>
                <a:latin typeface="Consolas" panose="020B0609020204030204" pitchFamily="49" charset="0"/>
              </a:rPr>
              <a:t>Sprockets</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TO</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MichikoOsada</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r>
              <a:rPr lang="en-US" sz="2000" dirty="0" smtClean="0">
                <a:solidFill>
                  <a:srgbClr val="0000FF"/>
                </a:solidFill>
                <a:latin typeface="Consolas" panose="020B0609020204030204" pitchFamily="49" charset="0"/>
              </a:rPr>
              <a:t>GO</a:t>
            </a:r>
            <a:endParaRPr lang="en-US" sz="2000" dirty="0">
              <a:solidFill>
                <a:prstClr val="black"/>
              </a:solidFill>
              <a:latin typeface="Consolas" panose="020B0609020204030204" pitchFamily="49" charset="0"/>
            </a:endParaRPr>
          </a:p>
        </p:txBody>
      </p:sp>
    </p:spTree>
    <p:extLst>
      <p:ext uri="{BB962C8B-B14F-4D97-AF65-F5344CB8AC3E}">
        <p14:creationId xmlns:p14="http://schemas.microsoft.com/office/powerpoint/2010/main" val="42851682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Удаление пользователя из базы </a:t>
            </a:r>
            <a:r>
              <a:rPr lang="ru-RU" dirty="0" smtClean="0"/>
              <a:t>данных</a:t>
            </a:r>
            <a:endParaRPr lang="ru-RU" dirty="0"/>
          </a:p>
        </p:txBody>
      </p:sp>
      <p:sp>
        <p:nvSpPr>
          <p:cNvPr id="3" name="Объект 2"/>
          <p:cNvSpPr>
            <a:spLocks noGrp="1"/>
          </p:cNvSpPr>
          <p:nvPr>
            <p:ph idx="1"/>
          </p:nvPr>
        </p:nvSpPr>
        <p:spPr/>
        <p:txBody>
          <a:bodyPr/>
          <a:lstStyle/>
          <a:p>
            <a:r>
              <a:rPr lang="ru-RU" dirty="0" smtClean="0"/>
              <a:t>Команда </a:t>
            </a:r>
            <a:r>
              <a:rPr lang="en-US" dirty="0" smtClean="0"/>
              <a:t>drop user </a:t>
            </a:r>
            <a:r>
              <a:rPr lang="ru-RU" dirty="0" smtClean="0"/>
              <a:t>Удаляет </a:t>
            </a:r>
            <a:r>
              <a:rPr lang="ru-RU" dirty="0"/>
              <a:t>пользователя из текущей базы данных</a:t>
            </a:r>
            <a:r>
              <a:rPr lang="ru-RU" dirty="0" smtClean="0"/>
              <a:t>.</a:t>
            </a:r>
            <a:endParaRPr lang="en-US" dirty="0" smtClean="0"/>
          </a:p>
          <a:p>
            <a:endParaRPr lang="en-US" dirty="0"/>
          </a:p>
          <a:p>
            <a:endParaRPr lang="en-US" dirty="0" smtClean="0"/>
          </a:p>
          <a:p>
            <a:endParaRPr lang="en-US" dirty="0"/>
          </a:p>
          <a:p>
            <a:endParaRPr lang="en-US" dirty="0" smtClean="0"/>
          </a:p>
          <a:p>
            <a:r>
              <a:rPr lang="ru-RU" dirty="0" smtClean="0"/>
              <a:t>Замечания</a:t>
            </a:r>
            <a:endParaRPr lang="ru-RU" dirty="0"/>
          </a:p>
          <a:p>
            <a:r>
              <a:rPr lang="en-US" dirty="0" smtClean="0"/>
              <a:t>	</a:t>
            </a:r>
            <a:r>
              <a:rPr lang="ru-RU" dirty="0" smtClean="0"/>
              <a:t>Пользователи</a:t>
            </a:r>
            <a:r>
              <a:rPr lang="ru-RU" dirty="0"/>
              <a:t>, которые владеют защищаемыми объектами, не могут быть удалены из базы данных. Перед удалением пользователя, который владеет защищаемым объектом, необходимо удалить или сменить владельца защищаемого объекта. </a:t>
            </a:r>
          </a:p>
        </p:txBody>
      </p:sp>
      <p:sp>
        <p:nvSpPr>
          <p:cNvPr id="4" name="AutoShape 3"/>
          <p:cNvSpPr txBox="1">
            <a:spLocks noChangeArrowheads="1"/>
          </p:cNvSpPr>
          <p:nvPr/>
        </p:nvSpPr>
        <p:spPr bwMode="auto">
          <a:xfrm>
            <a:off x="482601" y="1698077"/>
            <a:ext cx="7751762" cy="3548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solidFill>
                  <a:srgbClr val="0000FF"/>
                </a:solidFill>
                <a:latin typeface="Consolas" panose="020B0609020204030204" pitchFamily="49" charset="0"/>
              </a:rPr>
              <a:t>DROP</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USER</a:t>
            </a:r>
            <a:r>
              <a:rPr lang="en-US" dirty="0">
                <a:solidFill>
                  <a:prstClr val="black"/>
                </a:solidFill>
                <a:latin typeface="Consolas" panose="020B0609020204030204" pitchFamily="49" charset="0"/>
              </a:rPr>
              <a:t> </a:t>
            </a:r>
            <a:r>
              <a:rPr lang="en-US" dirty="0" err="1">
                <a:solidFill>
                  <a:srgbClr val="FF00FF"/>
                </a:solidFill>
                <a:latin typeface="Consolas" panose="020B0609020204030204" pitchFamily="49" charset="0"/>
              </a:rPr>
              <a:t>user_name</a:t>
            </a:r>
            <a:endParaRPr lang="en-US" dirty="0">
              <a:solidFill>
                <a:srgbClr val="FF00FF"/>
              </a:solidFill>
              <a:latin typeface="Consolas" panose="020B0609020204030204" pitchFamily="49" charset="0"/>
            </a:endParaRPr>
          </a:p>
        </p:txBody>
      </p:sp>
    </p:spTree>
    <p:extLst>
      <p:ext uri="{BB962C8B-B14F-4D97-AF65-F5344CB8AC3E}">
        <p14:creationId xmlns:p14="http://schemas.microsoft.com/office/powerpoint/2010/main" val="397657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оловок 1"/>
          <p:cNvSpPr>
            <a:spLocks noGrp="1"/>
          </p:cNvSpPr>
          <p:nvPr>
            <p:ph type="subTitle" idx="1"/>
          </p:nvPr>
        </p:nvSpPr>
        <p:spPr/>
        <p:txBody>
          <a:bodyPr/>
          <a:lstStyle/>
          <a:p>
            <a:endParaRPr lang="ru-RU"/>
          </a:p>
        </p:txBody>
      </p:sp>
      <p:sp>
        <p:nvSpPr>
          <p:cNvPr id="3" name="Текст 2"/>
          <p:cNvSpPr>
            <a:spLocks noGrp="1"/>
          </p:cNvSpPr>
          <p:nvPr>
            <p:ph type="body" sz="quarter" idx="10"/>
          </p:nvPr>
        </p:nvSpPr>
        <p:spPr/>
        <p:txBody>
          <a:bodyPr/>
          <a:lstStyle/>
          <a:p>
            <a:r>
              <a:rPr lang="ru-RU" dirty="0"/>
              <a:t>Использование ролей. Роли уровня </a:t>
            </a:r>
            <a:r>
              <a:rPr lang="ru-RU" dirty="0" smtClean="0"/>
              <a:t>приложения</a:t>
            </a:r>
            <a:endParaRPr lang="ru-RU" dirty="0"/>
          </a:p>
        </p:txBody>
      </p:sp>
    </p:spTree>
    <p:extLst>
      <p:ext uri="{BB962C8B-B14F-4D97-AF65-F5344CB8AC3E}">
        <p14:creationId xmlns:p14="http://schemas.microsoft.com/office/powerpoint/2010/main" val="108131741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Роль </a:t>
            </a:r>
            <a:r>
              <a:rPr lang="en-US" dirty="0" smtClean="0"/>
              <a:t>SQL Server</a:t>
            </a:r>
            <a:endParaRPr lang="ru-RU" dirty="0"/>
          </a:p>
        </p:txBody>
      </p:sp>
      <p:sp>
        <p:nvSpPr>
          <p:cNvPr id="3" name="Объект 2"/>
          <p:cNvSpPr>
            <a:spLocks noGrp="1"/>
          </p:cNvSpPr>
          <p:nvPr>
            <p:ph idx="1"/>
          </p:nvPr>
        </p:nvSpPr>
        <p:spPr>
          <a:xfrm>
            <a:off x="458788" y="992187"/>
            <a:ext cx="7751762" cy="5322115"/>
          </a:xfrm>
        </p:spPr>
        <p:txBody>
          <a:bodyPr/>
          <a:lstStyle/>
          <a:p>
            <a:r>
              <a:rPr lang="ru-RU" dirty="0"/>
              <a:t> Роль представляет из себя совокупность прав, которые доступны включенным в роль пользователям. </a:t>
            </a:r>
            <a:endParaRPr lang="en-US" dirty="0" smtClean="0"/>
          </a:p>
          <a:p>
            <a:r>
              <a:rPr lang="ru-RU" dirty="0" smtClean="0"/>
              <a:t>В </a:t>
            </a:r>
            <a:r>
              <a:rPr lang="ru-RU" dirty="0" err="1"/>
              <a:t>Windows</a:t>
            </a:r>
            <a:r>
              <a:rPr lang="ru-RU" dirty="0"/>
              <a:t> вы сталкивались с таким понятием как группа (например, группа Администраторы). </a:t>
            </a:r>
            <a:endParaRPr lang="en-US" dirty="0" smtClean="0"/>
          </a:p>
          <a:p>
            <a:r>
              <a:rPr lang="ru-RU" dirty="0" smtClean="0"/>
              <a:t>Роль </a:t>
            </a:r>
            <a:r>
              <a:rPr lang="ru-RU" dirty="0"/>
              <a:t>- это аналог группы в </a:t>
            </a:r>
            <a:r>
              <a:rPr lang="ru-RU" dirty="0" err="1"/>
              <a:t>Windows</a:t>
            </a:r>
            <a:r>
              <a:rPr lang="ru-RU" dirty="0"/>
              <a:t>, но чтобы не было </a:t>
            </a:r>
            <a:r>
              <a:rPr lang="ru-RU" dirty="0" err="1"/>
              <a:t>недопониманий</a:t>
            </a:r>
            <a:r>
              <a:rPr lang="ru-RU" dirty="0"/>
              <a:t>, в SQL </a:t>
            </a:r>
            <a:r>
              <a:rPr lang="ru-RU" dirty="0" err="1"/>
              <a:t>Server</a:t>
            </a:r>
            <a:r>
              <a:rPr lang="ru-RU" dirty="0"/>
              <a:t> используется термин Роль. </a:t>
            </a:r>
            <a:endParaRPr lang="en-US" dirty="0" smtClean="0"/>
          </a:p>
          <a:p>
            <a:r>
              <a:rPr lang="ru-RU" dirty="0" smtClean="0"/>
              <a:t>Роль </a:t>
            </a:r>
            <a:r>
              <a:rPr lang="ru-RU" dirty="0"/>
              <a:t>очень удобно использовать для обращения к целой группе пользователей, которые в нее входят</a:t>
            </a:r>
            <a:r>
              <a:rPr lang="ru-RU" dirty="0" smtClean="0"/>
              <a:t>.</a:t>
            </a:r>
            <a:endParaRPr lang="en-US" dirty="0" smtClean="0"/>
          </a:p>
          <a:p>
            <a:r>
              <a:rPr lang="ru-RU" dirty="0"/>
              <a:t>Первая роль, с которой вы познакомитесь - это роль PUBLIC. </a:t>
            </a:r>
            <a:endParaRPr lang="en-US" dirty="0" smtClean="0"/>
          </a:p>
          <a:p>
            <a:r>
              <a:rPr lang="ru-RU" dirty="0" smtClean="0"/>
              <a:t>Любая </a:t>
            </a:r>
            <a:r>
              <a:rPr lang="ru-RU" dirty="0"/>
              <a:t>база данных по умолчанию включает в себя эту роль и все пользователи, роли и группы входят в ее состав и не могут быть из нее удалены. </a:t>
            </a:r>
            <a:endParaRPr lang="en-US" dirty="0" smtClean="0"/>
          </a:p>
          <a:p>
            <a:r>
              <a:rPr lang="ru-RU" dirty="0" smtClean="0"/>
              <a:t>Поэтому </a:t>
            </a:r>
            <a:r>
              <a:rPr lang="ru-RU" dirty="0"/>
              <a:t>администраторы должны быть очень внимательны, при определении прав этой роли, т.к. дав этой роли права, эти права распространяются на всех абсолютно пользователей базы данных, даже тех, которые будут присоединены в дальнейшем.</a:t>
            </a:r>
          </a:p>
        </p:txBody>
      </p:sp>
    </p:spTree>
    <p:extLst>
      <p:ext uri="{BB962C8B-B14F-4D97-AF65-F5344CB8AC3E}">
        <p14:creationId xmlns:p14="http://schemas.microsoft.com/office/powerpoint/2010/main" val="39857768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Виды ролей</a:t>
            </a:r>
            <a:endParaRPr lang="ru-RU" dirty="0"/>
          </a:p>
        </p:txBody>
      </p:sp>
      <p:sp>
        <p:nvSpPr>
          <p:cNvPr id="3" name="Объект 2"/>
          <p:cNvSpPr>
            <a:spLocks noGrp="1"/>
          </p:cNvSpPr>
          <p:nvPr>
            <p:ph idx="1"/>
          </p:nvPr>
        </p:nvSpPr>
        <p:spPr/>
        <p:txBody>
          <a:bodyPr/>
          <a:lstStyle/>
          <a:p>
            <a:r>
              <a:rPr lang="ru-RU" dirty="0"/>
              <a:t>Роли можно разделить на несколько видов: </a:t>
            </a:r>
          </a:p>
          <a:p>
            <a:pPr marL="342900" indent="-342900">
              <a:buFont typeface="+mj-lt"/>
              <a:buAutoNum type="arabicPeriod"/>
            </a:pPr>
            <a:endParaRPr lang="ru-RU" dirty="0"/>
          </a:p>
          <a:p>
            <a:pPr marL="342900" indent="-342900">
              <a:buFont typeface="+mj-lt"/>
              <a:buAutoNum type="arabicPeriod"/>
            </a:pPr>
            <a:r>
              <a:rPr lang="ru-RU" dirty="0"/>
              <a:t>Роли уровня сервера.</a:t>
            </a:r>
          </a:p>
          <a:p>
            <a:pPr marL="342900" indent="-342900">
              <a:buFont typeface="+mj-lt"/>
              <a:buAutoNum type="arabicPeriod"/>
            </a:pPr>
            <a:r>
              <a:rPr lang="ru-RU" dirty="0"/>
              <a:t>Роли уровня базы данных.</a:t>
            </a:r>
          </a:p>
          <a:p>
            <a:pPr marL="342900" indent="-342900">
              <a:buFont typeface="+mj-lt"/>
              <a:buAutoNum type="arabicPeriod"/>
            </a:pPr>
            <a:r>
              <a:rPr lang="ru-RU" dirty="0"/>
              <a:t>Роли уровня приложений.</a:t>
            </a:r>
          </a:p>
        </p:txBody>
      </p:sp>
    </p:spTree>
    <p:extLst>
      <p:ext uri="{BB962C8B-B14F-4D97-AF65-F5344CB8AC3E}">
        <p14:creationId xmlns:p14="http://schemas.microsoft.com/office/powerpoint/2010/main" val="15662296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Роли уровня сервера.</a:t>
            </a:r>
            <a:br>
              <a:rPr lang="ru-RU" dirty="0"/>
            </a:br>
            <a:endParaRPr lang="ru-RU" dirty="0"/>
          </a:p>
        </p:txBody>
      </p:sp>
      <p:sp>
        <p:nvSpPr>
          <p:cNvPr id="3" name="Объект 2"/>
          <p:cNvSpPr>
            <a:spLocks noGrp="1"/>
          </p:cNvSpPr>
          <p:nvPr>
            <p:ph idx="1"/>
          </p:nvPr>
        </p:nvSpPr>
        <p:spPr>
          <a:xfrm>
            <a:off x="471488" y="617796"/>
            <a:ext cx="7751762" cy="4386262"/>
          </a:xfrm>
        </p:spPr>
        <p:txBody>
          <a:bodyPr/>
          <a:lstStyle/>
          <a:p>
            <a:r>
              <a:rPr lang="ru-RU" dirty="0" smtClean="0"/>
              <a:t>В </a:t>
            </a:r>
            <a:r>
              <a:rPr lang="ru-RU" dirty="0"/>
              <a:t>SQL </a:t>
            </a:r>
            <a:r>
              <a:rPr lang="ru-RU" dirty="0" err="1"/>
              <a:t>Server</a:t>
            </a:r>
            <a:r>
              <a:rPr lang="ru-RU" dirty="0"/>
              <a:t> задано 8 ролей уровня сервера. </a:t>
            </a:r>
          </a:p>
          <a:p>
            <a:pPr>
              <a:buFont typeface="+mj-lt"/>
              <a:buAutoNum type="arabicPeriod"/>
            </a:pPr>
            <a:r>
              <a:rPr lang="ru-RU" b="1" dirty="0" err="1"/>
              <a:t>sysadmin</a:t>
            </a:r>
            <a:r>
              <a:rPr lang="ru-RU" dirty="0"/>
              <a:t> - пользователи, включенные в эту роль, являются владельцами всех баз данных SQL </a:t>
            </a:r>
            <a:r>
              <a:rPr lang="ru-RU" dirty="0" err="1"/>
              <a:t>Server</a:t>
            </a:r>
            <a:r>
              <a:rPr lang="ru-RU" dirty="0"/>
              <a:t>. У этих пользователей есть права на выполнение </a:t>
            </a:r>
            <a:r>
              <a:rPr lang="ru-RU" b="1" dirty="0"/>
              <a:t>любых</a:t>
            </a:r>
            <a:r>
              <a:rPr lang="ru-RU" dirty="0"/>
              <a:t> операций с SQL </a:t>
            </a:r>
            <a:r>
              <a:rPr lang="ru-RU" dirty="0" err="1" smtClean="0"/>
              <a:t>Server</a:t>
            </a:r>
            <a:endParaRPr lang="ru-RU" dirty="0" smtClean="0"/>
          </a:p>
          <a:p>
            <a:pPr>
              <a:buFont typeface="+mj-lt"/>
              <a:buAutoNum type="arabicPeriod"/>
            </a:pPr>
            <a:r>
              <a:rPr lang="ru-RU" b="1" dirty="0" err="1" smtClean="0"/>
              <a:t>serveradmin</a:t>
            </a:r>
            <a:r>
              <a:rPr lang="ru-RU" dirty="0" smtClean="0"/>
              <a:t> </a:t>
            </a:r>
            <a:r>
              <a:rPr lang="ru-RU" dirty="0"/>
              <a:t>- это пользователи, которые являются администраторами сервера, но не имеют отношению к базам данных. </a:t>
            </a:r>
            <a:endParaRPr lang="ru-RU" dirty="0" smtClean="0"/>
          </a:p>
          <a:p>
            <a:pPr>
              <a:buFont typeface="+mj-lt"/>
              <a:buAutoNum type="arabicPeriod"/>
            </a:pPr>
            <a:r>
              <a:rPr lang="ru-RU" b="1" dirty="0" err="1" smtClean="0"/>
              <a:t>setupadmin</a:t>
            </a:r>
            <a:r>
              <a:rPr lang="ru-RU" dirty="0" smtClean="0"/>
              <a:t> </a:t>
            </a:r>
            <a:r>
              <a:rPr lang="ru-RU" dirty="0"/>
              <a:t>- отнесенные к этой группе пользователи в праве определять хранимые процедуры, запускаемые при старте сервера. </a:t>
            </a:r>
            <a:endParaRPr lang="ru-RU" dirty="0" smtClean="0"/>
          </a:p>
          <a:p>
            <a:pPr>
              <a:buFont typeface="+mj-lt"/>
              <a:buAutoNum type="arabicPeriod"/>
            </a:pPr>
            <a:r>
              <a:rPr lang="ru-RU" b="1" dirty="0" err="1" smtClean="0"/>
              <a:t>securityadmin</a:t>
            </a:r>
            <a:r>
              <a:rPr lang="ru-RU" dirty="0" smtClean="0"/>
              <a:t> </a:t>
            </a:r>
            <a:r>
              <a:rPr lang="ru-RU" dirty="0"/>
              <a:t>- пользователи этой группы создают и управляют учетными записями SQL </a:t>
            </a:r>
            <a:r>
              <a:rPr lang="ru-RU" dirty="0" err="1"/>
              <a:t>Server</a:t>
            </a:r>
            <a:r>
              <a:rPr lang="ru-RU" dirty="0"/>
              <a:t>, а также определяют права доступа к базам данных. </a:t>
            </a:r>
          </a:p>
          <a:p>
            <a:pPr>
              <a:buFont typeface="+mj-lt"/>
              <a:buAutoNum type="arabicPeriod"/>
            </a:pPr>
            <a:r>
              <a:rPr lang="ru-RU" b="1" dirty="0" err="1"/>
              <a:t>processadmin</a:t>
            </a:r>
            <a:r>
              <a:rPr lang="ru-RU" dirty="0"/>
              <a:t> - эта роль определяет возможность следить за процессами, которые происходят в SQL </a:t>
            </a:r>
            <a:r>
              <a:rPr lang="ru-RU" dirty="0" err="1"/>
              <a:t>Server</a:t>
            </a:r>
            <a:r>
              <a:rPr lang="ru-RU" dirty="0"/>
              <a:t> и в базах данных. </a:t>
            </a:r>
            <a:endParaRPr lang="ru-RU" dirty="0" smtClean="0"/>
          </a:p>
          <a:p>
            <a:pPr>
              <a:buFont typeface="+mj-lt"/>
              <a:buAutoNum type="arabicPeriod"/>
            </a:pPr>
            <a:r>
              <a:rPr lang="ru-RU" b="1" dirty="0" err="1" smtClean="0"/>
              <a:t>dbcreator</a:t>
            </a:r>
            <a:r>
              <a:rPr lang="ru-RU" dirty="0" smtClean="0"/>
              <a:t> </a:t>
            </a:r>
            <a:r>
              <a:rPr lang="ru-RU" dirty="0"/>
              <a:t>- обычно в эту роль заносятся пользователи, являющиеся владельцами баз данных, т.к. эта роль включает права на резервное копирование, восстановление баз данных и журналов транзакций, а также на создание, изменение, переименование и удаление баз данных. </a:t>
            </a:r>
          </a:p>
          <a:p>
            <a:pPr>
              <a:buFont typeface="+mj-lt"/>
              <a:buAutoNum type="arabicPeriod"/>
            </a:pPr>
            <a:r>
              <a:rPr lang="ru-RU" b="1" dirty="0" err="1"/>
              <a:t>bulkadmin</a:t>
            </a:r>
            <a:r>
              <a:rPr lang="ru-RU" dirty="0"/>
              <a:t> - пользователи этой группы в праве вызывать оператор BULK INSERT, служащий обычно для массовой вставки данных. </a:t>
            </a:r>
          </a:p>
          <a:p>
            <a:pPr>
              <a:buFont typeface="+mj-lt"/>
              <a:buAutoNum type="arabicPeriod"/>
            </a:pPr>
            <a:r>
              <a:rPr lang="ru-RU" b="1" dirty="0" err="1"/>
              <a:t>diskadmin</a:t>
            </a:r>
            <a:r>
              <a:rPr lang="ru-RU" dirty="0"/>
              <a:t> - эта группа определяет права на управление файлами, подключением устройства резервного копирования. Эта роль была создана для совместимости с предыдущими версиями SQL </a:t>
            </a:r>
            <a:r>
              <a:rPr lang="ru-RU" dirty="0" err="1"/>
              <a:t>Server</a:t>
            </a:r>
            <a:r>
              <a:rPr lang="ru-RU" dirty="0"/>
              <a:t>. </a:t>
            </a:r>
          </a:p>
          <a:p>
            <a:endParaRPr lang="ru-RU" dirty="0"/>
          </a:p>
        </p:txBody>
      </p:sp>
    </p:spTree>
    <p:extLst>
      <p:ext uri="{BB962C8B-B14F-4D97-AF65-F5344CB8AC3E}">
        <p14:creationId xmlns:p14="http://schemas.microsoft.com/office/powerpoint/2010/main" val="5354873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Создание роли</a:t>
            </a:r>
            <a:endParaRPr lang="ru-RU" dirty="0"/>
          </a:p>
        </p:txBody>
      </p:sp>
      <p:sp>
        <p:nvSpPr>
          <p:cNvPr id="3" name="Объект 2"/>
          <p:cNvSpPr>
            <a:spLocks noGrp="1"/>
          </p:cNvSpPr>
          <p:nvPr>
            <p:ph idx="1"/>
          </p:nvPr>
        </p:nvSpPr>
        <p:spPr/>
        <p:txBody>
          <a:bodyPr/>
          <a:lstStyle/>
          <a:p>
            <a:endParaRPr lang="ru-RU" dirty="0" smtClean="0"/>
          </a:p>
          <a:p>
            <a:endParaRPr lang="ru-RU" dirty="0"/>
          </a:p>
          <a:p>
            <a:endParaRPr lang="ru-RU" dirty="0" smtClean="0"/>
          </a:p>
          <a:p>
            <a:r>
              <a:rPr lang="ru-RU" dirty="0" smtClean="0"/>
              <a:t>Пример</a:t>
            </a:r>
          </a:p>
          <a:p>
            <a:endParaRPr lang="ru-RU" dirty="0"/>
          </a:p>
          <a:p>
            <a:r>
              <a:rPr lang="ru-RU" dirty="0"/>
              <a:t> Следующий пример создает роль сервера </a:t>
            </a:r>
            <a:r>
              <a:rPr lang="en-US" dirty="0"/>
              <a:t>buyers, </a:t>
            </a:r>
            <a:r>
              <a:rPr lang="ru-RU" dirty="0"/>
              <a:t>принадлежащую имени входа </a:t>
            </a:r>
            <a:r>
              <a:rPr lang="en-US" dirty="0" err="1"/>
              <a:t>BenMiller</a:t>
            </a:r>
            <a:r>
              <a:rPr lang="en-US" dirty="0"/>
              <a:t>.</a:t>
            </a:r>
          </a:p>
          <a:p>
            <a:endParaRPr lang="en-US" dirty="0"/>
          </a:p>
          <a:p>
            <a:endParaRPr lang="en-US" dirty="0"/>
          </a:p>
          <a:p>
            <a:endParaRPr lang="ru-RU" dirty="0"/>
          </a:p>
        </p:txBody>
      </p:sp>
      <p:sp>
        <p:nvSpPr>
          <p:cNvPr id="4" name="AutoShape 3"/>
          <p:cNvSpPr txBox="1">
            <a:spLocks noChangeArrowheads="1"/>
          </p:cNvSpPr>
          <p:nvPr/>
        </p:nvSpPr>
        <p:spPr bwMode="auto">
          <a:xfrm>
            <a:off x="482601" y="992188"/>
            <a:ext cx="7751762" cy="613791"/>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smtClean="0">
                <a:solidFill>
                  <a:srgbClr val="0000FF"/>
                </a:solidFill>
                <a:latin typeface="Consolas" panose="020B0609020204030204" pitchFamily="49" charset="0"/>
              </a:rPr>
              <a:t>CREATE</a:t>
            </a:r>
            <a:r>
              <a:rPr lang="en-US" dirty="0" smtClean="0">
                <a:solidFill>
                  <a:prstClr val="black"/>
                </a:solidFill>
                <a:latin typeface="Consolas" panose="020B0609020204030204" pitchFamily="49" charset="0"/>
              </a:rPr>
              <a:t> </a:t>
            </a:r>
            <a:r>
              <a:rPr lang="en-US" dirty="0">
                <a:solidFill>
                  <a:srgbClr val="0000FF"/>
                </a:solidFill>
                <a:latin typeface="Consolas" panose="020B0609020204030204" pitchFamily="49" charset="0"/>
              </a:rPr>
              <a:t>SERVER</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ROLE</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role_name</a:t>
            </a:r>
            <a:r>
              <a:rPr lang="en-US" dirty="0">
                <a:solidFill>
                  <a:prstClr val="black"/>
                </a:solidFill>
                <a:latin typeface="Consolas" panose="020B0609020204030204" pitchFamily="49" charset="0"/>
              </a:rPr>
              <a:t> [ AUTHORIZATION </a:t>
            </a:r>
            <a:r>
              <a:rPr lang="en-US" dirty="0" err="1">
                <a:solidFill>
                  <a:prstClr val="black"/>
                </a:solidFill>
                <a:latin typeface="Consolas" panose="020B0609020204030204" pitchFamily="49" charset="0"/>
              </a:rPr>
              <a:t>server_principal</a:t>
            </a:r>
            <a:r>
              <a:rPr lang="en-US" dirty="0">
                <a:solidFill>
                  <a:prstClr val="black"/>
                </a:solidFill>
                <a:latin typeface="Consolas" panose="020B0609020204030204" pitchFamily="49" charset="0"/>
              </a:rPr>
              <a:t> ]</a:t>
            </a:r>
          </a:p>
        </p:txBody>
      </p:sp>
      <p:sp>
        <p:nvSpPr>
          <p:cNvPr id="6" name="AutoShape 3"/>
          <p:cNvSpPr txBox="1">
            <a:spLocks noChangeArrowheads="1"/>
          </p:cNvSpPr>
          <p:nvPr/>
        </p:nvSpPr>
        <p:spPr bwMode="auto">
          <a:xfrm>
            <a:off x="482601" y="3305357"/>
            <a:ext cx="7751762" cy="98782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solidFill>
                  <a:srgbClr val="0000FF"/>
                </a:solidFill>
                <a:latin typeface="Consolas" panose="020B0609020204030204" pitchFamily="49" charset="0"/>
              </a:rPr>
              <a:t>USE</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master</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CREATE</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SERVER</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ROLE</a:t>
            </a:r>
            <a:r>
              <a:rPr lang="en-US" dirty="0">
                <a:solidFill>
                  <a:prstClr val="black"/>
                </a:solidFill>
                <a:latin typeface="Consolas" panose="020B0609020204030204" pitchFamily="49" charset="0"/>
              </a:rPr>
              <a:t> buyers </a:t>
            </a:r>
            <a:r>
              <a:rPr lang="en-US" dirty="0">
                <a:solidFill>
                  <a:srgbClr val="0000FF"/>
                </a:solidFill>
                <a:latin typeface="Consolas" panose="020B0609020204030204" pitchFamily="49" charset="0"/>
              </a:rPr>
              <a:t>AUTHORIZATION</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BenMiller</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GO</a:t>
            </a:r>
          </a:p>
        </p:txBody>
      </p:sp>
    </p:spTree>
    <p:extLst>
      <p:ext uri="{BB962C8B-B14F-4D97-AF65-F5344CB8AC3E}">
        <p14:creationId xmlns:p14="http://schemas.microsoft.com/office/powerpoint/2010/main" val="2139609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ru-RU" sz="6000" dirty="0">
                <a:solidFill>
                  <a:schemeClr val="bg1">
                    <a:alpha val="98824"/>
                  </a:schemeClr>
                </a:solidFill>
              </a:rPr>
              <a:t>Модель защиты </a:t>
            </a:r>
            <a:r>
              <a:rPr lang="ru-RU" sz="6000" dirty="0" smtClean="0">
                <a:solidFill>
                  <a:schemeClr val="bg1">
                    <a:alpha val="98824"/>
                  </a:schemeClr>
                </a:solidFill>
              </a:rPr>
              <a:t>данных</a:t>
            </a:r>
            <a:endParaRPr lang="ru-RU" sz="6000" dirty="0">
              <a:solidFill>
                <a:schemeClr val="bg1">
                  <a:alpha val="98824"/>
                </a:schemeClr>
              </a:solidFill>
            </a:endParaRPr>
          </a:p>
        </p:txBody>
      </p:sp>
    </p:spTree>
    <p:extLst>
      <p:ext uri="{BB962C8B-B14F-4D97-AF65-F5344CB8AC3E}">
        <p14:creationId xmlns:p14="http://schemas.microsoft.com/office/powerpoint/2010/main" val="136562582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Задать роль для пользователя</a:t>
            </a:r>
            <a:endParaRPr lang="ru-RU" dirty="0"/>
          </a:p>
        </p:txBody>
      </p:sp>
      <p:sp>
        <p:nvSpPr>
          <p:cNvPr id="3" name="Объект 2"/>
          <p:cNvSpPr>
            <a:spLocks noGrp="1"/>
          </p:cNvSpPr>
          <p:nvPr>
            <p:ph idx="1"/>
          </p:nvPr>
        </p:nvSpPr>
        <p:spPr/>
        <p:txBody>
          <a:bodyPr/>
          <a:lstStyle/>
          <a:p>
            <a:endParaRPr lang="ru-RU" dirty="0" smtClean="0"/>
          </a:p>
          <a:p>
            <a:endParaRPr lang="ru-RU" dirty="0"/>
          </a:p>
          <a:p>
            <a:endParaRPr lang="ru-RU" dirty="0" smtClean="0"/>
          </a:p>
          <a:p>
            <a:endParaRPr lang="ru-RU" dirty="0"/>
          </a:p>
          <a:p>
            <a:endParaRPr lang="ru-RU" dirty="0" smtClean="0"/>
          </a:p>
          <a:p>
            <a:endParaRPr lang="ru-RU" dirty="0"/>
          </a:p>
          <a:p>
            <a:endParaRPr lang="ru-RU" dirty="0" smtClean="0"/>
          </a:p>
          <a:p>
            <a:r>
              <a:rPr lang="ru-RU" dirty="0" smtClean="0"/>
              <a:t>Пример</a:t>
            </a:r>
            <a:endParaRPr lang="ru-RU" dirty="0"/>
          </a:p>
          <a:p>
            <a:r>
              <a:rPr lang="ru-RU" dirty="0" smtClean="0"/>
              <a:t>В </a:t>
            </a:r>
            <a:r>
              <a:rPr lang="ru-RU" dirty="0"/>
              <a:t>следующем примере создается роль сервера с именем </a:t>
            </a:r>
            <a:r>
              <a:rPr lang="en-US" dirty="0"/>
              <a:t>Product, </a:t>
            </a:r>
            <a:r>
              <a:rPr lang="ru-RU" dirty="0"/>
              <a:t>затем имя роли сервера изменяется на </a:t>
            </a:r>
            <a:r>
              <a:rPr lang="en-US" dirty="0"/>
              <a:t>Production.</a:t>
            </a:r>
          </a:p>
          <a:p>
            <a:endParaRPr lang="en-US" dirty="0"/>
          </a:p>
          <a:p>
            <a:endParaRPr lang="en-US" dirty="0"/>
          </a:p>
          <a:p>
            <a:endParaRPr lang="ru-RU" dirty="0"/>
          </a:p>
        </p:txBody>
      </p:sp>
      <p:sp>
        <p:nvSpPr>
          <p:cNvPr id="4" name="AutoShape 3"/>
          <p:cNvSpPr txBox="1">
            <a:spLocks noChangeArrowheads="1"/>
          </p:cNvSpPr>
          <p:nvPr/>
        </p:nvSpPr>
        <p:spPr bwMode="auto">
          <a:xfrm>
            <a:off x="482601" y="1017816"/>
            <a:ext cx="7751762" cy="19372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solidFill>
                  <a:srgbClr val="0000FF"/>
                </a:solidFill>
                <a:latin typeface="Consolas" panose="020B0609020204030204" pitchFamily="49" charset="0"/>
              </a:rPr>
              <a:t>ALTER</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SERVER</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ROLE</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server_role_name</a:t>
            </a:r>
            <a:r>
              <a:rPr lang="en-US" dirty="0">
                <a:solidFill>
                  <a:prstClr val="black"/>
                </a:solidFill>
                <a:latin typeface="Consolas" panose="020B0609020204030204" pitchFamily="49" charset="0"/>
              </a:rPr>
              <a:t> </a:t>
            </a:r>
          </a:p>
          <a:p>
            <a:r>
              <a:rPr lang="ru-RU" dirty="0">
                <a:solidFill>
                  <a:srgbClr val="808080"/>
                </a:solidFill>
                <a:latin typeface="Consolas" panose="020B0609020204030204" pitchFamily="49" charset="0"/>
              </a:rPr>
              <a:t>{</a:t>
            </a:r>
            <a:endParaRPr lang="ru-RU"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 ADD MEMBER </a:t>
            </a:r>
            <a:r>
              <a:rPr lang="en-US" dirty="0" err="1">
                <a:solidFill>
                  <a:prstClr val="black"/>
                </a:solidFill>
                <a:latin typeface="Consolas" panose="020B0609020204030204" pitchFamily="49" charset="0"/>
              </a:rPr>
              <a:t>server_principal</a:t>
            </a:r>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 DROP MEMBER </a:t>
            </a:r>
            <a:r>
              <a:rPr lang="en-US" dirty="0" err="1">
                <a:solidFill>
                  <a:prstClr val="black"/>
                </a:solidFill>
                <a:latin typeface="Consolas" panose="020B0609020204030204" pitchFamily="49" charset="0"/>
              </a:rPr>
              <a:t>server_principal</a:t>
            </a:r>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 WITH NAME = </a:t>
            </a:r>
            <a:r>
              <a:rPr lang="en-US" dirty="0" err="1">
                <a:solidFill>
                  <a:prstClr val="black"/>
                </a:solidFill>
                <a:latin typeface="Consolas" panose="020B0609020204030204" pitchFamily="49" charset="0"/>
              </a:rPr>
              <a:t>new_server_role_name</a:t>
            </a:r>
            <a:r>
              <a:rPr lang="en-US" dirty="0">
                <a:solidFill>
                  <a:prstClr val="black"/>
                </a:solidFill>
                <a:latin typeface="Consolas" panose="020B0609020204030204" pitchFamily="49" charset="0"/>
              </a:rPr>
              <a:t> ]</a:t>
            </a:r>
          </a:p>
          <a:p>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 ; ]</a:t>
            </a:r>
          </a:p>
        </p:txBody>
      </p:sp>
      <p:sp>
        <p:nvSpPr>
          <p:cNvPr id="6" name="AutoShape 3"/>
          <p:cNvSpPr txBox="1">
            <a:spLocks noChangeArrowheads="1"/>
          </p:cNvSpPr>
          <p:nvPr/>
        </p:nvSpPr>
        <p:spPr bwMode="auto">
          <a:xfrm>
            <a:off x="570899" y="4032638"/>
            <a:ext cx="7751762" cy="274287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solidFill>
                  <a:srgbClr val="0000FF"/>
                </a:solidFill>
                <a:latin typeface="Consolas" panose="020B0609020204030204" pitchFamily="49" charset="0"/>
              </a:rPr>
              <a:t>CREATE</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SERVER</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ROLE</a:t>
            </a:r>
            <a:r>
              <a:rPr lang="en-US" dirty="0">
                <a:solidFill>
                  <a:prstClr val="black"/>
                </a:solidFill>
                <a:latin typeface="Consolas" panose="020B0609020204030204" pitchFamily="49" charset="0"/>
              </a:rPr>
              <a:t> Product </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ALTER</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SERVER</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ROLE</a:t>
            </a:r>
            <a:r>
              <a:rPr lang="en-US" dirty="0">
                <a:solidFill>
                  <a:prstClr val="black"/>
                </a:solidFill>
                <a:latin typeface="Consolas" panose="020B0609020204030204" pitchFamily="49" charset="0"/>
              </a:rPr>
              <a:t> Product </a:t>
            </a:r>
            <a:r>
              <a:rPr lang="en-US" dirty="0">
                <a:solidFill>
                  <a:srgbClr val="0000FF"/>
                </a:solidFill>
                <a:latin typeface="Consolas" panose="020B0609020204030204" pitchFamily="49" charset="0"/>
              </a:rPr>
              <a:t>WITH</a:t>
            </a:r>
            <a:r>
              <a:rPr lang="en-US" dirty="0">
                <a:solidFill>
                  <a:prstClr val="black"/>
                </a:solidFill>
                <a:latin typeface="Consolas" panose="020B0609020204030204" pitchFamily="49" charset="0"/>
              </a:rPr>
              <a:t> NAME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Production </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r>
              <a:rPr lang="en-US" dirty="0" smtClean="0">
                <a:solidFill>
                  <a:srgbClr val="0000FF"/>
                </a:solidFill>
                <a:latin typeface="Consolas" panose="020B0609020204030204" pitchFamily="49" charset="0"/>
              </a:rPr>
              <a:t>GO</a:t>
            </a:r>
            <a:endParaRPr lang="ru-RU" dirty="0" smtClean="0">
              <a:solidFill>
                <a:srgbClr val="0000FF"/>
              </a:solidFill>
              <a:latin typeface="Consolas" panose="020B0609020204030204" pitchFamily="49" charset="0"/>
            </a:endParaRPr>
          </a:p>
          <a:p>
            <a:pPr lvl="0" defTabSz="914400">
              <a:lnSpc>
                <a:spcPct val="100000"/>
              </a:lnSpc>
              <a:spcBef>
                <a:spcPct val="0"/>
              </a:spcBef>
              <a:buClrTx/>
              <a:buSzTx/>
            </a:pPr>
            <a:r>
              <a:rPr lang="ru-RU" dirty="0">
                <a:solidFill>
                  <a:srgbClr val="008000"/>
                </a:solidFill>
                <a:latin typeface="Consolas" panose="020B0609020204030204" pitchFamily="49" charset="0"/>
                <a:cs typeface="Arial" charset="0"/>
              </a:rPr>
              <a:t>-- к определяемой пользователем роли сервера с именем </a:t>
            </a:r>
            <a:r>
              <a:rPr lang="ru-RU" dirty="0" err="1">
                <a:solidFill>
                  <a:srgbClr val="008000"/>
                </a:solidFill>
                <a:latin typeface="Consolas" panose="020B0609020204030204" pitchFamily="49" charset="0"/>
                <a:cs typeface="Arial" charset="0"/>
              </a:rPr>
              <a:t>Production</a:t>
            </a:r>
            <a:r>
              <a:rPr lang="ru-RU" dirty="0">
                <a:solidFill>
                  <a:srgbClr val="008000"/>
                </a:solidFill>
                <a:latin typeface="Consolas" panose="020B0609020204030204" pitchFamily="49" charset="0"/>
                <a:cs typeface="Arial" charset="0"/>
              </a:rPr>
              <a:t> добавляется учетная запись домена с именем </a:t>
            </a:r>
            <a:r>
              <a:rPr lang="ru-RU" dirty="0" err="1">
                <a:solidFill>
                  <a:srgbClr val="008000"/>
                </a:solidFill>
                <a:latin typeface="Consolas" panose="020B0609020204030204" pitchFamily="49" charset="0"/>
                <a:cs typeface="Arial" charset="0"/>
              </a:rPr>
              <a:t>adventure-works</a:t>
            </a:r>
            <a:r>
              <a:rPr lang="ru-RU" dirty="0">
                <a:solidFill>
                  <a:srgbClr val="008000"/>
                </a:solidFill>
                <a:latin typeface="Consolas" panose="020B0609020204030204" pitchFamily="49" charset="0"/>
                <a:cs typeface="Arial" charset="0"/>
              </a:rPr>
              <a:t>\roberto0.</a:t>
            </a:r>
          </a:p>
          <a:p>
            <a:pPr lvl="0" defTabSz="914400">
              <a:lnSpc>
                <a:spcPct val="100000"/>
              </a:lnSpc>
              <a:spcBef>
                <a:spcPct val="0"/>
              </a:spcBef>
              <a:buClrTx/>
              <a:buSzTx/>
            </a:pPr>
            <a:r>
              <a:rPr lang="en-US" dirty="0">
                <a:solidFill>
                  <a:srgbClr val="0000FF"/>
                </a:solidFill>
                <a:latin typeface="Consolas" panose="020B0609020204030204" pitchFamily="49" charset="0"/>
                <a:cs typeface="Arial" charset="0"/>
              </a:rPr>
              <a:t>ALTER</a:t>
            </a:r>
            <a:r>
              <a:rPr lang="en-US" dirty="0">
                <a:solidFill>
                  <a:prstClr val="black"/>
                </a:solidFill>
                <a:latin typeface="Consolas" panose="020B0609020204030204" pitchFamily="49" charset="0"/>
                <a:cs typeface="Arial" charset="0"/>
              </a:rPr>
              <a:t> </a:t>
            </a:r>
            <a:r>
              <a:rPr lang="en-US" dirty="0">
                <a:solidFill>
                  <a:srgbClr val="0000FF"/>
                </a:solidFill>
                <a:latin typeface="Consolas" panose="020B0609020204030204" pitchFamily="49" charset="0"/>
                <a:cs typeface="Arial" charset="0"/>
              </a:rPr>
              <a:t>SERVER</a:t>
            </a:r>
            <a:r>
              <a:rPr lang="en-US" dirty="0">
                <a:solidFill>
                  <a:prstClr val="black"/>
                </a:solidFill>
                <a:latin typeface="Consolas" panose="020B0609020204030204" pitchFamily="49" charset="0"/>
                <a:cs typeface="Arial" charset="0"/>
              </a:rPr>
              <a:t> </a:t>
            </a:r>
            <a:r>
              <a:rPr lang="en-US" dirty="0">
                <a:solidFill>
                  <a:srgbClr val="0000FF"/>
                </a:solidFill>
                <a:latin typeface="Consolas" panose="020B0609020204030204" pitchFamily="49" charset="0"/>
                <a:cs typeface="Arial" charset="0"/>
              </a:rPr>
              <a:t>ROLE</a:t>
            </a:r>
            <a:r>
              <a:rPr lang="en-US" dirty="0">
                <a:solidFill>
                  <a:prstClr val="black"/>
                </a:solidFill>
                <a:latin typeface="Consolas" panose="020B0609020204030204" pitchFamily="49" charset="0"/>
                <a:cs typeface="Arial" charset="0"/>
              </a:rPr>
              <a:t> Production </a:t>
            </a:r>
            <a:r>
              <a:rPr lang="en-US" dirty="0">
                <a:solidFill>
                  <a:srgbClr val="0000FF"/>
                </a:solidFill>
                <a:latin typeface="Consolas" panose="020B0609020204030204" pitchFamily="49" charset="0"/>
                <a:cs typeface="Arial" charset="0"/>
              </a:rPr>
              <a:t>ADD</a:t>
            </a:r>
            <a:r>
              <a:rPr lang="en-US" dirty="0">
                <a:solidFill>
                  <a:prstClr val="black"/>
                </a:solidFill>
                <a:latin typeface="Consolas" panose="020B0609020204030204" pitchFamily="49" charset="0"/>
                <a:cs typeface="Arial" charset="0"/>
              </a:rPr>
              <a:t> MEMBER [adventure-works\roberto0] </a:t>
            </a:r>
            <a:r>
              <a:rPr lang="en-US" dirty="0">
                <a:solidFill>
                  <a:srgbClr val="808080"/>
                </a:solidFill>
                <a:latin typeface="Consolas" panose="020B0609020204030204" pitchFamily="49" charset="0"/>
                <a:cs typeface="Arial" charset="0"/>
              </a:rPr>
              <a:t>;</a:t>
            </a:r>
          </a:p>
          <a:p>
            <a:endParaRPr lang="en-US" dirty="0">
              <a:solidFill>
                <a:srgbClr val="0000FF"/>
              </a:solidFill>
              <a:latin typeface="Consolas" panose="020B0609020204030204" pitchFamily="49" charset="0"/>
            </a:endParaRPr>
          </a:p>
        </p:txBody>
      </p:sp>
    </p:spTree>
    <p:extLst>
      <p:ext uri="{BB962C8B-B14F-4D97-AF65-F5344CB8AC3E}">
        <p14:creationId xmlns:p14="http://schemas.microsoft.com/office/powerpoint/2010/main" val="34320130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Удаление роли</a:t>
            </a:r>
            <a:r>
              <a:rPr lang="en-US" dirty="0" smtClean="0"/>
              <a:t> </a:t>
            </a:r>
            <a:r>
              <a:rPr lang="ru-RU" dirty="0" smtClean="0"/>
              <a:t>сервера</a:t>
            </a:r>
            <a:endParaRPr lang="ru-RU" dirty="0"/>
          </a:p>
        </p:txBody>
      </p:sp>
      <p:sp>
        <p:nvSpPr>
          <p:cNvPr id="3" name="Объект 2"/>
          <p:cNvSpPr>
            <a:spLocks noGrp="1"/>
          </p:cNvSpPr>
          <p:nvPr>
            <p:ph idx="1"/>
          </p:nvPr>
        </p:nvSpPr>
        <p:spPr/>
        <p:txBody>
          <a:bodyPr/>
          <a:lstStyle/>
          <a:p>
            <a:r>
              <a:rPr lang="ru-RU" dirty="0" smtClean="0"/>
              <a:t>Для удаления роли служит команда:</a:t>
            </a:r>
          </a:p>
          <a:p>
            <a:endParaRPr lang="ru-RU" dirty="0"/>
          </a:p>
          <a:p>
            <a:endParaRPr lang="ru-RU" dirty="0">
              <a:solidFill>
                <a:prstClr val="black"/>
              </a:solidFill>
              <a:latin typeface="Consolas" panose="020B0609020204030204" pitchFamily="49" charset="0"/>
            </a:endParaRPr>
          </a:p>
          <a:p>
            <a:endParaRPr lang="en-US" dirty="0">
              <a:solidFill>
                <a:prstClr val="black"/>
              </a:solidFill>
              <a:latin typeface="Consolas" panose="020B0609020204030204" pitchFamily="49" charset="0"/>
            </a:endParaRPr>
          </a:p>
          <a:p>
            <a:endParaRPr lang="ru-RU" dirty="0" smtClean="0"/>
          </a:p>
          <a:p>
            <a:endParaRPr lang="ru-RU" dirty="0"/>
          </a:p>
          <a:p>
            <a:r>
              <a:rPr lang="ru-RU" dirty="0" smtClean="0"/>
              <a:t>Пример</a:t>
            </a:r>
          </a:p>
          <a:p>
            <a:r>
              <a:rPr lang="ru-RU" dirty="0" smtClean="0"/>
              <a:t> </a:t>
            </a:r>
            <a:r>
              <a:rPr lang="ru-RU" dirty="0"/>
              <a:t>В следующем примере роль </a:t>
            </a:r>
            <a:r>
              <a:rPr lang="en-US" dirty="0" smtClean="0"/>
              <a:t>purchasing </a:t>
            </a:r>
            <a:r>
              <a:rPr lang="ru-RU" dirty="0"/>
              <a:t>удаляется из базы данных </a:t>
            </a:r>
            <a:r>
              <a:rPr lang="en-US" dirty="0"/>
              <a:t>AdventureWorks2012.</a:t>
            </a:r>
          </a:p>
          <a:p>
            <a:endParaRPr lang="en-US" dirty="0"/>
          </a:p>
          <a:p>
            <a:endParaRPr lang="ru-RU" dirty="0"/>
          </a:p>
        </p:txBody>
      </p:sp>
      <p:sp>
        <p:nvSpPr>
          <p:cNvPr id="4" name="AutoShape 3"/>
          <p:cNvSpPr txBox="1">
            <a:spLocks noChangeArrowheads="1"/>
          </p:cNvSpPr>
          <p:nvPr/>
        </p:nvSpPr>
        <p:spPr bwMode="auto">
          <a:xfrm>
            <a:off x="471488" y="1735222"/>
            <a:ext cx="7751762" cy="67133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lvl="0" fontAlgn="auto">
              <a:spcAft>
                <a:spcPts val="0"/>
              </a:spcAft>
            </a:pPr>
            <a:r>
              <a:rPr lang="en-US" dirty="0" smtClean="0">
                <a:solidFill>
                  <a:srgbClr val="0000FF"/>
                </a:solidFill>
                <a:latin typeface="Consolas" panose="020B0609020204030204" pitchFamily="49" charset="0"/>
              </a:rPr>
              <a:t>DROP SERVER</a:t>
            </a:r>
            <a:r>
              <a:rPr lang="en-US" dirty="0" smtClean="0">
                <a:solidFill>
                  <a:prstClr val="black"/>
                </a:solidFill>
                <a:latin typeface="Consolas" panose="020B0609020204030204" pitchFamily="49" charset="0"/>
              </a:rPr>
              <a:t> </a:t>
            </a:r>
            <a:r>
              <a:rPr lang="en-US" dirty="0">
                <a:solidFill>
                  <a:srgbClr val="0000FF"/>
                </a:solidFill>
                <a:latin typeface="Consolas" panose="020B0609020204030204" pitchFamily="49" charset="0"/>
              </a:rPr>
              <a:t>ROLE</a:t>
            </a:r>
            <a:r>
              <a:rPr lang="en-US" dirty="0">
                <a:solidFill>
                  <a:prstClr val="black"/>
                </a:solidFill>
                <a:latin typeface="Consolas" panose="020B0609020204030204" pitchFamily="49" charset="0"/>
              </a:rPr>
              <a:t> </a:t>
            </a:r>
            <a:r>
              <a:rPr lang="en-US" b="0" dirty="0" err="1">
                <a:solidFill>
                  <a:prstClr val="black"/>
                </a:solidFill>
                <a:latin typeface="Consolas" panose="020B0609020204030204" pitchFamily="49" charset="0"/>
              </a:rPr>
              <a:t>role_name</a:t>
            </a:r>
            <a:endParaRPr lang="ru-RU" b="0" dirty="0">
              <a:solidFill>
                <a:prstClr val="black"/>
              </a:solidFill>
              <a:latin typeface="Consolas" panose="020B0609020204030204" pitchFamily="49" charset="0"/>
            </a:endParaRPr>
          </a:p>
          <a:p>
            <a:r>
              <a:rPr lang="en-US" dirty="0" smtClean="0">
                <a:solidFill>
                  <a:srgbClr val="0000FF"/>
                </a:solidFill>
                <a:latin typeface="Consolas" panose="020B0609020204030204" pitchFamily="49" charset="0"/>
              </a:rPr>
              <a:t>GO</a:t>
            </a:r>
            <a:endParaRPr lang="en-US" dirty="0">
              <a:solidFill>
                <a:srgbClr val="0000FF"/>
              </a:solidFill>
              <a:latin typeface="Consolas" panose="020B0609020204030204" pitchFamily="49" charset="0"/>
            </a:endParaRPr>
          </a:p>
        </p:txBody>
      </p:sp>
      <p:sp>
        <p:nvSpPr>
          <p:cNvPr id="6" name="AutoShape 3"/>
          <p:cNvSpPr txBox="1">
            <a:spLocks noChangeArrowheads="1"/>
          </p:cNvSpPr>
          <p:nvPr/>
        </p:nvSpPr>
        <p:spPr bwMode="auto">
          <a:xfrm>
            <a:off x="482601" y="4037692"/>
            <a:ext cx="7751762" cy="130430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solidFill>
                  <a:srgbClr val="0000FF"/>
                </a:solidFill>
                <a:latin typeface="Consolas" panose="020B0609020204030204" pitchFamily="49" charset="0"/>
              </a:rPr>
              <a:t>USE</a:t>
            </a:r>
            <a:r>
              <a:rPr lang="en-US" dirty="0">
                <a:solidFill>
                  <a:prstClr val="black"/>
                </a:solidFill>
                <a:latin typeface="Consolas" panose="020B0609020204030204" pitchFamily="49" charset="0"/>
              </a:rPr>
              <a:t> AdventureWorks2012</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r>
              <a:rPr lang="en-US" dirty="0" smtClean="0">
                <a:solidFill>
                  <a:srgbClr val="0000FF"/>
                </a:solidFill>
                <a:latin typeface="Consolas" panose="020B0609020204030204" pitchFamily="49" charset="0"/>
              </a:rPr>
              <a:t>DROP SERVER</a:t>
            </a:r>
            <a:r>
              <a:rPr lang="en-US" dirty="0" smtClean="0">
                <a:solidFill>
                  <a:prstClr val="black"/>
                </a:solidFill>
                <a:latin typeface="Consolas" panose="020B0609020204030204" pitchFamily="49" charset="0"/>
              </a:rPr>
              <a:t> </a:t>
            </a:r>
            <a:r>
              <a:rPr lang="en-US" dirty="0">
                <a:solidFill>
                  <a:srgbClr val="0000FF"/>
                </a:solidFill>
                <a:latin typeface="Consolas" panose="020B0609020204030204" pitchFamily="49" charset="0"/>
              </a:rPr>
              <a:t>ROLE</a:t>
            </a:r>
            <a:r>
              <a:rPr lang="en-US" dirty="0">
                <a:solidFill>
                  <a:prstClr val="black"/>
                </a:solidFill>
                <a:latin typeface="Consolas" panose="020B0609020204030204" pitchFamily="49" charset="0"/>
              </a:rPr>
              <a:t> purchasing</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r>
              <a:rPr lang="en-US" dirty="0" smtClean="0">
                <a:solidFill>
                  <a:srgbClr val="0000FF"/>
                </a:solidFill>
                <a:latin typeface="Consolas" panose="020B0609020204030204" pitchFamily="49" charset="0"/>
              </a:rPr>
              <a:t>GO</a:t>
            </a:r>
            <a:endParaRPr lang="ru-RU" dirty="0" smtClean="0">
              <a:solidFill>
                <a:srgbClr val="0000FF"/>
              </a:solidFill>
              <a:latin typeface="Consolas" panose="020B0609020204030204" pitchFamily="49" charset="0"/>
            </a:endParaRPr>
          </a:p>
          <a:p>
            <a:endParaRPr lang="en-US" dirty="0">
              <a:solidFill>
                <a:srgbClr val="0000FF"/>
              </a:solidFill>
              <a:latin typeface="Consolas" panose="020B0609020204030204" pitchFamily="49" charset="0"/>
            </a:endParaRPr>
          </a:p>
        </p:txBody>
      </p:sp>
    </p:spTree>
    <p:extLst>
      <p:ext uri="{BB962C8B-B14F-4D97-AF65-F5344CB8AC3E}">
        <p14:creationId xmlns:p14="http://schemas.microsoft.com/office/powerpoint/2010/main" val="1932254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Настройки ролей через </a:t>
            </a:r>
            <a:r>
              <a:rPr lang="en-US" dirty="0" smtClean="0"/>
              <a:t>Manager Studio</a:t>
            </a:r>
            <a:endParaRPr lang="ru-RU" dirty="0"/>
          </a:p>
        </p:txBody>
      </p:sp>
      <p:sp>
        <p:nvSpPr>
          <p:cNvPr id="3" name="Объект 2"/>
          <p:cNvSpPr>
            <a:spLocks noGrp="1"/>
          </p:cNvSpPr>
          <p:nvPr>
            <p:ph idx="1"/>
          </p:nvPr>
        </p:nvSpPr>
        <p:spPr/>
        <p:txBody>
          <a:bodyPr/>
          <a:lstStyle/>
          <a:p>
            <a:endParaRPr lang="ru-RU"/>
          </a:p>
        </p:txBody>
      </p:sp>
      <p:pic>
        <p:nvPicPr>
          <p:cNvPr id="4" name="Рисунок 3"/>
          <p:cNvPicPr>
            <a:picLocks noChangeAspect="1"/>
          </p:cNvPicPr>
          <p:nvPr/>
        </p:nvPicPr>
        <p:blipFill>
          <a:blip r:embed="rId2"/>
          <a:stretch>
            <a:fillRect/>
          </a:stretch>
        </p:blipFill>
        <p:spPr>
          <a:xfrm>
            <a:off x="458788" y="992188"/>
            <a:ext cx="12192000" cy="9753600"/>
          </a:xfrm>
          <a:prstGeom prst="rect">
            <a:avLst/>
          </a:prstGeom>
        </p:spPr>
      </p:pic>
    </p:spTree>
    <p:extLst>
      <p:ext uri="{BB962C8B-B14F-4D97-AF65-F5344CB8AC3E}">
        <p14:creationId xmlns:p14="http://schemas.microsoft.com/office/powerpoint/2010/main" val="40686940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Роли уровня баз данных</a:t>
            </a:r>
            <a:endParaRPr lang="ru-RU" dirty="0"/>
          </a:p>
        </p:txBody>
      </p:sp>
      <p:sp>
        <p:nvSpPr>
          <p:cNvPr id="3" name="Объект 2"/>
          <p:cNvSpPr>
            <a:spLocks noGrp="1"/>
          </p:cNvSpPr>
          <p:nvPr>
            <p:ph idx="1"/>
          </p:nvPr>
        </p:nvSpPr>
        <p:spPr>
          <a:xfrm>
            <a:off x="148281" y="568368"/>
            <a:ext cx="8785654" cy="4386262"/>
          </a:xfrm>
        </p:spPr>
        <p:txBody>
          <a:bodyPr/>
          <a:lstStyle/>
          <a:p>
            <a:pPr>
              <a:buFont typeface="+mj-lt"/>
              <a:buAutoNum type="arabicPeriod"/>
            </a:pPr>
            <a:r>
              <a:rPr lang="ru-RU" b="1" dirty="0" err="1" smtClean="0"/>
              <a:t>db_owner</a:t>
            </a:r>
            <a:r>
              <a:rPr lang="ru-RU" dirty="0" smtClean="0"/>
              <a:t> </a:t>
            </a:r>
            <a:r>
              <a:rPr lang="ru-RU" dirty="0"/>
              <a:t>- эта роль назначается владельцам базы данных. Эти пользователи в праве манипулировать любыми данными и настройками в базе данных. В пределах текущей базы их права не ограничены. </a:t>
            </a:r>
          </a:p>
          <a:p>
            <a:pPr>
              <a:buFont typeface="+mj-lt"/>
              <a:buAutoNum type="arabicPeriod"/>
            </a:pPr>
            <a:r>
              <a:rPr lang="ru-RU" b="1" dirty="0" err="1"/>
              <a:t>db_accessadmin</a:t>
            </a:r>
            <a:r>
              <a:rPr lang="ru-RU" dirty="0"/>
              <a:t> - это пользователи, которые имеют право на управление учетными записями в базе данных. </a:t>
            </a:r>
            <a:endParaRPr lang="ru-RU" dirty="0" smtClean="0"/>
          </a:p>
          <a:p>
            <a:pPr>
              <a:buFont typeface="+mj-lt"/>
              <a:buAutoNum type="arabicPeriod"/>
            </a:pPr>
            <a:r>
              <a:rPr lang="ru-RU" b="1" dirty="0" err="1" smtClean="0"/>
              <a:t>db_securityadmin</a:t>
            </a:r>
            <a:r>
              <a:rPr lang="ru-RU" dirty="0" smtClean="0"/>
              <a:t> </a:t>
            </a:r>
            <a:r>
              <a:rPr lang="ru-RU" dirty="0"/>
              <a:t>- эта роль определяет права на администрирование системы защиты базы данных. Она включает возможность создавать роли, назначать пользователей в определенную роль и настраивать доступ к содержимому базы данных. </a:t>
            </a:r>
          </a:p>
          <a:p>
            <a:pPr>
              <a:buFont typeface="+mj-lt"/>
              <a:buAutoNum type="arabicPeriod"/>
            </a:pPr>
            <a:r>
              <a:rPr lang="ru-RU" b="1" dirty="0" err="1"/>
              <a:t>db_ddladmin</a:t>
            </a:r>
            <a:r>
              <a:rPr lang="ru-RU" dirty="0"/>
              <a:t> - пользователи этой роли в праве манипулировать объектами базы данных (создавать, удалять, модифицировать), но у них нет прав на определение прав доступа к этим объектам. </a:t>
            </a:r>
          </a:p>
          <a:p>
            <a:pPr>
              <a:buFont typeface="+mj-lt"/>
              <a:buAutoNum type="arabicPeriod"/>
            </a:pPr>
            <a:r>
              <a:rPr lang="ru-RU" b="1" dirty="0" err="1"/>
              <a:t>db_backupoperator</a:t>
            </a:r>
            <a:r>
              <a:rPr lang="ru-RU" dirty="0"/>
              <a:t> - эти пользователи имеют право производить резервное копирование базы данных. </a:t>
            </a:r>
          </a:p>
          <a:p>
            <a:pPr>
              <a:buFont typeface="+mj-lt"/>
              <a:buAutoNum type="arabicPeriod"/>
            </a:pPr>
            <a:r>
              <a:rPr lang="ru-RU" b="1" dirty="0" err="1"/>
              <a:t>db_datareader</a:t>
            </a:r>
            <a:r>
              <a:rPr lang="ru-RU" dirty="0"/>
              <a:t> - эта роль определяет возможность всех входящих в ее состав пользователей считывать данные из любой таблицы, представления и функции, без ограничений. </a:t>
            </a:r>
          </a:p>
          <a:p>
            <a:pPr>
              <a:buFont typeface="+mj-lt"/>
              <a:buAutoNum type="arabicPeriod"/>
            </a:pPr>
            <a:r>
              <a:rPr lang="ru-RU" b="1" dirty="0" err="1"/>
              <a:t>db_datawriter</a:t>
            </a:r>
            <a:r>
              <a:rPr lang="ru-RU" dirty="0"/>
              <a:t> - эти пользователи в праве добавлять, обновлять и удалять данные в текущей базе данных. </a:t>
            </a:r>
          </a:p>
          <a:p>
            <a:pPr>
              <a:buFont typeface="+mj-lt"/>
              <a:buAutoNum type="arabicPeriod"/>
            </a:pPr>
            <a:r>
              <a:rPr lang="ru-RU" b="1" dirty="0" err="1"/>
              <a:t>db_denydatareader</a:t>
            </a:r>
            <a:r>
              <a:rPr lang="ru-RU" dirty="0"/>
              <a:t> - эта роль запрещает всем ее пользователям производить вычитку данных. </a:t>
            </a:r>
          </a:p>
          <a:p>
            <a:pPr>
              <a:buFont typeface="+mj-lt"/>
              <a:buAutoNum type="arabicPeriod"/>
            </a:pPr>
            <a:r>
              <a:rPr lang="ru-RU" b="1" dirty="0" err="1"/>
              <a:t>db_denydatawriter</a:t>
            </a:r>
            <a:r>
              <a:rPr lang="ru-RU" dirty="0"/>
              <a:t> - пользователям этой роли запрещается производить добавление, обновление и удаление данных из таблиц и представлений текущей базы данных.</a:t>
            </a:r>
          </a:p>
          <a:p>
            <a:endParaRPr lang="ru-RU" dirty="0"/>
          </a:p>
        </p:txBody>
      </p:sp>
    </p:spTree>
    <p:extLst>
      <p:ext uri="{BB962C8B-B14F-4D97-AF65-F5344CB8AC3E}">
        <p14:creationId xmlns:p14="http://schemas.microsoft.com/office/powerpoint/2010/main" val="18115328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Создание роли базы данных</a:t>
            </a:r>
            <a:endParaRPr lang="ru-RU" dirty="0"/>
          </a:p>
        </p:txBody>
      </p:sp>
      <p:sp>
        <p:nvSpPr>
          <p:cNvPr id="3" name="Объект 2"/>
          <p:cNvSpPr>
            <a:spLocks noGrp="1"/>
          </p:cNvSpPr>
          <p:nvPr>
            <p:ph idx="1"/>
          </p:nvPr>
        </p:nvSpPr>
        <p:spPr/>
        <p:txBody>
          <a:bodyPr/>
          <a:lstStyle/>
          <a:p>
            <a:endParaRPr lang="ru-RU" dirty="0" smtClean="0"/>
          </a:p>
          <a:p>
            <a:endParaRPr lang="ru-RU" dirty="0"/>
          </a:p>
          <a:p>
            <a:endParaRPr lang="ru-RU" dirty="0" smtClean="0"/>
          </a:p>
          <a:p>
            <a:r>
              <a:rPr lang="ru-RU" dirty="0" smtClean="0"/>
              <a:t>Пример</a:t>
            </a:r>
          </a:p>
          <a:p>
            <a:endParaRPr lang="ru-RU" dirty="0"/>
          </a:p>
          <a:p>
            <a:r>
              <a:rPr lang="ru-RU" dirty="0"/>
              <a:t> Следующий пример создает роль </a:t>
            </a:r>
            <a:r>
              <a:rPr lang="ru-RU" dirty="0" smtClean="0"/>
              <a:t>базы данных </a:t>
            </a:r>
            <a:r>
              <a:rPr lang="en-US" dirty="0" smtClean="0"/>
              <a:t>buyers</a:t>
            </a:r>
            <a:r>
              <a:rPr lang="en-US" dirty="0"/>
              <a:t>, </a:t>
            </a:r>
            <a:r>
              <a:rPr lang="ru-RU" dirty="0"/>
              <a:t>принадлежащую имени входа </a:t>
            </a:r>
            <a:r>
              <a:rPr lang="en-US" dirty="0" err="1"/>
              <a:t>BenMiller</a:t>
            </a:r>
            <a:r>
              <a:rPr lang="en-US" dirty="0"/>
              <a:t>.</a:t>
            </a:r>
          </a:p>
          <a:p>
            <a:endParaRPr lang="en-US" dirty="0"/>
          </a:p>
          <a:p>
            <a:endParaRPr lang="en-US" dirty="0"/>
          </a:p>
          <a:p>
            <a:endParaRPr lang="ru-RU" dirty="0" smtClean="0"/>
          </a:p>
          <a:p>
            <a:endParaRPr lang="ru-RU" dirty="0"/>
          </a:p>
          <a:p>
            <a:r>
              <a:rPr lang="ru-RU" dirty="0"/>
              <a:t>Следующий пример создает роль базы данных </a:t>
            </a:r>
            <a:r>
              <a:rPr lang="ru-RU" dirty="0" err="1"/>
              <a:t>auditors</a:t>
            </a:r>
            <a:r>
              <a:rPr lang="ru-RU" dirty="0"/>
              <a:t>, принадлежащую предопределенной роли базы данных </a:t>
            </a:r>
            <a:r>
              <a:rPr lang="ru-RU" dirty="0" err="1"/>
              <a:t>db_securityadmin</a:t>
            </a:r>
            <a:endParaRPr lang="ru-RU" dirty="0"/>
          </a:p>
        </p:txBody>
      </p:sp>
      <p:sp>
        <p:nvSpPr>
          <p:cNvPr id="4" name="AutoShape 3"/>
          <p:cNvSpPr txBox="1">
            <a:spLocks noChangeArrowheads="1"/>
          </p:cNvSpPr>
          <p:nvPr/>
        </p:nvSpPr>
        <p:spPr bwMode="auto">
          <a:xfrm>
            <a:off x="482601" y="1121659"/>
            <a:ext cx="7751762" cy="3548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smtClean="0">
                <a:solidFill>
                  <a:srgbClr val="0000FF"/>
                </a:solidFill>
                <a:latin typeface="Consolas" panose="020B0609020204030204" pitchFamily="49" charset="0"/>
              </a:rPr>
              <a:t>CREATE</a:t>
            </a:r>
            <a:r>
              <a:rPr lang="en-US" dirty="0" smtClean="0">
                <a:solidFill>
                  <a:prstClr val="black"/>
                </a:solidFill>
                <a:latin typeface="Consolas" panose="020B0609020204030204" pitchFamily="49" charset="0"/>
              </a:rPr>
              <a:t> </a:t>
            </a:r>
            <a:r>
              <a:rPr lang="en-US" dirty="0" smtClean="0">
                <a:solidFill>
                  <a:srgbClr val="0000FF"/>
                </a:solidFill>
                <a:latin typeface="Consolas" panose="020B0609020204030204" pitchFamily="49" charset="0"/>
              </a:rPr>
              <a:t>ROLE</a:t>
            </a:r>
            <a:r>
              <a:rPr lang="en-US" dirty="0" smtClean="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role_name</a:t>
            </a:r>
            <a:r>
              <a:rPr lang="en-US" dirty="0">
                <a:solidFill>
                  <a:prstClr val="black"/>
                </a:solidFill>
                <a:latin typeface="Consolas" panose="020B0609020204030204" pitchFamily="49" charset="0"/>
              </a:rPr>
              <a:t> [ AUTHORIZATION </a:t>
            </a:r>
            <a:r>
              <a:rPr lang="en-US" dirty="0" err="1">
                <a:solidFill>
                  <a:prstClr val="black"/>
                </a:solidFill>
                <a:latin typeface="Consolas" panose="020B0609020204030204" pitchFamily="49" charset="0"/>
              </a:rPr>
              <a:t>owner_name</a:t>
            </a:r>
            <a:r>
              <a:rPr lang="en-US" dirty="0">
                <a:solidFill>
                  <a:prstClr val="black"/>
                </a:solidFill>
                <a:latin typeface="Consolas" panose="020B0609020204030204" pitchFamily="49" charset="0"/>
              </a:rPr>
              <a:t> ]</a:t>
            </a:r>
          </a:p>
        </p:txBody>
      </p:sp>
      <p:sp>
        <p:nvSpPr>
          <p:cNvPr id="6" name="AutoShape 3"/>
          <p:cNvSpPr txBox="1">
            <a:spLocks noChangeArrowheads="1"/>
          </p:cNvSpPr>
          <p:nvPr/>
        </p:nvSpPr>
        <p:spPr bwMode="auto">
          <a:xfrm>
            <a:off x="482601" y="3185319"/>
            <a:ext cx="7751762" cy="98782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solidFill>
                  <a:srgbClr val="0000FF"/>
                </a:solidFill>
                <a:latin typeface="Consolas" panose="020B0609020204030204" pitchFamily="49" charset="0"/>
              </a:rPr>
              <a:t>USE</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master</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CREATE</a:t>
            </a:r>
            <a:r>
              <a:rPr lang="en-US" dirty="0">
                <a:solidFill>
                  <a:prstClr val="black"/>
                </a:solidFill>
                <a:latin typeface="Consolas" panose="020B0609020204030204" pitchFamily="49" charset="0"/>
              </a:rPr>
              <a:t> </a:t>
            </a:r>
            <a:r>
              <a:rPr lang="en-US" dirty="0" smtClean="0">
                <a:solidFill>
                  <a:srgbClr val="0000FF"/>
                </a:solidFill>
                <a:latin typeface="Consolas" panose="020B0609020204030204" pitchFamily="49" charset="0"/>
              </a:rPr>
              <a:t>ROLE</a:t>
            </a:r>
            <a:r>
              <a:rPr lang="en-US" dirty="0" smtClean="0">
                <a:solidFill>
                  <a:prstClr val="black"/>
                </a:solidFill>
                <a:latin typeface="Consolas" panose="020B0609020204030204" pitchFamily="49" charset="0"/>
              </a:rPr>
              <a:t> </a:t>
            </a:r>
            <a:r>
              <a:rPr lang="en-US" dirty="0">
                <a:solidFill>
                  <a:prstClr val="black"/>
                </a:solidFill>
                <a:latin typeface="Consolas" panose="020B0609020204030204" pitchFamily="49" charset="0"/>
              </a:rPr>
              <a:t>buyers </a:t>
            </a:r>
            <a:r>
              <a:rPr lang="en-US" dirty="0">
                <a:solidFill>
                  <a:srgbClr val="0000FF"/>
                </a:solidFill>
                <a:latin typeface="Consolas" panose="020B0609020204030204" pitchFamily="49" charset="0"/>
              </a:rPr>
              <a:t>AUTHORIZATION</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BenMiller</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GO</a:t>
            </a:r>
          </a:p>
        </p:txBody>
      </p:sp>
      <p:sp>
        <p:nvSpPr>
          <p:cNvPr id="7" name="AutoShape 3"/>
          <p:cNvSpPr txBox="1">
            <a:spLocks noChangeArrowheads="1"/>
          </p:cNvSpPr>
          <p:nvPr/>
        </p:nvSpPr>
        <p:spPr bwMode="auto">
          <a:xfrm>
            <a:off x="458788" y="5264836"/>
            <a:ext cx="7751762" cy="98782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solidFill>
                  <a:srgbClr val="0000FF"/>
                </a:solidFill>
                <a:latin typeface="Consolas" panose="020B0609020204030204" pitchFamily="49" charset="0"/>
              </a:rPr>
              <a:t>USE</a:t>
            </a:r>
            <a:r>
              <a:rPr lang="en-US" dirty="0">
                <a:solidFill>
                  <a:prstClr val="black"/>
                </a:solidFill>
                <a:latin typeface="Consolas" panose="020B0609020204030204" pitchFamily="49" charset="0"/>
              </a:rPr>
              <a:t> AdventureWorks2012</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CREATE</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ROLE</a:t>
            </a:r>
            <a:r>
              <a:rPr lang="en-US" dirty="0">
                <a:solidFill>
                  <a:prstClr val="black"/>
                </a:solidFill>
                <a:latin typeface="Consolas" panose="020B0609020204030204" pitchFamily="49" charset="0"/>
              </a:rPr>
              <a:t> auditors </a:t>
            </a:r>
            <a:r>
              <a:rPr lang="en-US" dirty="0">
                <a:solidFill>
                  <a:srgbClr val="0000FF"/>
                </a:solidFill>
                <a:latin typeface="Consolas" panose="020B0609020204030204" pitchFamily="49" charset="0"/>
              </a:rPr>
              <a:t>AUTHORIZATION</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db_securityadmin</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GO</a:t>
            </a:r>
          </a:p>
        </p:txBody>
      </p:sp>
    </p:spTree>
    <p:extLst>
      <p:ext uri="{BB962C8B-B14F-4D97-AF65-F5344CB8AC3E}">
        <p14:creationId xmlns:p14="http://schemas.microsoft.com/office/powerpoint/2010/main" val="6344769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Задать роль для пользователя</a:t>
            </a:r>
            <a:endParaRPr lang="ru-RU" dirty="0"/>
          </a:p>
        </p:txBody>
      </p:sp>
      <p:sp>
        <p:nvSpPr>
          <p:cNvPr id="3" name="Объект 2"/>
          <p:cNvSpPr>
            <a:spLocks noGrp="1"/>
          </p:cNvSpPr>
          <p:nvPr>
            <p:ph idx="1"/>
          </p:nvPr>
        </p:nvSpPr>
        <p:spPr/>
        <p:txBody>
          <a:bodyPr/>
          <a:lstStyle/>
          <a:p>
            <a:endParaRPr lang="ru-RU" dirty="0" smtClean="0"/>
          </a:p>
          <a:p>
            <a:endParaRPr lang="ru-RU" dirty="0"/>
          </a:p>
          <a:p>
            <a:endParaRPr lang="ru-RU" dirty="0" smtClean="0"/>
          </a:p>
          <a:p>
            <a:endParaRPr lang="ru-RU" dirty="0"/>
          </a:p>
          <a:p>
            <a:endParaRPr lang="ru-RU" dirty="0" smtClean="0"/>
          </a:p>
          <a:p>
            <a:endParaRPr lang="ru-RU" dirty="0"/>
          </a:p>
          <a:p>
            <a:endParaRPr lang="ru-RU" dirty="0" smtClean="0"/>
          </a:p>
          <a:p>
            <a:r>
              <a:rPr lang="ru-RU" dirty="0" smtClean="0"/>
              <a:t>Пример</a:t>
            </a:r>
            <a:endParaRPr lang="ru-RU" dirty="0"/>
          </a:p>
          <a:p>
            <a:r>
              <a:rPr lang="ru-RU" dirty="0"/>
              <a:t>В следующем примере создается роль с именем </a:t>
            </a:r>
            <a:r>
              <a:rPr lang="ru-RU" dirty="0" err="1"/>
              <a:t>Sales</a:t>
            </a:r>
            <a:r>
              <a:rPr lang="ru-RU" dirty="0"/>
              <a:t>, затем добавляется и удаляется пользователь с именем </a:t>
            </a:r>
            <a:r>
              <a:rPr lang="ru-RU" dirty="0" err="1"/>
              <a:t>Barry</a:t>
            </a:r>
            <a:endParaRPr lang="en-US" dirty="0"/>
          </a:p>
          <a:p>
            <a:endParaRPr lang="en-US" dirty="0"/>
          </a:p>
          <a:p>
            <a:endParaRPr lang="ru-RU" dirty="0"/>
          </a:p>
        </p:txBody>
      </p:sp>
      <p:sp>
        <p:nvSpPr>
          <p:cNvPr id="4" name="AutoShape 3"/>
          <p:cNvSpPr txBox="1">
            <a:spLocks noChangeArrowheads="1"/>
          </p:cNvSpPr>
          <p:nvPr/>
        </p:nvSpPr>
        <p:spPr bwMode="auto">
          <a:xfrm>
            <a:off x="482601" y="1017816"/>
            <a:ext cx="7751762" cy="19372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solidFill>
                  <a:srgbClr val="0000FF"/>
                </a:solidFill>
                <a:latin typeface="Consolas" panose="020B0609020204030204" pitchFamily="49" charset="0"/>
              </a:rPr>
              <a:t>ALTER</a:t>
            </a:r>
            <a:r>
              <a:rPr lang="en-US" dirty="0">
                <a:solidFill>
                  <a:prstClr val="black"/>
                </a:solidFill>
                <a:latin typeface="Consolas" panose="020B0609020204030204" pitchFamily="49" charset="0"/>
              </a:rPr>
              <a:t> </a:t>
            </a:r>
            <a:r>
              <a:rPr lang="en-US" dirty="0" smtClean="0">
                <a:solidFill>
                  <a:srgbClr val="0000FF"/>
                </a:solidFill>
                <a:latin typeface="Consolas" panose="020B0609020204030204" pitchFamily="49" charset="0"/>
              </a:rPr>
              <a:t>ROLE</a:t>
            </a:r>
            <a:r>
              <a:rPr lang="en-US" dirty="0" smtClean="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server_role_name</a:t>
            </a:r>
            <a:r>
              <a:rPr lang="en-US" dirty="0">
                <a:solidFill>
                  <a:prstClr val="black"/>
                </a:solidFill>
                <a:latin typeface="Consolas" panose="020B0609020204030204" pitchFamily="49" charset="0"/>
              </a:rPr>
              <a:t> </a:t>
            </a:r>
          </a:p>
          <a:p>
            <a:r>
              <a:rPr lang="ru-RU" dirty="0">
                <a:solidFill>
                  <a:srgbClr val="808080"/>
                </a:solidFill>
                <a:latin typeface="Consolas" panose="020B0609020204030204" pitchFamily="49" charset="0"/>
              </a:rPr>
              <a:t>{</a:t>
            </a:r>
            <a:endParaRPr lang="ru-RU"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 ADD MEMBER </a:t>
            </a:r>
            <a:r>
              <a:rPr lang="en-US" dirty="0" err="1" smtClean="0">
                <a:solidFill>
                  <a:prstClr val="black"/>
                </a:solidFill>
                <a:latin typeface="Consolas" panose="020B0609020204030204" pitchFamily="49" charset="0"/>
              </a:rPr>
              <a:t>dababase_principal</a:t>
            </a:r>
            <a:r>
              <a:rPr lang="en-US" dirty="0" smtClean="0">
                <a:solidFill>
                  <a:prstClr val="black"/>
                </a:solidFill>
                <a:latin typeface="Consolas" panose="020B0609020204030204" pitchFamily="49" charset="0"/>
              </a:rPr>
              <a:t> </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 DROP MEMBER </a:t>
            </a:r>
            <a:r>
              <a:rPr lang="en-US" dirty="0" err="1">
                <a:solidFill>
                  <a:prstClr val="black"/>
                </a:solidFill>
                <a:latin typeface="Consolas" panose="020B0609020204030204" pitchFamily="49" charset="0"/>
              </a:rPr>
              <a:t>dababase</a:t>
            </a:r>
            <a:r>
              <a:rPr lang="en-US" dirty="0" err="1" smtClean="0">
                <a:solidFill>
                  <a:prstClr val="black"/>
                </a:solidFill>
                <a:latin typeface="Consolas" panose="020B0609020204030204" pitchFamily="49" charset="0"/>
              </a:rPr>
              <a:t>_principal</a:t>
            </a:r>
            <a:r>
              <a:rPr lang="en-US" dirty="0" smtClean="0">
                <a:solidFill>
                  <a:prstClr val="black"/>
                </a:solidFill>
                <a:latin typeface="Consolas" panose="020B0609020204030204" pitchFamily="49" charset="0"/>
              </a:rPr>
              <a:t> </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 WITH NAME = </a:t>
            </a:r>
            <a:r>
              <a:rPr lang="en-US" dirty="0" err="1" smtClean="0">
                <a:solidFill>
                  <a:prstClr val="black"/>
                </a:solidFill>
                <a:latin typeface="Consolas" panose="020B0609020204030204" pitchFamily="49" charset="0"/>
              </a:rPr>
              <a:t>new_</a:t>
            </a:r>
            <a:r>
              <a:rPr lang="en-US" dirty="0" err="1">
                <a:solidFill>
                  <a:prstClr val="black"/>
                </a:solidFill>
                <a:latin typeface="Consolas" panose="020B0609020204030204" pitchFamily="49" charset="0"/>
              </a:rPr>
              <a:t>dababase</a:t>
            </a:r>
            <a:r>
              <a:rPr lang="en-US" dirty="0" err="1" smtClean="0">
                <a:solidFill>
                  <a:prstClr val="black"/>
                </a:solidFill>
                <a:latin typeface="Consolas" panose="020B0609020204030204" pitchFamily="49" charset="0"/>
              </a:rPr>
              <a:t>_role_name</a:t>
            </a:r>
            <a:r>
              <a:rPr lang="en-US" dirty="0" smtClean="0">
                <a:solidFill>
                  <a:prstClr val="black"/>
                </a:solidFill>
                <a:latin typeface="Consolas" panose="020B0609020204030204" pitchFamily="49" charset="0"/>
              </a:rPr>
              <a:t> </a:t>
            </a:r>
            <a:r>
              <a:rPr lang="en-US" dirty="0">
                <a:solidFill>
                  <a:prstClr val="black"/>
                </a:solidFill>
                <a:latin typeface="Consolas" panose="020B0609020204030204" pitchFamily="49" charset="0"/>
              </a:rPr>
              <a:t>]</a:t>
            </a:r>
          </a:p>
          <a:p>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 ; ]</a:t>
            </a:r>
          </a:p>
        </p:txBody>
      </p:sp>
      <p:sp>
        <p:nvSpPr>
          <p:cNvPr id="6" name="AutoShape 3"/>
          <p:cNvSpPr txBox="1">
            <a:spLocks noChangeArrowheads="1"/>
          </p:cNvSpPr>
          <p:nvPr/>
        </p:nvSpPr>
        <p:spPr bwMode="auto">
          <a:xfrm>
            <a:off x="595613" y="4345955"/>
            <a:ext cx="7751762" cy="130430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solidFill>
                  <a:srgbClr val="0000FF"/>
                </a:solidFill>
                <a:latin typeface="Consolas" panose="020B0609020204030204" pitchFamily="49" charset="0"/>
              </a:rPr>
              <a:t>CREATE</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ROLE</a:t>
            </a:r>
            <a:r>
              <a:rPr lang="en-US" dirty="0">
                <a:solidFill>
                  <a:prstClr val="black"/>
                </a:solidFill>
                <a:latin typeface="Consolas" panose="020B0609020204030204" pitchFamily="49" charset="0"/>
              </a:rPr>
              <a:t> Sales</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ALTER</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ROLE</a:t>
            </a:r>
            <a:r>
              <a:rPr lang="en-US" dirty="0">
                <a:solidFill>
                  <a:prstClr val="black"/>
                </a:solidFill>
                <a:latin typeface="Consolas" panose="020B0609020204030204" pitchFamily="49" charset="0"/>
              </a:rPr>
              <a:t> Sales </a:t>
            </a:r>
            <a:r>
              <a:rPr lang="en-US" dirty="0">
                <a:solidFill>
                  <a:srgbClr val="0000FF"/>
                </a:solidFill>
                <a:latin typeface="Consolas" panose="020B0609020204030204" pitchFamily="49" charset="0"/>
              </a:rPr>
              <a:t>ADD</a:t>
            </a:r>
            <a:r>
              <a:rPr lang="en-US" dirty="0">
                <a:solidFill>
                  <a:prstClr val="black"/>
                </a:solidFill>
                <a:latin typeface="Consolas" panose="020B0609020204030204" pitchFamily="49" charset="0"/>
              </a:rPr>
              <a:t> MEMBER Barry</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ALTER</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ROLE</a:t>
            </a:r>
            <a:r>
              <a:rPr lang="en-US" dirty="0">
                <a:solidFill>
                  <a:prstClr val="black"/>
                </a:solidFill>
                <a:latin typeface="Consolas" panose="020B0609020204030204" pitchFamily="49" charset="0"/>
              </a:rPr>
              <a:t> Sales </a:t>
            </a:r>
            <a:r>
              <a:rPr lang="en-US" dirty="0">
                <a:solidFill>
                  <a:srgbClr val="0000FF"/>
                </a:solidFill>
                <a:latin typeface="Consolas" panose="020B0609020204030204" pitchFamily="49" charset="0"/>
              </a:rPr>
              <a:t>DROP</a:t>
            </a:r>
            <a:r>
              <a:rPr lang="en-US" dirty="0">
                <a:solidFill>
                  <a:prstClr val="black"/>
                </a:solidFill>
                <a:latin typeface="Consolas" panose="020B0609020204030204" pitchFamily="49" charset="0"/>
              </a:rPr>
              <a:t> MEMBER Barry</a:t>
            </a:r>
            <a:r>
              <a:rPr lang="en-US" dirty="0">
                <a:solidFill>
                  <a:srgbClr val="808080"/>
                </a:solidFill>
                <a:latin typeface="Consolas" panose="020B0609020204030204" pitchFamily="49" charset="0"/>
              </a:rPr>
              <a:t>;</a:t>
            </a:r>
          </a:p>
          <a:p>
            <a:r>
              <a:rPr lang="en-US" dirty="0" smtClean="0">
                <a:solidFill>
                  <a:srgbClr val="0000FF"/>
                </a:solidFill>
                <a:latin typeface="Consolas" panose="020B0609020204030204" pitchFamily="49" charset="0"/>
              </a:rPr>
              <a:t>GO</a:t>
            </a:r>
            <a:endParaRPr lang="en-US" dirty="0">
              <a:solidFill>
                <a:srgbClr val="0000FF"/>
              </a:solidFill>
              <a:latin typeface="Consolas" panose="020B0609020204030204" pitchFamily="49" charset="0"/>
            </a:endParaRPr>
          </a:p>
        </p:txBody>
      </p:sp>
    </p:spTree>
    <p:extLst>
      <p:ext uri="{BB962C8B-B14F-4D97-AF65-F5344CB8AC3E}">
        <p14:creationId xmlns:p14="http://schemas.microsoft.com/office/powerpoint/2010/main" val="34675002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Удаление роли</a:t>
            </a:r>
            <a:endParaRPr lang="ru-RU" dirty="0"/>
          </a:p>
        </p:txBody>
      </p:sp>
      <p:sp>
        <p:nvSpPr>
          <p:cNvPr id="3" name="Объект 2"/>
          <p:cNvSpPr>
            <a:spLocks noGrp="1"/>
          </p:cNvSpPr>
          <p:nvPr>
            <p:ph idx="1"/>
          </p:nvPr>
        </p:nvSpPr>
        <p:spPr/>
        <p:txBody>
          <a:bodyPr/>
          <a:lstStyle/>
          <a:p>
            <a:r>
              <a:rPr lang="ru-RU" dirty="0" smtClean="0"/>
              <a:t>Для удаления роли из базы данных служит команда:</a:t>
            </a:r>
          </a:p>
          <a:p>
            <a:endParaRPr lang="ru-RU" dirty="0"/>
          </a:p>
          <a:p>
            <a:endParaRPr lang="ru-RU" dirty="0">
              <a:solidFill>
                <a:prstClr val="black"/>
              </a:solidFill>
              <a:latin typeface="Consolas" panose="020B0609020204030204" pitchFamily="49" charset="0"/>
            </a:endParaRPr>
          </a:p>
          <a:p>
            <a:endParaRPr lang="en-US" dirty="0">
              <a:solidFill>
                <a:prstClr val="black"/>
              </a:solidFill>
              <a:latin typeface="Consolas" panose="020B0609020204030204" pitchFamily="49" charset="0"/>
            </a:endParaRPr>
          </a:p>
          <a:p>
            <a:endParaRPr lang="ru-RU" dirty="0" smtClean="0"/>
          </a:p>
          <a:p>
            <a:endParaRPr lang="ru-RU" dirty="0"/>
          </a:p>
          <a:p>
            <a:r>
              <a:rPr lang="ru-RU" dirty="0" smtClean="0"/>
              <a:t>Пример</a:t>
            </a:r>
          </a:p>
          <a:p>
            <a:r>
              <a:rPr lang="ru-RU" dirty="0"/>
              <a:t>В следующем примере удаляется роль сервера </a:t>
            </a:r>
            <a:r>
              <a:rPr lang="ru-RU" dirty="0" err="1"/>
              <a:t>purchasing</a:t>
            </a:r>
            <a:endParaRPr lang="en-US" dirty="0"/>
          </a:p>
          <a:p>
            <a:endParaRPr lang="en-US" dirty="0"/>
          </a:p>
          <a:p>
            <a:endParaRPr lang="ru-RU" dirty="0"/>
          </a:p>
        </p:txBody>
      </p:sp>
      <p:sp>
        <p:nvSpPr>
          <p:cNvPr id="4" name="AutoShape 3"/>
          <p:cNvSpPr txBox="1">
            <a:spLocks noChangeArrowheads="1"/>
          </p:cNvSpPr>
          <p:nvPr/>
        </p:nvSpPr>
        <p:spPr bwMode="auto">
          <a:xfrm>
            <a:off x="471488" y="1735222"/>
            <a:ext cx="7751762" cy="67133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lvl="0" fontAlgn="auto">
              <a:spcAft>
                <a:spcPts val="0"/>
              </a:spcAft>
            </a:pPr>
            <a:r>
              <a:rPr lang="en-US" dirty="0">
                <a:solidFill>
                  <a:srgbClr val="0000FF"/>
                </a:solidFill>
                <a:latin typeface="Consolas" panose="020B0609020204030204" pitchFamily="49" charset="0"/>
              </a:rPr>
              <a:t>DROP</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ROLE</a:t>
            </a:r>
            <a:r>
              <a:rPr lang="en-US" dirty="0">
                <a:solidFill>
                  <a:prstClr val="black"/>
                </a:solidFill>
                <a:latin typeface="Consolas" panose="020B0609020204030204" pitchFamily="49" charset="0"/>
              </a:rPr>
              <a:t> </a:t>
            </a:r>
            <a:r>
              <a:rPr lang="en-US" b="0" dirty="0" err="1">
                <a:solidFill>
                  <a:prstClr val="black"/>
                </a:solidFill>
                <a:latin typeface="Consolas" panose="020B0609020204030204" pitchFamily="49" charset="0"/>
              </a:rPr>
              <a:t>role_name</a:t>
            </a:r>
            <a:endParaRPr lang="ru-RU" b="0" dirty="0">
              <a:solidFill>
                <a:prstClr val="black"/>
              </a:solidFill>
              <a:latin typeface="Consolas" panose="020B0609020204030204" pitchFamily="49" charset="0"/>
            </a:endParaRPr>
          </a:p>
          <a:p>
            <a:r>
              <a:rPr lang="en-US" dirty="0" smtClean="0">
                <a:solidFill>
                  <a:srgbClr val="0000FF"/>
                </a:solidFill>
                <a:latin typeface="Consolas" panose="020B0609020204030204" pitchFamily="49" charset="0"/>
              </a:rPr>
              <a:t>GO</a:t>
            </a:r>
            <a:endParaRPr lang="en-US" dirty="0">
              <a:solidFill>
                <a:srgbClr val="0000FF"/>
              </a:solidFill>
              <a:latin typeface="Consolas" panose="020B0609020204030204" pitchFamily="49" charset="0"/>
            </a:endParaRPr>
          </a:p>
        </p:txBody>
      </p:sp>
      <p:sp>
        <p:nvSpPr>
          <p:cNvPr id="6" name="AutoShape 3"/>
          <p:cNvSpPr txBox="1">
            <a:spLocks noChangeArrowheads="1"/>
          </p:cNvSpPr>
          <p:nvPr/>
        </p:nvSpPr>
        <p:spPr bwMode="auto">
          <a:xfrm>
            <a:off x="482601" y="3556836"/>
            <a:ext cx="7751762" cy="67133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solidFill>
                  <a:srgbClr val="0000FF"/>
                </a:solidFill>
                <a:latin typeface="Consolas" panose="020B0609020204030204" pitchFamily="49" charset="0"/>
              </a:rPr>
              <a:t>DROP</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SERVER</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ROLE</a:t>
            </a:r>
            <a:r>
              <a:rPr lang="en-US" dirty="0">
                <a:solidFill>
                  <a:prstClr val="black"/>
                </a:solidFill>
                <a:latin typeface="Consolas" panose="020B0609020204030204" pitchFamily="49" charset="0"/>
              </a:rPr>
              <a:t> purchasing</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GO</a:t>
            </a:r>
          </a:p>
        </p:txBody>
      </p:sp>
    </p:spTree>
    <p:extLst>
      <p:ext uri="{BB962C8B-B14F-4D97-AF65-F5344CB8AC3E}">
        <p14:creationId xmlns:p14="http://schemas.microsoft.com/office/powerpoint/2010/main" val="30392973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оловок 1"/>
          <p:cNvSpPr>
            <a:spLocks noGrp="1"/>
          </p:cNvSpPr>
          <p:nvPr>
            <p:ph type="subTitle" idx="1"/>
          </p:nvPr>
        </p:nvSpPr>
        <p:spPr/>
        <p:txBody>
          <a:bodyPr/>
          <a:lstStyle/>
          <a:p>
            <a:endParaRPr lang="ru-RU"/>
          </a:p>
        </p:txBody>
      </p:sp>
      <p:sp>
        <p:nvSpPr>
          <p:cNvPr id="3" name="Текст 2"/>
          <p:cNvSpPr>
            <a:spLocks noGrp="1"/>
          </p:cNvSpPr>
          <p:nvPr>
            <p:ph type="body" sz="quarter" idx="10"/>
          </p:nvPr>
        </p:nvSpPr>
        <p:spPr/>
        <p:txBody>
          <a:bodyPr/>
          <a:lstStyle/>
          <a:p>
            <a:r>
              <a:rPr lang="ru-RU" dirty="0"/>
              <a:t>Управление правами доступа.</a:t>
            </a:r>
          </a:p>
        </p:txBody>
      </p:sp>
    </p:spTree>
    <p:extLst>
      <p:ext uri="{BB962C8B-B14F-4D97-AF65-F5344CB8AC3E}">
        <p14:creationId xmlns:p14="http://schemas.microsoft.com/office/powerpoint/2010/main" val="2309794275"/>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a:t>До сих пор вы учились, как создавать роли, их преимущества, мощь и пр. </a:t>
            </a:r>
            <a:endParaRPr lang="en-US" dirty="0" smtClean="0"/>
          </a:p>
          <a:p>
            <a:r>
              <a:rPr lang="ru-RU" dirty="0" smtClean="0"/>
              <a:t>Все </a:t>
            </a:r>
            <a:r>
              <a:rPr lang="ru-RU" dirty="0"/>
              <a:t>это время говорилось о том, какие права предоставляют роли. </a:t>
            </a:r>
            <a:endParaRPr lang="en-US" dirty="0" smtClean="0"/>
          </a:p>
          <a:p>
            <a:r>
              <a:rPr lang="ru-RU" dirty="0" smtClean="0"/>
              <a:t>Теперь </a:t>
            </a:r>
            <a:r>
              <a:rPr lang="ru-RU" dirty="0"/>
              <a:t>мы с вами разберем, как настраивать эти права для отдельно взятых пользователей и для группы в целом. </a:t>
            </a:r>
          </a:p>
          <a:p>
            <a:endParaRPr lang="ru-RU" dirty="0"/>
          </a:p>
          <a:p>
            <a:r>
              <a:rPr lang="ru-RU" dirty="0"/>
              <a:t>Все права доступа можно разделить на такие категории: </a:t>
            </a:r>
          </a:p>
          <a:p>
            <a:endParaRPr lang="ru-RU" dirty="0"/>
          </a:p>
          <a:p>
            <a:pPr marL="342900" indent="-342900">
              <a:buFont typeface="+mj-lt"/>
              <a:buAutoNum type="arabicPeriod"/>
            </a:pPr>
            <a:r>
              <a:rPr lang="ru-RU" dirty="0"/>
              <a:t>Специальные права доступа.</a:t>
            </a:r>
          </a:p>
          <a:p>
            <a:pPr marL="342900" indent="-342900">
              <a:buFont typeface="+mj-lt"/>
              <a:buAutoNum type="arabicPeriod"/>
            </a:pPr>
            <a:r>
              <a:rPr lang="ru-RU" dirty="0"/>
              <a:t>Объектные права доступа.</a:t>
            </a:r>
          </a:p>
          <a:p>
            <a:pPr marL="342900" indent="-342900">
              <a:buFont typeface="+mj-lt"/>
              <a:buAutoNum type="arabicPeriod"/>
            </a:pPr>
            <a:r>
              <a:rPr lang="ru-RU" dirty="0"/>
              <a:t>Командные права доступа.</a:t>
            </a:r>
          </a:p>
          <a:p>
            <a:endParaRPr lang="ru-RU" dirty="0"/>
          </a:p>
        </p:txBody>
      </p:sp>
    </p:spTree>
    <p:extLst>
      <p:ext uri="{BB962C8B-B14F-4D97-AF65-F5344CB8AC3E}">
        <p14:creationId xmlns:p14="http://schemas.microsoft.com/office/powerpoint/2010/main" val="14146601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Специальные права доступа</a:t>
            </a:r>
          </a:p>
        </p:txBody>
      </p:sp>
      <p:sp>
        <p:nvSpPr>
          <p:cNvPr id="3" name="Объект 2"/>
          <p:cNvSpPr>
            <a:spLocks noGrp="1"/>
          </p:cNvSpPr>
          <p:nvPr>
            <p:ph idx="1"/>
          </p:nvPr>
        </p:nvSpPr>
        <p:spPr/>
        <p:txBody>
          <a:bodyPr/>
          <a:lstStyle/>
          <a:p>
            <a:r>
              <a:rPr lang="ru-RU" dirty="0"/>
              <a:t>Это права, которые заранее определены ролями на уровне сервера. </a:t>
            </a:r>
          </a:p>
          <a:p>
            <a:endParaRPr lang="ru-RU" dirty="0"/>
          </a:p>
          <a:p>
            <a:r>
              <a:rPr lang="ru-RU" dirty="0"/>
              <a:t>Например, пользователи, входящие в состав группы </a:t>
            </a:r>
            <a:r>
              <a:rPr lang="ru-RU" dirty="0" err="1"/>
              <a:t>dbcreator</a:t>
            </a:r>
            <a:r>
              <a:rPr lang="ru-RU" dirty="0"/>
              <a:t> имеют специальные права доступа, т.к. являются создателями базы данных. </a:t>
            </a:r>
          </a:p>
          <a:p>
            <a:endParaRPr lang="ru-RU" dirty="0"/>
          </a:p>
          <a:p>
            <a:r>
              <a:rPr lang="ru-RU" dirty="0"/>
              <a:t>Все остальные права, которые есть - это права пользователей. </a:t>
            </a:r>
          </a:p>
          <a:p>
            <a:endParaRPr lang="ru-RU" dirty="0"/>
          </a:p>
        </p:txBody>
      </p:sp>
    </p:spTree>
    <p:extLst>
      <p:ext uri="{BB962C8B-B14F-4D97-AF65-F5344CB8AC3E}">
        <p14:creationId xmlns:p14="http://schemas.microsoft.com/office/powerpoint/2010/main" val="22291350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ru-RU" b="1" dirty="0"/>
              <a:t>Модель защиты данных</a:t>
            </a:r>
            <a:endParaRPr lang="en-US" dirty="0" smtClean="0"/>
          </a:p>
        </p:txBody>
      </p:sp>
      <p:sp>
        <p:nvSpPr>
          <p:cNvPr id="7171" name="Rectangle 3"/>
          <p:cNvSpPr>
            <a:spLocks noGrp="1" noChangeArrowheads="1"/>
          </p:cNvSpPr>
          <p:nvPr>
            <p:ph idx="1"/>
          </p:nvPr>
        </p:nvSpPr>
        <p:spPr/>
        <p:txBody>
          <a:bodyPr/>
          <a:lstStyle/>
          <a:p>
            <a:r>
              <a:rPr lang="ru-RU" sz="2000" b="1" dirty="0"/>
              <a:t>Аутентификация</a:t>
            </a:r>
            <a:r>
              <a:rPr lang="ru-RU" sz="2000" dirty="0"/>
              <a:t> - это проверка возможности подключения к ресурсу. По сути это </a:t>
            </a:r>
            <a:r>
              <a:rPr lang="ru-RU" sz="2000" dirty="0" smtClean="0"/>
              <a:t>проверка </a:t>
            </a:r>
            <a:r>
              <a:rPr lang="ru-RU" sz="2000" dirty="0"/>
              <a:t>логина и пароля. </a:t>
            </a:r>
            <a:endParaRPr lang="en-US" sz="2000" dirty="0" smtClean="0"/>
          </a:p>
          <a:p>
            <a:endParaRPr lang="en-US" sz="2000" dirty="0" smtClean="0"/>
          </a:p>
          <a:p>
            <a:r>
              <a:rPr lang="ru-RU" sz="2000" b="1" dirty="0" smtClean="0"/>
              <a:t>Авторизация</a:t>
            </a:r>
            <a:r>
              <a:rPr lang="ru-RU" sz="2000" dirty="0" smtClean="0"/>
              <a:t> </a:t>
            </a:r>
            <a:r>
              <a:rPr lang="ru-RU" sz="2000" dirty="0"/>
              <a:t>- это дополнительная проверка на то, имеет ли пользователь разрешение на использование этого ресурса. </a:t>
            </a:r>
            <a:endParaRPr lang="en-US" sz="2000" dirty="0" smtClean="0"/>
          </a:p>
          <a:p>
            <a:endParaRPr lang="en-US" sz="2000" dirty="0" smtClean="0"/>
          </a:p>
          <a:p>
            <a:r>
              <a:rPr lang="ru-RU" sz="2000" dirty="0"/>
              <a:t>Есть 3 уровня проверки: </a:t>
            </a:r>
          </a:p>
          <a:p>
            <a:pPr marL="342900" indent="-342900">
              <a:buFont typeface="Arial" panose="020B0604020202020204" pitchFamily="34" charset="0"/>
              <a:buChar char="•"/>
            </a:pPr>
            <a:r>
              <a:rPr lang="ru-RU" sz="2000" dirty="0"/>
              <a:t>Сетевое подключения к SQL </a:t>
            </a:r>
            <a:r>
              <a:rPr lang="ru-RU" sz="2000" dirty="0" err="1"/>
              <a:t>Server</a:t>
            </a:r>
            <a:r>
              <a:rPr lang="ru-RU" sz="2000" dirty="0"/>
              <a:t>. - Для этого необходима аутентификация в </a:t>
            </a:r>
            <a:r>
              <a:rPr lang="ru-RU" sz="2000" dirty="0" err="1"/>
              <a:t>Windows</a:t>
            </a:r>
            <a:r>
              <a:rPr lang="ru-RU" sz="2000" dirty="0"/>
              <a:t>. </a:t>
            </a:r>
          </a:p>
          <a:p>
            <a:pPr marL="342900" indent="-342900">
              <a:buFont typeface="Arial" panose="020B0604020202020204" pitchFamily="34" charset="0"/>
              <a:buChar char="•"/>
            </a:pPr>
            <a:r>
              <a:rPr lang="ru-RU" sz="2000" dirty="0"/>
              <a:t>Регистрация в SQL </a:t>
            </a:r>
            <a:r>
              <a:rPr lang="ru-RU" sz="2000" dirty="0" err="1"/>
              <a:t>Server</a:t>
            </a:r>
            <a:r>
              <a:rPr lang="ru-RU" sz="2000" dirty="0"/>
              <a:t>. - Не обойтись без аутентификации в SQL </a:t>
            </a:r>
            <a:r>
              <a:rPr lang="ru-RU" sz="2000" dirty="0" err="1"/>
              <a:t>Server</a:t>
            </a:r>
            <a:r>
              <a:rPr lang="ru-RU" sz="2000" dirty="0"/>
              <a:t>. </a:t>
            </a:r>
          </a:p>
          <a:p>
            <a:pPr marL="342900" indent="-342900">
              <a:buFont typeface="Arial" panose="020B0604020202020204" pitchFamily="34" charset="0"/>
              <a:buChar char="•"/>
            </a:pPr>
            <a:r>
              <a:rPr lang="ru-RU" sz="2000" dirty="0"/>
              <a:t>Регистрация в определенной базе данных. - Требуется аутентификация в базе данных.(Авторизация).</a:t>
            </a:r>
          </a:p>
          <a:p>
            <a:endParaRPr lang="en-US" sz="2000" dirty="0" smtClean="0"/>
          </a:p>
        </p:txBody>
      </p:sp>
    </p:spTree>
    <p:extLst>
      <p:ext uri="{BB962C8B-B14F-4D97-AF65-F5344CB8AC3E}">
        <p14:creationId xmlns:p14="http://schemas.microsoft.com/office/powerpoint/2010/main" val="319120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Объектные права доступа</a:t>
            </a:r>
          </a:p>
        </p:txBody>
      </p:sp>
      <p:sp>
        <p:nvSpPr>
          <p:cNvPr id="3" name="Объект 2"/>
          <p:cNvSpPr>
            <a:spLocks noGrp="1"/>
          </p:cNvSpPr>
          <p:nvPr>
            <p:ph idx="1"/>
          </p:nvPr>
        </p:nvSpPr>
        <p:spPr/>
        <p:txBody>
          <a:bodyPr/>
          <a:lstStyle/>
          <a:p>
            <a:r>
              <a:rPr lang="ru-RU" dirty="0"/>
              <a:t>Это права, которые представляют совокупность прав по управлению объектами базы данных. Объектом базы данных являются таблицы, представления, хранимые процедуры и пр. Указывая право доступа, необходимо четко указывать объект, для которого это право выдается. </a:t>
            </a:r>
          </a:p>
          <a:p>
            <a:r>
              <a:rPr lang="ru-RU" dirty="0"/>
              <a:t>К объектным правам доступа относятся: </a:t>
            </a:r>
          </a:p>
          <a:p>
            <a:pPr marL="285750" indent="-285750">
              <a:buFont typeface="Arial" panose="020B0604020202020204" pitchFamily="34" charset="0"/>
              <a:buChar char="•"/>
            </a:pPr>
            <a:r>
              <a:rPr lang="ru-RU" dirty="0" err="1"/>
              <a:t>Select</a:t>
            </a:r>
            <a:r>
              <a:rPr lang="ru-RU" dirty="0"/>
              <a:t> </a:t>
            </a:r>
          </a:p>
          <a:p>
            <a:pPr marL="285750" indent="-285750">
              <a:buFont typeface="Arial" panose="020B0604020202020204" pitchFamily="34" charset="0"/>
              <a:buChar char="•"/>
            </a:pPr>
            <a:r>
              <a:rPr lang="ru-RU" dirty="0" err="1"/>
              <a:t>Insert</a:t>
            </a:r>
            <a:r>
              <a:rPr lang="ru-RU" dirty="0"/>
              <a:t> </a:t>
            </a:r>
          </a:p>
          <a:p>
            <a:pPr marL="285750" indent="-285750">
              <a:buFont typeface="Arial" panose="020B0604020202020204" pitchFamily="34" charset="0"/>
              <a:buChar char="•"/>
            </a:pPr>
            <a:r>
              <a:rPr lang="ru-RU" dirty="0" err="1"/>
              <a:t>Update</a:t>
            </a:r>
            <a:r>
              <a:rPr lang="ru-RU" dirty="0"/>
              <a:t> </a:t>
            </a:r>
          </a:p>
          <a:p>
            <a:pPr marL="285750" indent="-285750">
              <a:buFont typeface="Arial" panose="020B0604020202020204" pitchFamily="34" charset="0"/>
              <a:buChar char="•"/>
            </a:pPr>
            <a:r>
              <a:rPr lang="ru-RU" dirty="0" err="1"/>
              <a:t>Delete</a:t>
            </a:r>
            <a:r>
              <a:rPr lang="ru-RU" dirty="0"/>
              <a:t> </a:t>
            </a:r>
          </a:p>
          <a:p>
            <a:pPr marL="285750" indent="-285750">
              <a:buFont typeface="Arial" panose="020B0604020202020204" pitchFamily="34" charset="0"/>
              <a:buChar char="•"/>
            </a:pPr>
            <a:r>
              <a:rPr lang="ru-RU" dirty="0" err="1"/>
              <a:t>References</a:t>
            </a:r>
            <a:r>
              <a:rPr lang="ru-RU" dirty="0"/>
              <a:t> </a:t>
            </a:r>
          </a:p>
          <a:p>
            <a:pPr marL="285750" indent="-285750">
              <a:buFont typeface="Arial" panose="020B0604020202020204" pitchFamily="34" charset="0"/>
              <a:buChar char="•"/>
            </a:pPr>
            <a:r>
              <a:rPr lang="ru-RU" dirty="0" err="1"/>
              <a:t>Execute</a:t>
            </a:r>
            <a:endParaRPr lang="ru-RU" dirty="0"/>
          </a:p>
          <a:p>
            <a:endParaRPr lang="ru-RU" dirty="0"/>
          </a:p>
        </p:txBody>
      </p:sp>
    </p:spTree>
    <p:extLst>
      <p:ext uri="{BB962C8B-B14F-4D97-AF65-F5344CB8AC3E}">
        <p14:creationId xmlns:p14="http://schemas.microsoft.com/office/powerpoint/2010/main" val="41049085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Общий синтаксис раздачи </a:t>
            </a:r>
            <a:r>
              <a:rPr lang="ru-RU" dirty="0" smtClean="0"/>
              <a:t>прав доступа</a:t>
            </a:r>
            <a:endParaRPr lang="ru-RU" dirty="0"/>
          </a:p>
        </p:txBody>
      </p:sp>
      <p:sp>
        <p:nvSpPr>
          <p:cNvPr id="3" name="Объект 2"/>
          <p:cNvSpPr>
            <a:spLocks noGrp="1"/>
          </p:cNvSpPr>
          <p:nvPr>
            <p:ph idx="1"/>
          </p:nvPr>
        </p:nvSpPr>
        <p:spPr/>
        <p:txBody>
          <a:bodyPr/>
          <a:lstStyle/>
          <a:p>
            <a:endParaRPr lang="ru-RU"/>
          </a:p>
        </p:txBody>
      </p:sp>
      <p:sp>
        <p:nvSpPr>
          <p:cNvPr id="4" name="AutoShape 3"/>
          <p:cNvSpPr txBox="1">
            <a:spLocks noChangeArrowheads="1"/>
          </p:cNvSpPr>
          <p:nvPr/>
        </p:nvSpPr>
        <p:spPr bwMode="auto">
          <a:xfrm>
            <a:off x="471488" y="992188"/>
            <a:ext cx="7751762" cy="3980051"/>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ru-RU" dirty="0" err="1">
                <a:solidFill>
                  <a:srgbClr val="0000FF"/>
                </a:solidFill>
                <a:latin typeface="Consolas" panose="020B0609020204030204" pitchFamily="49" charset="0"/>
              </a:rPr>
              <a:t>Grant</a:t>
            </a:r>
            <a:r>
              <a:rPr lang="ru-RU" dirty="0">
                <a:solidFill>
                  <a:prstClr val="black"/>
                </a:solidFill>
                <a:latin typeface="Consolas" panose="020B0609020204030204" pitchFamily="49" charset="0"/>
              </a:rPr>
              <a:t> </a:t>
            </a:r>
            <a:r>
              <a:rPr lang="ru-RU" dirty="0">
                <a:solidFill>
                  <a:srgbClr val="808080"/>
                </a:solidFill>
                <a:latin typeface="Consolas" panose="020B0609020204030204" pitchFamily="49" charset="0"/>
              </a:rPr>
              <a:t>{ALL</a:t>
            </a:r>
            <a:r>
              <a:rPr lang="ru-RU" dirty="0">
                <a:solidFill>
                  <a:prstClr val="black"/>
                </a:solidFill>
                <a:latin typeface="Consolas" panose="020B0609020204030204" pitchFamily="49" charset="0"/>
              </a:rPr>
              <a:t> [PRIVILEGES] </a:t>
            </a:r>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разрешение1</a:t>
            </a:r>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разрешение2</a:t>
            </a:r>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a:t>
            </a:r>
            <a:r>
              <a:rPr lang="ru-RU" dirty="0" err="1">
                <a:solidFill>
                  <a:prstClr val="black"/>
                </a:solidFill>
                <a:latin typeface="Consolas" panose="020B0609020204030204" pitchFamily="49" charset="0"/>
              </a:rPr>
              <a:t>разрешениеN</a:t>
            </a:r>
            <a:r>
              <a:rPr lang="ru-RU" dirty="0">
                <a:solidFill>
                  <a:srgbClr val="808080"/>
                </a:solidFill>
                <a:latin typeface="Consolas" panose="020B0609020204030204" pitchFamily="49" charset="0"/>
              </a:rPr>
              <a:t>}</a:t>
            </a:r>
            <a:endParaRPr lang="ru-RU" dirty="0">
              <a:solidFill>
                <a:prstClr val="black"/>
              </a:solidFill>
              <a:latin typeface="Consolas" panose="020B0609020204030204" pitchFamily="49" charset="0"/>
            </a:endParaRPr>
          </a:p>
          <a:p>
            <a:r>
              <a:rPr lang="ru-RU" dirty="0">
                <a:solidFill>
                  <a:srgbClr val="808080"/>
                </a:solidFill>
                <a:latin typeface="Consolas" panose="020B0609020204030204" pitchFamily="49" charset="0"/>
              </a:rPr>
              <a:t>{</a:t>
            </a:r>
            <a:endParaRPr lang="ru-RU" dirty="0">
              <a:solidFill>
                <a:prstClr val="black"/>
              </a:solidFill>
              <a:latin typeface="Consolas" panose="020B0609020204030204" pitchFamily="49" charset="0"/>
            </a:endParaRPr>
          </a:p>
          <a:p>
            <a:r>
              <a:rPr lang="ru-RU" dirty="0">
                <a:solidFill>
                  <a:prstClr val="black"/>
                </a:solidFill>
                <a:latin typeface="Consolas" panose="020B0609020204030204" pitchFamily="49" charset="0"/>
              </a:rPr>
              <a:t>[имя_поля1, имя_поля2... </a:t>
            </a:r>
            <a:r>
              <a:rPr lang="ru-RU" dirty="0" err="1">
                <a:solidFill>
                  <a:prstClr val="black"/>
                </a:solidFill>
                <a:latin typeface="Consolas" panose="020B0609020204030204" pitchFamily="49" charset="0"/>
              </a:rPr>
              <a:t>имя_поля</a:t>
            </a:r>
            <a:r>
              <a:rPr lang="en-US" dirty="0">
                <a:solidFill>
                  <a:prstClr val="black"/>
                </a:solidFill>
                <a:latin typeface="Consolas" panose="020B0609020204030204" pitchFamily="49" charset="0"/>
              </a:rPr>
              <a:t>N]</a:t>
            </a:r>
          </a:p>
          <a:p>
            <a:r>
              <a:rPr lang="en-US" dirty="0">
                <a:solidFill>
                  <a:srgbClr val="0000FF"/>
                </a:solidFill>
                <a:latin typeface="Consolas" panose="020B0609020204030204" pitchFamily="49" charset="0"/>
              </a:rPr>
              <a:t>ON</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ru-RU" dirty="0" err="1">
                <a:solidFill>
                  <a:prstClr val="black"/>
                </a:solidFill>
                <a:latin typeface="Consolas" panose="020B0609020204030204" pitchFamily="49" charset="0"/>
              </a:rPr>
              <a:t>имя_таблицы</a:t>
            </a:r>
            <a:r>
              <a:rPr lang="ru-RU" dirty="0">
                <a:solidFill>
                  <a:prstClr val="black"/>
                </a:solidFill>
                <a:latin typeface="Consolas" panose="020B0609020204030204" pitchFamily="49" charset="0"/>
              </a:rPr>
              <a:t> </a:t>
            </a:r>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a:t>
            </a:r>
            <a:r>
              <a:rPr lang="ru-RU" dirty="0" err="1">
                <a:solidFill>
                  <a:prstClr val="black"/>
                </a:solidFill>
                <a:latin typeface="Consolas" panose="020B0609020204030204" pitchFamily="49" charset="0"/>
              </a:rPr>
              <a:t>имя_представления</a:t>
            </a:r>
            <a:r>
              <a:rPr lang="ru-RU" dirty="0">
                <a:solidFill>
                  <a:srgbClr val="808080"/>
                </a:solidFill>
                <a:latin typeface="Consolas" panose="020B0609020204030204" pitchFamily="49" charset="0"/>
              </a:rPr>
              <a:t>}</a:t>
            </a:r>
            <a:endParaRPr lang="ru-RU" dirty="0">
              <a:solidFill>
                <a:prstClr val="black"/>
              </a:solidFill>
              <a:latin typeface="Consolas" panose="020B0609020204030204" pitchFamily="49" charset="0"/>
            </a:endParaRPr>
          </a:p>
          <a:p>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a:t>
            </a:r>
            <a:r>
              <a:rPr lang="ru-RU" dirty="0">
                <a:solidFill>
                  <a:srgbClr val="0000FF"/>
                </a:solidFill>
                <a:latin typeface="Consolas" panose="020B0609020204030204" pitchFamily="49" charset="0"/>
              </a:rPr>
              <a:t>ON</a:t>
            </a:r>
            <a:r>
              <a:rPr lang="ru-RU" dirty="0">
                <a:solidFill>
                  <a:prstClr val="black"/>
                </a:solidFill>
                <a:latin typeface="Consolas" panose="020B0609020204030204" pitchFamily="49" charset="0"/>
              </a:rPr>
              <a:t> </a:t>
            </a:r>
            <a:r>
              <a:rPr lang="ru-RU" dirty="0">
                <a:solidFill>
                  <a:srgbClr val="808080"/>
                </a:solidFill>
                <a:latin typeface="Consolas" panose="020B0609020204030204" pitchFamily="49" charset="0"/>
              </a:rPr>
              <a:t>{</a:t>
            </a:r>
            <a:r>
              <a:rPr lang="ru-RU" dirty="0" err="1">
                <a:solidFill>
                  <a:prstClr val="black"/>
                </a:solidFill>
                <a:latin typeface="Consolas" panose="020B0609020204030204" pitchFamily="49" charset="0"/>
              </a:rPr>
              <a:t>имя_таблицы</a:t>
            </a:r>
            <a:r>
              <a:rPr lang="ru-RU" dirty="0">
                <a:solidFill>
                  <a:prstClr val="black"/>
                </a:solidFill>
                <a:latin typeface="Consolas" panose="020B0609020204030204" pitchFamily="49" charset="0"/>
              </a:rPr>
              <a:t> </a:t>
            </a:r>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a:t>
            </a:r>
            <a:r>
              <a:rPr lang="ru-RU" dirty="0" err="1">
                <a:solidFill>
                  <a:prstClr val="black"/>
                </a:solidFill>
                <a:latin typeface="Consolas" panose="020B0609020204030204" pitchFamily="49" charset="0"/>
              </a:rPr>
              <a:t>имя_представления</a:t>
            </a:r>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[(имя_поля1, имя_поля2... </a:t>
            </a:r>
            <a:r>
              <a:rPr lang="ru-RU" dirty="0" err="1">
                <a:solidFill>
                  <a:prstClr val="black"/>
                </a:solidFill>
                <a:latin typeface="Consolas" panose="020B0609020204030204" pitchFamily="49" charset="0"/>
              </a:rPr>
              <a:t>имя_поляN</a:t>
            </a:r>
            <a:r>
              <a:rPr lang="ru-RU" dirty="0">
                <a:solidFill>
                  <a:prstClr val="black"/>
                </a:solidFill>
                <a:latin typeface="Consolas" panose="020B0609020204030204" pitchFamily="49" charset="0"/>
              </a:rPr>
              <a:t>)]</a:t>
            </a:r>
          </a:p>
          <a:p>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ON</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ru-RU" dirty="0" err="1">
                <a:solidFill>
                  <a:prstClr val="black"/>
                </a:solidFill>
                <a:latin typeface="Consolas" panose="020B0609020204030204" pitchFamily="49" charset="0"/>
              </a:rPr>
              <a:t>имя_хранимой_процедуры</a:t>
            </a:r>
            <a:r>
              <a:rPr lang="ru-RU" dirty="0">
                <a:solidFill>
                  <a:srgbClr val="808080"/>
                </a:solidFill>
                <a:latin typeface="Consolas" panose="020B0609020204030204" pitchFamily="49" charset="0"/>
              </a:rPr>
              <a:t>}</a:t>
            </a:r>
            <a:endParaRPr lang="ru-RU" dirty="0">
              <a:solidFill>
                <a:prstClr val="black"/>
              </a:solidFill>
              <a:latin typeface="Consolas" panose="020B0609020204030204" pitchFamily="49" charset="0"/>
            </a:endParaRPr>
          </a:p>
          <a:p>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ON</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ru-RU" dirty="0" err="1">
                <a:solidFill>
                  <a:prstClr val="black"/>
                </a:solidFill>
                <a:latin typeface="Consolas" panose="020B0609020204030204" pitchFamily="49" charset="0"/>
              </a:rPr>
              <a:t>имя_пользовательской_функции</a:t>
            </a:r>
            <a:r>
              <a:rPr lang="ru-RU" dirty="0">
                <a:solidFill>
                  <a:srgbClr val="808080"/>
                </a:solidFill>
                <a:latin typeface="Consolas" panose="020B0609020204030204" pitchFamily="49" charset="0"/>
              </a:rPr>
              <a:t>}</a:t>
            </a:r>
            <a:endParaRPr lang="ru-RU" dirty="0">
              <a:solidFill>
                <a:prstClr val="black"/>
              </a:solidFill>
              <a:latin typeface="Consolas" panose="020B0609020204030204" pitchFamily="49" charset="0"/>
            </a:endParaRPr>
          </a:p>
          <a:p>
            <a:r>
              <a:rPr lang="ru-RU" dirty="0">
                <a:solidFill>
                  <a:srgbClr val="808080"/>
                </a:solidFill>
                <a:latin typeface="Consolas" panose="020B0609020204030204" pitchFamily="49" charset="0"/>
              </a:rPr>
              <a:t>}</a:t>
            </a:r>
            <a:endParaRPr lang="ru-RU"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TO</a:t>
            </a:r>
            <a:r>
              <a:rPr lang="en-US" dirty="0">
                <a:solidFill>
                  <a:prstClr val="black"/>
                </a:solidFill>
                <a:latin typeface="Consolas" panose="020B0609020204030204" pitchFamily="49" charset="0"/>
              </a:rPr>
              <a:t> </a:t>
            </a:r>
            <a:r>
              <a:rPr lang="ru-RU" dirty="0">
                <a:solidFill>
                  <a:prstClr val="black"/>
                </a:solidFill>
                <a:latin typeface="Consolas" panose="020B0609020204030204" pitchFamily="49" charset="0"/>
              </a:rPr>
              <a:t>имя_учетной_записи1</a:t>
            </a:r>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имя_учетной_записи2</a:t>
            </a:r>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a:t>
            </a:r>
            <a:r>
              <a:rPr lang="ru-RU" dirty="0" err="1">
                <a:solidFill>
                  <a:prstClr val="black"/>
                </a:solidFill>
                <a:latin typeface="Consolas" panose="020B0609020204030204" pitchFamily="49" charset="0"/>
              </a:rPr>
              <a:t>имя_учетной_записи</a:t>
            </a:r>
            <a:r>
              <a:rPr lang="en-US" dirty="0">
                <a:solidFill>
                  <a:prstClr val="black"/>
                </a:solidFill>
                <a:latin typeface="Consolas" panose="020B0609020204030204" pitchFamily="49" charset="0"/>
              </a:rPr>
              <a:t>N</a:t>
            </a:r>
          </a:p>
          <a:p>
            <a:r>
              <a:rPr lang="en-US" dirty="0">
                <a:solidFill>
                  <a:prstClr val="black"/>
                </a:solidFill>
                <a:latin typeface="Consolas" panose="020B0609020204030204" pitchFamily="49" charset="0"/>
              </a:rPr>
              <a:t>[With grant option]</a:t>
            </a:r>
          </a:p>
        </p:txBody>
      </p:sp>
    </p:spTree>
    <p:extLst>
      <p:ext uri="{BB962C8B-B14F-4D97-AF65-F5344CB8AC3E}">
        <p14:creationId xmlns:p14="http://schemas.microsoft.com/office/powerpoint/2010/main" val="30939997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Примеры</a:t>
            </a:r>
            <a:endParaRPr lang="ru-RU" dirty="0"/>
          </a:p>
        </p:txBody>
      </p:sp>
      <p:sp>
        <p:nvSpPr>
          <p:cNvPr id="3" name="Объект 2"/>
          <p:cNvSpPr>
            <a:spLocks noGrp="1"/>
          </p:cNvSpPr>
          <p:nvPr>
            <p:ph idx="1"/>
          </p:nvPr>
        </p:nvSpPr>
        <p:spPr/>
        <p:txBody>
          <a:bodyPr/>
          <a:lstStyle/>
          <a:p>
            <a:r>
              <a:rPr lang="ru-RU" dirty="0" smtClean="0"/>
              <a:t>Чтобы </a:t>
            </a:r>
            <a:r>
              <a:rPr lang="ru-RU" dirty="0"/>
              <a:t>раздать право на вычитку и обновление информации пользователю </a:t>
            </a:r>
            <a:r>
              <a:rPr lang="ru-RU" dirty="0" err="1"/>
              <a:t>test_user</a:t>
            </a:r>
            <a:r>
              <a:rPr lang="ru-RU" dirty="0"/>
              <a:t> для таблицы </a:t>
            </a:r>
            <a:r>
              <a:rPr lang="ru-RU" dirty="0" err="1"/>
              <a:t>books</a:t>
            </a:r>
            <a:r>
              <a:rPr lang="ru-RU" dirty="0"/>
              <a:t> базы данных </a:t>
            </a:r>
            <a:r>
              <a:rPr lang="ru-RU" dirty="0" err="1"/>
              <a:t>library</a:t>
            </a:r>
            <a:r>
              <a:rPr lang="ru-RU" dirty="0"/>
              <a:t>, необходимо использовать следующий синтаксис: </a:t>
            </a:r>
            <a:endParaRPr lang="ru-RU" dirty="0" smtClean="0"/>
          </a:p>
          <a:p>
            <a:endParaRPr lang="ru-RU" dirty="0"/>
          </a:p>
          <a:p>
            <a:endParaRPr lang="ru-RU" dirty="0" smtClean="0"/>
          </a:p>
          <a:p>
            <a:endParaRPr lang="ru-RU" dirty="0"/>
          </a:p>
          <a:p>
            <a:r>
              <a:rPr lang="ru-RU" dirty="0" smtClean="0"/>
              <a:t>Этот </a:t>
            </a:r>
            <a:r>
              <a:rPr lang="ru-RU" dirty="0"/>
              <a:t>запрос определяет, что пользователь </a:t>
            </a:r>
            <a:r>
              <a:rPr lang="ru-RU" dirty="0" err="1"/>
              <a:t>test_user</a:t>
            </a:r>
            <a:r>
              <a:rPr lang="ru-RU" dirty="0"/>
              <a:t> получает право производить запросы </a:t>
            </a:r>
            <a:r>
              <a:rPr lang="ru-RU" dirty="0" err="1"/>
              <a:t>Select</a:t>
            </a:r>
            <a:r>
              <a:rPr lang="ru-RU" dirty="0"/>
              <a:t> и </a:t>
            </a:r>
            <a:r>
              <a:rPr lang="ru-RU" dirty="0" err="1"/>
              <a:t>Update</a:t>
            </a:r>
            <a:r>
              <a:rPr lang="ru-RU" dirty="0"/>
              <a:t> по отношению к базе данных </a:t>
            </a:r>
            <a:r>
              <a:rPr lang="ru-RU" dirty="0" err="1"/>
              <a:t>books</a:t>
            </a:r>
            <a:r>
              <a:rPr lang="ru-RU" dirty="0"/>
              <a:t>. </a:t>
            </a:r>
          </a:p>
          <a:p>
            <a:endParaRPr lang="ru-RU" dirty="0"/>
          </a:p>
          <a:p>
            <a:r>
              <a:rPr lang="ru-RU" dirty="0"/>
              <a:t>Для раздачи права на добавление информации определенной роли, используется та же хранимая процедура. </a:t>
            </a:r>
            <a:endParaRPr lang="ru-RU" dirty="0" smtClean="0"/>
          </a:p>
          <a:p>
            <a:endParaRPr lang="ru-RU" dirty="0"/>
          </a:p>
          <a:p>
            <a:endParaRPr lang="ru-RU" dirty="0" smtClean="0"/>
          </a:p>
          <a:p>
            <a:endParaRPr lang="ru-RU" dirty="0"/>
          </a:p>
          <a:p>
            <a:r>
              <a:rPr lang="ru-RU" b="1" dirty="0"/>
              <a:t>ВНИМАНИЕ!!!</a:t>
            </a:r>
            <a:r>
              <a:rPr lang="ru-RU" dirty="0"/>
              <a:t> После этого запроса, все пользователи, включенные в роль </a:t>
            </a:r>
            <a:r>
              <a:rPr lang="ru-RU" dirty="0" err="1"/>
              <a:t>test_role</a:t>
            </a:r>
            <a:r>
              <a:rPr lang="ru-RU" dirty="0"/>
              <a:t>, получают право на добавление информации в таблицу </a:t>
            </a:r>
            <a:r>
              <a:rPr lang="ru-RU" dirty="0" err="1"/>
              <a:t>books</a:t>
            </a:r>
            <a:r>
              <a:rPr lang="ru-RU" dirty="0"/>
              <a:t> базы данных </a:t>
            </a:r>
            <a:r>
              <a:rPr lang="ru-RU" dirty="0" err="1"/>
              <a:t>library</a:t>
            </a:r>
            <a:r>
              <a:rPr lang="ru-RU" dirty="0"/>
              <a:t>. В том числе пользователь </a:t>
            </a:r>
            <a:r>
              <a:rPr lang="ru-RU" dirty="0" err="1"/>
              <a:t>test_user</a:t>
            </a:r>
            <a:r>
              <a:rPr lang="ru-RU" dirty="0"/>
              <a:t>. </a:t>
            </a:r>
          </a:p>
          <a:p>
            <a:endParaRPr lang="ru-RU" dirty="0"/>
          </a:p>
          <a:p>
            <a:endParaRPr lang="ru-RU" dirty="0"/>
          </a:p>
          <a:p>
            <a:endParaRPr lang="ru-RU" dirty="0"/>
          </a:p>
          <a:p>
            <a:endParaRPr lang="ru-RU" dirty="0"/>
          </a:p>
        </p:txBody>
      </p:sp>
      <p:sp>
        <p:nvSpPr>
          <p:cNvPr id="4" name="AutoShape 3"/>
          <p:cNvSpPr txBox="1">
            <a:spLocks noChangeArrowheads="1"/>
          </p:cNvSpPr>
          <p:nvPr/>
        </p:nvSpPr>
        <p:spPr bwMode="auto">
          <a:xfrm>
            <a:off x="595056" y="2013957"/>
            <a:ext cx="7751762" cy="3548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solidFill>
                  <a:srgbClr val="0000FF"/>
                </a:solidFill>
                <a:latin typeface="Consolas" panose="020B0609020204030204" pitchFamily="49" charset="0"/>
              </a:rPr>
              <a:t>Grant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Select</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FF00FF"/>
                </a:solidFill>
                <a:latin typeface="Consolas" panose="020B0609020204030204" pitchFamily="49" charset="0"/>
              </a:rPr>
              <a:t>Update</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ON</a:t>
            </a:r>
            <a:r>
              <a:rPr lang="en-US" dirty="0">
                <a:solidFill>
                  <a:prstClr val="black"/>
                </a:solidFill>
                <a:latin typeface="Consolas" panose="020B0609020204030204" pitchFamily="49" charset="0"/>
              </a:rPr>
              <a:t> books </a:t>
            </a:r>
            <a:r>
              <a:rPr lang="en-US" dirty="0">
                <a:solidFill>
                  <a:srgbClr val="0000FF"/>
                </a:solidFill>
                <a:latin typeface="Consolas" panose="020B0609020204030204" pitchFamily="49" charset="0"/>
              </a:rPr>
              <a:t>TO</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test_user</a:t>
            </a:r>
            <a:endParaRPr lang="en-US" dirty="0">
              <a:solidFill>
                <a:prstClr val="black"/>
              </a:solidFill>
              <a:latin typeface="Consolas" panose="020B0609020204030204" pitchFamily="49" charset="0"/>
            </a:endParaRPr>
          </a:p>
        </p:txBody>
      </p:sp>
      <p:sp>
        <p:nvSpPr>
          <p:cNvPr id="6" name="AutoShape 3"/>
          <p:cNvSpPr txBox="1">
            <a:spLocks noChangeArrowheads="1"/>
          </p:cNvSpPr>
          <p:nvPr/>
        </p:nvSpPr>
        <p:spPr bwMode="auto">
          <a:xfrm>
            <a:off x="595056" y="4447263"/>
            <a:ext cx="7751762" cy="3548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solidFill>
                  <a:srgbClr val="0000FF"/>
                </a:solidFill>
                <a:latin typeface="Consolas" panose="020B0609020204030204" pitchFamily="49" charset="0"/>
              </a:rPr>
              <a:t>Grant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Insert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ON</a:t>
            </a:r>
            <a:r>
              <a:rPr lang="en-US" dirty="0">
                <a:solidFill>
                  <a:prstClr val="black"/>
                </a:solidFill>
                <a:latin typeface="Consolas" panose="020B0609020204030204" pitchFamily="49" charset="0"/>
              </a:rPr>
              <a:t> books </a:t>
            </a:r>
            <a:r>
              <a:rPr lang="en-US" dirty="0">
                <a:solidFill>
                  <a:srgbClr val="0000FF"/>
                </a:solidFill>
                <a:latin typeface="Consolas" panose="020B0609020204030204" pitchFamily="49" charset="0"/>
              </a:rPr>
              <a:t>TO</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test_role</a:t>
            </a:r>
            <a:endParaRPr lang="en-US" dirty="0">
              <a:solidFill>
                <a:prstClr val="black"/>
              </a:solidFill>
              <a:latin typeface="Consolas" panose="020B0609020204030204" pitchFamily="49" charset="0"/>
            </a:endParaRPr>
          </a:p>
        </p:txBody>
      </p:sp>
    </p:spTree>
    <p:extLst>
      <p:ext uri="{BB962C8B-B14F-4D97-AF65-F5344CB8AC3E}">
        <p14:creationId xmlns:p14="http://schemas.microsoft.com/office/powerpoint/2010/main" val="9339049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Отменить права</a:t>
            </a:r>
            <a:endParaRPr lang="ru-RU" dirty="0"/>
          </a:p>
        </p:txBody>
      </p:sp>
      <p:sp>
        <p:nvSpPr>
          <p:cNvPr id="3" name="Объект 2"/>
          <p:cNvSpPr>
            <a:spLocks noGrp="1"/>
          </p:cNvSpPr>
          <p:nvPr>
            <p:ph idx="1"/>
          </p:nvPr>
        </p:nvSpPr>
        <p:spPr/>
        <p:txBody>
          <a:bodyPr/>
          <a:lstStyle/>
          <a:p>
            <a:endParaRPr lang="ru-RU"/>
          </a:p>
        </p:txBody>
      </p:sp>
      <p:sp>
        <p:nvSpPr>
          <p:cNvPr id="4" name="AutoShape 3"/>
          <p:cNvSpPr txBox="1">
            <a:spLocks noChangeArrowheads="1"/>
          </p:cNvSpPr>
          <p:nvPr/>
        </p:nvSpPr>
        <p:spPr bwMode="auto">
          <a:xfrm>
            <a:off x="471488" y="963416"/>
            <a:ext cx="7751762" cy="403759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solidFill>
                  <a:srgbClr val="0000FF"/>
                </a:solidFill>
                <a:latin typeface="Consolas" panose="020B0609020204030204" pitchFamily="49" charset="0"/>
              </a:rPr>
              <a:t>REVOKE</a:t>
            </a:r>
            <a:r>
              <a:rPr lang="en-US" dirty="0">
                <a:solidFill>
                  <a:prstClr val="black"/>
                </a:solidFill>
                <a:latin typeface="Consolas" panose="020B0609020204030204" pitchFamily="49" charset="0"/>
              </a:rPr>
              <a:t> [GRANT OPTION FOR]</a:t>
            </a:r>
          </a:p>
          <a:p>
            <a:r>
              <a:rPr lang="en-US" dirty="0">
                <a:solidFill>
                  <a:srgbClr val="808080"/>
                </a:solidFill>
                <a:latin typeface="Consolas" panose="020B0609020204030204" pitchFamily="49" charset="0"/>
              </a:rPr>
              <a:t>{ALL</a:t>
            </a:r>
            <a:r>
              <a:rPr lang="en-US" dirty="0">
                <a:solidFill>
                  <a:prstClr val="black"/>
                </a:solidFill>
                <a:latin typeface="Consolas" panose="020B0609020204030204" pitchFamily="49" charset="0"/>
              </a:rPr>
              <a:t> [PRIVILEGES]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ru-RU" dirty="0">
                <a:solidFill>
                  <a:prstClr val="black"/>
                </a:solidFill>
                <a:latin typeface="Consolas" panose="020B0609020204030204" pitchFamily="49" charset="0"/>
              </a:rPr>
              <a:t>право1</a:t>
            </a:r>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право2</a:t>
            </a:r>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право</a:t>
            </a:r>
            <a:r>
              <a:rPr lang="en-US" dirty="0">
                <a:solidFill>
                  <a:prstClr val="black"/>
                </a:solidFill>
                <a:latin typeface="Consolas" panose="020B0609020204030204" pitchFamily="49" charset="0"/>
              </a:rPr>
              <a:t>N </a:t>
            </a:r>
            <a:r>
              <a:rPr lang="en-US" dirty="0">
                <a:solidFill>
                  <a:srgbClr val="808080"/>
                </a:solidFill>
                <a:latin typeface="Consolas" panose="020B0609020204030204" pitchFamily="49" charset="0"/>
              </a:rPr>
              <a:t>}</a:t>
            </a:r>
            <a:endParaRPr lang="en-US" dirty="0">
              <a:solidFill>
                <a:prstClr val="black"/>
              </a:solidFill>
              <a:latin typeface="Consolas" panose="020B0609020204030204" pitchFamily="49" charset="0"/>
            </a:endParaRPr>
          </a:p>
          <a:p>
            <a:r>
              <a:rPr lang="ru-RU" dirty="0">
                <a:solidFill>
                  <a:srgbClr val="808080"/>
                </a:solidFill>
                <a:latin typeface="Consolas" panose="020B0609020204030204" pitchFamily="49" charset="0"/>
              </a:rPr>
              <a:t>{</a:t>
            </a:r>
            <a:endParaRPr lang="ru-RU" dirty="0">
              <a:solidFill>
                <a:prstClr val="black"/>
              </a:solidFill>
              <a:latin typeface="Consolas" panose="020B0609020204030204" pitchFamily="49" charset="0"/>
            </a:endParaRPr>
          </a:p>
          <a:p>
            <a:r>
              <a:rPr lang="ru-RU" dirty="0">
                <a:solidFill>
                  <a:prstClr val="black"/>
                </a:solidFill>
                <a:latin typeface="Consolas" panose="020B0609020204030204" pitchFamily="49" charset="0"/>
              </a:rPr>
              <a:t>[имя_поля1, имя_поля2... </a:t>
            </a:r>
            <a:r>
              <a:rPr lang="ru-RU" dirty="0" err="1">
                <a:solidFill>
                  <a:prstClr val="black"/>
                </a:solidFill>
                <a:latin typeface="Consolas" panose="020B0609020204030204" pitchFamily="49" charset="0"/>
              </a:rPr>
              <a:t>имя_поля</a:t>
            </a:r>
            <a:r>
              <a:rPr lang="en-US" dirty="0">
                <a:solidFill>
                  <a:prstClr val="black"/>
                </a:solidFill>
                <a:latin typeface="Consolas" panose="020B0609020204030204" pitchFamily="49" charset="0"/>
              </a:rPr>
              <a:t>N]</a:t>
            </a:r>
          </a:p>
          <a:p>
            <a:r>
              <a:rPr lang="en-US" dirty="0">
                <a:solidFill>
                  <a:srgbClr val="0000FF"/>
                </a:solidFill>
                <a:latin typeface="Consolas" panose="020B0609020204030204" pitchFamily="49" charset="0"/>
              </a:rPr>
              <a:t>ON</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ru-RU" dirty="0" err="1">
                <a:solidFill>
                  <a:prstClr val="black"/>
                </a:solidFill>
                <a:latin typeface="Consolas" panose="020B0609020204030204" pitchFamily="49" charset="0"/>
              </a:rPr>
              <a:t>имя_таблицы</a:t>
            </a:r>
            <a:r>
              <a:rPr lang="ru-RU" dirty="0">
                <a:solidFill>
                  <a:prstClr val="black"/>
                </a:solidFill>
                <a:latin typeface="Consolas" panose="020B0609020204030204" pitchFamily="49" charset="0"/>
              </a:rPr>
              <a:t> </a:t>
            </a:r>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a:t>
            </a:r>
            <a:r>
              <a:rPr lang="ru-RU" dirty="0" err="1">
                <a:solidFill>
                  <a:prstClr val="black"/>
                </a:solidFill>
                <a:latin typeface="Consolas" panose="020B0609020204030204" pitchFamily="49" charset="0"/>
              </a:rPr>
              <a:t>имя_представления</a:t>
            </a:r>
            <a:r>
              <a:rPr lang="ru-RU" dirty="0">
                <a:solidFill>
                  <a:srgbClr val="808080"/>
                </a:solidFill>
                <a:latin typeface="Consolas" panose="020B0609020204030204" pitchFamily="49" charset="0"/>
              </a:rPr>
              <a:t>}</a:t>
            </a:r>
            <a:endParaRPr lang="ru-RU" dirty="0">
              <a:solidFill>
                <a:prstClr val="black"/>
              </a:solidFill>
              <a:latin typeface="Consolas" panose="020B0609020204030204" pitchFamily="49" charset="0"/>
            </a:endParaRPr>
          </a:p>
          <a:p>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a:t>
            </a:r>
            <a:r>
              <a:rPr lang="ru-RU" dirty="0">
                <a:solidFill>
                  <a:srgbClr val="0000FF"/>
                </a:solidFill>
                <a:latin typeface="Consolas" panose="020B0609020204030204" pitchFamily="49" charset="0"/>
              </a:rPr>
              <a:t>ON</a:t>
            </a:r>
            <a:r>
              <a:rPr lang="ru-RU" dirty="0">
                <a:solidFill>
                  <a:prstClr val="black"/>
                </a:solidFill>
                <a:latin typeface="Consolas" panose="020B0609020204030204" pitchFamily="49" charset="0"/>
              </a:rPr>
              <a:t> </a:t>
            </a:r>
            <a:r>
              <a:rPr lang="ru-RU" dirty="0">
                <a:solidFill>
                  <a:srgbClr val="808080"/>
                </a:solidFill>
                <a:latin typeface="Consolas" panose="020B0609020204030204" pitchFamily="49" charset="0"/>
              </a:rPr>
              <a:t>{</a:t>
            </a:r>
            <a:r>
              <a:rPr lang="ru-RU" dirty="0" err="1">
                <a:solidFill>
                  <a:prstClr val="black"/>
                </a:solidFill>
                <a:latin typeface="Consolas" panose="020B0609020204030204" pitchFamily="49" charset="0"/>
              </a:rPr>
              <a:t>имя_таблицы</a:t>
            </a:r>
            <a:r>
              <a:rPr lang="ru-RU" dirty="0">
                <a:solidFill>
                  <a:prstClr val="black"/>
                </a:solidFill>
                <a:latin typeface="Consolas" panose="020B0609020204030204" pitchFamily="49" charset="0"/>
              </a:rPr>
              <a:t> </a:t>
            </a:r>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a:t>
            </a:r>
            <a:r>
              <a:rPr lang="ru-RU" dirty="0" err="1">
                <a:solidFill>
                  <a:prstClr val="black"/>
                </a:solidFill>
                <a:latin typeface="Consolas" panose="020B0609020204030204" pitchFamily="49" charset="0"/>
              </a:rPr>
              <a:t>имя_представления</a:t>
            </a:r>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[(имя_поля1, имя_поля2... </a:t>
            </a:r>
            <a:r>
              <a:rPr lang="ru-RU" dirty="0" err="1">
                <a:solidFill>
                  <a:prstClr val="black"/>
                </a:solidFill>
                <a:latin typeface="Consolas" panose="020B0609020204030204" pitchFamily="49" charset="0"/>
              </a:rPr>
              <a:t>имя_поляN</a:t>
            </a:r>
            <a:r>
              <a:rPr lang="ru-RU" dirty="0">
                <a:solidFill>
                  <a:prstClr val="black"/>
                </a:solidFill>
                <a:latin typeface="Consolas" panose="020B0609020204030204" pitchFamily="49" charset="0"/>
              </a:rPr>
              <a:t>)]</a:t>
            </a:r>
          </a:p>
          <a:p>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ON</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ru-RU" dirty="0" err="1">
                <a:solidFill>
                  <a:prstClr val="black"/>
                </a:solidFill>
                <a:latin typeface="Consolas" panose="020B0609020204030204" pitchFamily="49" charset="0"/>
              </a:rPr>
              <a:t>имя_хранимой_процедуры</a:t>
            </a:r>
            <a:r>
              <a:rPr lang="ru-RU" dirty="0">
                <a:solidFill>
                  <a:srgbClr val="808080"/>
                </a:solidFill>
                <a:latin typeface="Consolas" panose="020B0609020204030204" pitchFamily="49" charset="0"/>
              </a:rPr>
              <a:t>}</a:t>
            </a:r>
            <a:endParaRPr lang="ru-RU" dirty="0">
              <a:solidFill>
                <a:prstClr val="black"/>
              </a:solidFill>
              <a:latin typeface="Consolas" panose="020B0609020204030204" pitchFamily="49" charset="0"/>
            </a:endParaRPr>
          </a:p>
          <a:p>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ON</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ru-RU" dirty="0" err="1">
                <a:solidFill>
                  <a:prstClr val="black"/>
                </a:solidFill>
                <a:latin typeface="Consolas" panose="020B0609020204030204" pitchFamily="49" charset="0"/>
              </a:rPr>
              <a:t>имя_пользовательской_функции</a:t>
            </a:r>
            <a:r>
              <a:rPr lang="ru-RU" dirty="0">
                <a:solidFill>
                  <a:srgbClr val="808080"/>
                </a:solidFill>
                <a:latin typeface="Consolas" panose="020B0609020204030204" pitchFamily="49" charset="0"/>
              </a:rPr>
              <a:t>}</a:t>
            </a:r>
            <a:endParaRPr lang="ru-RU" dirty="0">
              <a:solidFill>
                <a:prstClr val="black"/>
              </a:solidFill>
              <a:latin typeface="Consolas" panose="020B0609020204030204" pitchFamily="49" charset="0"/>
            </a:endParaRPr>
          </a:p>
          <a:p>
            <a:r>
              <a:rPr lang="ru-RU" dirty="0">
                <a:solidFill>
                  <a:srgbClr val="808080"/>
                </a:solidFill>
                <a:latin typeface="Consolas" panose="020B0609020204030204" pitchFamily="49" charset="0"/>
              </a:rPr>
              <a:t>}</a:t>
            </a:r>
            <a:endParaRPr lang="ru-RU"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prstClr val="black"/>
                </a:solidFill>
                <a:latin typeface="Consolas" panose="020B0609020204030204" pitchFamily="49" charset="0"/>
              </a:rPr>
              <a:t> </a:t>
            </a:r>
            <a:r>
              <a:rPr lang="ru-RU" dirty="0">
                <a:solidFill>
                  <a:prstClr val="black"/>
                </a:solidFill>
                <a:latin typeface="Consolas" panose="020B0609020204030204" pitchFamily="49" charset="0"/>
              </a:rPr>
              <a:t>имя_учетной_записи1</a:t>
            </a:r>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имя_учетной_записи2</a:t>
            </a:r>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a:t>
            </a:r>
            <a:r>
              <a:rPr lang="ru-RU" dirty="0" err="1">
                <a:solidFill>
                  <a:prstClr val="black"/>
                </a:solidFill>
                <a:latin typeface="Consolas" panose="020B0609020204030204" pitchFamily="49" charset="0"/>
              </a:rPr>
              <a:t>имя_учетной_записи</a:t>
            </a:r>
            <a:r>
              <a:rPr lang="en-US" dirty="0">
                <a:solidFill>
                  <a:prstClr val="black"/>
                </a:solidFill>
                <a:latin typeface="Consolas" panose="020B0609020204030204" pitchFamily="49" charset="0"/>
              </a:rPr>
              <a:t>N</a:t>
            </a:r>
          </a:p>
          <a:p>
            <a:r>
              <a:rPr lang="en-US" dirty="0">
                <a:solidFill>
                  <a:prstClr val="black"/>
                </a:solidFill>
                <a:latin typeface="Consolas" panose="020B0609020204030204" pitchFamily="49" charset="0"/>
              </a:rPr>
              <a:t>[CASCADE]</a:t>
            </a:r>
          </a:p>
        </p:txBody>
      </p:sp>
    </p:spTree>
    <p:extLst>
      <p:ext uri="{BB962C8B-B14F-4D97-AF65-F5344CB8AC3E}">
        <p14:creationId xmlns:p14="http://schemas.microsoft.com/office/powerpoint/2010/main" val="21334078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a:t>
            </a:r>
            <a:endParaRPr lang="ru-RU" dirty="0"/>
          </a:p>
        </p:txBody>
      </p:sp>
      <p:sp>
        <p:nvSpPr>
          <p:cNvPr id="3" name="Объект 2"/>
          <p:cNvSpPr>
            <a:spLocks noGrp="1"/>
          </p:cNvSpPr>
          <p:nvPr>
            <p:ph idx="1"/>
          </p:nvPr>
        </p:nvSpPr>
        <p:spPr/>
        <p:txBody>
          <a:bodyPr/>
          <a:lstStyle/>
          <a:p>
            <a:r>
              <a:rPr lang="ru-RU" dirty="0" smtClean="0"/>
              <a:t>Снимем </a:t>
            </a:r>
            <a:r>
              <a:rPr lang="ru-RU" dirty="0"/>
              <a:t>с пользователя </a:t>
            </a:r>
            <a:r>
              <a:rPr lang="en-US" dirty="0" err="1"/>
              <a:t>test_user</a:t>
            </a:r>
            <a:r>
              <a:rPr lang="en-US" dirty="0"/>
              <a:t> </a:t>
            </a:r>
            <a:r>
              <a:rPr lang="ru-RU" dirty="0"/>
              <a:t>право на обновление. </a:t>
            </a:r>
          </a:p>
          <a:p>
            <a:endParaRPr lang="ru-RU" dirty="0"/>
          </a:p>
          <a:p>
            <a:endParaRPr lang="ru-RU" dirty="0"/>
          </a:p>
          <a:p>
            <a:endParaRPr lang="en-US" dirty="0"/>
          </a:p>
          <a:p>
            <a:endParaRPr lang="en-US" dirty="0"/>
          </a:p>
          <a:p>
            <a:r>
              <a:rPr lang="ru-RU" dirty="0"/>
              <a:t>После этого </a:t>
            </a:r>
            <a:r>
              <a:rPr lang="en-US" dirty="0" err="1"/>
              <a:t>test_user</a:t>
            </a:r>
            <a:r>
              <a:rPr lang="en-US" dirty="0"/>
              <a:t> </a:t>
            </a:r>
            <a:r>
              <a:rPr lang="ru-RU" dirty="0"/>
              <a:t>будет не в праве обновлять информацию, хранимую в таблице </a:t>
            </a:r>
            <a:r>
              <a:rPr lang="en-US" dirty="0"/>
              <a:t>books. </a:t>
            </a:r>
          </a:p>
          <a:p>
            <a:endParaRPr lang="en-US" dirty="0"/>
          </a:p>
          <a:p>
            <a:endParaRPr lang="ru-RU" dirty="0"/>
          </a:p>
        </p:txBody>
      </p:sp>
      <p:sp>
        <p:nvSpPr>
          <p:cNvPr id="5" name="AutoShape 3"/>
          <p:cNvSpPr txBox="1">
            <a:spLocks noChangeArrowheads="1"/>
          </p:cNvSpPr>
          <p:nvPr/>
        </p:nvSpPr>
        <p:spPr bwMode="auto">
          <a:xfrm>
            <a:off x="482601" y="1717395"/>
            <a:ext cx="7751762" cy="3548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lvl="0" fontAlgn="auto">
              <a:spcAft>
                <a:spcPts val="0"/>
              </a:spcAft>
            </a:pPr>
            <a:r>
              <a:rPr lang="en-US" b="0" dirty="0">
                <a:solidFill>
                  <a:srgbClr val="0000FF"/>
                </a:solidFill>
                <a:latin typeface="Consolas" panose="020B0609020204030204" pitchFamily="49" charset="0"/>
              </a:rPr>
              <a:t>Revoke</a:t>
            </a:r>
            <a:r>
              <a:rPr lang="en-US" b="0" dirty="0">
                <a:solidFill>
                  <a:prstClr val="black"/>
                </a:solidFill>
                <a:latin typeface="Consolas" panose="020B0609020204030204" pitchFamily="49" charset="0"/>
              </a:rPr>
              <a:t> </a:t>
            </a:r>
            <a:r>
              <a:rPr lang="en-US" b="0" dirty="0">
                <a:solidFill>
                  <a:srgbClr val="FF00FF"/>
                </a:solidFill>
                <a:latin typeface="Consolas" panose="020B0609020204030204" pitchFamily="49" charset="0"/>
              </a:rPr>
              <a:t>Update</a:t>
            </a:r>
            <a:r>
              <a:rPr lang="en-US" b="0" dirty="0">
                <a:solidFill>
                  <a:prstClr val="black"/>
                </a:solidFill>
                <a:latin typeface="Consolas" panose="020B0609020204030204" pitchFamily="49" charset="0"/>
              </a:rPr>
              <a:t> </a:t>
            </a:r>
            <a:r>
              <a:rPr lang="en-US" b="0" dirty="0">
                <a:solidFill>
                  <a:srgbClr val="0000FF"/>
                </a:solidFill>
                <a:latin typeface="Consolas" panose="020B0609020204030204" pitchFamily="49" charset="0"/>
              </a:rPr>
              <a:t>ON</a:t>
            </a:r>
            <a:r>
              <a:rPr lang="en-US" b="0" dirty="0">
                <a:solidFill>
                  <a:prstClr val="black"/>
                </a:solidFill>
                <a:latin typeface="Consolas" panose="020B0609020204030204" pitchFamily="49" charset="0"/>
              </a:rPr>
              <a:t> books </a:t>
            </a:r>
            <a:r>
              <a:rPr lang="en-US" b="0" dirty="0">
                <a:solidFill>
                  <a:srgbClr val="0000FF"/>
                </a:solidFill>
                <a:latin typeface="Consolas" panose="020B0609020204030204" pitchFamily="49" charset="0"/>
              </a:rPr>
              <a:t>From</a:t>
            </a:r>
            <a:r>
              <a:rPr lang="en-US" b="0" dirty="0">
                <a:solidFill>
                  <a:prstClr val="black"/>
                </a:solidFill>
                <a:latin typeface="Consolas" panose="020B0609020204030204" pitchFamily="49" charset="0"/>
              </a:rPr>
              <a:t> </a:t>
            </a:r>
            <a:r>
              <a:rPr lang="en-US" b="0" dirty="0" err="1">
                <a:solidFill>
                  <a:prstClr val="black"/>
                </a:solidFill>
                <a:latin typeface="Consolas" panose="020B0609020204030204" pitchFamily="49" charset="0"/>
              </a:rPr>
              <a:t>test_user</a:t>
            </a:r>
            <a:endParaRPr lang="en-US" b="0" dirty="0">
              <a:solidFill>
                <a:prstClr val="black"/>
              </a:solidFill>
              <a:latin typeface="Consolas" panose="020B0609020204030204" pitchFamily="49" charset="0"/>
            </a:endParaRPr>
          </a:p>
        </p:txBody>
      </p:sp>
    </p:spTree>
    <p:extLst>
      <p:ext uri="{BB962C8B-B14F-4D97-AF65-F5344CB8AC3E}">
        <p14:creationId xmlns:p14="http://schemas.microsoft.com/office/powerpoint/2010/main" val="38488836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Deny</a:t>
            </a:r>
            <a:endParaRPr lang="ru-RU" dirty="0"/>
          </a:p>
        </p:txBody>
      </p:sp>
      <p:sp>
        <p:nvSpPr>
          <p:cNvPr id="3" name="Объект 2"/>
          <p:cNvSpPr>
            <a:spLocks noGrp="1"/>
          </p:cNvSpPr>
          <p:nvPr>
            <p:ph idx="1"/>
          </p:nvPr>
        </p:nvSpPr>
        <p:spPr/>
        <p:txBody>
          <a:bodyPr/>
          <a:lstStyle/>
          <a:p>
            <a:r>
              <a:rPr lang="ru-RU" dirty="0" smtClean="0"/>
              <a:t>Если уже заданы </a:t>
            </a:r>
            <a:r>
              <a:rPr lang="ru-RU" dirty="0"/>
              <a:t>права определенной роли. Мы уже определили, что все входящие в нее пользователи, автоматически получают их (для этого роли и служат). А что делать, если для определенного пользователя должно действовать все, кроме определенного права. Именно в этом случае и поможет Отказ в предоставлении объектных прав доступа. Для этого используется ключевое слово </a:t>
            </a:r>
            <a:r>
              <a:rPr lang="ru-RU" dirty="0" err="1"/>
              <a:t>Deny</a:t>
            </a:r>
            <a:r>
              <a:rPr lang="ru-RU" dirty="0"/>
              <a:t>. </a:t>
            </a:r>
          </a:p>
        </p:txBody>
      </p:sp>
      <p:sp>
        <p:nvSpPr>
          <p:cNvPr id="4" name="AutoShape 3"/>
          <p:cNvSpPr txBox="1">
            <a:spLocks noChangeArrowheads="1"/>
          </p:cNvSpPr>
          <p:nvPr/>
        </p:nvSpPr>
        <p:spPr bwMode="auto">
          <a:xfrm>
            <a:off x="471488" y="2635638"/>
            <a:ext cx="7751762" cy="3980051"/>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ru-RU" dirty="0">
                <a:solidFill>
                  <a:srgbClr val="0000FF"/>
                </a:solidFill>
                <a:latin typeface="Consolas" panose="020B0609020204030204" pitchFamily="49" charset="0"/>
              </a:rPr>
              <a:t>DENY</a:t>
            </a:r>
            <a:r>
              <a:rPr lang="ru-RU" dirty="0">
                <a:solidFill>
                  <a:prstClr val="black"/>
                </a:solidFill>
                <a:latin typeface="Consolas" panose="020B0609020204030204" pitchFamily="49" charset="0"/>
              </a:rPr>
              <a:t> </a:t>
            </a:r>
            <a:r>
              <a:rPr lang="ru-RU" dirty="0">
                <a:solidFill>
                  <a:srgbClr val="808080"/>
                </a:solidFill>
                <a:latin typeface="Consolas" panose="020B0609020204030204" pitchFamily="49" charset="0"/>
              </a:rPr>
              <a:t>{ALL</a:t>
            </a:r>
            <a:r>
              <a:rPr lang="ru-RU" dirty="0">
                <a:solidFill>
                  <a:prstClr val="black"/>
                </a:solidFill>
                <a:latin typeface="Consolas" panose="020B0609020204030204" pitchFamily="49" charset="0"/>
              </a:rPr>
              <a:t> [PRIVILEGES] </a:t>
            </a:r>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разрешение1</a:t>
            </a:r>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разрешение2</a:t>
            </a:r>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a:t>
            </a:r>
            <a:r>
              <a:rPr lang="ru-RU" dirty="0" err="1">
                <a:solidFill>
                  <a:prstClr val="black"/>
                </a:solidFill>
                <a:latin typeface="Consolas" panose="020B0609020204030204" pitchFamily="49" charset="0"/>
              </a:rPr>
              <a:t>разрешениеN</a:t>
            </a:r>
            <a:r>
              <a:rPr lang="ru-RU" dirty="0">
                <a:solidFill>
                  <a:srgbClr val="808080"/>
                </a:solidFill>
                <a:latin typeface="Consolas" panose="020B0609020204030204" pitchFamily="49" charset="0"/>
              </a:rPr>
              <a:t>}</a:t>
            </a:r>
            <a:endParaRPr lang="ru-RU" dirty="0">
              <a:solidFill>
                <a:prstClr val="black"/>
              </a:solidFill>
              <a:latin typeface="Consolas" panose="020B0609020204030204" pitchFamily="49" charset="0"/>
            </a:endParaRPr>
          </a:p>
          <a:p>
            <a:r>
              <a:rPr lang="ru-RU" dirty="0">
                <a:solidFill>
                  <a:srgbClr val="808080"/>
                </a:solidFill>
                <a:latin typeface="Consolas" panose="020B0609020204030204" pitchFamily="49" charset="0"/>
              </a:rPr>
              <a:t>{</a:t>
            </a:r>
            <a:endParaRPr lang="ru-RU" dirty="0">
              <a:solidFill>
                <a:prstClr val="black"/>
              </a:solidFill>
              <a:latin typeface="Consolas" panose="020B0609020204030204" pitchFamily="49" charset="0"/>
            </a:endParaRPr>
          </a:p>
          <a:p>
            <a:r>
              <a:rPr lang="ru-RU" dirty="0">
                <a:solidFill>
                  <a:prstClr val="black"/>
                </a:solidFill>
                <a:latin typeface="Consolas" panose="020B0609020204030204" pitchFamily="49" charset="0"/>
              </a:rPr>
              <a:t>[имя_поля1, имя_поля2... </a:t>
            </a:r>
            <a:r>
              <a:rPr lang="ru-RU" dirty="0" err="1">
                <a:solidFill>
                  <a:prstClr val="black"/>
                </a:solidFill>
                <a:latin typeface="Consolas" panose="020B0609020204030204" pitchFamily="49" charset="0"/>
              </a:rPr>
              <a:t>имя_поля</a:t>
            </a:r>
            <a:r>
              <a:rPr lang="en-US" dirty="0">
                <a:solidFill>
                  <a:prstClr val="black"/>
                </a:solidFill>
                <a:latin typeface="Consolas" panose="020B0609020204030204" pitchFamily="49" charset="0"/>
              </a:rPr>
              <a:t>N]</a:t>
            </a:r>
          </a:p>
          <a:p>
            <a:r>
              <a:rPr lang="en-US" dirty="0">
                <a:solidFill>
                  <a:srgbClr val="0000FF"/>
                </a:solidFill>
                <a:latin typeface="Consolas" panose="020B0609020204030204" pitchFamily="49" charset="0"/>
              </a:rPr>
              <a:t>ON</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ru-RU" dirty="0" err="1">
                <a:solidFill>
                  <a:prstClr val="black"/>
                </a:solidFill>
                <a:latin typeface="Consolas" panose="020B0609020204030204" pitchFamily="49" charset="0"/>
              </a:rPr>
              <a:t>имя_таблицы</a:t>
            </a:r>
            <a:r>
              <a:rPr lang="ru-RU" dirty="0">
                <a:solidFill>
                  <a:prstClr val="black"/>
                </a:solidFill>
                <a:latin typeface="Consolas" panose="020B0609020204030204" pitchFamily="49" charset="0"/>
              </a:rPr>
              <a:t> </a:t>
            </a:r>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a:t>
            </a:r>
            <a:r>
              <a:rPr lang="ru-RU" dirty="0" err="1">
                <a:solidFill>
                  <a:prstClr val="black"/>
                </a:solidFill>
                <a:latin typeface="Consolas" panose="020B0609020204030204" pitchFamily="49" charset="0"/>
              </a:rPr>
              <a:t>имя_представления</a:t>
            </a:r>
            <a:r>
              <a:rPr lang="ru-RU" dirty="0">
                <a:solidFill>
                  <a:srgbClr val="808080"/>
                </a:solidFill>
                <a:latin typeface="Consolas" panose="020B0609020204030204" pitchFamily="49" charset="0"/>
              </a:rPr>
              <a:t>}</a:t>
            </a:r>
            <a:endParaRPr lang="ru-RU" dirty="0">
              <a:solidFill>
                <a:prstClr val="black"/>
              </a:solidFill>
              <a:latin typeface="Consolas" panose="020B0609020204030204" pitchFamily="49" charset="0"/>
            </a:endParaRPr>
          </a:p>
          <a:p>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a:t>
            </a:r>
            <a:r>
              <a:rPr lang="ru-RU" dirty="0">
                <a:solidFill>
                  <a:srgbClr val="0000FF"/>
                </a:solidFill>
                <a:latin typeface="Consolas" panose="020B0609020204030204" pitchFamily="49" charset="0"/>
              </a:rPr>
              <a:t>ON</a:t>
            </a:r>
            <a:r>
              <a:rPr lang="ru-RU" dirty="0">
                <a:solidFill>
                  <a:prstClr val="black"/>
                </a:solidFill>
                <a:latin typeface="Consolas" panose="020B0609020204030204" pitchFamily="49" charset="0"/>
              </a:rPr>
              <a:t> </a:t>
            </a:r>
            <a:r>
              <a:rPr lang="ru-RU" dirty="0">
                <a:solidFill>
                  <a:srgbClr val="808080"/>
                </a:solidFill>
                <a:latin typeface="Consolas" panose="020B0609020204030204" pitchFamily="49" charset="0"/>
              </a:rPr>
              <a:t>{</a:t>
            </a:r>
            <a:r>
              <a:rPr lang="ru-RU" dirty="0" err="1">
                <a:solidFill>
                  <a:prstClr val="black"/>
                </a:solidFill>
                <a:latin typeface="Consolas" panose="020B0609020204030204" pitchFamily="49" charset="0"/>
              </a:rPr>
              <a:t>имя_таблицы</a:t>
            </a:r>
            <a:r>
              <a:rPr lang="ru-RU" dirty="0">
                <a:solidFill>
                  <a:prstClr val="black"/>
                </a:solidFill>
                <a:latin typeface="Consolas" panose="020B0609020204030204" pitchFamily="49" charset="0"/>
              </a:rPr>
              <a:t> </a:t>
            </a:r>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a:t>
            </a:r>
            <a:r>
              <a:rPr lang="ru-RU" dirty="0" err="1">
                <a:solidFill>
                  <a:prstClr val="black"/>
                </a:solidFill>
                <a:latin typeface="Consolas" panose="020B0609020204030204" pitchFamily="49" charset="0"/>
              </a:rPr>
              <a:t>имя_представления</a:t>
            </a:r>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[(имя_поля1, имя_поля2... </a:t>
            </a:r>
            <a:r>
              <a:rPr lang="ru-RU" dirty="0" err="1">
                <a:solidFill>
                  <a:prstClr val="black"/>
                </a:solidFill>
                <a:latin typeface="Consolas" panose="020B0609020204030204" pitchFamily="49" charset="0"/>
              </a:rPr>
              <a:t>имя_поляN</a:t>
            </a:r>
            <a:r>
              <a:rPr lang="ru-RU" dirty="0">
                <a:solidFill>
                  <a:prstClr val="black"/>
                </a:solidFill>
                <a:latin typeface="Consolas" panose="020B0609020204030204" pitchFamily="49" charset="0"/>
              </a:rPr>
              <a:t>)]</a:t>
            </a:r>
          </a:p>
          <a:p>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ON</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ru-RU" dirty="0" err="1">
                <a:solidFill>
                  <a:prstClr val="black"/>
                </a:solidFill>
                <a:latin typeface="Consolas" panose="020B0609020204030204" pitchFamily="49" charset="0"/>
              </a:rPr>
              <a:t>имя_хранимой_процедуры</a:t>
            </a:r>
            <a:r>
              <a:rPr lang="ru-RU" dirty="0">
                <a:solidFill>
                  <a:srgbClr val="808080"/>
                </a:solidFill>
                <a:latin typeface="Consolas" panose="020B0609020204030204" pitchFamily="49" charset="0"/>
              </a:rPr>
              <a:t>}</a:t>
            </a:r>
            <a:endParaRPr lang="ru-RU" dirty="0">
              <a:solidFill>
                <a:prstClr val="black"/>
              </a:solidFill>
              <a:latin typeface="Consolas" panose="020B0609020204030204" pitchFamily="49" charset="0"/>
            </a:endParaRPr>
          </a:p>
          <a:p>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ON</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ru-RU" dirty="0" err="1">
                <a:solidFill>
                  <a:prstClr val="black"/>
                </a:solidFill>
                <a:latin typeface="Consolas" panose="020B0609020204030204" pitchFamily="49" charset="0"/>
              </a:rPr>
              <a:t>имя_пользовательской_функции</a:t>
            </a:r>
            <a:r>
              <a:rPr lang="ru-RU" dirty="0">
                <a:solidFill>
                  <a:srgbClr val="808080"/>
                </a:solidFill>
                <a:latin typeface="Consolas" panose="020B0609020204030204" pitchFamily="49" charset="0"/>
              </a:rPr>
              <a:t>}</a:t>
            </a:r>
            <a:endParaRPr lang="ru-RU" dirty="0">
              <a:solidFill>
                <a:prstClr val="black"/>
              </a:solidFill>
              <a:latin typeface="Consolas" panose="020B0609020204030204" pitchFamily="49" charset="0"/>
            </a:endParaRPr>
          </a:p>
          <a:p>
            <a:r>
              <a:rPr lang="ru-RU" dirty="0">
                <a:solidFill>
                  <a:srgbClr val="808080"/>
                </a:solidFill>
                <a:latin typeface="Consolas" panose="020B0609020204030204" pitchFamily="49" charset="0"/>
              </a:rPr>
              <a:t>}</a:t>
            </a:r>
            <a:endParaRPr lang="ru-RU"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TO</a:t>
            </a:r>
            <a:r>
              <a:rPr lang="en-US" dirty="0">
                <a:solidFill>
                  <a:prstClr val="black"/>
                </a:solidFill>
                <a:latin typeface="Consolas" panose="020B0609020204030204" pitchFamily="49" charset="0"/>
              </a:rPr>
              <a:t> </a:t>
            </a:r>
            <a:r>
              <a:rPr lang="ru-RU" dirty="0">
                <a:solidFill>
                  <a:prstClr val="black"/>
                </a:solidFill>
                <a:latin typeface="Consolas" panose="020B0609020204030204" pitchFamily="49" charset="0"/>
              </a:rPr>
              <a:t>имя_учетной_записи1</a:t>
            </a:r>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имя_учетной_записи2</a:t>
            </a:r>
            <a:r>
              <a:rPr lang="ru-RU" dirty="0">
                <a:solidFill>
                  <a:srgbClr val="808080"/>
                </a:solidFill>
                <a:latin typeface="Consolas" panose="020B0609020204030204" pitchFamily="49" charset="0"/>
              </a:rPr>
              <a:t>...</a:t>
            </a:r>
            <a:r>
              <a:rPr lang="ru-RU" dirty="0">
                <a:solidFill>
                  <a:prstClr val="black"/>
                </a:solidFill>
                <a:latin typeface="Consolas" panose="020B0609020204030204" pitchFamily="49" charset="0"/>
              </a:rPr>
              <a:t> </a:t>
            </a:r>
            <a:r>
              <a:rPr lang="ru-RU" dirty="0" err="1">
                <a:solidFill>
                  <a:prstClr val="black"/>
                </a:solidFill>
                <a:latin typeface="Consolas" panose="020B0609020204030204" pitchFamily="49" charset="0"/>
              </a:rPr>
              <a:t>имя_учетной_записи</a:t>
            </a:r>
            <a:r>
              <a:rPr lang="en-US" dirty="0">
                <a:solidFill>
                  <a:prstClr val="black"/>
                </a:solidFill>
                <a:latin typeface="Consolas" panose="020B0609020204030204" pitchFamily="49" charset="0"/>
              </a:rPr>
              <a:t>N</a:t>
            </a:r>
          </a:p>
          <a:p>
            <a:r>
              <a:rPr lang="en-US" dirty="0">
                <a:solidFill>
                  <a:prstClr val="black"/>
                </a:solidFill>
                <a:latin typeface="Consolas" panose="020B0609020204030204" pitchFamily="49" charset="0"/>
              </a:rPr>
              <a:t>[CASCADE]</a:t>
            </a:r>
          </a:p>
        </p:txBody>
      </p:sp>
    </p:spTree>
    <p:extLst>
      <p:ext uri="{BB962C8B-B14F-4D97-AF65-F5344CB8AC3E}">
        <p14:creationId xmlns:p14="http://schemas.microsoft.com/office/powerpoint/2010/main" val="33933289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a:t>
            </a:r>
            <a:endParaRPr lang="ru-RU" dirty="0"/>
          </a:p>
        </p:txBody>
      </p:sp>
      <p:sp>
        <p:nvSpPr>
          <p:cNvPr id="3" name="Объект 2"/>
          <p:cNvSpPr>
            <a:spLocks noGrp="1"/>
          </p:cNvSpPr>
          <p:nvPr>
            <p:ph idx="1"/>
          </p:nvPr>
        </p:nvSpPr>
        <p:spPr/>
        <p:txBody>
          <a:bodyPr/>
          <a:lstStyle/>
          <a:p>
            <a:r>
              <a:rPr lang="ru-RU" dirty="0"/>
              <a:t>Например, запретим право на добавление пользователю </a:t>
            </a:r>
            <a:r>
              <a:rPr lang="ru-RU" dirty="0" err="1"/>
              <a:t>test_user</a:t>
            </a:r>
            <a:r>
              <a:rPr lang="ru-RU" dirty="0"/>
              <a:t>. </a:t>
            </a:r>
          </a:p>
          <a:p>
            <a:endParaRPr lang="ru-RU" dirty="0"/>
          </a:p>
          <a:p>
            <a:endParaRPr lang="ru-RU" dirty="0"/>
          </a:p>
          <a:p>
            <a:endParaRPr lang="ru-RU" dirty="0"/>
          </a:p>
          <a:p>
            <a:endParaRPr lang="ru-RU" dirty="0"/>
          </a:p>
          <a:p>
            <a:r>
              <a:rPr lang="ru-RU" dirty="0"/>
              <a:t>После этого запроса, пользователь </a:t>
            </a:r>
            <a:r>
              <a:rPr lang="ru-RU" dirty="0" err="1"/>
              <a:t>test_user</a:t>
            </a:r>
            <a:r>
              <a:rPr lang="ru-RU" dirty="0"/>
              <a:t> не сможет добавлять информацию в </a:t>
            </a:r>
            <a:r>
              <a:rPr lang="ru-RU" dirty="0" err="1"/>
              <a:t>books</a:t>
            </a:r>
            <a:r>
              <a:rPr lang="ru-RU" dirty="0"/>
              <a:t>, но на остальных членов роли </a:t>
            </a:r>
            <a:r>
              <a:rPr lang="ru-RU" dirty="0" err="1"/>
              <a:t>test_role</a:t>
            </a:r>
            <a:r>
              <a:rPr lang="ru-RU" dirty="0"/>
              <a:t> это не повлияет. </a:t>
            </a:r>
          </a:p>
          <a:p>
            <a:endParaRPr lang="ru-RU" dirty="0"/>
          </a:p>
          <a:p>
            <a:r>
              <a:rPr lang="ru-RU" b="1" dirty="0"/>
              <a:t>ВНИМАНИЕ!!! </a:t>
            </a:r>
            <a:r>
              <a:rPr lang="ru-RU" dirty="0"/>
              <a:t>Не важно, как пользователь получил право, через роль или оно было предоставлено ему напрямую. Запрос </a:t>
            </a:r>
            <a:r>
              <a:rPr lang="ru-RU" dirty="0" err="1"/>
              <a:t>Deny</a:t>
            </a:r>
            <a:r>
              <a:rPr lang="ru-RU" dirty="0"/>
              <a:t>, в любом случае, дезактивирует указанные в списке права. </a:t>
            </a:r>
          </a:p>
          <a:p>
            <a:endParaRPr lang="ru-RU" dirty="0"/>
          </a:p>
        </p:txBody>
      </p:sp>
      <p:sp>
        <p:nvSpPr>
          <p:cNvPr id="4" name="AutoShape 3"/>
          <p:cNvSpPr txBox="1">
            <a:spLocks noChangeArrowheads="1"/>
          </p:cNvSpPr>
          <p:nvPr/>
        </p:nvSpPr>
        <p:spPr bwMode="auto">
          <a:xfrm>
            <a:off x="482601" y="1717395"/>
            <a:ext cx="7751762" cy="3548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solidFill>
                  <a:srgbClr val="0000FF"/>
                </a:solidFill>
                <a:latin typeface="Consolas" panose="020B0609020204030204" pitchFamily="49" charset="0"/>
              </a:rPr>
              <a:t>Deny</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Insert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On</a:t>
            </a:r>
            <a:r>
              <a:rPr lang="en-US" dirty="0">
                <a:solidFill>
                  <a:prstClr val="black"/>
                </a:solidFill>
                <a:latin typeface="Consolas" panose="020B0609020204030204" pitchFamily="49" charset="0"/>
              </a:rPr>
              <a:t> books </a:t>
            </a:r>
            <a:r>
              <a:rPr lang="en-US" dirty="0">
                <a:solidFill>
                  <a:srgbClr val="0000FF"/>
                </a:solidFill>
                <a:latin typeface="Consolas" panose="020B0609020204030204" pitchFamily="49" charset="0"/>
              </a:rPr>
              <a:t>To</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test_user</a:t>
            </a:r>
            <a:endParaRPr lang="en-US" dirty="0">
              <a:solidFill>
                <a:prstClr val="black"/>
              </a:solidFill>
              <a:latin typeface="Consolas" panose="020B0609020204030204" pitchFamily="49" charset="0"/>
            </a:endParaRPr>
          </a:p>
        </p:txBody>
      </p:sp>
    </p:spTree>
    <p:extLst>
      <p:ext uri="{BB962C8B-B14F-4D97-AF65-F5344CB8AC3E}">
        <p14:creationId xmlns:p14="http://schemas.microsoft.com/office/powerpoint/2010/main" val="36813287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Командные права доступа</a:t>
            </a:r>
          </a:p>
        </p:txBody>
      </p:sp>
      <p:sp>
        <p:nvSpPr>
          <p:cNvPr id="3" name="Объект 2"/>
          <p:cNvSpPr>
            <a:spLocks noGrp="1"/>
          </p:cNvSpPr>
          <p:nvPr>
            <p:ph idx="1"/>
          </p:nvPr>
        </p:nvSpPr>
        <p:spPr/>
        <p:txBody>
          <a:bodyPr/>
          <a:lstStyle/>
          <a:p>
            <a:r>
              <a:rPr lang="ru-RU" dirty="0"/>
              <a:t>К командным правам доступа относятся права типа:</a:t>
            </a:r>
          </a:p>
          <a:p>
            <a:pPr marL="342900" indent="-342900">
              <a:buFont typeface="+mj-lt"/>
              <a:buAutoNum type="arabicPeriod"/>
            </a:pPr>
            <a:r>
              <a:rPr lang="ru-RU" dirty="0"/>
              <a:t>CREATE DATABASE </a:t>
            </a:r>
          </a:p>
          <a:p>
            <a:pPr marL="342900" indent="-342900">
              <a:buFont typeface="+mj-lt"/>
              <a:buAutoNum type="arabicPeriod"/>
            </a:pPr>
            <a:r>
              <a:rPr lang="ru-RU" dirty="0"/>
              <a:t>CREATE DEFAULT </a:t>
            </a:r>
          </a:p>
          <a:p>
            <a:pPr marL="342900" indent="-342900">
              <a:buFont typeface="+mj-lt"/>
              <a:buAutoNum type="arabicPeriod"/>
            </a:pPr>
            <a:r>
              <a:rPr lang="ru-RU" dirty="0"/>
              <a:t>CREATE FUNCTION </a:t>
            </a:r>
          </a:p>
          <a:p>
            <a:pPr marL="342900" indent="-342900">
              <a:buFont typeface="+mj-lt"/>
              <a:buAutoNum type="arabicPeriod"/>
            </a:pPr>
            <a:r>
              <a:rPr lang="ru-RU" dirty="0"/>
              <a:t>CREATE PROCEDURE </a:t>
            </a:r>
          </a:p>
          <a:p>
            <a:pPr marL="342900" indent="-342900">
              <a:buFont typeface="+mj-lt"/>
              <a:buAutoNum type="arabicPeriod"/>
            </a:pPr>
            <a:r>
              <a:rPr lang="ru-RU" dirty="0"/>
              <a:t>CREATE RULE </a:t>
            </a:r>
          </a:p>
          <a:p>
            <a:pPr marL="342900" indent="-342900">
              <a:buFont typeface="+mj-lt"/>
              <a:buAutoNum type="arabicPeriod"/>
            </a:pPr>
            <a:r>
              <a:rPr lang="ru-RU" dirty="0"/>
              <a:t>CREATE TABLE </a:t>
            </a:r>
          </a:p>
          <a:p>
            <a:pPr marL="342900" indent="-342900">
              <a:buFont typeface="+mj-lt"/>
              <a:buAutoNum type="arabicPeriod"/>
            </a:pPr>
            <a:r>
              <a:rPr lang="ru-RU" dirty="0"/>
              <a:t>CREATE VIEW </a:t>
            </a:r>
          </a:p>
          <a:p>
            <a:pPr marL="342900" indent="-342900">
              <a:buFont typeface="+mj-lt"/>
              <a:buAutoNum type="arabicPeriod"/>
            </a:pPr>
            <a:r>
              <a:rPr lang="ru-RU" dirty="0"/>
              <a:t>BACKUP DATABASE </a:t>
            </a:r>
          </a:p>
          <a:p>
            <a:pPr marL="342900" indent="-342900">
              <a:buFont typeface="+mj-lt"/>
              <a:buAutoNum type="arabicPeriod"/>
            </a:pPr>
            <a:r>
              <a:rPr lang="ru-RU" dirty="0"/>
              <a:t>BACKUP </a:t>
            </a:r>
            <a:r>
              <a:rPr lang="ru-RU" dirty="0" smtClean="0"/>
              <a:t>LOG</a:t>
            </a:r>
          </a:p>
          <a:p>
            <a:pPr marL="342900" indent="-342900">
              <a:buFont typeface="+mj-lt"/>
              <a:buAutoNum type="arabicPeriod"/>
            </a:pPr>
            <a:endParaRPr lang="ru-RU" dirty="0"/>
          </a:p>
          <a:p>
            <a:r>
              <a:rPr lang="ru-RU" b="1" dirty="0"/>
              <a:t>ВНИМАНИЕ!!!</a:t>
            </a:r>
            <a:r>
              <a:rPr lang="ru-RU" dirty="0"/>
              <a:t> Вы должны быть очень внимательны при раздаче таких прав, т.к. если у пользователя есть право на создание объекта, то при его создании он автоматически становится его владельцем и получает все права на использование!!! При предоставлении командных прав на создание, пользователь также получает права на изменение и удаление объектов!!! </a:t>
            </a:r>
          </a:p>
          <a:p>
            <a:endParaRPr lang="ru-RU" dirty="0"/>
          </a:p>
        </p:txBody>
      </p:sp>
    </p:spTree>
    <p:extLst>
      <p:ext uri="{BB962C8B-B14F-4D97-AF65-F5344CB8AC3E}">
        <p14:creationId xmlns:p14="http://schemas.microsoft.com/office/powerpoint/2010/main" val="31198601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Работа с правами через </a:t>
            </a:r>
            <a:r>
              <a:rPr lang="en-US" dirty="0" err="1" smtClean="0"/>
              <a:t>Managment</a:t>
            </a:r>
            <a:r>
              <a:rPr lang="en-US" dirty="0" smtClean="0"/>
              <a:t> Studio</a:t>
            </a:r>
            <a:endParaRPr lang="ru-RU" dirty="0"/>
          </a:p>
        </p:txBody>
      </p:sp>
      <p:pic>
        <p:nvPicPr>
          <p:cNvPr id="4" name="Объект 3" descr="Свойства базы данных - AdventureWorks201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3369" y="1006586"/>
            <a:ext cx="7620994" cy="5851414"/>
          </a:xfrm>
        </p:spPr>
      </p:pic>
    </p:spTree>
    <p:extLst>
      <p:ext uri="{BB962C8B-B14F-4D97-AF65-F5344CB8AC3E}">
        <p14:creationId xmlns:p14="http://schemas.microsoft.com/office/powerpoint/2010/main" val="4384898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оловок 1"/>
          <p:cNvSpPr>
            <a:spLocks noGrp="1"/>
          </p:cNvSpPr>
          <p:nvPr>
            <p:ph type="subTitle" idx="1"/>
          </p:nvPr>
        </p:nvSpPr>
        <p:spPr/>
        <p:txBody>
          <a:bodyPr/>
          <a:lstStyle/>
          <a:p>
            <a:endParaRPr lang="ru-RU"/>
          </a:p>
        </p:txBody>
      </p:sp>
      <p:sp>
        <p:nvSpPr>
          <p:cNvPr id="3" name="Текст 2"/>
          <p:cNvSpPr>
            <a:spLocks noGrp="1"/>
          </p:cNvSpPr>
          <p:nvPr>
            <p:ph type="body" sz="quarter" idx="10"/>
          </p:nvPr>
        </p:nvSpPr>
        <p:spPr/>
        <p:txBody>
          <a:bodyPr/>
          <a:lstStyle/>
          <a:p>
            <a:r>
              <a:rPr lang="ru-RU" dirty="0"/>
              <a:t>Домашнее задание</a:t>
            </a:r>
          </a:p>
        </p:txBody>
      </p:sp>
    </p:spTree>
    <p:extLst>
      <p:ext uri="{BB962C8B-B14F-4D97-AF65-F5344CB8AC3E}">
        <p14:creationId xmlns:p14="http://schemas.microsoft.com/office/powerpoint/2010/main" val="97903625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Аутентификация в </a:t>
            </a:r>
            <a:r>
              <a:rPr lang="en-US" b="1" dirty="0"/>
              <a:t>Windows</a:t>
            </a:r>
            <a:endParaRPr lang="ru-RU" dirty="0"/>
          </a:p>
        </p:txBody>
      </p:sp>
      <p:sp>
        <p:nvSpPr>
          <p:cNvPr id="3" name="Объект 2"/>
          <p:cNvSpPr>
            <a:spLocks noGrp="1"/>
          </p:cNvSpPr>
          <p:nvPr>
            <p:ph idx="1"/>
          </p:nvPr>
        </p:nvSpPr>
        <p:spPr/>
        <p:txBody>
          <a:bodyPr/>
          <a:lstStyle/>
          <a:p>
            <a:r>
              <a:rPr lang="ru-RU" sz="2000" dirty="0"/>
              <a:t>Н</a:t>
            </a:r>
            <a:r>
              <a:rPr lang="ru-RU" sz="2000" dirty="0" smtClean="0"/>
              <a:t>еобходима </a:t>
            </a:r>
            <a:r>
              <a:rPr lang="ru-RU" sz="2000" dirty="0"/>
              <a:t>для адекватного входа в </a:t>
            </a:r>
            <a:r>
              <a:rPr lang="ru-RU" sz="2000" dirty="0" err="1"/>
              <a:t>Windows</a:t>
            </a:r>
            <a:r>
              <a:rPr lang="ru-RU" sz="2000" dirty="0"/>
              <a:t>. </a:t>
            </a:r>
            <a:endParaRPr lang="ru-RU" sz="2000" dirty="0" smtClean="0"/>
          </a:p>
          <a:p>
            <a:r>
              <a:rPr lang="ru-RU" sz="2000" dirty="0" smtClean="0"/>
              <a:t>После </a:t>
            </a:r>
            <a:r>
              <a:rPr lang="ru-RU" sz="2000" dirty="0"/>
              <a:t>входа в </a:t>
            </a:r>
            <a:r>
              <a:rPr lang="ru-RU" sz="2000" dirty="0" err="1"/>
              <a:t>Windows</a:t>
            </a:r>
            <a:r>
              <a:rPr lang="ru-RU" sz="2000" dirty="0"/>
              <a:t> производится проверка сетевого </a:t>
            </a:r>
            <a:r>
              <a:rPr lang="ru-RU" sz="2000" dirty="0" smtClean="0"/>
              <a:t>соединения </a:t>
            </a:r>
            <a:r>
              <a:rPr lang="ru-RU" sz="2000" dirty="0"/>
              <a:t>и устанавливается соединение с сервером SQL </a:t>
            </a:r>
            <a:r>
              <a:rPr lang="ru-RU" sz="2000" dirty="0" err="1"/>
              <a:t>Server</a:t>
            </a:r>
            <a:r>
              <a:rPr lang="ru-RU" sz="2000" dirty="0"/>
              <a:t>. </a:t>
            </a:r>
            <a:endParaRPr lang="en-US" sz="2000" dirty="0" smtClean="0"/>
          </a:p>
        </p:txBody>
      </p:sp>
      <p:pic>
        <p:nvPicPr>
          <p:cNvPr id="5" name="Рисунок 4" descr="Соединение с сервером"/>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892" y="2406235"/>
            <a:ext cx="3962953" cy="2972215"/>
          </a:xfrm>
          <a:prstGeom prst="rect">
            <a:avLst/>
          </a:prstGeom>
        </p:spPr>
      </p:pic>
    </p:spTree>
    <p:extLst>
      <p:ext uri="{BB962C8B-B14F-4D97-AF65-F5344CB8AC3E}">
        <p14:creationId xmlns:p14="http://schemas.microsoft.com/office/powerpoint/2010/main" val="392978845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Задание </a:t>
            </a:r>
            <a:endParaRPr lang="ru-RU" dirty="0"/>
          </a:p>
        </p:txBody>
      </p:sp>
      <p:sp>
        <p:nvSpPr>
          <p:cNvPr id="3" name="Объект 2"/>
          <p:cNvSpPr>
            <a:spLocks noGrp="1"/>
          </p:cNvSpPr>
          <p:nvPr>
            <p:ph idx="1"/>
          </p:nvPr>
        </p:nvSpPr>
        <p:spPr/>
        <p:txBody>
          <a:bodyPr/>
          <a:lstStyle/>
          <a:p>
            <a:r>
              <a:rPr lang="ru-RU" dirty="0"/>
              <a:t>Спроектировать базу данных "Турбюро". Необходимо хранить информацию о курортах, отелях, видах отдыха (море, горнолыжный спорт и </a:t>
            </a:r>
            <a:r>
              <a:rPr lang="ru-RU" dirty="0" err="1"/>
              <a:t>пр</a:t>
            </a:r>
            <a:r>
              <a:rPr lang="ru-RU" dirty="0"/>
              <a:t>), видах транспорта (на корабле, поезде, самолете), городах, странах, людях, которые едут в путешествие, длительность путешествия, стоимость путешествия, о работниках (3 секретаря, 1 бухгалтер, директор), их должности. Нужно заполнить данными, и настроить права доступа для каждого из работников так, чтобы они могли подключаться через учетную запись SQL </a:t>
            </a:r>
            <a:r>
              <a:rPr lang="ru-RU" dirty="0" err="1"/>
              <a:t>Server</a:t>
            </a:r>
            <a:r>
              <a:rPr lang="ru-RU" dirty="0"/>
              <a:t> и выполнять свою работу. Нужно создать хранимую процедуру по вычитке самого популярного курорта и хранимую процедуру по отображению самого путешествующего пользователя. Для босса должно быть представление, по раскладке всех поездок на текущую неделю, хранимая процедура, определяющая сумму полученных денег за текущий месяц и доступ на добавление и удаление работников.</a:t>
            </a:r>
          </a:p>
        </p:txBody>
      </p:sp>
    </p:spTree>
    <p:extLst>
      <p:ext uri="{BB962C8B-B14F-4D97-AF65-F5344CB8AC3E}">
        <p14:creationId xmlns:p14="http://schemas.microsoft.com/office/powerpoint/2010/main" val="2932000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Аутентификация в </a:t>
            </a:r>
            <a:r>
              <a:rPr lang="en-US" b="1" dirty="0"/>
              <a:t>SQL Server</a:t>
            </a:r>
            <a:endParaRPr lang="ru-RU" dirty="0"/>
          </a:p>
        </p:txBody>
      </p:sp>
      <p:sp>
        <p:nvSpPr>
          <p:cNvPr id="3" name="Объект 2"/>
          <p:cNvSpPr>
            <a:spLocks noGrp="1"/>
          </p:cNvSpPr>
          <p:nvPr>
            <p:ph idx="1"/>
          </p:nvPr>
        </p:nvSpPr>
        <p:spPr/>
        <p:txBody>
          <a:bodyPr/>
          <a:lstStyle/>
          <a:p>
            <a:r>
              <a:rPr lang="ru-RU" sz="2000" dirty="0"/>
              <a:t>При регистрации в SQL </a:t>
            </a:r>
            <a:r>
              <a:rPr lang="ru-RU" sz="2000" dirty="0" err="1"/>
              <a:t>Server</a:t>
            </a:r>
            <a:r>
              <a:rPr lang="ru-RU" sz="2000" dirty="0"/>
              <a:t> </a:t>
            </a:r>
            <a:r>
              <a:rPr lang="ru-RU" sz="2000" dirty="0" smtClean="0"/>
              <a:t>необходимо ввести </a:t>
            </a:r>
            <a:r>
              <a:rPr lang="ru-RU" sz="2000" dirty="0"/>
              <a:t>имя и пароль зарегистрированного пользователя. </a:t>
            </a:r>
            <a:endParaRPr lang="ru-RU" sz="2000" dirty="0" smtClean="0"/>
          </a:p>
          <a:p>
            <a:r>
              <a:rPr lang="ru-RU" sz="2000" dirty="0" smtClean="0"/>
              <a:t>В </a:t>
            </a:r>
            <a:r>
              <a:rPr lang="ru-RU" sz="2000" dirty="0"/>
              <a:t>случае правильного введения этих данных, пользователь подключается к SQL </a:t>
            </a:r>
            <a:r>
              <a:rPr lang="ru-RU" sz="2000" dirty="0" err="1"/>
              <a:t>Server</a:t>
            </a:r>
            <a:r>
              <a:rPr lang="ru-RU" sz="2000" dirty="0"/>
              <a:t>. </a:t>
            </a:r>
            <a:endParaRPr lang="ru-RU" sz="2000" dirty="0" smtClean="0"/>
          </a:p>
          <a:p>
            <a:r>
              <a:rPr lang="ru-RU" sz="2000" dirty="0" smtClean="0"/>
              <a:t>Если </a:t>
            </a:r>
            <a:r>
              <a:rPr lang="ru-RU" sz="2000" dirty="0"/>
              <a:t>возникает ошибка, то пользователь не сможет работать с SQL </a:t>
            </a:r>
            <a:r>
              <a:rPr lang="ru-RU" sz="2000" dirty="0" err="1"/>
              <a:t>Server</a:t>
            </a:r>
            <a:r>
              <a:rPr lang="ru-RU" sz="2000" dirty="0"/>
              <a:t>. </a:t>
            </a:r>
          </a:p>
        </p:txBody>
      </p:sp>
      <p:pic>
        <p:nvPicPr>
          <p:cNvPr id="4" name="Рисунок 3" descr="Соединение с сервером"/>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5237" y="3185319"/>
            <a:ext cx="3962953" cy="2972215"/>
          </a:xfrm>
          <a:prstGeom prst="rect">
            <a:avLst/>
          </a:prstGeom>
        </p:spPr>
      </p:pic>
    </p:spTree>
    <p:extLst>
      <p:ext uri="{BB962C8B-B14F-4D97-AF65-F5344CB8AC3E}">
        <p14:creationId xmlns:p14="http://schemas.microsoft.com/office/powerpoint/2010/main" val="8234835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Аутентификация в базе </a:t>
            </a:r>
            <a:r>
              <a:rPr lang="ru-RU" b="1" dirty="0" smtClean="0"/>
              <a:t>данных </a:t>
            </a:r>
            <a:endParaRPr lang="ru-RU" dirty="0"/>
          </a:p>
        </p:txBody>
      </p:sp>
      <p:sp>
        <p:nvSpPr>
          <p:cNvPr id="3" name="Объект 2"/>
          <p:cNvSpPr>
            <a:spLocks noGrp="1"/>
          </p:cNvSpPr>
          <p:nvPr>
            <p:ph idx="1"/>
          </p:nvPr>
        </p:nvSpPr>
        <p:spPr/>
        <p:txBody>
          <a:bodyPr/>
          <a:lstStyle/>
          <a:p>
            <a:r>
              <a:rPr lang="ru-RU" sz="2000" dirty="0"/>
              <a:t>Для защиты от несанкционированного доступа, каждая база данных SQL </a:t>
            </a:r>
            <a:r>
              <a:rPr lang="ru-RU" sz="2000" dirty="0" err="1"/>
              <a:t>Server</a:t>
            </a:r>
            <a:r>
              <a:rPr lang="ru-RU" sz="2000" dirty="0"/>
              <a:t> имеет собственную защиту. </a:t>
            </a:r>
            <a:endParaRPr lang="ru-RU" sz="2000" dirty="0" smtClean="0"/>
          </a:p>
          <a:p>
            <a:r>
              <a:rPr lang="ru-RU" sz="2000" dirty="0" smtClean="0"/>
              <a:t>Единственный </a:t>
            </a:r>
            <a:r>
              <a:rPr lang="ru-RU" sz="2000" dirty="0"/>
              <a:t>вариант получить доступ - указать регистрационное имя, позволяющее обращаться к данным, хранящимся в базе данных. </a:t>
            </a:r>
          </a:p>
        </p:txBody>
      </p:sp>
    </p:spTree>
    <p:extLst>
      <p:ext uri="{BB962C8B-B14F-4D97-AF65-F5344CB8AC3E}">
        <p14:creationId xmlns:p14="http://schemas.microsoft.com/office/powerpoint/2010/main" val="33808480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ru-RU" sz="6000" dirty="0">
                <a:solidFill>
                  <a:schemeClr val="bg1">
                    <a:alpha val="98824"/>
                  </a:schemeClr>
                </a:solidFill>
              </a:rPr>
              <a:t>Режимы защиты данных</a:t>
            </a:r>
            <a:endParaRPr lang="en-GB" sz="6000" dirty="0">
              <a:solidFill>
                <a:schemeClr val="bg1">
                  <a:alpha val="98824"/>
                </a:schemeClr>
              </a:solidFill>
            </a:endParaRPr>
          </a:p>
        </p:txBody>
      </p:sp>
    </p:spTree>
    <p:extLst>
      <p:ext uri="{BB962C8B-B14F-4D97-AF65-F5344CB8AC3E}">
        <p14:creationId xmlns:p14="http://schemas.microsoft.com/office/powerpoint/2010/main" val="51661997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Режимы защиты данных</a:t>
            </a:r>
            <a:endParaRPr lang="ru-RU" dirty="0"/>
          </a:p>
        </p:txBody>
      </p:sp>
      <p:sp>
        <p:nvSpPr>
          <p:cNvPr id="3" name="Объект 2"/>
          <p:cNvSpPr>
            <a:spLocks noGrp="1"/>
          </p:cNvSpPr>
          <p:nvPr>
            <p:ph idx="1"/>
          </p:nvPr>
        </p:nvSpPr>
        <p:spPr/>
        <p:txBody>
          <a:bodyPr/>
          <a:lstStyle/>
          <a:p>
            <a:r>
              <a:rPr lang="ru-RU" sz="2000" dirty="0" smtClean="0"/>
              <a:t>Режимы </a:t>
            </a:r>
            <a:r>
              <a:rPr lang="ru-RU" sz="2000" dirty="0"/>
              <a:t>защиты, которые используются в SQL </a:t>
            </a:r>
            <a:r>
              <a:rPr lang="ru-RU" sz="2000" dirty="0" err="1" smtClean="0"/>
              <a:t>Server</a:t>
            </a:r>
            <a:r>
              <a:rPr lang="ru-RU" sz="2000" dirty="0" smtClean="0"/>
              <a:t>: </a:t>
            </a:r>
            <a:endParaRPr lang="ru-RU" sz="2000" dirty="0"/>
          </a:p>
          <a:p>
            <a:endParaRPr lang="ru-RU" sz="2000" dirty="0" smtClean="0"/>
          </a:p>
          <a:p>
            <a:pPr marL="285750" indent="-285750">
              <a:buFont typeface="Arial" panose="020B0604020202020204" pitchFamily="34" charset="0"/>
              <a:buChar char="•"/>
            </a:pPr>
            <a:r>
              <a:rPr lang="ru-RU" sz="2000" dirty="0" smtClean="0"/>
              <a:t>Смешанный </a:t>
            </a:r>
            <a:r>
              <a:rPr lang="ru-RU" sz="2000" dirty="0"/>
              <a:t>режим защиты - </a:t>
            </a:r>
            <a:r>
              <a:rPr lang="ru-RU" sz="2000" dirty="0" smtClean="0"/>
              <a:t>при </a:t>
            </a:r>
            <a:r>
              <a:rPr lang="ru-RU" sz="2000" dirty="0"/>
              <a:t>этом способе защиты пользователь может подключиться к SQL </a:t>
            </a:r>
            <a:r>
              <a:rPr lang="ru-RU" sz="2000" dirty="0" err="1"/>
              <a:t>Server</a:t>
            </a:r>
            <a:r>
              <a:rPr lang="ru-RU" sz="2000" dirty="0"/>
              <a:t> двумя способами, либо при помощи учетной записи </a:t>
            </a:r>
            <a:r>
              <a:rPr lang="ru-RU" sz="2000" dirty="0" err="1"/>
              <a:t>Windows</a:t>
            </a:r>
            <a:r>
              <a:rPr lang="ru-RU" sz="2000" dirty="0"/>
              <a:t>, либо при помощи учетной записи SQL </a:t>
            </a:r>
            <a:r>
              <a:rPr lang="ru-RU" sz="2000" dirty="0" err="1"/>
              <a:t>Server</a:t>
            </a:r>
            <a:r>
              <a:rPr lang="ru-RU" sz="2000" dirty="0"/>
              <a:t>. </a:t>
            </a:r>
            <a:r>
              <a:rPr lang="ru-RU" sz="2000" dirty="0" smtClean="0"/>
              <a:t>Этот </a:t>
            </a:r>
            <a:r>
              <a:rPr lang="ru-RU" sz="2000" dirty="0"/>
              <a:t>режим защиты можно разделить на два</a:t>
            </a:r>
            <a:r>
              <a:rPr lang="ru-RU" sz="2000" dirty="0" smtClean="0"/>
              <a:t>:</a:t>
            </a:r>
          </a:p>
          <a:p>
            <a:pPr marL="631123" lvl="1" indent="-285750">
              <a:buFont typeface="Arial" panose="020B0604020202020204" pitchFamily="34" charset="0"/>
              <a:buChar char="•"/>
            </a:pPr>
            <a:r>
              <a:rPr lang="ru-RU" sz="1800" dirty="0"/>
              <a:t>Режим Аутентификации </a:t>
            </a:r>
            <a:r>
              <a:rPr lang="en-US" sz="1800" dirty="0" smtClean="0"/>
              <a:t>Windows</a:t>
            </a:r>
            <a:endParaRPr lang="ru-RU" sz="1800" dirty="0" smtClean="0"/>
          </a:p>
          <a:p>
            <a:pPr marL="631123" lvl="1" indent="-285750">
              <a:buFont typeface="Arial" panose="020B0604020202020204" pitchFamily="34" charset="0"/>
              <a:buChar char="•"/>
            </a:pPr>
            <a:r>
              <a:rPr lang="ru-RU" sz="1800" dirty="0"/>
              <a:t>Аутентификации </a:t>
            </a:r>
            <a:r>
              <a:rPr lang="en-US" sz="1800" dirty="0"/>
              <a:t>SQL Server</a:t>
            </a:r>
            <a:endParaRPr lang="ru-RU" sz="1800" dirty="0"/>
          </a:p>
          <a:p>
            <a:pPr marL="285750" indent="-285750">
              <a:buFont typeface="Arial" panose="020B0604020202020204" pitchFamily="34" charset="0"/>
              <a:buChar char="•"/>
            </a:pPr>
            <a:r>
              <a:rPr lang="ru-RU" sz="2000" dirty="0"/>
              <a:t>Режим интегрированной защиты </a:t>
            </a:r>
            <a:r>
              <a:rPr lang="ru-RU" sz="2000" dirty="0" err="1"/>
              <a:t>Windows</a:t>
            </a:r>
            <a:r>
              <a:rPr lang="ru-RU" sz="2000" dirty="0"/>
              <a:t>.</a:t>
            </a:r>
          </a:p>
        </p:txBody>
      </p:sp>
    </p:spTree>
    <p:extLst>
      <p:ext uri="{BB962C8B-B14F-4D97-AF65-F5344CB8AC3E}">
        <p14:creationId xmlns:p14="http://schemas.microsoft.com/office/powerpoint/2010/main" val="3658486229"/>
      </p:ext>
    </p:extLst>
  </p:cSld>
  <p:clrMapOvr>
    <a:masterClrMapping/>
  </p:clrMapOvr>
  <p:timing>
    <p:tnLst>
      <p:par>
        <p:cTn id="1" dur="indefinite" restart="never" nodeType="tmRoot"/>
      </p:par>
    </p:tnLst>
  </p:timing>
</p:sld>
</file>

<file path=ppt/theme/theme1.xml><?xml version="1.0" encoding="utf-8"?>
<a:theme xmlns:a="http://schemas.openxmlformats.org/drawingml/2006/main" name="NG_MOC_Templat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G_MOC_Core_Modul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4.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1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2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3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44956FE3CD0384DA7E7A5916524330B" ma:contentTypeVersion="0" ma:contentTypeDescription="Create a new document." ma:contentTypeScope="" ma:versionID="d60e39efb90b64ac65a3196b1702c62f">
  <xsd:schema xmlns:xsd="http://www.w3.org/2001/XMLSchema" xmlns:xs="http://www.w3.org/2001/XMLSchema" xmlns:p="http://schemas.microsoft.com/office/2006/metadata/properties" targetNamespace="http://schemas.microsoft.com/office/2006/metadata/properties" ma:root="true" ma:fieldsID="61a5510ac1a642cc309ccb7be38155f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ED9006-1FB6-41AD-82C5-380656F61A1E}">
  <ds:schemaRefs>
    <ds:schemaRef ds:uri="http://schemas.microsoft.com/sharepoint/v3/contenttype/forms"/>
  </ds:schemaRefs>
</ds:datastoreItem>
</file>

<file path=customXml/itemProps2.xml><?xml version="1.0" encoding="utf-8"?>
<ds:datastoreItem xmlns:ds="http://schemas.openxmlformats.org/officeDocument/2006/customXml" ds:itemID="{D9930B52-E2FA-4636-820B-5BAA5F2C2D92}">
  <ds:schemaRefs>
    <ds:schemaRef ds:uri="http://www.w3.org/XML/1998/namespace"/>
    <ds:schemaRef ds:uri="http://purl.org/dc/terms/"/>
    <ds:schemaRef ds:uri="http://schemas.openxmlformats.org/package/2006/metadata/core-properties"/>
    <ds:schemaRef ds:uri="http://schemas.microsoft.com/office/2006/metadata/properties"/>
    <ds:schemaRef ds:uri="http://schemas.microsoft.com/office/infopath/2007/PartnerControls"/>
    <ds:schemaRef ds:uri="http://purl.org/dc/dcmitype/"/>
    <ds:schemaRef ds:uri="http://schemas.microsoft.com/office/2006/documentManagement/types"/>
    <ds:schemaRef ds:uri="http://purl.org/dc/elements/1.1/"/>
  </ds:schemaRefs>
</ds:datastoreItem>
</file>

<file path=customXml/itemProps3.xml><?xml version="1.0" encoding="utf-8"?>
<ds:datastoreItem xmlns:ds="http://schemas.openxmlformats.org/officeDocument/2006/customXml" ds:itemID="{A6CA10A4-9E58-4EE7-92DC-EFCE2380D4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2890</Words>
  <Application>Microsoft Office PowerPoint</Application>
  <PresentationFormat>Экран (4:3)</PresentationFormat>
  <Paragraphs>426</Paragraphs>
  <Slides>50</Slides>
  <Notes>5</Notes>
  <HiddenSlides>0</HiddenSlides>
  <MMClips>0</MMClips>
  <ScaleCrop>false</ScaleCrop>
  <HeadingPairs>
    <vt:vector size="6" baseType="variant">
      <vt:variant>
        <vt:lpstr>Использованные шрифты</vt:lpstr>
      </vt:variant>
      <vt:variant>
        <vt:i4>11</vt:i4>
      </vt:variant>
      <vt:variant>
        <vt:lpstr>Тема</vt:lpstr>
      </vt:variant>
      <vt:variant>
        <vt:i4>7</vt:i4>
      </vt:variant>
      <vt:variant>
        <vt:lpstr>Заголовки слайдов</vt:lpstr>
      </vt:variant>
      <vt:variant>
        <vt:i4>50</vt:i4>
      </vt:variant>
    </vt:vector>
  </HeadingPairs>
  <TitlesOfParts>
    <vt:vector size="68" baseType="lpstr">
      <vt:lpstr>Arial</vt:lpstr>
      <vt:lpstr>Calibri</vt:lpstr>
      <vt:lpstr>Consolas</vt:lpstr>
      <vt:lpstr>Courier New</vt:lpstr>
      <vt:lpstr>Segoe</vt:lpstr>
      <vt:lpstr>Segoe Light</vt:lpstr>
      <vt:lpstr>Segoe Semibold</vt:lpstr>
      <vt:lpstr>Segoe UI</vt:lpstr>
      <vt:lpstr>Segoe UI Light</vt:lpstr>
      <vt:lpstr>Verdana</vt:lpstr>
      <vt:lpstr>Wingdings</vt:lpstr>
      <vt:lpstr>NG_MOC_Template</vt:lpstr>
      <vt:lpstr>NG_MOC_Core_Module</vt:lpstr>
      <vt:lpstr>1_Metro Presentation</vt:lpstr>
      <vt:lpstr>5-30055_SharePoint Template 2012 - 16x9 - White Background</vt:lpstr>
      <vt:lpstr>1_5-30055_SharePoint Template 2012 - 16x9 - White Background</vt:lpstr>
      <vt:lpstr>2_5-30055_SharePoint Template 2012 - 16x9 - White Background</vt:lpstr>
      <vt:lpstr>3_5-30055_SharePoint Template 2012 - 16x9 - White Background</vt:lpstr>
      <vt:lpstr>Презентация PowerPoint</vt:lpstr>
      <vt:lpstr>Обзор</vt:lpstr>
      <vt:lpstr>Презентация PowerPoint</vt:lpstr>
      <vt:lpstr>Модель защиты данных</vt:lpstr>
      <vt:lpstr>Аутентификация в Windows</vt:lpstr>
      <vt:lpstr>Аутентификация в SQL Server</vt:lpstr>
      <vt:lpstr>Аутентификация в базе данных </vt:lpstr>
      <vt:lpstr>Презентация PowerPoint</vt:lpstr>
      <vt:lpstr>Режимы защиты данных</vt:lpstr>
      <vt:lpstr>Режим Аутентификации Windows</vt:lpstr>
      <vt:lpstr>Режим Аутентификации Windows</vt:lpstr>
      <vt:lpstr>Режим Аутентификации SQL Server</vt:lpstr>
      <vt:lpstr>Пример создания имени входа</vt:lpstr>
      <vt:lpstr>Список учетных записей баз данных</vt:lpstr>
      <vt:lpstr>Изменение свойств учетной записи</vt:lpstr>
      <vt:lpstr>Настройка входа через Management Studio</vt:lpstr>
      <vt:lpstr>Презентация PowerPoint</vt:lpstr>
      <vt:lpstr>Презентация PowerPoint</vt:lpstr>
      <vt:lpstr>Создание нового пользователя</vt:lpstr>
      <vt:lpstr>Пример</vt:lpstr>
      <vt:lpstr>Изменение данных пользователя</vt:lpstr>
      <vt:lpstr>ALTER AUTHORIZATION</vt:lpstr>
      <vt:lpstr>Пример</vt:lpstr>
      <vt:lpstr>Удаление пользователя из базы данных</vt:lpstr>
      <vt:lpstr>Презентация PowerPoint</vt:lpstr>
      <vt:lpstr>Роль SQL Server</vt:lpstr>
      <vt:lpstr>Виды ролей</vt:lpstr>
      <vt:lpstr>Роли уровня сервера. </vt:lpstr>
      <vt:lpstr>Создание роли</vt:lpstr>
      <vt:lpstr>Задать роль для пользователя</vt:lpstr>
      <vt:lpstr>Удаление роли сервера</vt:lpstr>
      <vt:lpstr>Настройки ролей через Manager Studio</vt:lpstr>
      <vt:lpstr>Роли уровня баз данных</vt:lpstr>
      <vt:lpstr>Создание роли базы данных</vt:lpstr>
      <vt:lpstr>Задать роль для пользователя</vt:lpstr>
      <vt:lpstr>Удаление роли</vt:lpstr>
      <vt:lpstr>Презентация PowerPoint</vt:lpstr>
      <vt:lpstr>Презентация PowerPoint</vt:lpstr>
      <vt:lpstr>Специальные права доступа</vt:lpstr>
      <vt:lpstr>Объектные права доступа</vt:lpstr>
      <vt:lpstr>Общий синтаксис раздачи прав доступа</vt:lpstr>
      <vt:lpstr>Примеры</vt:lpstr>
      <vt:lpstr>Отменить права</vt:lpstr>
      <vt:lpstr>Пример</vt:lpstr>
      <vt:lpstr>Deny</vt:lpstr>
      <vt:lpstr>Пример</vt:lpstr>
      <vt:lpstr>Командные права доступа</vt:lpstr>
      <vt:lpstr>Работа с правами через Managment Studio</vt:lpstr>
      <vt:lpstr>Презентация PowerPoint</vt:lpstr>
      <vt:lpstr>Задание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2009-10-07T16:00:10Z</dcterms:created>
  <dcterms:modified xsi:type="dcterms:W3CDTF">2017-04-11T22:15:02Z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0x010100144956FE3CD0384DA7E7A5916524330B</vt:lpwstr>
  </property>
</Properties>
</file>